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87" r:id="rId2"/>
    <p:sldId id="346" r:id="rId3"/>
    <p:sldId id="391" r:id="rId4"/>
    <p:sldId id="399" r:id="rId5"/>
    <p:sldId id="392" r:id="rId6"/>
    <p:sldId id="393" r:id="rId7"/>
    <p:sldId id="394" r:id="rId8"/>
    <p:sldId id="395" r:id="rId9"/>
    <p:sldId id="396" r:id="rId10"/>
    <p:sldId id="397" r:id="rId11"/>
    <p:sldId id="398" r:id="rId12"/>
    <p:sldId id="400" r:id="rId13"/>
    <p:sldId id="402" r:id="rId14"/>
    <p:sldId id="403" r:id="rId15"/>
    <p:sldId id="404" r:id="rId16"/>
    <p:sldId id="359"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391"/>
            <p14:sldId id="399"/>
            <p14:sldId id="392"/>
            <p14:sldId id="393"/>
            <p14:sldId id="394"/>
            <p14:sldId id="395"/>
            <p14:sldId id="396"/>
            <p14:sldId id="397"/>
            <p14:sldId id="398"/>
            <p14:sldId id="400"/>
            <p14:sldId id="402"/>
            <p14:sldId id="403"/>
            <p14:sldId id="404"/>
            <p14:sldId id="35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lly Verso" initials="BV"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25" autoAdjust="0"/>
    <p:restoredTop sz="97262" autoAdjust="0"/>
  </p:normalViewPr>
  <p:slideViewPr>
    <p:cSldViewPr>
      <p:cViewPr>
        <p:scale>
          <a:sx n="93" d="100"/>
          <a:sy n="93" d="100"/>
        </p:scale>
        <p:origin x="-1110" y="-7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28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15-18-0348-00-004z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t>July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Niewczas, </a:t>
            </a:r>
            <a:r>
              <a:rPr lang="en-US" dirty="0" smtClean="0"/>
              <a:t>McLaughlin,</a:t>
            </a:r>
            <a:r>
              <a:rPr lang="en-US" baseline="0" dirty="0" smtClean="0"/>
              <a:t> </a:t>
            </a:r>
            <a:r>
              <a:rPr lang="en-US" dirty="0" smtClean="0"/>
              <a:t>Verso</a:t>
            </a:r>
            <a:r>
              <a:rPr lang="en-US" dirty="0"/>
              <a:t>, </a:t>
            </a:r>
            <a:r>
              <a:rPr lang="en-US" dirty="0" smtClean="0"/>
              <a:t>(Decawave)</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pl-PL" sz="1600" dirty="0" smtClean="0">
                <a:solidFill>
                  <a:srgbClr val="FF0000"/>
                </a:solidFill>
                <a:latin typeface="Times New Roman" pitchFamily="18" charset="0"/>
                <a:ea typeface="ＭＳ Ｐゴシック" pitchFamily="-65" charset="-128"/>
                <a:cs typeface="+mn-cs"/>
              </a:rPr>
              <a:t>Simultaneous Ranging</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11th </a:t>
            </a:r>
            <a:r>
              <a:rPr lang="pl-PL" sz="1600" dirty="0">
                <a:solidFill>
                  <a:srgbClr val="FF0000"/>
                </a:solidFill>
                <a:latin typeface="Times New Roman" pitchFamily="18" charset="0"/>
                <a:ea typeface="ＭＳ Ｐゴシック" pitchFamily="-65" charset="-128"/>
                <a:cs typeface="+mn-cs"/>
              </a:rPr>
              <a:t>July</a:t>
            </a:r>
            <a:r>
              <a:rPr lang="en-US" sz="1600" dirty="0">
                <a:solidFill>
                  <a:srgbClr val="FF0000"/>
                </a:solidFill>
                <a:latin typeface="Times New Roman" pitchFamily="18" charset="0"/>
                <a:ea typeface="ＭＳ Ｐゴシック" pitchFamily="-65" charset="-128"/>
                <a:cs typeface="+mn-cs"/>
              </a:rPr>
              <a:t>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IE" sz="1600" dirty="0">
                <a:solidFill>
                  <a:srgbClr val="FF0000"/>
                </a:solidFill>
                <a:latin typeface="Times New Roman" pitchFamily="18" charset="0"/>
                <a:ea typeface="ＭＳ Ｐゴシック" pitchFamily="-65" charset="-128"/>
                <a:cs typeface="+mn-cs"/>
              </a:rPr>
              <a:t>Jarek Niewczas, </a:t>
            </a:r>
            <a:r>
              <a:rPr lang="en-IE" sz="1600" dirty="0" smtClean="0">
                <a:solidFill>
                  <a:srgbClr val="FF0000"/>
                </a:solidFill>
                <a:latin typeface="Times New Roman" pitchFamily="18" charset="0"/>
                <a:ea typeface="ＭＳ Ｐゴシック" pitchFamily="-65" charset="-128"/>
                <a:cs typeface="+mn-cs"/>
              </a:rPr>
              <a:t>Michael McLaughlin, B</a:t>
            </a:r>
            <a:r>
              <a:rPr lang="pl-PL" sz="1600" dirty="0">
                <a:solidFill>
                  <a:srgbClr val="FF0000"/>
                </a:solidFill>
                <a:latin typeface="Times New Roman" pitchFamily="18" charset="0"/>
                <a:ea typeface="ＭＳ Ｐゴシック" pitchFamily="-65" charset="-128"/>
                <a:cs typeface="+mn-cs"/>
              </a:rPr>
              <a:t>illy Verso</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Decawave Ltd.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Peter Street, Dublin 8, Ireland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+353.87.233.7323</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billy.verso</a:t>
            </a:r>
            <a:r>
              <a:rPr lang="en-US" sz="1600" dirty="0">
                <a:solidFill>
                  <a:srgbClr val="FF0000"/>
                </a:solidFill>
                <a:latin typeface="Times New Roman" pitchFamily="18" charset="0"/>
                <a:ea typeface="ＭＳ Ｐゴシック" pitchFamily="-65" charset="-128"/>
                <a:cs typeface="+mn-cs"/>
              </a:rPr>
              <a:t> (at) decawave.com</a:t>
            </a:r>
            <a:r>
              <a:rPr lang="pl-PL" sz="1600" dirty="0">
                <a:solidFill>
                  <a:srgbClr val="FF0000"/>
                </a:solidFill>
                <a:latin typeface="Times New Roman" pitchFamily="18" charset="0"/>
                <a:ea typeface="ＭＳ Ｐゴシック" pitchFamily="-65" charset="-128"/>
                <a:cs typeface="+mn-cs"/>
              </a:rPr>
              <a:t>, jarek.niewczas (at) decawave.com</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[Proposed enhancements to the HRP UWB PHY]</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[Describe </a:t>
            </a:r>
            <a:r>
              <a:rPr lang="en-US" sz="1600" dirty="0" smtClean="0">
                <a:solidFill>
                  <a:schemeClr val="tx2"/>
                </a:solidFill>
                <a:latin typeface="Times New Roman" pitchFamily="18" charset="0"/>
                <a:ea typeface="ＭＳ Ｐゴシック" pitchFamily="-65" charset="-128"/>
                <a:cs typeface="+mn-cs"/>
              </a:rPr>
              <a:t>a technique </a:t>
            </a:r>
            <a:r>
              <a:rPr lang="en-US" sz="1600" dirty="0">
                <a:solidFill>
                  <a:schemeClr val="tx2"/>
                </a:solidFill>
                <a:latin typeface="Times New Roman" pitchFamily="18" charset="0"/>
                <a:ea typeface="ＭＳ Ｐゴシック" pitchFamily="-65" charset="-128"/>
                <a:cs typeface="+mn-cs"/>
              </a:rPr>
              <a:t>for simultaneous ranging </a:t>
            </a:r>
            <a:r>
              <a:rPr lang="en-US" sz="1600" dirty="0" smtClean="0">
                <a:solidFill>
                  <a:schemeClr val="tx2"/>
                </a:solidFill>
                <a:latin typeface="Times New Roman" pitchFamily="18" charset="0"/>
                <a:ea typeface="ＭＳ Ｐゴシック" pitchFamily="-65" charset="-128"/>
                <a:cs typeface="+mn-cs"/>
              </a:rPr>
              <a:t>with a view to including the necessary mechanisms in the HRP </a:t>
            </a:r>
            <a:r>
              <a:rPr lang="en-US" sz="1600" dirty="0">
                <a:solidFill>
                  <a:schemeClr val="tx2"/>
                </a:solidFill>
                <a:latin typeface="Times New Roman" pitchFamily="18" charset="0"/>
                <a:ea typeface="ＭＳ Ｐゴシック" pitchFamily="-65" charset="-128"/>
                <a:cs typeface="+mn-cs"/>
              </a:rPr>
              <a:t>UWB </a:t>
            </a:r>
            <a:r>
              <a:rPr lang="en-US" sz="1600" dirty="0" smtClean="0">
                <a:solidFill>
                  <a:schemeClr val="tx2"/>
                </a:solidFill>
                <a:latin typeface="Times New Roman" pitchFamily="18" charset="0"/>
                <a:ea typeface="ＭＳ Ｐゴシック" pitchFamily="-65" charset="-128"/>
                <a:cs typeface="+mn-cs"/>
              </a:rPr>
              <a:t>PHY enhancement specification of amendment 802.15.4z]</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[This is a power saving technique]</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799" y="609600"/>
            <a:ext cx="8686800" cy="457200"/>
          </a:xfrm>
        </p:spPr>
        <p:txBody>
          <a:bodyPr/>
          <a:lstStyle/>
          <a:p>
            <a:r>
              <a:rPr lang="pl-PL" sz="3200" b="1" dirty="0">
                <a:solidFill>
                  <a:srgbClr val="000000"/>
                </a:solidFill>
              </a:rPr>
              <a:t>Simultaneous ranging </a:t>
            </a:r>
            <a:r>
              <a:rPr lang="en-IE" sz="3200" b="1" dirty="0">
                <a:solidFill>
                  <a:srgbClr val="000000"/>
                </a:solidFill>
              </a:rPr>
              <a:t>– s</a:t>
            </a:r>
            <a:r>
              <a:rPr lang="pl-PL" sz="3200" b="1" dirty="0">
                <a:solidFill>
                  <a:srgbClr val="000000"/>
                </a:solidFill>
              </a:rPr>
              <a:t>erial variant</a:t>
            </a:r>
            <a:endParaRPr lang="en-US" sz="3200" dirty="0">
              <a:latin typeface="Arial" charset="0"/>
            </a:endParaRPr>
          </a:p>
        </p:txBody>
      </p:sp>
      <p:sp>
        <p:nvSpPr>
          <p:cNvPr id="5" name="Rectangle 1027"/>
          <p:cNvSpPr txBox="1">
            <a:spLocks noChangeArrowheads="1"/>
          </p:cNvSpPr>
          <p:nvPr/>
        </p:nvSpPr>
        <p:spPr bwMode="auto">
          <a:xfrm>
            <a:off x="228600" y="1143000"/>
            <a:ext cx="8610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357188" lvl="1" indent="-265113">
              <a:buFont typeface="Arial" panose="020B0604020202020204" pitchFamily="34" charset="0"/>
              <a:buChar char="•"/>
            </a:pPr>
            <a:r>
              <a:rPr lang="en-IE" sz="2000" kern="0" dirty="0">
                <a:latin typeface="Arial" charset="0"/>
              </a:rPr>
              <a:t>A “</a:t>
            </a:r>
            <a:r>
              <a:rPr lang="pl-PL" sz="2000" kern="0" dirty="0">
                <a:latin typeface="Arial" charset="0"/>
              </a:rPr>
              <a:t>serial variant” is additionally proposed</a:t>
            </a: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r>
              <a:rPr lang="pl-PL" sz="2000" kern="0" dirty="0">
                <a:latin typeface="Arial" charset="0"/>
              </a:rPr>
              <a:t>In this scheme, all (or selected) responders transmit Ipatov preamble and SFD</a:t>
            </a:r>
            <a:r>
              <a:rPr lang="en-IE" sz="2000" kern="0" dirty="0">
                <a:latin typeface="Arial" charset="0"/>
              </a:rPr>
              <a:t> </a:t>
            </a:r>
            <a:r>
              <a:rPr lang="pl-PL" sz="2000" kern="0" dirty="0">
                <a:latin typeface="Arial" charset="0"/>
              </a:rPr>
              <a:t>which allows the receiver to synchronize</a:t>
            </a:r>
            <a:endParaRPr lang="en-IE" sz="2000" kern="0" dirty="0">
              <a:latin typeface="Arial" charset="0"/>
            </a:endParaRPr>
          </a:p>
          <a:p>
            <a:pPr marL="700088" lvl="2" indent="-265113">
              <a:buFont typeface="Arial" panose="020B0604020202020204" pitchFamily="34" charset="0"/>
              <a:buChar char="•"/>
            </a:pPr>
            <a:r>
              <a:rPr lang="en-IE" sz="1600" kern="0" dirty="0">
                <a:latin typeface="Arial" charset="0"/>
              </a:rPr>
              <a:t>PHR and Payload would be optional</a:t>
            </a:r>
            <a:endParaRPr lang="pl-PL" sz="1200" kern="0" dirty="0">
              <a:latin typeface="Arial" charset="0"/>
            </a:endParaRPr>
          </a:p>
          <a:p>
            <a:pPr marL="357188" lvl="1" indent="-265113">
              <a:buFont typeface="Arial" panose="020B0604020202020204" pitchFamily="34" charset="0"/>
              <a:buChar char="•"/>
            </a:pPr>
            <a:r>
              <a:rPr lang="pl-PL" sz="2000" kern="0" dirty="0">
                <a:latin typeface="Arial" charset="0"/>
              </a:rPr>
              <a:t>Rather than transmitting </a:t>
            </a:r>
            <a:r>
              <a:rPr lang="en-IE" sz="2000" kern="0" dirty="0">
                <a:latin typeface="Arial" charset="0"/>
              </a:rPr>
              <a:t>the </a:t>
            </a:r>
            <a:r>
              <a:rPr lang="pl-PL" sz="2000" kern="0" dirty="0">
                <a:latin typeface="Arial" charset="0"/>
              </a:rPr>
              <a:t>same cipher at the same time </a:t>
            </a:r>
            <a:r>
              <a:rPr lang="en-IE" sz="2000" kern="0" dirty="0">
                <a:latin typeface="Arial" charset="0"/>
              </a:rPr>
              <a:t>the </a:t>
            </a:r>
            <a:r>
              <a:rPr lang="pl-PL" sz="2000" kern="0" dirty="0">
                <a:latin typeface="Arial" charset="0"/>
              </a:rPr>
              <a:t>responders transmit </a:t>
            </a:r>
            <a:r>
              <a:rPr lang="en-IE" sz="2000" kern="0" dirty="0">
                <a:latin typeface="Arial" charset="0"/>
              </a:rPr>
              <a:t>individual </a:t>
            </a:r>
            <a:r>
              <a:rPr lang="pl-PL" sz="2000" kern="0" dirty="0">
                <a:latin typeface="Arial" charset="0"/>
              </a:rPr>
              <a:t>cyphers only in th</a:t>
            </a:r>
            <a:r>
              <a:rPr lang="en-IE" sz="2000" kern="0" dirty="0" err="1">
                <a:latin typeface="Arial" charset="0"/>
              </a:rPr>
              <a:t>eir</a:t>
            </a:r>
            <a:r>
              <a:rPr lang="pl-PL" sz="2000" kern="0" dirty="0">
                <a:latin typeface="Arial" charset="0"/>
              </a:rPr>
              <a:t> specific time </a:t>
            </a:r>
            <a:r>
              <a:rPr lang="en-IE" sz="2000" kern="0" dirty="0">
                <a:latin typeface="Arial" charset="0"/>
              </a:rPr>
              <a:t>slot</a:t>
            </a:r>
            <a:endParaRPr lang="pl-PL" sz="2000" kern="0" dirty="0">
              <a:latin typeface="Arial" charset="0"/>
            </a:endParaRPr>
          </a:p>
          <a:p>
            <a:pPr marL="357188" lvl="1" indent="-265113">
              <a:buFont typeface="Arial" panose="020B0604020202020204" pitchFamily="34" charset="0"/>
              <a:buChar char="•"/>
            </a:pPr>
            <a:r>
              <a:rPr lang="en-IE" sz="2000" kern="0" dirty="0">
                <a:latin typeface="Arial" charset="0"/>
              </a:rPr>
              <a:t>The r</a:t>
            </a:r>
            <a:r>
              <a:rPr lang="pl-PL" sz="2000" kern="0" dirty="0">
                <a:latin typeface="Arial" charset="0"/>
              </a:rPr>
              <a:t>eceiver can process multiple responses and calculate distances to </a:t>
            </a:r>
            <a:r>
              <a:rPr lang="en-IE" sz="2000" kern="0" dirty="0">
                <a:latin typeface="Arial" charset="0"/>
              </a:rPr>
              <a:t>each </a:t>
            </a:r>
            <a:r>
              <a:rPr lang="pl-PL" sz="2000" kern="0" dirty="0">
                <a:latin typeface="Arial" charset="0"/>
              </a:rPr>
              <a:t>responder individually</a:t>
            </a:r>
          </a:p>
          <a:p>
            <a:pPr marL="357188" lvl="1" indent="-265113">
              <a:buFont typeface="Arial" panose="020B0604020202020204" pitchFamily="34" charset="0"/>
              <a:buChar char="•"/>
            </a:pPr>
            <a:r>
              <a:rPr lang="pl-PL" sz="2000" kern="0" dirty="0">
                <a:latin typeface="Arial" charset="0"/>
              </a:rPr>
              <a:t>This scheme requires tight clock synchronization of all responders</a:t>
            </a:r>
          </a:p>
          <a:p>
            <a:pPr marL="357188" lvl="1" indent="-265113">
              <a:buFont typeface="Arial" panose="020B0604020202020204" pitchFamily="34" charset="0"/>
              <a:buChar char="•"/>
            </a:pPr>
            <a:r>
              <a:rPr lang="pl-PL" sz="2000" kern="0" dirty="0">
                <a:latin typeface="Arial" charset="0"/>
              </a:rPr>
              <a:t>To avoid interference between cipher blocks, it is recommended to introduce gaps between them</a:t>
            </a:r>
            <a:endParaRPr lang="en-IE" sz="2000" kern="0" dirty="0">
              <a:latin typeface="Arial" charset="0"/>
            </a:endParaRPr>
          </a:p>
          <a:p>
            <a:pPr marL="357188" lvl="1" indent="-265113">
              <a:buFont typeface="Arial" panose="020B0604020202020204" pitchFamily="34" charset="0"/>
              <a:buChar char="•"/>
            </a:pPr>
            <a:r>
              <a:rPr lang="pl-PL" sz="2000" kern="0" dirty="0">
                <a:latin typeface="Arial" charset="0"/>
              </a:rPr>
              <a:t>Cipher blocks can have different length but the shorest practical is 32</a:t>
            </a:r>
            <a:r>
              <a:rPr lang="en-IE" sz="2000" kern="0" dirty="0">
                <a:latin typeface="Arial" charset="0"/>
              </a:rPr>
              <a:t>µs</a:t>
            </a:r>
            <a:r>
              <a:rPr lang="pl-PL" sz="2000" kern="0" dirty="0">
                <a:latin typeface="Arial" charset="0"/>
              </a:rPr>
              <a:t>, therefore it is recommended to support gaps every N*32</a:t>
            </a:r>
            <a:r>
              <a:rPr lang="en-IE" sz="2000" kern="0" dirty="0">
                <a:latin typeface="Arial" charset="0"/>
              </a:rPr>
              <a:t>µs</a:t>
            </a: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p:txBody>
      </p:sp>
      <p:pic>
        <p:nvPicPr>
          <p:cNvPr id="4" name="Picture 3">
            <a:extLst>
              <a:ext uri="{FF2B5EF4-FFF2-40B4-BE49-F238E27FC236}">
                <a16:creationId xmlns:a16="http://schemas.microsoft.com/office/drawing/2014/main" xmlns="" id="{1555C68D-25CC-40C2-BFFC-17CBEE8E2A19}"/>
              </a:ext>
            </a:extLst>
          </p:cNvPr>
          <p:cNvPicPr>
            <a:picLocks noChangeAspect="1"/>
          </p:cNvPicPr>
          <p:nvPr/>
        </p:nvPicPr>
        <p:blipFill rotWithShape="1">
          <a:blip r:embed="rId2"/>
          <a:srcRect l="2499" t="16546" r="5001" b="17266"/>
          <a:stretch/>
        </p:blipFill>
        <p:spPr>
          <a:xfrm>
            <a:off x="381000" y="1600200"/>
            <a:ext cx="8458200" cy="609600"/>
          </a:xfrm>
          <a:prstGeom prst="rect">
            <a:avLst/>
          </a:prstGeom>
        </p:spPr>
      </p:pic>
    </p:spTree>
    <p:extLst>
      <p:ext uri="{BB962C8B-B14F-4D97-AF65-F5344CB8AC3E}">
        <p14:creationId xmlns:p14="http://schemas.microsoft.com/office/powerpoint/2010/main" val="2794477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799" y="609600"/>
            <a:ext cx="8686800" cy="457200"/>
          </a:xfrm>
        </p:spPr>
        <p:txBody>
          <a:bodyPr/>
          <a:lstStyle/>
          <a:p>
            <a:r>
              <a:rPr lang="pl-PL" sz="3200" b="1" dirty="0">
                <a:solidFill>
                  <a:srgbClr val="000000"/>
                </a:solidFill>
              </a:rPr>
              <a:t>Simultaneous ranging </a:t>
            </a:r>
            <a:r>
              <a:rPr lang="en-IE" sz="3200" b="1" dirty="0">
                <a:solidFill>
                  <a:srgbClr val="000000"/>
                </a:solidFill>
              </a:rPr>
              <a:t>– s</a:t>
            </a:r>
            <a:r>
              <a:rPr lang="pl-PL" sz="3200" b="1" dirty="0">
                <a:solidFill>
                  <a:srgbClr val="000000"/>
                </a:solidFill>
              </a:rPr>
              <a:t>taggered</a:t>
            </a:r>
            <a:r>
              <a:rPr lang="en-IE" sz="3200" b="1" dirty="0">
                <a:solidFill>
                  <a:srgbClr val="000000"/>
                </a:solidFill>
              </a:rPr>
              <a:t> </a:t>
            </a:r>
            <a:r>
              <a:rPr lang="pl-PL" sz="3200" b="1" dirty="0">
                <a:solidFill>
                  <a:srgbClr val="000000"/>
                </a:solidFill>
              </a:rPr>
              <a:t>serial variant</a:t>
            </a:r>
            <a:endParaRPr lang="en-US" sz="3200" dirty="0">
              <a:latin typeface="Arial" charset="0"/>
            </a:endParaRPr>
          </a:p>
        </p:txBody>
      </p:sp>
      <p:sp>
        <p:nvSpPr>
          <p:cNvPr id="5" name="Rectangle 1027"/>
          <p:cNvSpPr txBox="1">
            <a:spLocks noChangeArrowheads="1"/>
          </p:cNvSpPr>
          <p:nvPr/>
        </p:nvSpPr>
        <p:spPr bwMode="auto">
          <a:xfrm>
            <a:off x="228600" y="1524000"/>
            <a:ext cx="8610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357188" lvl="1" indent="-265113">
              <a:buFont typeface="Arial" panose="020B0604020202020204" pitchFamily="34" charset="0"/>
              <a:buChar char="•"/>
            </a:pPr>
            <a:r>
              <a:rPr lang="pl-PL" sz="2000" kern="0" dirty="0">
                <a:latin typeface="Arial" charset="0"/>
              </a:rPr>
              <a:t>The </a:t>
            </a:r>
            <a:r>
              <a:rPr lang="en-IE" sz="2000" kern="0" dirty="0">
                <a:latin typeface="Arial" charset="0"/>
              </a:rPr>
              <a:t>“</a:t>
            </a:r>
            <a:r>
              <a:rPr lang="pl-PL" sz="2000" kern="0" dirty="0">
                <a:latin typeface="Arial" charset="0"/>
              </a:rPr>
              <a:t>serial variant” can be combined with </a:t>
            </a:r>
            <a:r>
              <a:rPr lang="en-IE" sz="2000" kern="0" dirty="0">
                <a:latin typeface="Arial" charset="0"/>
              </a:rPr>
              <a:t>“</a:t>
            </a:r>
            <a:r>
              <a:rPr lang="pl-PL" sz="2000" kern="0" dirty="0">
                <a:latin typeface="Arial" charset="0"/>
              </a:rPr>
              <a:t>staggered” one</a:t>
            </a:r>
            <a:endParaRPr lang="en-IE" sz="2000" kern="0" dirty="0">
              <a:latin typeface="Arial" charset="0"/>
            </a:endParaRPr>
          </a:p>
          <a:p>
            <a:pPr marL="357188" lvl="1" indent="-265113">
              <a:buFont typeface="Arial" panose="020B0604020202020204" pitchFamily="34" charset="0"/>
              <a:buChar char="•"/>
            </a:pPr>
            <a:r>
              <a:rPr lang="pl-PL" sz="2000" kern="0" dirty="0">
                <a:latin typeface="Arial" charset="0"/>
              </a:rPr>
              <a:t>Th</a:t>
            </a:r>
            <a:r>
              <a:rPr lang="en-IE" sz="2000" kern="0" dirty="0">
                <a:latin typeface="Arial" charset="0"/>
              </a:rPr>
              <a:t>is </a:t>
            </a:r>
            <a:r>
              <a:rPr lang="pl-PL" sz="2000" kern="0" dirty="0">
                <a:latin typeface="Arial" charset="0"/>
              </a:rPr>
              <a:t>allow</a:t>
            </a:r>
            <a:r>
              <a:rPr lang="en-IE" sz="2000" kern="0" dirty="0">
                <a:latin typeface="Arial" charset="0"/>
              </a:rPr>
              <a:t>s</a:t>
            </a:r>
            <a:r>
              <a:rPr lang="pl-PL" sz="2000" kern="0" dirty="0">
                <a:latin typeface="Arial" charset="0"/>
              </a:rPr>
              <a:t> all responders to transmit Ipatov</a:t>
            </a:r>
            <a:r>
              <a:rPr lang="en-IE" sz="2000" kern="0" dirty="0">
                <a:latin typeface="Arial" charset="0"/>
              </a:rPr>
              <a:t> preamble</a:t>
            </a:r>
            <a:r>
              <a:rPr lang="pl-PL" sz="2000" kern="0" dirty="0">
                <a:latin typeface="Arial" charset="0"/>
              </a:rPr>
              <a:t> and </a:t>
            </a:r>
            <a:r>
              <a:rPr lang="en-IE" sz="2000" kern="0" dirty="0">
                <a:latin typeface="Arial" charset="0"/>
              </a:rPr>
              <a:t>different </a:t>
            </a:r>
            <a:r>
              <a:rPr lang="pl-PL" sz="2000" kern="0" dirty="0">
                <a:latin typeface="Arial" charset="0"/>
              </a:rPr>
              <a:t>payloads and also help with carrier recovery stability</a:t>
            </a: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p:txBody>
      </p:sp>
      <p:pic>
        <p:nvPicPr>
          <p:cNvPr id="6" name="Picture 5">
            <a:extLst>
              <a:ext uri="{FF2B5EF4-FFF2-40B4-BE49-F238E27FC236}">
                <a16:creationId xmlns:a16="http://schemas.microsoft.com/office/drawing/2014/main" xmlns="" id="{D3523781-7775-4B93-8E3A-0CFFBD178A19}"/>
              </a:ext>
            </a:extLst>
          </p:cNvPr>
          <p:cNvPicPr>
            <a:picLocks noChangeAspect="1"/>
          </p:cNvPicPr>
          <p:nvPr/>
        </p:nvPicPr>
        <p:blipFill>
          <a:blip r:embed="rId2"/>
          <a:stretch>
            <a:fillRect/>
          </a:stretch>
        </p:blipFill>
        <p:spPr>
          <a:xfrm>
            <a:off x="420204" y="3124200"/>
            <a:ext cx="8227391" cy="3023135"/>
          </a:xfrm>
          <a:prstGeom prst="rect">
            <a:avLst/>
          </a:prstGeom>
        </p:spPr>
      </p:pic>
    </p:spTree>
    <p:extLst>
      <p:ext uri="{BB962C8B-B14F-4D97-AF65-F5344CB8AC3E}">
        <p14:creationId xmlns:p14="http://schemas.microsoft.com/office/powerpoint/2010/main" val="3512603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799" y="609600"/>
            <a:ext cx="8686800" cy="609600"/>
          </a:xfrm>
        </p:spPr>
        <p:txBody>
          <a:bodyPr/>
          <a:lstStyle/>
          <a:p>
            <a:r>
              <a:rPr lang="pl-PL" sz="3200" b="1" dirty="0">
                <a:solidFill>
                  <a:srgbClr val="000000"/>
                </a:solidFill>
              </a:rPr>
              <a:t>Simultaneous ranging </a:t>
            </a:r>
            <a:r>
              <a:rPr lang="en-IE" sz="3200" b="1" dirty="0">
                <a:solidFill>
                  <a:srgbClr val="000000"/>
                </a:solidFill>
              </a:rPr>
              <a:t>–</a:t>
            </a:r>
            <a:r>
              <a:rPr lang="pl-PL" sz="3200" b="1" dirty="0">
                <a:solidFill>
                  <a:srgbClr val="000000"/>
                </a:solidFill>
              </a:rPr>
              <a:t> variant with two ciphers</a:t>
            </a:r>
            <a:endParaRPr lang="en-US" sz="3200" dirty="0">
              <a:latin typeface="Arial" charset="0"/>
            </a:endParaRPr>
          </a:p>
        </p:txBody>
      </p:sp>
      <p:sp>
        <p:nvSpPr>
          <p:cNvPr id="5" name="Rectangle 1027"/>
          <p:cNvSpPr txBox="1">
            <a:spLocks noChangeArrowheads="1"/>
          </p:cNvSpPr>
          <p:nvPr/>
        </p:nvSpPr>
        <p:spPr bwMode="auto">
          <a:xfrm>
            <a:off x="228600" y="1371600"/>
            <a:ext cx="8610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357188" lvl="1" indent="-265113">
              <a:buFont typeface="Arial" panose="020B0604020202020204" pitchFamily="34" charset="0"/>
              <a:buChar char="•"/>
            </a:pPr>
            <a:r>
              <a:rPr lang="pl-PL" sz="2000" kern="0" dirty="0">
                <a:latin typeface="Arial" charset="0"/>
              </a:rPr>
              <a:t>Additional, shorter variant is proposed, consisting of two ciphers</a:t>
            </a:r>
          </a:p>
          <a:p>
            <a:pPr marL="357188" lvl="1" indent="-265113">
              <a:buFont typeface="Arial" panose="020B0604020202020204" pitchFamily="34" charset="0"/>
              <a:buChar char="•"/>
            </a:pPr>
            <a:r>
              <a:rPr lang="pl-PL" sz="2000" kern="0" dirty="0">
                <a:latin typeface="Arial" charset="0"/>
              </a:rPr>
              <a:t>Cipher #1 provides secure distance to the nearest device</a:t>
            </a:r>
          </a:p>
          <a:p>
            <a:pPr marL="357188" lvl="1" indent="-265113">
              <a:buFont typeface="Arial" panose="020B0604020202020204" pitchFamily="34" charset="0"/>
              <a:buChar char="•"/>
            </a:pPr>
            <a:r>
              <a:rPr lang="pl-PL" sz="2000" kern="0" dirty="0">
                <a:latin typeface="Arial" charset="0"/>
              </a:rPr>
              <a:t>Cipher #2 provides multiple peaks in channel impulse response which could be used for localization/triangulation</a:t>
            </a:r>
          </a:p>
          <a:p>
            <a:pPr marL="357188" lvl="1" indent="-265113">
              <a:buFont typeface="Arial" panose="020B0604020202020204" pitchFamily="34" charset="0"/>
              <a:buChar char="•"/>
            </a:pPr>
            <a:r>
              <a:rPr lang="pl-PL" sz="2000" kern="0" dirty="0">
                <a:latin typeface="Arial" charset="0"/>
              </a:rPr>
              <a:t>Payload can be placed after PHR, after cipher #1 or after cipher #2</a:t>
            </a: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p:txBody>
      </p:sp>
      <p:pic>
        <p:nvPicPr>
          <p:cNvPr id="3" name="Picture 2">
            <a:extLst>
              <a:ext uri="{FF2B5EF4-FFF2-40B4-BE49-F238E27FC236}">
                <a16:creationId xmlns:a16="http://schemas.microsoft.com/office/drawing/2014/main" xmlns="" id="{58F0293B-022C-4162-A39B-39AC2C9BF6AF}"/>
              </a:ext>
            </a:extLst>
          </p:cNvPr>
          <p:cNvPicPr>
            <a:picLocks noChangeAspect="1"/>
          </p:cNvPicPr>
          <p:nvPr/>
        </p:nvPicPr>
        <p:blipFill>
          <a:blip r:embed="rId2"/>
          <a:stretch>
            <a:fillRect/>
          </a:stretch>
        </p:blipFill>
        <p:spPr>
          <a:xfrm>
            <a:off x="0" y="3276600"/>
            <a:ext cx="9144000" cy="3200400"/>
          </a:xfrm>
          <a:prstGeom prst="rect">
            <a:avLst/>
          </a:prstGeom>
        </p:spPr>
      </p:pic>
    </p:spTree>
    <p:extLst>
      <p:ext uri="{BB962C8B-B14F-4D97-AF65-F5344CB8AC3E}">
        <p14:creationId xmlns:p14="http://schemas.microsoft.com/office/powerpoint/2010/main" val="1843246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609600"/>
          </a:xfrm>
        </p:spPr>
        <p:txBody>
          <a:bodyPr/>
          <a:lstStyle/>
          <a:p>
            <a:r>
              <a:rPr lang="en-IE" sz="3200" b="1" dirty="0" smtClean="0">
                <a:solidFill>
                  <a:srgbClr val="000000"/>
                </a:solidFill>
              </a:rPr>
              <a:t>PHR Changes</a:t>
            </a:r>
            <a:endParaRPr lang="en-US" sz="3200" dirty="0">
              <a:latin typeface="Arial" charset="0"/>
            </a:endParaRPr>
          </a:p>
        </p:txBody>
      </p:sp>
      <p:sp>
        <p:nvSpPr>
          <p:cNvPr id="5" name="Rectangle 1027"/>
          <p:cNvSpPr txBox="1">
            <a:spLocks noChangeArrowheads="1"/>
          </p:cNvSpPr>
          <p:nvPr/>
        </p:nvSpPr>
        <p:spPr bwMode="auto">
          <a:xfrm>
            <a:off x="228600" y="1447800"/>
            <a:ext cx="8610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smtClean="0">
                <a:latin typeface="Arial" charset="0"/>
              </a:rPr>
              <a:t>When sending the PHR at </a:t>
            </a:r>
            <a:r>
              <a:rPr lang="en-IE" sz="2400" kern="0" dirty="0">
                <a:latin typeface="Arial" charset="0"/>
              </a:rPr>
              <a:t>the data rate for 6.81 Mb/s and 27 Mb/s </a:t>
            </a:r>
            <a:r>
              <a:rPr lang="en-IE" sz="2400" kern="0" dirty="0">
                <a:latin typeface="Arial" charset="0"/>
              </a:rPr>
              <a:t>frames, pre-4z PHY won’t be able to receive </a:t>
            </a:r>
            <a:r>
              <a:rPr lang="en-IE" sz="2400" kern="0" dirty="0" smtClean="0">
                <a:latin typeface="Arial" charset="0"/>
              </a:rPr>
              <a:t>it so we can re-specify some of the fields</a:t>
            </a:r>
          </a:p>
          <a:p>
            <a:endParaRPr lang="en-IE" sz="2400" kern="0" dirty="0">
              <a:latin typeface="Arial" charset="0"/>
            </a:endParaRPr>
          </a:p>
          <a:p>
            <a:r>
              <a:rPr lang="en-IE" sz="2400" kern="0" dirty="0">
                <a:latin typeface="Arial" charset="0"/>
              </a:rPr>
              <a:t>Proposal:</a:t>
            </a:r>
          </a:p>
          <a:p>
            <a:endParaRPr lang="en-IE" sz="2400" kern="0" dirty="0" smtClean="0">
              <a:latin typeface="Arial" charset="0"/>
            </a:endParaRPr>
          </a:p>
          <a:p>
            <a:endParaRPr lang="en-IE" sz="2400" kern="0" dirty="0">
              <a:latin typeface="Arial" charset="0"/>
            </a:endParaRPr>
          </a:p>
          <a:p>
            <a:r>
              <a:rPr lang="en-IE" sz="2400" kern="0" dirty="0" smtClean="0">
                <a:latin typeface="Arial" charset="0"/>
              </a:rPr>
              <a:t>GS </a:t>
            </a:r>
            <a:r>
              <a:rPr lang="en-IE" sz="2400" kern="0" dirty="0">
                <a:latin typeface="Arial" charset="0"/>
              </a:rPr>
              <a:t>bits </a:t>
            </a:r>
            <a:r>
              <a:rPr lang="en-IE" sz="2400" kern="0" dirty="0" smtClean="0">
                <a:latin typeface="Arial" charset="0"/>
              </a:rPr>
              <a:t>specify </a:t>
            </a:r>
            <a:r>
              <a:rPr lang="en-IE" sz="2400" kern="0" dirty="0">
                <a:latin typeface="Arial" charset="0"/>
              </a:rPr>
              <a:t>the gap between data and the ciphered sequence in mode 2 for </a:t>
            </a:r>
            <a:r>
              <a:rPr lang="en-IE" sz="2400" kern="0" dirty="0" smtClean="0">
                <a:latin typeface="Arial" charset="0"/>
              </a:rPr>
              <a:t>“</a:t>
            </a:r>
            <a:r>
              <a:rPr lang="en-IE" sz="2400" i="1" kern="0" dirty="0" smtClean="0">
                <a:latin typeface="Arial" charset="0"/>
              </a:rPr>
              <a:t>Simultaneous </a:t>
            </a:r>
            <a:r>
              <a:rPr lang="en-IE" sz="2400" i="1" kern="0" dirty="0">
                <a:latin typeface="Arial" charset="0"/>
              </a:rPr>
              <a:t>Ranging</a:t>
            </a:r>
            <a:r>
              <a:rPr lang="en-IE" sz="2400" kern="0" dirty="0">
                <a:latin typeface="Arial" charset="0"/>
              </a:rPr>
              <a:t>”</a:t>
            </a:r>
            <a:r>
              <a:rPr lang="en-IE" sz="2400" i="1" kern="0" dirty="0">
                <a:latin typeface="Arial" charset="0"/>
              </a:rPr>
              <a:t> </a:t>
            </a:r>
            <a:endParaRPr lang="en-IE" sz="2400" i="1" kern="0" dirty="0" smtClean="0">
              <a:latin typeface="Arial" charset="0"/>
            </a:endParaRPr>
          </a:p>
          <a:p>
            <a:pPr lvl="1"/>
            <a:r>
              <a:rPr lang="en-IE" sz="2000" kern="0" dirty="0" smtClean="0">
                <a:latin typeface="Arial" charset="0"/>
              </a:rPr>
              <a:t>See </a:t>
            </a:r>
            <a:r>
              <a:rPr lang="en-IE" sz="2000" kern="0" dirty="0">
                <a:latin typeface="Arial" charset="0"/>
              </a:rPr>
              <a:t>15-18-0108-04 for discussion of the other </a:t>
            </a:r>
            <a:r>
              <a:rPr lang="en-IE" sz="2000" kern="0" dirty="0" smtClean="0">
                <a:latin typeface="Arial" charset="0"/>
              </a:rPr>
              <a:t>fields</a:t>
            </a:r>
            <a:endParaRPr lang="en-IE" sz="2000" kern="0" dirty="0">
              <a:latin typeface="Arial" charset="0"/>
            </a:endParaRPr>
          </a:p>
          <a:p>
            <a:pPr lvl="2"/>
            <a:endParaRPr lang="en-IE" kern="0" dirty="0">
              <a:latin typeface="Arial"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5525" y="3048000"/>
            <a:ext cx="6101886"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3088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609600"/>
          </a:xfrm>
        </p:spPr>
        <p:txBody>
          <a:bodyPr/>
          <a:lstStyle/>
          <a:p>
            <a:r>
              <a:rPr lang="en-IE" sz="3200" b="1" dirty="0" smtClean="0">
                <a:solidFill>
                  <a:srgbClr val="000000"/>
                </a:solidFill>
              </a:rPr>
              <a:t>Gap Specification (GS) bits</a:t>
            </a:r>
            <a:endParaRPr lang="en-US" sz="3200" dirty="0">
              <a:latin typeface="Arial" charset="0"/>
            </a:endParaRPr>
          </a:p>
        </p:txBody>
      </p:sp>
      <p:sp>
        <p:nvSpPr>
          <p:cNvPr id="5" name="Rectangle 1027"/>
          <p:cNvSpPr txBox="1">
            <a:spLocks noChangeArrowheads="1"/>
          </p:cNvSpPr>
          <p:nvPr/>
        </p:nvSpPr>
        <p:spPr bwMode="auto">
          <a:xfrm>
            <a:off x="228600" y="1524000"/>
            <a:ext cx="8610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For </a:t>
            </a:r>
            <a:r>
              <a:rPr lang="en-IE" sz="2400" kern="0" dirty="0" smtClean="0">
                <a:latin typeface="Arial" charset="0"/>
              </a:rPr>
              <a:t>simultaneous ranging, t</a:t>
            </a:r>
            <a:r>
              <a:rPr lang="en-IE" sz="2400" kern="0" dirty="0" smtClean="0">
                <a:latin typeface="Arial" charset="0"/>
              </a:rPr>
              <a:t>he </a:t>
            </a:r>
            <a:r>
              <a:rPr lang="en-IE" sz="2400" kern="0" dirty="0" smtClean="0">
                <a:latin typeface="Arial" charset="0"/>
              </a:rPr>
              <a:t>GS bits </a:t>
            </a:r>
            <a:r>
              <a:rPr lang="en-IE" sz="2400" kern="0" dirty="0" smtClean="0">
                <a:latin typeface="Arial" charset="0"/>
              </a:rPr>
              <a:t>let </a:t>
            </a:r>
            <a:r>
              <a:rPr lang="en-IE" sz="2400" kern="0" dirty="0" smtClean="0">
                <a:latin typeface="Arial" charset="0"/>
              </a:rPr>
              <a:t>the receiving PHY know which of the four responders it has locked </a:t>
            </a:r>
            <a:r>
              <a:rPr lang="en-IE" sz="2400" kern="0" dirty="0" smtClean="0">
                <a:latin typeface="Arial" charset="0"/>
              </a:rPr>
              <a:t>to </a:t>
            </a:r>
            <a:r>
              <a:rPr lang="en-IE" sz="2400" kern="0" dirty="0" smtClean="0">
                <a:latin typeface="Arial" charset="0"/>
              </a:rPr>
              <a:t>and thereby determine the delay to the cipher sequence</a:t>
            </a:r>
          </a:p>
          <a:p>
            <a:r>
              <a:rPr lang="en-IE" sz="2400" kern="0" dirty="0" smtClean="0">
                <a:latin typeface="Arial" charset="0"/>
              </a:rPr>
              <a:t>To achieve this we need:</a:t>
            </a:r>
          </a:p>
          <a:p>
            <a:pPr lvl="1"/>
            <a:r>
              <a:rPr lang="en-IE" sz="2000" kern="0" dirty="0" smtClean="0">
                <a:latin typeface="Arial" charset="0"/>
              </a:rPr>
              <a:t>A programmable response </a:t>
            </a:r>
            <a:r>
              <a:rPr lang="en-IE" sz="2000" kern="0" dirty="0" smtClean="0">
                <a:latin typeface="Arial" charset="0"/>
              </a:rPr>
              <a:t>time</a:t>
            </a:r>
          </a:p>
          <a:p>
            <a:pPr lvl="2"/>
            <a:r>
              <a:rPr lang="en-IE" sz="1600" kern="0" dirty="0" smtClean="0">
                <a:latin typeface="Arial" charset="0"/>
              </a:rPr>
              <a:t>This may be set differently in each responder</a:t>
            </a:r>
            <a:endParaRPr lang="en-IE" sz="1600" kern="0" dirty="0" smtClean="0">
              <a:latin typeface="Arial" charset="0"/>
            </a:endParaRPr>
          </a:p>
          <a:p>
            <a:pPr lvl="1"/>
            <a:r>
              <a:rPr lang="en-IE" sz="2000" kern="0" dirty="0" smtClean="0">
                <a:latin typeface="Arial" charset="0"/>
              </a:rPr>
              <a:t>A programmable gap in the transmitter between data and ciphered </a:t>
            </a:r>
            <a:r>
              <a:rPr lang="en-IE" sz="2000" kern="0" dirty="0" smtClean="0">
                <a:latin typeface="Arial" charset="0"/>
              </a:rPr>
              <a:t>sequence</a:t>
            </a:r>
          </a:p>
          <a:p>
            <a:pPr lvl="2"/>
            <a:r>
              <a:rPr lang="en-IE" sz="1600" kern="0" dirty="0" smtClean="0">
                <a:latin typeface="Arial" charset="0"/>
              </a:rPr>
              <a:t>This mayb</a:t>
            </a:r>
            <a:r>
              <a:rPr lang="en-IE" sz="1600" kern="0" dirty="0" smtClean="0">
                <a:latin typeface="Arial" charset="0"/>
              </a:rPr>
              <a:t>e </a:t>
            </a:r>
            <a:r>
              <a:rPr lang="en-IE" sz="1600" kern="0" dirty="0" smtClean="0">
                <a:latin typeface="Arial" charset="0"/>
              </a:rPr>
              <a:t>set differently in each responder</a:t>
            </a:r>
            <a:endParaRPr lang="en-IE" sz="1600" kern="0" dirty="0" smtClean="0">
              <a:latin typeface="Arial" charset="0"/>
            </a:endParaRPr>
          </a:p>
          <a:p>
            <a:pPr lvl="1"/>
            <a:r>
              <a:rPr lang="en-IE" sz="2000" kern="0" dirty="0" smtClean="0">
                <a:latin typeface="Arial" charset="0"/>
              </a:rPr>
              <a:t>A programmable table in the receiver of 4 gaps, </a:t>
            </a:r>
            <a:r>
              <a:rPr lang="en-IE" sz="2000" kern="0" dirty="0" err="1" smtClean="0">
                <a:latin typeface="Arial" charset="0"/>
              </a:rPr>
              <a:t>GsRxTab</a:t>
            </a:r>
            <a:r>
              <a:rPr lang="en-IE" sz="2000" kern="0" dirty="0" smtClean="0">
                <a:latin typeface="Arial" charset="0"/>
              </a:rPr>
              <a:t>[4</a:t>
            </a:r>
            <a:r>
              <a:rPr lang="en-IE" sz="2000" kern="0" dirty="0" smtClean="0">
                <a:latin typeface="Arial" charset="0"/>
              </a:rPr>
              <a:t>],  one </a:t>
            </a:r>
            <a:r>
              <a:rPr lang="en-IE" sz="2000" kern="0" dirty="0" smtClean="0">
                <a:latin typeface="Arial" charset="0"/>
              </a:rPr>
              <a:t>for each GS </a:t>
            </a:r>
            <a:r>
              <a:rPr lang="en-IE" sz="2000" kern="0" dirty="0" smtClean="0">
                <a:latin typeface="Arial" charset="0"/>
              </a:rPr>
              <a:t>encoding.</a:t>
            </a:r>
            <a:endParaRPr lang="en-IE" sz="2400" kern="0" dirty="0" smtClean="0">
              <a:latin typeface="Arial" charset="0"/>
            </a:endParaRPr>
          </a:p>
          <a:p>
            <a:endParaRPr lang="en-IE" kern="0" dirty="0">
              <a:latin typeface="Arial" charset="0"/>
            </a:endParaRPr>
          </a:p>
        </p:txBody>
      </p:sp>
    </p:spTree>
    <p:extLst>
      <p:ext uri="{BB962C8B-B14F-4D97-AF65-F5344CB8AC3E}">
        <p14:creationId xmlns:p14="http://schemas.microsoft.com/office/powerpoint/2010/main" val="4216682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799" y="609600"/>
            <a:ext cx="8686800" cy="685800"/>
          </a:xfrm>
        </p:spPr>
        <p:txBody>
          <a:bodyPr/>
          <a:lstStyle/>
          <a:p>
            <a:r>
              <a:rPr lang="pl-PL" sz="3200" b="1" dirty="0">
                <a:solidFill>
                  <a:srgbClr val="000000"/>
                </a:solidFill>
              </a:rPr>
              <a:t>Simultaneous ranging </a:t>
            </a:r>
            <a:r>
              <a:rPr lang="en-IE" sz="3200" b="1" dirty="0">
                <a:solidFill>
                  <a:srgbClr val="000000"/>
                </a:solidFill>
              </a:rPr>
              <a:t>–</a:t>
            </a:r>
            <a:r>
              <a:rPr lang="pl-PL" sz="3200" b="1" dirty="0">
                <a:solidFill>
                  <a:srgbClr val="000000"/>
                </a:solidFill>
              </a:rPr>
              <a:t> summary</a:t>
            </a:r>
            <a:endParaRPr lang="en-US" sz="3200" dirty="0">
              <a:latin typeface="Arial" charset="0"/>
            </a:endParaRPr>
          </a:p>
        </p:txBody>
      </p:sp>
      <p:sp>
        <p:nvSpPr>
          <p:cNvPr id="5" name="Rectangle 1027"/>
          <p:cNvSpPr txBox="1">
            <a:spLocks noChangeArrowheads="1"/>
          </p:cNvSpPr>
          <p:nvPr/>
        </p:nvSpPr>
        <p:spPr bwMode="auto">
          <a:xfrm>
            <a:off x="228600" y="1371600"/>
            <a:ext cx="8610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357188" lvl="1" indent="-265113">
              <a:buFont typeface="Arial" panose="020B0604020202020204" pitchFamily="34" charset="0"/>
              <a:buChar char="•"/>
            </a:pPr>
            <a:r>
              <a:rPr lang="pl-PL" sz="2000" kern="0" dirty="0">
                <a:latin typeface="Arial" charset="0"/>
              </a:rPr>
              <a:t>Simultaneous ranging allows for </a:t>
            </a:r>
            <a:r>
              <a:rPr lang="pl-PL" sz="2000" kern="0" dirty="0" smtClean="0">
                <a:latin typeface="Arial" charset="0"/>
              </a:rPr>
              <a:t>3</a:t>
            </a:r>
            <a:r>
              <a:rPr lang="en-IE" sz="2000" kern="0" dirty="0" smtClean="0">
                <a:latin typeface="Arial" charset="0"/>
              </a:rPr>
              <a:t> to </a:t>
            </a:r>
            <a:r>
              <a:rPr lang="pl-PL" sz="2000" kern="0" dirty="0" smtClean="0">
                <a:latin typeface="Arial" charset="0"/>
              </a:rPr>
              <a:t>4 </a:t>
            </a:r>
            <a:r>
              <a:rPr lang="pl-PL" sz="2000" kern="0" dirty="0">
                <a:latin typeface="Arial" charset="0"/>
              </a:rPr>
              <a:t>times shorter exchanges.</a:t>
            </a:r>
          </a:p>
          <a:p>
            <a:pPr marL="357188" lvl="1" indent="-265113">
              <a:buFont typeface="Arial" panose="020B0604020202020204" pitchFamily="34" charset="0"/>
              <a:buChar char="•"/>
            </a:pPr>
            <a:r>
              <a:rPr lang="pl-PL" sz="2000" kern="0" dirty="0">
                <a:latin typeface="Arial" charset="0"/>
              </a:rPr>
              <a:t>In automotive scenarios, total exchange duration, with </a:t>
            </a:r>
            <a:r>
              <a:rPr lang="pl-PL" sz="2000" kern="0" dirty="0" smtClean="0">
                <a:latin typeface="Arial" charset="0"/>
              </a:rPr>
              <a:t>2</a:t>
            </a:r>
            <a:r>
              <a:rPr lang="en-IE" sz="2000" kern="0" dirty="0" smtClean="0">
                <a:latin typeface="Arial" charset="0"/>
              </a:rPr>
              <a:t> to </a:t>
            </a:r>
            <a:r>
              <a:rPr lang="pl-PL" sz="2000" kern="0" dirty="0" smtClean="0">
                <a:latin typeface="Arial" charset="0"/>
              </a:rPr>
              <a:t>6 </a:t>
            </a:r>
            <a:r>
              <a:rPr lang="pl-PL" sz="2000" kern="0" dirty="0">
                <a:latin typeface="Arial" charset="0"/>
              </a:rPr>
              <a:t>devices, airtime can be reduced to </a:t>
            </a:r>
            <a:r>
              <a:rPr lang="en-IE" sz="2000" kern="0" dirty="0" smtClean="0">
                <a:latin typeface="Arial" charset="0"/>
              </a:rPr>
              <a:t>3</a:t>
            </a:r>
            <a:r>
              <a:rPr lang="pl-PL" sz="2000" kern="0" dirty="0" smtClean="0">
                <a:latin typeface="Arial" charset="0"/>
              </a:rPr>
              <a:t>00µ</a:t>
            </a:r>
            <a:r>
              <a:rPr lang="en-IE" sz="2000" kern="0" dirty="0" smtClean="0">
                <a:latin typeface="Arial" charset="0"/>
              </a:rPr>
              <a:t>s</a:t>
            </a:r>
            <a:r>
              <a:rPr lang="pl-PL" sz="2000" kern="0" dirty="0" smtClean="0">
                <a:latin typeface="Arial" charset="0"/>
              </a:rPr>
              <a:t> </a:t>
            </a:r>
            <a:r>
              <a:rPr lang="pl-PL" sz="2000" kern="0" dirty="0">
                <a:latin typeface="Arial" charset="0"/>
              </a:rPr>
              <a:t>(poll and response both around </a:t>
            </a:r>
            <a:r>
              <a:rPr lang="pl-PL" sz="2000" kern="0" dirty="0" smtClean="0">
                <a:latin typeface="Arial" charset="0"/>
              </a:rPr>
              <a:t>100µs</a:t>
            </a:r>
            <a:r>
              <a:rPr lang="en-IE" sz="2000" kern="0" dirty="0" smtClean="0">
                <a:latin typeface="Arial" charset="0"/>
              </a:rPr>
              <a:t> + response delay </a:t>
            </a:r>
            <a:r>
              <a:rPr lang="pl-PL" sz="2000" kern="0" dirty="0" smtClean="0">
                <a:latin typeface="Arial" charset="0"/>
              </a:rPr>
              <a:t>). </a:t>
            </a:r>
            <a:r>
              <a:rPr lang="pl-PL" sz="2000" kern="0" dirty="0">
                <a:latin typeface="Arial" charset="0"/>
              </a:rPr>
              <a:t>That compares favourably with non-simul-ranging schemes or with LRP, where multiple ranging exchanges would be necesarry (total duration possibly </a:t>
            </a:r>
            <a:r>
              <a:rPr lang="pl-PL" sz="2000" kern="0" dirty="0">
                <a:latin typeface="Arial" charset="0"/>
              </a:rPr>
              <a:t>N*300µs</a:t>
            </a:r>
            <a:r>
              <a:rPr lang="pl-PL" sz="2000" kern="0" dirty="0">
                <a:latin typeface="Arial" charset="0"/>
              </a:rPr>
              <a:t>)</a:t>
            </a:r>
          </a:p>
          <a:p>
            <a:pPr marL="357188" lvl="1" indent="-265113">
              <a:buFont typeface="Arial" panose="020B0604020202020204" pitchFamily="34" charset="0"/>
              <a:buChar char="•"/>
            </a:pPr>
            <a:r>
              <a:rPr lang="pl-PL" sz="2000" kern="0" dirty="0">
                <a:latin typeface="Arial" charset="0"/>
              </a:rPr>
              <a:t>Total energy consumption for the whole </a:t>
            </a:r>
            <a:r>
              <a:rPr lang="pl-PL" sz="2000" kern="0" dirty="0" smtClean="0">
                <a:latin typeface="Arial" charset="0"/>
              </a:rPr>
              <a:t>multi-</a:t>
            </a:r>
            <a:r>
              <a:rPr lang="en-IE" sz="2000" kern="0" dirty="0" smtClean="0">
                <a:latin typeface="Arial" charset="0"/>
              </a:rPr>
              <a:t>user </a:t>
            </a:r>
            <a:r>
              <a:rPr lang="pl-PL" sz="2000" kern="0" dirty="0" smtClean="0">
                <a:latin typeface="Arial" charset="0"/>
              </a:rPr>
              <a:t>simultaneous </a:t>
            </a:r>
            <a:r>
              <a:rPr lang="pl-PL" sz="2000" kern="0" dirty="0">
                <a:latin typeface="Arial" charset="0"/>
              </a:rPr>
              <a:t>exchange can be as low as </a:t>
            </a:r>
            <a:r>
              <a:rPr lang="pl-PL" sz="2000" kern="0" dirty="0">
                <a:latin typeface="Arial" charset="0"/>
              </a:rPr>
              <a:t>10µ</a:t>
            </a:r>
            <a:r>
              <a:rPr lang="en-IE" sz="2000" kern="0" dirty="0" smtClean="0">
                <a:latin typeface="Arial" charset="0"/>
              </a:rPr>
              <a:t>J</a:t>
            </a:r>
            <a:endParaRPr lang="pl-PL" sz="2000" kern="0" dirty="0">
              <a:latin typeface="Arial" charset="0"/>
            </a:endParaRPr>
          </a:p>
          <a:p>
            <a:pPr marL="357188" lvl="1" indent="-265113">
              <a:buFont typeface="Arial" panose="020B0604020202020204" pitchFamily="34" charset="0"/>
              <a:buChar char="•"/>
            </a:pPr>
            <a:r>
              <a:rPr lang="pl-PL" sz="2000" kern="0" dirty="0">
                <a:latin typeface="Arial" charset="0"/>
              </a:rPr>
              <a:t>Overall: lower energy consumption, shorter airtime, fewer collisions</a:t>
            </a: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p:txBody>
      </p:sp>
    </p:spTree>
    <p:extLst>
      <p:ext uri="{BB962C8B-B14F-4D97-AF65-F5344CB8AC3E}">
        <p14:creationId xmlns:p14="http://schemas.microsoft.com/office/powerpoint/2010/main" val="1039635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838200"/>
            <a:ext cx="8686800" cy="457200"/>
          </a:xfrm>
        </p:spPr>
        <p:txBody>
          <a:bodyPr/>
          <a:lstStyle/>
          <a:p>
            <a:r>
              <a:rPr lang="en-US" sz="3200" b="1" dirty="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endParaRPr lang="en-IE" sz="2400" dirty="0">
              <a:latin typeface="Arial" charset="0"/>
            </a:endParaRPr>
          </a:p>
          <a:p>
            <a:r>
              <a:rPr lang="pl-PL" sz="2400" dirty="0">
                <a:latin typeface="Arial" charset="0"/>
              </a:rPr>
              <a:t>Present the concept of simulataneous ranging</a:t>
            </a:r>
            <a:r>
              <a:rPr lang="en-IE" sz="2400" dirty="0">
                <a:latin typeface="Arial" charset="0"/>
              </a:rPr>
              <a:t> and describe the technique</a:t>
            </a:r>
            <a:r>
              <a:rPr lang="pl-PL" sz="2400" dirty="0">
                <a:latin typeface="Arial" charset="0"/>
              </a:rPr>
              <a:t> </a:t>
            </a:r>
            <a:endParaRPr lang="en-IE" sz="2400" dirty="0">
              <a:latin typeface="Arial" charset="0"/>
            </a:endParaRPr>
          </a:p>
          <a:p>
            <a:endParaRPr lang="en-IE" sz="2400" dirty="0">
              <a:latin typeface="Arial" charset="0"/>
            </a:endParaRPr>
          </a:p>
          <a:p>
            <a:r>
              <a:rPr lang="en-IE" sz="2400" dirty="0">
                <a:latin typeface="Arial" charset="0"/>
              </a:rPr>
              <a:t>P</a:t>
            </a:r>
            <a:r>
              <a:rPr lang="pl-PL" sz="2400" dirty="0">
                <a:latin typeface="Arial" charset="0"/>
              </a:rPr>
              <a:t>ropose </a:t>
            </a:r>
            <a:r>
              <a:rPr lang="en-IE" sz="2400" dirty="0">
                <a:latin typeface="Arial" charset="0"/>
              </a:rPr>
              <a:t>how to include it in the 802.15.4z amendment</a:t>
            </a:r>
          </a:p>
        </p:txBody>
      </p:sp>
    </p:spTree>
    <p:extLst>
      <p:ext uri="{BB962C8B-B14F-4D97-AF65-F5344CB8AC3E}">
        <p14:creationId xmlns:p14="http://schemas.microsoft.com/office/powerpoint/2010/main" val="775381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799" y="609600"/>
            <a:ext cx="8686800" cy="609600"/>
          </a:xfrm>
        </p:spPr>
        <p:txBody>
          <a:bodyPr/>
          <a:lstStyle/>
          <a:p>
            <a:r>
              <a:rPr lang="pl-PL" sz="3200" b="1" dirty="0">
                <a:solidFill>
                  <a:srgbClr val="000000"/>
                </a:solidFill>
              </a:rPr>
              <a:t>Simultaneous ranging</a:t>
            </a:r>
            <a:endParaRPr lang="en-US" sz="3200" dirty="0">
              <a:latin typeface="Arial" charset="0"/>
            </a:endParaRPr>
          </a:p>
        </p:txBody>
      </p:sp>
      <p:sp>
        <p:nvSpPr>
          <p:cNvPr id="5" name="Rectangle 1027"/>
          <p:cNvSpPr txBox="1">
            <a:spLocks noChangeArrowheads="1"/>
          </p:cNvSpPr>
          <p:nvPr/>
        </p:nvSpPr>
        <p:spPr bwMode="auto">
          <a:xfrm>
            <a:off x="228600" y="1219200"/>
            <a:ext cx="8610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357188" lvl="1" indent="-265113">
              <a:buFont typeface="Arial" panose="020B0604020202020204" pitchFamily="34" charset="0"/>
              <a:buChar char="•"/>
            </a:pPr>
            <a:r>
              <a:rPr lang="pl-PL" sz="2000" kern="0" dirty="0">
                <a:latin typeface="Arial" charset="0"/>
              </a:rPr>
              <a:t>In certain applications, like automotive, it is required to measure the distance to the nearest of </a:t>
            </a:r>
            <a:r>
              <a:rPr lang="en-IE" sz="2000" kern="0" dirty="0">
                <a:latin typeface="Arial" charset="0"/>
              </a:rPr>
              <a:t>a number of </a:t>
            </a:r>
            <a:r>
              <a:rPr lang="pl-PL" sz="2000" kern="0" dirty="0">
                <a:latin typeface="Arial" charset="0"/>
              </a:rPr>
              <a:t>devices</a:t>
            </a:r>
            <a:endParaRPr lang="en-IE" sz="2000" kern="0" dirty="0">
              <a:latin typeface="Arial" charset="0"/>
            </a:endParaRPr>
          </a:p>
          <a:p>
            <a:pPr marL="700088" lvl="2" indent="-265113">
              <a:buFont typeface="Arial" panose="020B0604020202020204" pitchFamily="34" charset="0"/>
              <a:buChar char="•"/>
            </a:pPr>
            <a:r>
              <a:rPr lang="en-IE" sz="1400" kern="0" dirty="0">
                <a:latin typeface="Arial" charset="0"/>
              </a:rPr>
              <a:t>e.g. with “anchor” points at corners of a car determine shortest distance from key-fob to car </a:t>
            </a:r>
            <a:r>
              <a:rPr lang="pl-PL" sz="1400" kern="0" dirty="0">
                <a:latin typeface="Arial" charset="0"/>
              </a:rPr>
              <a:t> </a:t>
            </a:r>
          </a:p>
          <a:p>
            <a:pPr marL="357188" lvl="1" indent="-265113">
              <a:buFont typeface="Arial" panose="020B0604020202020204" pitchFamily="34" charset="0"/>
              <a:buChar char="•"/>
            </a:pPr>
            <a:endParaRPr lang="en-IE" sz="2000" kern="0" dirty="0">
              <a:latin typeface="Arial" charset="0"/>
            </a:endParaRPr>
          </a:p>
          <a:p>
            <a:pPr marL="357188" lvl="1" indent="-265113">
              <a:buFont typeface="Arial" panose="020B0604020202020204" pitchFamily="34" charset="0"/>
              <a:buChar char="•"/>
            </a:pPr>
            <a:r>
              <a:rPr lang="pl-PL" sz="2000" kern="0" dirty="0">
                <a:latin typeface="Arial" charset="0"/>
              </a:rPr>
              <a:t>Simultaneous ranging is a method to reduce airtime and battery consumption by configuring multiple responding devices to respond at the same time (or almost at the same time)</a:t>
            </a:r>
            <a:r>
              <a:rPr lang="en-IE" sz="2000" kern="0" dirty="0">
                <a:latin typeface="Arial" charset="0"/>
              </a:rPr>
              <a:t> with overlapping frames</a:t>
            </a:r>
            <a:endParaRPr lang="pl-PL" sz="2000" kern="0" dirty="0">
              <a:latin typeface="Arial" charset="0"/>
            </a:endParaRPr>
          </a:p>
          <a:p>
            <a:pPr marL="357188" lvl="1" indent="-265113">
              <a:buFont typeface="Arial" panose="020B0604020202020204" pitchFamily="34" charset="0"/>
              <a:buChar char="•"/>
            </a:pPr>
            <a:endParaRPr lang="en-IE" sz="2000" kern="0" dirty="0">
              <a:latin typeface="Arial" charset="0"/>
            </a:endParaRPr>
          </a:p>
          <a:p>
            <a:pPr marL="357188" lvl="1" indent="-265113">
              <a:buFont typeface="Arial" panose="020B0604020202020204" pitchFamily="34" charset="0"/>
              <a:buChar char="•"/>
            </a:pPr>
            <a:r>
              <a:rPr lang="pl-PL" sz="2000" kern="0" dirty="0">
                <a:latin typeface="Arial" charset="0"/>
              </a:rPr>
              <a:t>Savings </a:t>
            </a:r>
            <a:r>
              <a:rPr lang="en-IE" sz="2000" kern="0" dirty="0">
                <a:latin typeface="Arial" charset="0"/>
              </a:rPr>
              <a:t>for the key fob </a:t>
            </a:r>
            <a:r>
              <a:rPr lang="pl-PL" sz="2000" kern="0" dirty="0">
                <a:latin typeface="Arial" charset="0"/>
              </a:rPr>
              <a:t>can be </a:t>
            </a:r>
            <a:r>
              <a:rPr lang="en-IE" sz="2000" kern="0" dirty="0">
                <a:latin typeface="Arial" charset="0"/>
              </a:rPr>
              <a:t>quite </a:t>
            </a:r>
            <a:r>
              <a:rPr lang="pl-PL" sz="2000" kern="0" dirty="0">
                <a:latin typeface="Arial" charset="0"/>
              </a:rPr>
              <a:t>significant. For example </a:t>
            </a:r>
            <a:r>
              <a:rPr lang="en-IE" sz="2000" kern="0" dirty="0">
                <a:latin typeface="Arial" charset="0"/>
              </a:rPr>
              <a:t>to perform single sided two-way ranging </a:t>
            </a:r>
            <a:r>
              <a:rPr lang="pl-PL" sz="2000" kern="0" dirty="0">
                <a:latin typeface="Arial" charset="0"/>
              </a:rPr>
              <a:t>with </a:t>
            </a:r>
            <a:r>
              <a:rPr lang="en-IE" sz="2000" kern="0" dirty="0">
                <a:latin typeface="Arial" charset="0"/>
              </a:rPr>
              <a:t>N</a:t>
            </a:r>
            <a:r>
              <a:rPr lang="pl-PL" sz="2000" kern="0" dirty="0">
                <a:latin typeface="Arial" charset="0"/>
              </a:rPr>
              <a:t> devices</a:t>
            </a:r>
            <a:r>
              <a:rPr lang="en-IE" sz="2000" kern="0" dirty="0">
                <a:latin typeface="Arial" charset="0"/>
              </a:rPr>
              <a:t>:</a:t>
            </a:r>
          </a:p>
          <a:p>
            <a:pPr marL="700088" lvl="2" indent="-265113">
              <a:buFont typeface="Arial" panose="020B0604020202020204" pitchFamily="34" charset="0"/>
              <a:buChar char="•"/>
            </a:pPr>
            <a:r>
              <a:rPr lang="en-IE" sz="1600" kern="0" dirty="0">
                <a:latin typeface="Arial" charset="0"/>
              </a:rPr>
              <a:t>It could </a:t>
            </a:r>
            <a:r>
              <a:rPr lang="pl-PL" sz="1600" kern="0" dirty="0">
                <a:latin typeface="Arial" charset="0"/>
              </a:rPr>
              <a:t>require </a:t>
            </a:r>
            <a:r>
              <a:rPr lang="en-IE" sz="1600" kern="0" dirty="0">
                <a:latin typeface="Arial" charset="0"/>
              </a:rPr>
              <a:t>2xN </a:t>
            </a:r>
            <a:r>
              <a:rPr lang="pl-PL" sz="1600" kern="0" dirty="0">
                <a:latin typeface="Arial" charset="0"/>
              </a:rPr>
              <a:t>messages in case of </a:t>
            </a:r>
            <a:r>
              <a:rPr lang="en-IE" sz="1600" kern="0" dirty="0">
                <a:latin typeface="Arial" charset="0"/>
              </a:rPr>
              <a:t>N</a:t>
            </a:r>
            <a:r>
              <a:rPr lang="pl-PL" sz="1600" kern="0" dirty="0">
                <a:latin typeface="Arial" charset="0"/>
              </a:rPr>
              <a:t> separate </a:t>
            </a:r>
            <a:r>
              <a:rPr lang="en-IE" sz="1600" kern="0" dirty="0">
                <a:latin typeface="Arial" charset="0"/>
              </a:rPr>
              <a:t>SS-TWR </a:t>
            </a:r>
            <a:r>
              <a:rPr lang="pl-PL" sz="1600" kern="0" dirty="0">
                <a:latin typeface="Arial" charset="0"/>
              </a:rPr>
              <a:t>exchanges</a:t>
            </a:r>
            <a:endParaRPr lang="en-IE" sz="1600" kern="0" dirty="0">
              <a:latin typeface="Arial" charset="0"/>
            </a:endParaRPr>
          </a:p>
          <a:p>
            <a:pPr marL="700088" lvl="2" indent="-265113">
              <a:buFont typeface="Arial" panose="020B0604020202020204" pitchFamily="34" charset="0"/>
              <a:buChar char="•"/>
            </a:pPr>
            <a:r>
              <a:rPr lang="pl-PL" sz="1600" kern="0" dirty="0">
                <a:latin typeface="Arial" charset="0"/>
              </a:rPr>
              <a:t>Or</a:t>
            </a:r>
            <a:r>
              <a:rPr lang="en-IE" sz="1600" kern="0" dirty="0">
                <a:latin typeface="Arial" charset="0"/>
              </a:rPr>
              <a:t>,</a:t>
            </a:r>
            <a:r>
              <a:rPr lang="pl-PL" sz="1600" kern="0" dirty="0">
                <a:latin typeface="Arial" charset="0"/>
              </a:rPr>
              <a:t> </a:t>
            </a:r>
            <a:r>
              <a:rPr lang="en-IE" sz="1600" kern="0" dirty="0">
                <a:latin typeface="Arial" charset="0"/>
              </a:rPr>
              <a:t>N+1 </a:t>
            </a:r>
            <a:r>
              <a:rPr lang="pl-PL" sz="1600" kern="0" dirty="0">
                <a:latin typeface="Arial" charset="0"/>
              </a:rPr>
              <a:t>messages </a:t>
            </a:r>
            <a:r>
              <a:rPr lang="en-IE" sz="1600" kern="0" dirty="0">
                <a:latin typeface="Arial" charset="0"/>
              </a:rPr>
              <a:t>if the all anchors </a:t>
            </a:r>
            <a:r>
              <a:rPr lang="pl-PL" sz="1600" kern="0" dirty="0">
                <a:latin typeface="Arial" charset="0"/>
              </a:rPr>
              <a:t>respond serially </a:t>
            </a:r>
            <a:r>
              <a:rPr lang="en-IE" sz="1600" kern="0" dirty="0">
                <a:latin typeface="Arial" charset="0"/>
              </a:rPr>
              <a:t>to the same “poll” message</a:t>
            </a:r>
          </a:p>
          <a:p>
            <a:pPr marL="357188" lvl="1" indent="-265113">
              <a:buFont typeface="Arial" panose="020B0604020202020204" pitchFamily="34" charset="0"/>
              <a:buChar char="•"/>
            </a:pPr>
            <a:endParaRPr lang="en-IE" sz="2000" kern="0" dirty="0">
              <a:latin typeface="Arial" charset="0"/>
            </a:endParaRPr>
          </a:p>
          <a:p>
            <a:pPr marL="357188" lvl="1" indent="-265113">
              <a:buFont typeface="Arial" panose="020B0604020202020204" pitchFamily="34" charset="0"/>
              <a:buChar char="•"/>
            </a:pPr>
            <a:r>
              <a:rPr lang="pl-PL" sz="2000" kern="0" dirty="0">
                <a:latin typeface="Arial" charset="0"/>
              </a:rPr>
              <a:t>With simultaneous ranging, only 2 messages are required </a:t>
            </a:r>
            <a:r>
              <a:rPr lang="en-IE" sz="2000" kern="0" dirty="0">
                <a:latin typeface="Arial" charset="0"/>
              </a:rPr>
              <a:t>from the key-fob’s point of view, the </a:t>
            </a:r>
            <a:r>
              <a:rPr lang="pl-PL" sz="2000" kern="0" dirty="0">
                <a:latin typeface="Arial" charset="0"/>
              </a:rPr>
              <a:t>poll and </a:t>
            </a:r>
            <a:r>
              <a:rPr lang="en-IE" sz="2000" kern="0" dirty="0">
                <a:latin typeface="Arial" charset="0"/>
              </a:rPr>
              <a:t>the “</a:t>
            </a:r>
            <a:r>
              <a:rPr lang="pl-PL" sz="2000" kern="0" dirty="0">
                <a:latin typeface="Arial" charset="0"/>
              </a:rPr>
              <a:t>simultaneous</a:t>
            </a:r>
            <a:r>
              <a:rPr lang="en-IE" sz="2000" kern="0" dirty="0">
                <a:latin typeface="Arial" charset="0"/>
              </a:rPr>
              <a:t>”</a:t>
            </a:r>
            <a:r>
              <a:rPr lang="pl-PL" sz="2000" kern="0" dirty="0">
                <a:latin typeface="Arial" charset="0"/>
              </a:rPr>
              <a:t> response </a:t>
            </a:r>
          </a:p>
        </p:txBody>
      </p:sp>
    </p:spTree>
    <p:extLst>
      <p:ext uri="{BB962C8B-B14F-4D97-AF65-F5344CB8AC3E}">
        <p14:creationId xmlns:p14="http://schemas.microsoft.com/office/powerpoint/2010/main" val="52298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799" y="609600"/>
            <a:ext cx="8686800" cy="533400"/>
          </a:xfrm>
        </p:spPr>
        <p:txBody>
          <a:bodyPr/>
          <a:lstStyle/>
          <a:p>
            <a:r>
              <a:rPr lang="pl-PL" sz="3200" b="1" dirty="0">
                <a:solidFill>
                  <a:srgbClr val="000000"/>
                </a:solidFill>
              </a:rPr>
              <a:t>Simultaneous ranging </a:t>
            </a:r>
            <a:r>
              <a:rPr lang="en-IE" sz="3200" b="1" dirty="0">
                <a:solidFill>
                  <a:srgbClr val="000000"/>
                </a:solidFill>
              </a:rPr>
              <a:t>– </a:t>
            </a:r>
            <a:r>
              <a:rPr lang="pl-PL" sz="3200" b="1" dirty="0">
                <a:solidFill>
                  <a:srgbClr val="000000"/>
                </a:solidFill>
              </a:rPr>
              <a:t>parallel variant</a:t>
            </a:r>
            <a:endParaRPr lang="en-US" sz="3200" dirty="0">
              <a:latin typeface="Arial" charset="0"/>
            </a:endParaRPr>
          </a:p>
        </p:txBody>
      </p:sp>
      <p:sp>
        <p:nvSpPr>
          <p:cNvPr id="5" name="Rectangle 1027"/>
          <p:cNvSpPr txBox="1">
            <a:spLocks noChangeArrowheads="1"/>
          </p:cNvSpPr>
          <p:nvPr/>
        </p:nvSpPr>
        <p:spPr bwMode="auto">
          <a:xfrm>
            <a:off x="228600" y="1219200"/>
            <a:ext cx="8610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357188" lvl="1" indent="-265113">
              <a:buFont typeface="Arial" panose="020B0604020202020204" pitchFamily="34" charset="0"/>
              <a:buChar char="•"/>
            </a:pPr>
            <a:r>
              <a:rPr lang="pl-PL" sz="2000" kern="0" dirty="0">
                <a:latin typeface="Arial" charset="0"/>
              </a:rPr>
              <a:t>There are multiple </a:t>
            </a:r>
            <a:r>
              <a:rPr lang="en-IE" sz="2000" kern="0" dirty="0">
                <a:latin typeface="Arial" charset="0"/>
              </a:rPr>
              <a:t>variations in how simultaneous ranging techniques can </a:t>
            </a:r>
            <a:r>
              <a:rPr lang="pl-PL" sz="2000" kern="0" dirty="0">
                <a:latin typeface="Arial" charset="0"/>
              </a:rPr>
              <a:t>be deployed.</a:t>
            </a:r>
            <a:r>
              <a:rPr lang="en-IE" sz="2000" kern="0" dirty="0">
                <a:latin typeface="Arial" charset="0"/>
              </a:rPr>
              <a:t> </a:t>
            </a:r>
            <a:r>
              <a:rPr lang="pl-PL" sz="2000" kern="0" dirty="0">
                <a:latin typeface="Arial" charset="0"/>
              </a:rPr>
              <a:t>The simplest one, </a:t>
            </a:r>
            <a:r>
              <a:rPr lang="en-IE" sz="2000" kern="0" dirty="0">
                <a:latin typeface="Arial" charset="0"/>
              </a:rPr>
              <a:t>here called “</a:t>
            </a:r>
            <a:r>
              <a:rPr lang="pl-PL" sz="2000" kern="0" dirty="0">
                <a:latin typeface="Arial" charset="0"/>
              </a:rPr>
              <a:t>parallel variant” involves completely parallel transmission the packets</a:t>
            </a:r>
            <a:endParaRPr lang="en-IE" sz="2000" kern="0" dirty="0">
              <a:latin typeface="Arial" charset="0"/>
            </a:endParaRPr>
          </a:p>
          <a:p>
            <a:pPr marL="700088" lvl="2" indent="-265113">
              <a:buFont typeface="Arial" panose="020B0604020202020204" pitchFamily="34" charset="0"/>
              <a:buChar char="•"/>
            </a:pPr>
            <a:r>
              <a:rPr lang="pl-PL" sz="1600" kern="0" dirty="0">
                <a:latin typeface="Arial" charset="0"/>
              </a:rPr>
              <a:t>To maintain security, all ciphers transmissions need to be aligned in time</a:t>
            </a:r>
          </a:p>
          <a:p>
            <a:pPr marL="357188" lvl="1" indent="-265113">
              <a:buFont typeface="Arial" panose="020B0604020202020204" pitchFamily="34" charset="0"/>
              <a:buChar char="•"/>
            </a:pPr>
            <a:endParaRPr lang="en-IE" sz="2000" kern="0" dirty="0">
              <a:latin typeface="Arial" charset="0"/>
            </a:endParaRPr>
          </a:p>
          <a:p>
            <a:pPr marL="357188" lvl="1" indent="-265113">
              <a:buFont typeface="Arial" panose="020B0604020202020204" pitchFamily="34" charset="0"/>
              <a:buChar char="•"/>
            </a:pPr>
            <a:endParaRPr lang="en-IE" sz="2000" kern="0" dirty="0">
              <a:latin typeface="Arial" charset="0"/>
            </a:endParaRPr>
          </a:p>
          <a:p>
            <a:pPr marL="357188" lvl="1" indent="-265113">
              <a:buFont typeface="Arial" panose="020B0604020202020204" pitchFamily="34" charset="0"/>
              <a:buChar char="•"/>
            </a:pPr>
            <a:endParaRPr lang="en-IE" sz="2000" kern="0" dirty="0">
              <a:latin typeface="Arial" charset="0"/>
            </a:endParaRPr>
          </a:p>
          <a:p>
            <a:pPr marL="357188" lvl="1" indent="-265113">
              <a:buFont typeface="Arial" panose="020B0604020202020204" pitchFamily="34" charset="0"/>
              <a:buChar char="•"/>
            </a:pPr>
            <a:endParaRPr lang="en-IE" sz="2000" kern="0" dirty="0">
              <a:latin typeface="Arial" charset="0"/>
            </a:endParaRPr>
          </a:p>
          <a:p>
            <a:pPr marL="357188" lvl="1" indent="-265113">
              <a:buFont typeface="Arial" panose="020B0604020202020204" pitchFamily="34" charset="0"/>
              <a:buChar char="•"/>
            </a:pPr>
            <a:r>
              <a:rPr lang="en-IE" sz="2000" kern="0" dirty="0">
                <a:latin typeface="Arial" charset="0"/>
              </a:rPr>
              <a:t>D</a:t>
            </a:r>
            <a:r>
              <a:rPr lang="pl-PL" sz="2000" kern="0" dirty="0">
                <a:latin typeface="Arial" charset="0"/>
              </a:rPr>
              <a:t>epending on their relative distances</a:t>
            </a:r>
            <a:r>
              <a:rPr lang="en-IE" sz="2000" kern="0" dirty="0">
                <a:latin typeface="Arial" charset="0"/>
              </a:rPr>
              <a:t> the signals from each device can </a:t>
            </a:r>
            <a:r>
              <a:rPr lang="pl-PL" sz="2000" kern="0" dirty="0">
                <a:latin typeface="Arial" charset="0"/>
              </a:rPr>
              <a:t>produce single or multiple peaks in the accumulator</a:t>
            </a:r>
            <a:r>
              <a:rPr lang="en-IE" sz="2000" kern="0" dirty="0">
                <a:latin typeface="Arial" charset="0"/>
              </a:rPr>
              <a:t>, however t</a:t>
            </a:r>
            <a:r>
              <a:rPr lang="pl-PL" sz="2000" kern="0" dirty="0">
                <a:latin typeface="Arial" charset="0"/>
              </a:rPr>
              <a:t>he 1st </a:t>
            </a:r>
            <a:r>
              <a:rPr lang="en-IE" sz="2000" kern="0" dirty="0">
                <a:latin typeface="Arial" charset="0"/>
              </a:rPr>
              <a:t>in time </a:t>
            </a:r>
            <a:r>
              <a:rPr lang="pl-PL" sz="2000" kern="0" dirty="0">
                <a:latin typeface="Arial" charset="0"/>
              </a:rPr>
              <a:t>peak marks the distance of the closest responding device</a:t>
            </a:r>
          </a:p>
          <a:p>
            <a:pPr marL="357188" lvl="1" indent="-265113">
              <a:buFont typeface="Arial" panose="020B0604020202020204" pitchFamily="34" charset="0"/>
              <a:buChar char="•"/>
            </a:pPr>
            <a:r>
              <a:rPr lang="pl-PL" sz="2000" kern="0" dirty="0">
                <a:latin typeface="Arial" charset="0"/>
              </a:rPr>
              <a:t>Multiple devices can respond at the same time, although more devices typically add more interference/multipath and sidelobes</a:t>
            </a: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p:txBody>
      </p:sp>
      <p:pic>
        <p:nvPicPr>
          <p:cNvPr id="3" name="Picture 2">
            <a:extLst>
              <a:ext uri="{FF2B5EF4-FFF2-40B4-BE49-F238E27FC236}">
                <a16:creationId xmlns:a16="http://schemas.microsoft.com/office/drawing/2014/main" xmlns="" id="{C637048E-ADB4-4347-B5C6-BCADED0716D9}"/>
              </a:ext>
            </a:extLst>
          </p:cNvPr>
          <p:cNvPicPr>
            <a:picLocks noChangeAspect="1"/>
          </p:cNvPicPr>
          <p:nvPr/>
        </p:nvPicPr>
        <p:blipFill>
          <a:blip r:embed="rId2"/>
          <a:stretch>
            <a:fillRect/>
          </a:stretch>
        </p:blipFill>
        <p:spPr>
          <a:xfrm>
            <a:off x="762471" y="2495743"/>
            <a:ext cx="7542857" cy="1542857"/>
          </a:xfrm>
          <a:prstGeom prst="rect">
            <a:avLst/>
          </a:prstGeom>
        </p:spPr>
      </p:pic>
    </p:spTree>
    <p:extLst>
      <p:ext uri="{BB962C8B-B14F-4D97-AF65-F5344CB8AC3E}">
        <p14:creationId xmlns:p14="http://schemas.microsoft.com/office/powerpoint/2010/main" val="4216029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799" y="609600"/>
            <a:ext cx="8686800" cy="457200"/>
          </a:xfrm>
        </p:spPr>
        <p:txBody>
          <a:bodyPr/>
          <a:lstStyle/>
          <a:p>
            <a:r>
              <a:rPr lang="pl-PL" sz="3200" b="1" dirty="0">
                <a:solidFill>
                  <a:srgbClr val="000000"/>
                </a:solidFill>
              </a:rPr>
              <a:t>Simultaneous ranging</a:t>
            </a:r>
            <a:r>
              <a:rPr lang="en-IE" sz="3200" b="1" dirty="0">
                <a:solidFill>
                  <a:srgbClr val="000000"/>
                </a:solidFill>
              </a:rPr>
              <a:t> – </a:t>
            </a:r>
            <a:r>
              <a:rPr lang="pl-PL" sz="3200" b="1" dirty="0">
                <a:solidFill>
                  <a:srgbClr val="000000"/>
                </a:solidFill>
              </a:rPr>
              <a:t>parallel variant</a:t>
            </a:r>
            <a:endParaRPr lang="en-US" sz="3200" dirty="0">
              <a:latin typeface="Arial" charset="0"/>
            </a:endParaRPr>
          </a:p>
        </p:txBody>
      </p:sp>
      <p:sp>
        <p:nvSpPr>
          <p:cNvPr id="5" name="Rectangle 1027"/>
          <p:cNvSpPr txBox="1">
            <a:spLocks noChangeArrowheads="1"/>
          </p:cNvSpPr>
          <p:nvPr/>
        </p:nvSpPr>
        <p:spPr bwMode="auto">
          <a:xfrm>
            <a:off x="228601" y="1066800"/>
            <a:ext cx="8610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357188" lvl="1" indent="-265113">
              <a:buFont typeface="Arial" panose="020B0604020202020204" pitchFamily="34" charset="0"/>
              <a:buChar char="•"/>
            </a:pPr>
            <a:r>
              <a:rPr lang="pl-PL" sz="2000" kern="0" dirty="0">
                <a:latin typeface="Arial" charset="0"/>
              </a:rPr>
              <a:t>The scheme is suitable for situations where we only need to know the distance from the closest device (like in automotive secure bubble scenarios). Later paths from more distant devices may be buried in multipath of the closest device</a:t>
            </a:r>
          </a:p>
          <a:p>
            <a:pPr marL="357188" lvl="1" indent="-265113">
              <a:buFont typeface="Arial" panose="020B0604020202020204" pitchFamily="34" charset="0"/>
              <a:buChar char="•"/>
            </a:pPr>
            <a:r>
              <a:rPr lang="pl-PL" sz="2000" kern="0" dirty="0">
                <a:latin typeface="Arial" charset="0"/>
              </a:rPr>
              <a:t>The clocks of all the responding devices need to be closely synchronized to be within +-1.5ppm, otherwise the receiver may synchronize carrier recovery to only one selected responder and the peaks from other will fail to accumulate due to their rotation at a different rate than the paths from the selected responder</a:t>
            </a:r>
          </a:p>
          <a:p>
            <a:pPr marL="357188" lvl="1" indent="-265113">
              <a:buFont typeface="Arial" panose="020B0604020202020204" pitchFamily="34" charset="0"/>
              <a:buChar char="•"/>
            </a:pPr>
            <a:r>
              <a:rPr lang="pl-PL" sz="2000" kern="0" dirty="0">
                <a:latin typeface="Arial" charset="0"/>
              </a:rPr>
              <a:t>Another limitation is that preambles need to short, preferably &lt;64</a:t>
            </a:r>
            <a:r>
              <a:rPr lang="en-IE" sz="2000" kern="0" dirty="0">
                <a:latin typeface="Arial" charset="0"/>
              </a:rPr>
              <a:t>µ</a:t>
            </a:r>
            <a:r>
              <a:rPr lang="pl-PL" sz="2000" kern="0" dirty="0">
                <a:latin typeface="Arial" charset="0"/>
              </a:rPr>
              <a:t>s, otherwise even low frequency offset will produce enough rotation during longer preambles that other paths will cancel out during accumulation. Short cipher length, means that usage of sidelobe minimization algorithms </a:t>
            </a:r>
            <a:r>
              <a:rPr lang="en-IE" sz="2000" kern="0" dirty="0">
                <a:latin typeface="Arial" charset="0"/>
              </a:rPr>
              <a:t>are</a:t>
            </a:r>
            <a:r>
              <a:rPr lang="pl-PL" sz="2000" kern="0" dirty="0">
                <a:latin typeface="Arial" charset="0"/>
              </a:rPr>
              <a:t> necesarry</a:t>
            </a:r>
          </a:p>
          <a:p>
            <a:pPr marL="357188" lvl="1" indent="-265113">
              <a:buFont typeface="Arial" panose="020B0604020202020204" pitchFamily="34" charset="0"/>
              <a:buChar char="•"/>
            </a:pPr>
            <a:r>
              <a:rPr lang="pl-PL" sz="2000" kern="0" dirty="0">
                <a:latin typeface="Arial" charset="0"/>
              </a:rPr>
              <a:t>Using longer preambles also carries the risk that carrier recovery will </a:t>
            </a:r>
            <a:r>
              <a:rPr lang="en-IE" sz="2000" kern="0" dirty="0">
                <a:latin typeface="Arial" charset="0"/>
              </a:rPr>
              <a:t>become </a:t>
            </a:r>
            <a:r>
              <a:rPr lang="pl-PL" sz="2000" kern="0" dirty="0">
                <a:latin typeface="Arial" charset="0"/>
              </a:rPr>
              <a:t>unstable as various sub-paths from other responders will be interfering and changing their phases during the preamble </a:t>
            </a: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p:txBody>
      </p:sp>
    </p:spTree>
    <p:extLst>
      <p:ext uri="{BB962C8B-B14F-4D97-AF65-F5344CB8AC3E}">
        <p14:creationId xmlns:p14="http://schemas.microsoft.com/office/powerpoint/2010/main" val="3705336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799" y="609600"/>
            <a:ext cx="8686800" cy="457200"/>
          </a:xfrm>
        </p:spPr>
        <p:txBody>
          <a:bodyPr/>
          <a:lstStyle/>
          <a:p>
            <a:r>
              <a:rPr lang="pl-PL" sz="3200" b="1" dirty="0">
                <a:solidFill>
                  <a:srgbClr val="000000"/>
                </a:solidFill>
              </a:rPr>
              <a:t>Simultaneous ranging</a:t>
            </a:r>
            <a:r>
              <a:rPr lang="en-IE" sz="3200" b="1" dirty="0">
                <a:solidFill>
                  <a:srgbClr val="000000"/>
                </a:solidFill>
              </a:rPr>
              <a:t> – </a:t>
            </a:r>
            <a:r>
              <a:rPr lang="pl-PL" sz="3200" b="1" dirty="0">
                <a:solidFill>
                  <a:srgbClr val="000000"/>
                </a:solidFill>
              </a:rPr>
              <a:t>parallel variant</a:t>
            </a:r>
            <a:endParaRPr lang="en-US" sz="3200" dirty="0">
              <a:latin typeface="Arial" charset="0"/>
            </a:endParaRPr>
          </a:p>
        </p:txBody>
      </p:sp>
      <p:sp>
        <p:nvSpPr>
          <p:cNvPr id="5" name="Rectangle 1027"/>
          <p:cNvSpPr txBox="1">
            <a:spLocks noChangeArrowheads="1"/>
          </p:cNvSpPr>
          <p:nvPr/>
        </p:nvSpPr>
        <p:spPr bwMode="auto">
          <a:xfrm>
            <a:off x="228600" y="1143000"/>
            <a:ext cx="8610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357188" lvl="1" indent="-265113">
              <a:buFont typeface="Arial" panose="020B0604020202020204" pitchFamily="34" charset="0"/>
              <a:buChar char="•"/>
            </a:pPr>
            <a:r>
              <a:rPr lang="pl-PL" sz="2000" kern="0" dirty="0">
                <a:latin typeface="Arial" charset="0"/>
              </a:rPr>
              <a:t>For 64</a:t>
            </a:r>
            <a:r>
              <a:rPr lang="en-IE" sz="2000" kern="0" dirty="0">
                <a:latin typeface="Arial" charset="0"/>
              </a:rPr>
              <a:t>µ</a:t>
            </a:r>
            <a:r>
              <a:rPr lang="pl-PL" sz="2000" kern="0" dirty="0">
                <a:latin typeface="Arial" charset="0"/>
              </a:rPr>
              <a:t>s cipher and channel 5, </a:t>
            </a:r>
            <a:r>
              <a:rPr lang="en-IE" sz="2000" kern="0" dirty="0">
                <a:latin typeface="Arial" charset="0"/>
              </a:rPr>
              <a:t>the </a:t>
            </a:r>
            <a:r>
              <a:rPr lang="pl-PL" sz="2000" kern="0" dirty="0">
                <a:latin typeface="Arial" charset="0"/>
              </a:rPr>
              <a:t>frequency offset should be within   +</a:t>
            </a:r>
            <a:r>
              <a:rPr lang="en-IE" sz="2000" kern="0" dirty="0">
                <a:latin typeface="Arial" charset="0"/>
              </a:rPr>
              <a:t>/</a:t>
            </a:r>
            <a:r>
              <a:rPr lang="pl-PL" sz="2000" kern="0" dirty="0">
                <a:latin typeface="Arial" charset="0"/>
              </a:rPr>
              <a:t>-</a:t>
            </a:r>
            <a:r>
              <a:rPr lang="en-IE" sz="2000" kern="0" dirty="0">
                <a:latin typeface="Arial" charset="0"/>
              </a:rPr>
              <a:t> </a:t>
            </a:r>
            <a:r>
              <a:rPr lang="pl-PL" sz="2000" kern="0" dirty="0">
                <a:latin typeface="Arial" charset="0"/>
              </a:rPr>
              <a:t>1.5ppm to keep amplitude loss below 5dB, as shown below </a:t>
            </a:r>
            <a:endParaRPr lang="en-IE" sz="2000" kern="0" dirty="0">
              <a:latin typeface="Arial" charset="0"/>
            </a:endParaRPr>
          </a:p>
          <a:p>
            <a:pPr marL="357188" lvl="1" indent="-265113">
              <a:buFont typeface="Arial" panose="020B0604020202020204" pitchFamily="34" charset="0"/>
              <a:buChar char="•"/>
            </a:pPr>
            <a:r>
              <a:rPr lang="pl-PL" sz="2000" kern="0" dirty="0">
                <a:latin typeface="Arial" charset="0"/>
              </a:rPr>
              <a:t>For 128µs preamble, </a:t>
            </a:r>
            <a:r>
              <a:rPr lang="en-IE" sz="2000" kern="0" dirty="0">
                <a:latin typeface="Arial" charset="0"/>
              </a:rPr>
              <a:t>the </a:t>
            </a:r>
            <a:r>
              <a:rPr lang="pl-PL" sz="2000" kern="0" dirty="0">
                <a:latin typeface="Arial" charset="0"/>
              </a:rPr>
              <a:t>frequency offset tolerance would be halved</a:t>
            </a: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p:txBody>
      </p:sp>
      <p:pic>
        <p:nvPicPr>
          <p:cNvPr id="4" name="Picture 3">
            <a:extLst>
              <a:ext uri="{FF2B5EF4-FFF2-40B4-BE49-F238E27FC236}">
                <a16:creationId xmlns:a16="http://schemas.microsoft.com/office/drawing/2014/main" xmlns="" id="{4E0B1062-5E36-4EE4-AEAA-221F8E189FA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58723" y="2510155"/>
            <a:ext cx="8226553" cy="3738245"/>
          </a:xfrm>
          <a:prstGeom prst="rect">
            <a:avLst/>
          </a:prstGeom>
          <a:noFill/>
          <a:ln>
            <a:noFill/>
          </a:ln>
        </p:spPr>
      </p:pic>
    </p:spTree>
    <p:extLst>
      <p:ext uri="{BB962C8B-B14F-4D97-AF65-F5344CB8AC3E}">
        <p14:creationId xmlns:p14="http://schemas.microsoft.com/office/powerpoint/2010/main" val="2781510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799" y="609600"/>
            <a:ext cx="8686800" cy="457200"/>
          </a:xfrm>
        </p:spPr>
        <p:txBody>
          <a:bodyPr/>
          <a:lstStyle/>
          <a:p>
            <a:r>
              <a:rPr lang="pl-PL" sz="3200" b="1" dirty="0">
                <a:solidFill>
                  <a:srgbClr val="000000"/>
                </a:solidFill>
              </a:rPr>
              <a:t>Simultaneous ranging </a:t>
            </a:r>
            <a:r>
              <a:rPr lang="en-IE" sz="3200" b="1" dirty="0">
                <a:solidFill>
                  <a:srgbClr val="000000"/>
                </a:solidFill>
              </a:rPr>
              <a:t>– </a:t>
            </a:r>
            <a:r>
              <a:rPr lang="en-IE" sz="3200" b="1" dirty="0" err="1">
                <a:solidFill>
                  <a:srgbClr val="000000"/>
                </a:solidFill>
              </a:rPr>
              <a:t>sta</a:t>
            </a:r>
            <a:r>
              <a:rPr lang="pl-PL" sz="3200" b="1" dirty="0">
                <a:solidFill>
                  <a:srgbClr val="000000"/>
                </a:solidFill>
              </a:rPr>
              <a:t>ggered variant</a:t>
            </a:r>
            <a:endParaRPr lang="en-US" sz="3200" dirty="0">
              <a:latin typeface="Arial" charset="0"/>
            </a:endParaRPr>
          </a:p>
        </p:txBody>
      </p:sp>
      <p:sp>
        <p:nvSpPr>
          <p:cNvPr id="5" name="Rectangle 1027"/>
          <p:cNvSpPr txBox="1">
            <a:spLocks noChangeArrowheads="1"/>
          </p:cNvSpPr>
          <p:nvPr/>
        </p:nvSpPr>
        <p:spPr bwMode="auto">
          <a:xfrm>
            <a:off x="228600" y="1143000"/>
            <a:ext cx="8610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357188" lvl="1" indent="-265113">
              <a:buFont typeface="Arial" panose="020B0604020202020204" pitchFamily="34" charset="0"/>
              <a:buChar char="•"/>
            </a:pPr>
            <a:r>
              <a:rPr lang="pl-PL" sz="2000" kern="0" dirty="0">
                <a:latin typeface="Arial" charset="0"/>
              </a:rPr>
              <a:t>The </a:t>
            </a:r>
            <a:r>
              <a:rPr lang="en-IE" sz="2000" kern="0" dirty="0">
                <a:latin typeface="Arial" charset="0"/>
              </a:rPr>
              <a:t>“</a:t>
            </a:r>
            <a:r>
              <a:rPr lang="pl-PL" sz="2000" kern="0" dirty="0">
                <a:latin typeface="Arial" charset="0"/>
              </a:rPr>
              <a:t>parallel variant” carries some limitations</a:t>
            </a:r>
            <a:endParaRPr lang="en-IE" sz="2000" kern="0" dirty="0">
              <a:latin typeface="Arial" charset="0"/>
            </a:endParaRPr>
          </a:p>
          <a:p>
            <a:pPr marL="700088" lvl="2" indent="-265113">
              <a:buFont typeface="Arial" panose="020B0604020202020204" pitchFamily="34" charset="0"/>
              <a:buChar char="•"/>
            </a:pPr>
            <a:r>
              <a:rPr lang="pl-PL" sz="1600" kern="0" dirty="0">
                <a:latin typeface="Arial" charset="0"/>
              </a:rPr>
              <a:t>Due to the risk of carrier recovery getting unstable, preambles need to be short and clocks very accurately synchronized </a:t>
            </a:r>
            <a:endParaRPr lang="en-IE" sz="1600" kern="0" dirty="0">
              <a:latin typeface="Arial" charset="0"/>
            </a:endParaRPr>
          </a:p>
          <a:p>
            <a:pPr marL="700088" lvl="2" indent="-265113">
              <a:buFont typeface="Arial" panose="020B0604020202020204" pitchFamily="34" charset="0"/>
              <a:buChar char="•"/>
            </a:pPr>
            <a:r>
              <a:rPr lang="pl-PL" sz="1600" kern="0" dirty="0">
                <a:latin typeface="Arial" charset="0"/>
              </a:rPr>
              <a:t>There should be either no payload or all payload messages should be identical</a:t>
            </a:r>
          </a:p>
          <a:p>
            <a:pPr marL="357188" lvl="1" indent="-265113">
              <a:buFont typeface="Arial" panose="020B0604020202020204" pitchFamily="34" charset="0"/>
              <a:buChar char="•"/>
            </a:pPr>
            <a:r>
              <a:rPr lang="pl-PL" sz="2000" kern="0" dirty="0">
                <a:latin typeface="Arial" charset="0"/>
              </a:rPr>
              <a:t>Th</a:t>
            </a:r>
            <a:r>
              <a:rPr lang="en-IE" sz="2000" kern="0" dirty="0">
                <a:latin typeface="Arial" charset="0"/>
              </a:rPr>
              <a:t>is </a:t>
            </a:r>
            <a:r>
              <a:rPr lang="pl-PL" sz="2000" kern="0" dirty="0">
                <a:latin typeface="Arial" charset="0"/>
              </a:rPr>
              <a:t>second </a:t>
            </a:r>
            <a:r>
              <a:rPr lang="en-IE" sz="2000" kern="0" dirty="0">
                <a:latin typeface="Arial" charset="0"/>
              </a:rPr>
              <a:t>“</a:t>
            </a:r>
            <a:r>
              <a:rPr lang="pl-PL" sz="2000" kern="0" dirty="0">
                <a:latin typeface="Arial" charset="0"/>
              </a:rPr>
              <a:t>staggered variant” solves those problems</a:t>
            </a:r>
          </a:p>
          <a:p>
            <a:pPr marL="357188" lvl="1" indent="-265113">
              <a:buFont typeface="Arial" panose="020B0604020202020204" pitchFamily="34" charset="0"/>
              <a:buChar char="•"/>
            </a:pPr>
            <a:r>
              <a:rPr lang="pl-PL" sz="2000" kern="0" dirty="0">
                <a:latin typeface="Arial" charset="0"/>
              </a:rPr>
              <a:t>In this scheme, </a:t>
            </a:r>
            <a:r>
              <a:rPr lang="en-IE" sz="2000" kern="0" dirty="0">
                <a:latin typeface="Arial" charset="0"/>
              </a:rPr>
              <a:t>the </a:t>
            </a:r>
            <a:r>
              <a:rPr lang="pl-PL" sz="2000" kern="0" dirty="0">
                <a:latin typeface="Arial" charset="0"/>
              </a:rPr>
              <a:t>start of </a:t>
            </a:r>
            <a:r>
              <a:rPr lang="en-IE" sz="2000" kern="0" dirty="0">
                <a:latin typeface="Arial" charset="0"/>
              </a:rPr>
              <a:t>the </a:t>
            </a:r>
            <a:r>
              <a:rPr lang="pl-PL" sz="2000" kern="0" dirty="0">
                <a:latin typeface="Arial" charset="0"/>
              </a:rPr>
              <a:t>Ipatov preamble is shifted depending on device, but all cipher sequences </a:t>
            </a:r>
            <a:r>
              <a:rPr lang="en-IE" sz="2000" kern="0" dirty="0">
                <a:latin typeface="Arial" charset="0"/>
              </a:rPr>
              <a:t>are aligned to </a:t>
            </a:r>
            <a:r>
              <a:rPr lang="pl-PL" sz="2000" kern="0" dirty="0">
                <a:latin typeface="Arial" charset="0"/>
              </a:rPr>
              <a:t>start at the same time</a:t>
            </a: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p:txBody>
      </p:sp>
      <p:pic>
        <p:nvPicPr>
          <p:cNvPr id="11" name="Picture 10">
            <a:extLst>
              <a:ext uri="{FF2B5EF4-FFF2-40B4-BE49-F238E27FC236}">
                <a16:creationId xmlns:a16="http://schemas.microsoft.com/office/drawing/2014/main" xmlns="" id="{5CAB4144-AA54-485D-80B0-A471B66B7F29}"/>
              </a:ext>
            </a:extLst>
          </p:cNvPr>
          <p:cNvPicPr>
            <a:picLocks noChangeAspect="1"/>
          </p:cNvPicPr>
          <p:nvPr/>
        </p:nvPicPr>
        <p:blipFill>
          <a:blip r:embed="rId2"/>
          <a:stretch>
            <a:fillRect/>
          </a:stretch>
        </p:blipFill>
        <p:spPr>
          <a:xfrm>
            <a:off x="1066800" y="3545000"/>
            <a:ext cx="6934200" cy="2932000"/>
          </a:xfrm>
          <a:prstGeom prst="rect">
            <a:avLst/>
          </a:prstGeom>
        </p:spPr>
      </p:pic>
    </p:spTree>
    <p:extLst>
      <p:ext uri="{BB962C8B-B14F-4D97-AF65-F5344CB8AC3E}">
        <p14:creationId xmlns:p14="http://schemas.microsoft.com/office/powerpoint/2010/main" val="510952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799" y="609600"/>
            <a:ext cx="8686800" cy="533400"/>
          </a:xfrm>
        </p:spPr>
        <p:txBody>
          <a:bodyPr/>
          <a:lstStyle/>
          <a:p>
            <a:r>
              <a:rPr lang="pl-PL" sz="3200" b="1" dirty="0">
                <a:solidFill>
                  <a:srgbClr val="000000"/>
                </a:solidFill>
              </a:rPr>
              <a:t>Simultaneous ranging</a:t>
            </a:r>
            <a:r>
              <a:rPr lang="en-IE" sz="3200" b="1" dirty="0">
                <a:solidFill>
                  <a:srgbClr val="000000"/>
                </a:solidFill>
              </a:rPr>
              <a:t> – s</a:t>
            </a:r>
            <a:r>
              <a:rPr lang="pl-PL" sz="3200" b="1" dirty="0">
                <a:solidFill>
                  <a:srgbClr val="000000"/>
                </a:solidFill>
              </a:rPr>
              <a:t>taggered variant</a:t>
            </a:r>
            <a:endParaRPr lang="en-US" sz="3200" dirty="0">
              <a:latin typeface="Arial" charset="0"/>
            </a:endParaRPr>
          </a:p>
        </p:txBody>
      </p:sp>
      <p:sp>
        <p:nvSpPr>
          <p:cNvPr id="5" name="Rectangle 1027"/>
          <p:cNvSpPr txBox="1">
            <a:spLocks noChangeArrowheads="1"/>
          </p:cNvSpPr>
          <p:nvPr/>
        </p:nvSpPr>
        <p:spPr bwMode="auto">
          <a:xfrm>
            <a:off x="228600" y="1219200"/>
            <a:ext cx="8610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357188" lvl="1" indent="-265113">
              <a:buFont typeface="Arial" panose="020B0604020202020204" pitchFamily="34" charset="0"/>
              <a:buChar char="•"/>
            </a:pPr>
            <a:r>
              <a:rPr lang="pl-PL" sz="2000" kern="0" dirty="0">
                <a:latin typeface="Arial" charset="0"/>
              </a:rPr>
              <a:t>The </a:t>
            </a:r>
            <a:r>
              <a:rPr lang="en-IE" sz="2000" kern="0" dirty="0">
                <a:latin typeface="Arial" charset="0"/>
              </a:rPr>
              <a:t>“</a:t>
            </a:r>
            <a:r>
              <a:rPr lang="pl-PL" sz="2000" kern="0" dirty="0">
                <a:latin typeface="Arial" charset="0"/>
              </a:rPr>
              <a:t>staggered variant” introduces offsets between responding packets</a:t>
            </a:r>
            <a:endParaRPr lang="en-IE" sz="2000" kern="0" dirty="0">
              <a:latin typeface="Arial" charset="0"/>
            </a:endParaRPr>
          </a:p>
          <a:p>
            <a:pPr marL="700088" lvl="2" indent="-265113">
              <a:buFont typeface="Arial" panose="020B0604020202020204" pitchFamily="34" charset="0"/>
              <a:buChar char="•"/>
            </a:pPr>
            <a:r>
              <a:rPr lang="en-IE" sz="1600" kern="0" dirty="0">
                <a:latin typeface="Arial" charset="0"/>
              </a:rPr>
              <a:t>e.g. </a:t>
            </a:r>
            <a:r>
              <a:rPr lang="pl-PL" sz="1600" kern="0" dirty="0">
                <a:latin typeface="Arial" charset="0"/>
              </a:rPr>
              <a:t>N*128ns</a:t>
            </a:r>
            <a:endParaRPr lang="en-IE" sz="1600" kern="0" dirty="0">
              <a:latin typeface="Arial" charset="0"/>
            </a:endParaRPr>
          </a:p>
          <a:p>
            <a:pPr marL="357188" lvl="1" indent="-265113">
              <a:buFont typeface="Arial" panose="020B0604020202020204" pitchFamily="34" charset="0"/>
              <a:buChar char="•"/>
            </a:pPr>
            <a:r>
              <a:rPr lang="pl-PL" sz="2000" kern="0" dirty="0">
                <a:latin typeface="Arial" charset="0"/>
              </a:rPr>
              <a:t>This allows the receiver to place the </a:t>
            </a:r>
            <a:r>
              <a:rPr lang="en-IE" sz="2000" kern="0" dirty="0">
                <a:latin typeface="Arial" charset="0"/>
              </a:rPr>
              <a:t>“</a:t>
            </a:r>
            <a:r>
              <a:rPr lang="pl-PL" sz="2000" kern="0" dirty="0">
                <a:latin typeface="Arial" charset="0"/>
              </a:rPr>
              <a:t>reception window” around just one responding device (</a:t>
            </a:r>
            <a:r>
              <a:rPr lang="en-IE" sz="2000" kern="0" dirty="0">
                <a:latin typeface="Arial" charset="0"/>
              </a:rPr>
              <a:t>e.g. </a:t>
            </a:r>
            <a:r>
              <a:rPr lang="pl-PL" sz="2000" kern="0" dirty="0">
                <a:latin typeface="Arial" charset="0"/>
              </a:rPr>
              <a:t>by </a:t>
            </a:r>
            <a:r>
              <a:rPr lang="en-IE" sz="2000" kern="0" dirty="0">
                <a:latin typeface="Arial" charset="0"/>
              </a:rPr>
              <a:t>positioning it on </a:t>
            </a:r>
            <a:r>
              <a:rPr lang="pl-PL" sz="2000" kern="0" dirty="0">
                <a:latin typeface="Arial" charset="0"/>
              </a:rPr>
              <a:t>the strongest paths) and synchronize it’s carrier recovery to it</a:t>
            </a:r>
            <a:endParaRPr lang="en-IE" sz="2000" kern="0" dirty="0">
              <a:latin typeface="Arial" charset="0"/>
            </a:endParaRPr>
          </a:p>
          <a:p>
            <a:pPr marL="700088" lvl="2" indent="-265113">
              <a:buFont typeface="Arial" panose="020B0604020202020204" pitchFamily="34" charset="0"/>
              <a:buChar char="•"/>
            </a:pPr>
            <a:r>
              <a:rPr lang="en-IE" sz="1600" kern="0" dirty="0">
                <a:latin typeface="Arial" charset="0"/>
              </a:rPr>
              <a:t>In this case the </a:t>
            </a:r>
            <a:r>
              <a:rPr lang="pl-PL" sz="1600" kern="0" dirty="0">
                <a:latin typeface="Arial" charset="0"/>
              </a:rPr>
              <a:t>other devices will no longer interfere with carrier recovery operation</a:t>
            </a:r>
          </a:p>
          <a:p>
            <a:pPr marL="357188" lvl="1" indent="-265113">
              <a:buFont typeface="Arial" panose="020B0604020202020204" pitchFamily="34" charset="0"/>
              <a:buChar char="•"/>
            </a:pPr>
            <a:r>
              <a:rPr lang="pl-PL" sz="2000" kern="0" dirty="0">
                <a:latin typeface="Arial" charset="0"/>
              </a:rPr>
              <a:t>Th</a:t>
            </a:r>
            <a:r>
              <a:rPr lang="en-IE" sz="2000" kern="0" dirty="0">
                <a:latin typeface="Arial" charset="0"/>
              </a:rPr>
              <a:t>is</a:t>
            </a:r>
            <a:r>
              <a:rPr lang="pl-PL" sz="2000" kern="0" dirty="0">
                <a:latin typeface="Arial" charset="0"/>
              </a:rPr>
              <a:t> scheme allows </a:t>
            </a:r>
            <a:r>
              <a:rPr lang="en-IE" sz="2000" kern="0" dirty="0">
                <a:latin typeface="Arial" charset="0"/>
              </a:rPr>
              <a:t>each responder to send </a:t>
            </a:r>
            <a:r>
              <a:rPr lang="pl-PL" sz="2000" kern="0" dirty="0">
                <a:latin typeface="Arial" charset="0"/>
              </a:rPr>
              <a:t>different payloads</a:t>
            </a:r>
            <a:endParaRPr lang="en-IE" sz="2000" kern="0" dirty="0">
              <a:latin typeface="Arial" charset="0"/>
            </a:endParaRPr>
          </a:p>
          <a:p>
            <a:pPr marL="700088" lvl="2" indent="-265113">
              <a:buFont typeface="Arial" panose="020B0604020202020204" pitchFamily="34" charset="0"/>
              <a:buChar char="•"/>
            </a:pPr>
            <a:r>
              <a:rPr lang="pl-PL" sz="1600" kern="0" dirty="0">
                <a:latin typeface="Arial" charset="0"/>
              </a:rPr>
              <a:t>The </a:t>
            </a:r>
            <a:r>
              <a:rPr lang="en-IE" sz="1600" kern="0" dirty="0">
                <a:latin typeface="Arial" charset="0"/>
              </a:rPr>
              <a:t>receiver will decode the payload from the responder that is has </a:t>
            </a:r>
            <a:r>
              <a:rPr lang="pl-PL" sz="1600" kern="0" dirty="0">
                <a:latin typeface="Arial" charset="0"/>
              </a:rPr>
              <a:t>locked to</a:t>
            </a:r>
          </a:p>
          <a:p>
            <a:pPr marL="357188" lvl="1" indent="-265113">
              <a:buFont typeface="Arial" panose="020B0604020202020204" pitchFamily="34" charset="0"/>
              <a:buChar char="•"/>
            </a:pPr>
            <a:r>
              <a:rPr lang="pl-PL" sz="2000" kern="0" dirty="0">
                <a:latin typeface="Arial" charset="0"/>
              </a:rPr>
              <a:t>If other </a:t>
            </a:r>
            <a:r>
              <a:rPr lang="en-IE" sz="2000" kern="0" dirty="0">
                <a:latin typeface="Arial" charset="0"/>
              </a:rPr>
              <a:t>responders </a:t>
            </a:r>
            <a:r>
              <a:rPr lang="pl-PL" sz="2000" kern="0" dirty="0">
                <a:latin typeface="Arial" charset="0"/>
              </a:rPr>
              <a:t>have frequency offset similar to </a:t>
            </a:r>
            <a:r>
              <a:rPr lang="en-IE" sz="2000" kern="0" dirty="0">
                <a:latin typeface="Arial" charset="0"/>
              </a:rPr>
              <a:t>one </a:t>
            </a:r>
            <a:r>
              <a:rPr lang="pl-PL" sz="2000" kern="0" dirty="0">
                <a:latin typeface="Arial" charset="0"/>
              </a:rPr>
              <a:t>the receiver ha</a:t>
            </a:r>
            <a:r>
              <a:rPr lang="en-IE" sz="2000" kern="0" dirty="0">
                <a:latin typeface="Arial" charset="0"/>
              </a:rPr>
              <a:t>s</a:t>
            </a:r>
            <a:r>
              <a:rPr lang="pl-PL" sz="2000" kern="0" dirty="0">
                <a:latin typeface="Arial" charset="0"/>
              </a:rPr>
              <a:t> locked to, their </a:t>
            </a:r>
            <a:r>
              <a:rPr lang="en-IE" sz="2000" kern="0" dirty="0">
                <a:latin typeface="Arial" charset="0"/>
              </a:rPr>
              <a:t>channels </a:t>
            </a:r>
            <a:r>
              <a:rPr lang="pl-PL" sz="2000" kern="0" dirty="0">
                <a:latin typeface="Arial" charset="0"/>
              </a:rPr>
              <a:t>will also be seen in the accumulators</a:t>
            </a:r>
            <a:endParaRPr lang="en-IE" sz="2000" kern="0" dirty="0">
              <a:latin typeface="Arial" charset="0"/>
            </a:endParaRPr>
          </a:p>
          <a:p>
            <a:pPr marL="700088" lvl="2" indent="-265113">
              <a:buFont typeface="Arial" panose="020B0604020202020204" pitchFamily="34" charset="0"/>
              <a:buChar char="•"/>
            </a:pPr>
            <a:r>
              <a:rPr lang="pl-PL" sz="1600" kern="0" dirty="0">
                <a:latin typeface="Arial" charset="0"/>
              </a:rPr>
              <a:t>In </a:t>
            </a:r>
            <a:r>
              <a:rPr lang="en-IE" sz="1600" kern="0" dirty="0">
                <a:latin typeface="Arial" charset="0"/>
              </a:rPr>
              <a:t>the </a:t>
            </a:r>
            <a:r>
              <a:rPr lang="pl-PL" sz="1600" kern="0" dirty="0">
                <a:latin typeface="Arial" charset="0"/>
              </a:rPr>
              <a:t>Ipatov accumulator the peaks will be shifted by N*128ns </a:t>
            </a:r>
            <a:r>
              <a:rPr lang="en-IE" sz="1600" kern="0" dirty="0">
                <a:latin typeface="Arial" charset="0"/>
              </a:rPr>
              <a:t>for each responder</a:t>
            </a:r>
          </a:p>
          <a:p>
            <a:pPr marL="700088" lvl="2" indent="-265113">
              <a:buFont typeface="Arial" panose="020B0604020202020204" pitchFamily="34" charset="0"/>
              <a:buChar char="•"/>
            </a:pPr>
            <a:r>
              <a:rPr lang="en-IE" sz="1600" kern="0" dirty="0">
                <a:latin typeface="Arial" charset="0"/>
              </a:rPr>
              <a:t>And in the </a:t>
            </a:r>
            <a:r>
              <a:rPr lang="pl-PL" sz="1600" kern="0" dirty="0">
                <a:latin typeface="Arial" charset="0"/>
              </a:rPr>
              <a:t>cipher accumulator they will be all on top of each other</a:t>
            </a:r>
          </a:p>
          <a:p>
            <a:pPr marL="357188" lvl="1" indent="-265113">
              <a:buFont typeface="Arial" panose="020B0604020202020204" pitchFamily="34" charset="0"/>
              <a:buChar char="•"/>
            </a:pPr>
            <a:r>
              <a:rPr lang="pl-PL" sz="2000" kern="0" dirty="0">
                <a:latin typeface="Arial" charset="0"/>
              </a:rPr>
              <a:t>Analysis of the Ipator accumulator </a:t>
            </a:r>
            <a:r>
              <a:rPr lang="en-IE" sz="2000" kern="0" dirty="0">
                <a:latin typeface="Arial" charset="0"/>
              </a:rPr>
              <a:t>potentially </a:t>
            </a:r>
            <a:r>
              <a:rPr lang="pl-PL" sz="2000" kern="0" dirty="0">
                <a:latin typeface="Arial" charset="0"/>
              </a:rPr>
              <a:t>allows for calculation of independent distances </a:t>
            </a:r>
            <a:r>
              <a:rPr lang="en-IE" sz="2000" kern="0" dirty="0">
                <a:latin typeface="Arial" charset="0"/>
              </a:rPr>
              <a:t>to each responder, while </a:t>
            </a:r>
            <a:r>
              <a:rPr lang="pl-PL" sz="2000" kern="0" dirty="0">
                <a:latin typeface="Arial" charset="0"/>
              </a:rPr>
              <a:t>cipher accumulator provides (secured) distance to the nearest device</a:t>
            </a: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p:txBody>
      </p:sp>
    </p:spTree>
    <p:extLst>
      <p:ext uri="{BB962C8B-B14F-4D97-AF65-F5344CB8AC3E}">
        <p14:creationId xmlns:p14="http://schemas.microsoft.com/office/powerpoint/2010/main" val="283677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799" y="609600"/>
            <a:ext cx="8686800" cy="457200"/>
          </a:xfrm>
        </p:spPr>
        <p:txBody>
          <a:bodyPr/>
          <a:lstStyle/>
          <a:p>
            <a:r>
              <a:rPr lang="pl-PL" sz="3200" b="1" dirty="0">
                <a:solidFill>
                  <a:srgbClr val="000000"/>
                </a:solidFill>
              </a:rPr>
              <a:t>Simultaneous ranging</a:t>
            </a:r>
            <a:r>
              <a:rPr lang="en-IE" sz="3200" b="1" dirty="0">
                <a:solidFill>
                  <a:srgbClr val="000000"/>
                </a:solidFill>
              </a:rPr>
              <a:t> – s</a:t>
            </a:r>
            <a:r>
              <a:rPr lang="pl-PL" sz="3200" b="1" dirty="0">
                <a:solidFill>
                  <a:srgbClr val="000000"/>
                </a:solidFill>
              </a:rPr>
              <a:t>taggered variant</a:t>
            </a:r>
            <a:endParaRPr lang="en-US" sz="3200" dirty="0">
              <a:latin typeface="Arial" charset="0"/>
            </a:endParaRPr>
          </a:p>
        </p:txBody>
      </p:sp>
      <p:sp>
        <p:nvSpPr>
          <p:cNvPr id="5" name="Rectangle 1027"/>
          <p:cNvSpPr txBox="1">
            <a:spLocks noChangeArrowheads="1"/>
          </p:cNvSpPr>
          <p:nvPr/>
        </p:nvSpPr>
        <p:spPr bwMode="auto">
          <a:xfrm>
            <a:off x="228600" y="1143000"/>
            <a:ext cx="8610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357188" lvl="1" indent="-265113">
              <a:buFont typeface="Arial" panose="020B0604020202020204" pitchFamily="34" charset="0"/>
              <a:buChar char="•"/>
            </a:pPr>
            <a:r>
              <a:rPr lang="pl-PL" sz="2000" kern="0" dirty="0">
                <a:latin typeface="Arial" charset="0"/>
              </a:rPr>
              <a:t>The </a:t>
            </a:r>
            <a:r>
              <a:rPr lang="en-IE" sz="2000" kern="0" dirty="0">
                <a:latin typeface="Arial" charset="0"/>
              </a:rPr>
              <a:t>“</a:t>
            </a:r>
            <a:r>
              <a:rPr lang="pl-PL" sz="2000" kern="0" dirty="0">
                <a:latin typeface="Arial" charset="0"/>
              </a:rPr>
              <a:t>staggered variant” requires that the initial N*128ns offsets be compensated by the gap before the cypher </a:t>
            </a:r>
            <a:endParaRPr lang="en-IE" sz="2000" kern="0" dirty="0">
              <a:latin typeface="Arial" charset="0"/>
            </a:endParaRPr>
          </a:p>
          <a:p>
            <a:pPr marL="357188" lvl="1" indent="-265113">
              <a:buFont typeface="Arial" panose="020B0604020202020204" pitchFamily="34" charset="0"/>
              <a:buChar char="•"/>
            </a:pPr>
            <a:r>
              <a:rPr lang="pl-PL" sz="2000" kern="0" dirty="0">
                <a:latin typeface="Arial" charset="0"/>
              </a:rPr>
              <a:t>The receiver needs to know when cipher starts therefore the length of the gap needs to be signalled ahead</a:t>
            </a:r>
          </a:p>
          <a:p>
            <a:pPr marL="357188" lvl="1" indent="-265113">
              <a:buFont typeface="Arial" panose="020B0604020202020204" pitchFamily="34" charset="0"/>
              <a:buChar char="•"/>
            </a:pPr>
            <a:r>
              <a:rPr lang="pl-PL" sz="2000" kern="0" dirty="0">
                <a:latin typeface="Arial" charset="0"/>
              </a:rPr>
              <a:t>We</a:t>
            </a:r>
            <a:r>
              <a:rPr lang="en-IE" sz="2000" kern="0" dirty="0">
                <a:latin typeface="Arial" charset="0"/>
              </a:rPr>
              <a:t> </a:t>
            </a:r>
            <a:r>
              <a:rPr lang="pl-PL" sz="2000" kern="0" dirty="0">
                <a:latin typeface="Arial" charset="0"/>
              </a:rPr>
              <a:t>propos</a:t>
            </a:r>
            <a:r>
              <a:rPr lang="en-IE" sz="2000" kern="0" dirty="0">
                <a:latin typeface="Arial" charset="0"/>
              </a:rPr>
              <a:t>e</a:t>
            </a:r>
            <a:r>
              <a:rPr lang="pl-PL" sz="2000" kern="0" dirty="0">
                <a:latin typeface="Arial" charset="0"/>
              </a:rPr>
              <a:t> to use 2 PHR bits to signal gap length</a:t>
            </a:r>
            <a:endParaRPr lang="en-IE" sz="2000" kern="0" dirty="0">
              <a:latin typeface="Arial" charset="0"/>
            </a:endParaRPr>
          </a:p>
          <a:p>
            <a:pPr marL="357188" lvl="1" indent="-265113">
              <a:buFont typeface="Arial" panose="020B0604020202020204" pitchFamily="34" charset="0"/>
              <a:buChar char="•"/>
            </a:pPr>
            <a:r>
              <a:rPr lang="pl-PL" sz="2000" kern="0" dirty="0">
                <a:latin typeface="Arial" charset="0"/>
              </a:rPr>
              <a:t>Since PHR is not encrypted and can be attacked, this information </a:t>
            </a:r>
            <a:r>
              <a:rPr lang="en-IE" sz="2000" kern="0" dirty="0">
                <a:latin typeface="Arial" charset="0"/>
              </a:rPr>
              <a:t>would also </a:t>
            </a:r>
            <a:r>
              <a:rPr lang="pl-PL" sz="2000" kern="0" dirty="0">
                <a:latin typeface="Arial" charset="0"/>
              </a:rPr>
              <a:t>need to be repeated in </a:t>
            </a:r>
            <a:r>
              <a:rPr lang="en-IE" sz="2000" kern="0" dirty="0">
                <a:latin typeface="Arial" charset="0"/>
              </a:rPr>
              <a:t>secured </a:t>
            </a:r>
            <a:r>
              <a:rPr lang="pl-PL" sz="2000" kern="0" dirty="0">
                <a:latin typeface="Arial" charset="0"/>
              </a:rPr>
              <a:t>payload and validated later</a:t>
            </a:r>
            <a:endParaRPr lang="pl-PL"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a:p>
            <a:pPr marL="357188" lvl="1" indent="-265113">
              <a:buFont typeface="Arial" panose="020B0604020202020204" pitchFamily="34" charset="0"/>
              <a:buChar char="•"/>
            </a:pPr>
            <a:endParaRPr lang="pl-PL" sz="2000" kern="0" dirty="0">
              <a:latin typeface="Arial" charset="0"/>
            </a:endParaRPr>
          </a:p>
        </p:txBody>
      </p:sp>
      <p:pic>
        <p:nvPicPr>
          <p:cNvPr id="6" name="Picture 5">
            <a:extLst>
              <a:ext uri="{FF2B5EF4-FFF2-40B4-BE49-F238E27FC236}">
                <a16:creationId xmlns:a16="http://schemas.microsoft.com/office/drawing/2014/main" xmlns="" id="{6C60FE8F-F481-4BF4-B51D-17D69738C3D5}"/>
              </a:ext>
            </a:extLst>
          </p:cNvPr>
          <p:cNvPicPr>
            <a:picLocks noChangeAspect="1"/>
          </p:cNvPicPr>
          <p:nvPr/>
        </p:nvPicPr>
        <p:blipFill>
          <a:blip r:embed="rId2"/>
          <a:stretch>
            <a:fillRect/>
          </a:stretch>
        </p:blipFill>
        <p:spPr>
          <a:xfrm>
            <a:off x="1143000" y="3581400"/>
            <a:ext cx="6248400" cy="2642021"/>
          </a:xfrm>
          <a:prstGeom prst="rect">
            <a:avLst/>
          </a:prstGeom>
        </p:spPr>
      </p:pic>
    </p:spTree>
    <p:extLst>
      <p:ext uri="{BB962C8B-B14F-4D97-AF65-F5344CB8AC3E}">
        <p14:creationId xmlns:p14="http://schemas.microsoft.com/office/powerpoint/2010/main" val="6579951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67879</TotalTime>
  <Words>1351</Words>
  <Application>Microsoft Office PowerPoint</Application>
  <PresentationFormat>On-screen Show (4:3)</PresentationFormat>
  <Paragraphs>140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PowerPoint Presentation</vt:lpstr>
      <vt:lpstr>The aim of this presentation:</vt:lpstr>
      <vt:lpstr>Simultaneous ranging</vt:lpstr>
      <vt:lpstr>Simultaneous ranging – parallel variant</vt:lpstr>
      <vt:lpstr>Simultaneous ranging – parallel variant</vt:lpstr>
      <vt:lpstr>Simultaneous ranging – parallel variant</vt:lpstr>
      <vt:lpstr>Simultaneous ranging – staggered variant</vt:lpstr>
      <vt:lpstr>Simultaneous ranging – staggered variant</vt:lpstr>
      <vt:lpstr>Simultaneous ranging – staggered variant</vt:lpstr>
      <vt:lpstr>Simultaneous ranging – serial variant</vt:lpstr>
      <vt:lpstr>Simultaneous ranging – staggered serial variant</vt:lpstr>
      <vt:lpstr>Simultaneous ranging – variant with two ciphers</vt:lpstr>
      <vt:lpstr>PHR Changes</vt:lpstr>
      <vt:lpstr>Gap Specification (GS) bits</vt:lpstr>
      <vt:lpstr>Simultaneous ranging – summary</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1068</cp:revision>
  <cp:lastPrinted>2015-07-14T16:02:16Z</cp:lastPrinted>
  <dcterms:created xsi:type="dcterms:W3CDTF">2009-07-12T16:25:16Z</dcterms:created>
  <dcterms:modified xsi:type="dcterms:W3CDTF">2018-07-11T19:21:18Z</dcterms:modified>
</cp:coreProperties>
</file>