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89" r:id="rId3"/>
    <p:sldId id="256" r:id="rId4"/>
    <p:sldId id="275" r:id="rId5"/>
    <p:sldId id="288" r:id="rId6"/>
    <p:sldId id="271" r:id="rId7"/>
    <p:sldId id="269" r:id="rId8"/>
    <p:sldId id="266" r:id="rId9"/>
    <p:sldId id="29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59" autoAdjust="0"/>
    <p:restoredTop sz="99591" autoAdjust="0"/>
  </p:normalViewPr>
  <p:slideViewPr>
    <p:cSldViewPr>
      <p:cViewPr varScale="1">
        <p:scale>
          <a:sx n="86" d="100"/>
          <a:sy n="86" d="100"/>
        </p:scale>
        <p:origin x="1493"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15-18-0346-01-007a</a:t>
            </a:r>
            <a:endParaRPr lang="en-US" altLang="ko-KR" sz="1400" dirty="0"/>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15-18-0346-01-007a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8" name="Footer Placeholder 7"/>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4" name="Footer Placeholder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3" name="Footer Placeholder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15-18-0346-01-007a</a:t>
            </a:r>
            <a:endParaRPr lang="en-US" altLang="ko-KR" sz="1400" dirty="0"/>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March  2018</a:t>
            </a:r>
            <a:endParaRPr lang="en-US" altLang="en-US" dirty="0"/>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15-18-0346-00-007a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July  2018</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Closing Report July 2018	</a:t>
            </a:r>
          </a:p>
          <a:p>
            <a:r>
              <a:rPr lang="en-US" altLang="en-US" sz="1600" b="1" dirty="0">
                <a:solidFill>
                  <a:schemeClr val="tx2"/>
                </a:solidFill>
              </a:rPr>
              <a:t>Date Submitted: July </a:t>
            </a:r>
            <a:r>
              <a:rPr lang="en-US" altLang="en-US" sz="1600" dirty="0">
                <a:solidFill>
                  <a:schemeClr val="tx2"/>
                </a:solidFill>
              </a:rPr>
              <a:t>2018</a:t>
            </a:r>
          </a:p>
          <a:p>
            <a:r>
              <a:rPr lang="en-US" altLang="en-US" sz="1600" b="1" dirty="0">
                <a:solidFill>
                  <a:schemeClr val="tx2"/>
                </a:solidFill>
              </a:rPr>
              <a:t>Source:</a:t>
            </a:r>
            <a:r>
              <a:rPr lang="en-US" altLang="en-US" sz="1600" dirty="0">
                <a:solidFill>
                  <a:schemeClr val="tx2"/>
                </a:solidFill>
              </a:rPr>
              <a:t> Yeong Min Jang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ko-KR" sz="1600" dirty="0">
                <a:solidFill>
                  <a:schemeClr val="tx2"/>
                </a:solidFill>
                <a:ea typeface="굴림" pitchFamily="50" charset="-127"/>
              </a:rPr>
              <a:t>Status update of TG7m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ko-KR" sz="1600" dirty="0">
                <a:ea typeface="굴림" pitchFamily="50" charset="-127"/>
              </a:rPr>
              <a:t>Report of TG7m activities during July 2018 San Diego Meeting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r>
              <a:rPr lang="en-US" altLang="en-US" b="1" dirty="0"/>
              <a:t>Achievements by TG15.7m </a:t>
            </a:r>
            <a:br>
              <a:rPr lang="en-US" altLang="en-US" b="1" dirty="0"/>
            </a:br>
            <a:r>
              <a:rPr lang="en-US" altLang="en-US" b="1" dirty="0"/>
              <a:t>in San Diego and Future Plan</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400" b="1" smtClean="0">
                <a:latin typeface="Times New Roman" charset="0"/>
                <a:ea typeface="ＭＳ Ｐゴシック" charset="0"/>
                <a:cs typeface="+mn-cs"/>
              </a:defRPr>
            </a:lvl1pPr>
          </a:lstStyle>
          <a:p>
            <a:pPr>
              <a:defRPr/>
            </a:pPr>
            <a:r>
              <a:rPr lang="en-US" dirty="0">
                <a:solidFill>
                  <a:srgbClr val="000000"/>
                </a:solidFill>
              </a:rPr>
              <a:t>July 2018</a:t>
            </a:r>
          </a:p>
        </p:txBody>
      </p:sp>
      <p:sp>
        <p:nvSpPr>
          <p:cNvPr id="3" name="Slide Number Placeholder 2"/>
          <p:cNvSpPr>
            <a:spLocks noGrp="1"/>
          </p:cNvSpPr>
          <p:nvPr>
            <p:ph type="sldNum" sz="quarter" idx="12"/>
          </p:nvPr>
        </p:nvSpPr>
        <p:spPr/>
        <p:txBody>
          <a:bodyPr/>
          <a:lstStyle/>
          <a:p>
            <a:r>
              <a:rPr lang="en-US" altLang="en-US">
                <a:solidFill>
                  <a:srgbClr val="000000"/>
                </a:solidFill>
              </a:rPr>
              <a:t>Slide </a:t>
            </a:r>
            <a:fld id="{E52F96BB-5AFC-414C-85F0-B04708DD4BA4}" type="slidenum">
              <a:rPr lang="en-US" altLang="en-US" smtClean="0">
                <a:solidFill>
                  <a:srgbClr val="000000"/>
                </a:solidFill>
              </a:rPr>
              <a:pPr/>
              <a:t>2</a:t>
            </a:fld>
            <a:endParaRPr lang="en-US" altLang="en-US">
              <a:solidFill>
                <a:srgbClr val="000000"/>
              </a:solidFill>
            </a:endParaRPr>
          </a:p>
        </p:txBody>
      </p:sp>
      <p:sp>
        <p:nvSpPr>
          <p:cNvPr id="8" name="Footer Placeholder 2">
            <a:extLst>
              <a:ext uri="{FF2B5EF4-FFF2-40B4-BE49-F238E27FC236}">
                <a16:creationId xmlns:a16="http://schemas.microsoft.com/office/drawing/2014/main" id="{73F8DC29-F1CF-48BC-8A3D-B8B91B90C3D0}"/>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976823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609600" y="914400"/>
            <a:ext cx="5862502" cy="584775"/>
          </a:xfrm>
          <a:prstGeom prst="rect">
            <a:avLst/>
          </a:prstGeom>
          <a:noFill/>
        </p:spPr>
        <p:txBody>
          <a:bodyPr wrap="none" rtlCol="0">
            <a:spAutoFit/>
          </a:bodyPr>
          <a:lstStyle/>
          <a:p>
            <a:r>
              <a:rPr lang="en-US" sz="3200" u="sng" dirty="0"/>
              <a:t>Status  at the End of  July Meeting</a:t>
            </a:r>
          </a:p>
        </p:txBody>
      </p:sp>
      <p:sp>
        <p:nvSpPr>
          <p:cNvPr id="3" name="TextBox 2"/>
          <p:cNvSpPr txBox="1"/>
          <p:nvPr/>
        </p:nvSpPr>
        <p:spPr>
          <a:xfrm>
            <a:off x="228600" y="1752600"/>
            <a:ext cx="8763000" cy="2754600"/>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a:p>
          <a:p>
            <a:pPr marL="342900" indent="-342900">
              <a:buFont typeface="Arial"/>
              <a:buChar char="•"/>
            </a:pPr>
            <a:r>
              <a:rPr lang="en-US" sz="2400" dirty="0"/>
              <a:t>Sponsor Ballot was started in 8 July, 2018</a:t>
            </a:r>
          </a:p>
          <a:p>
            <a:pPr marL="342900" indent="-342900">
              <a:buFont typeface="Arial"/>
              <a:buChar char="•"/>
            </a:pPr>
            <a:r>
              <a:rPr lang="en-US" sz="2400" dirty="0"/>
              <a:t>Will close in 7 August, 2018</a:t>
            </a:r>
          </a:p>
          <a:p>
            <a:pPr marL="342900" indent="-342900">
              <a:buFont typeface="Arial"/>
              <a:buChar char="•"/>
            </a:pPr>
            <a:endParaRPr lang="en-US" sz="2400" dirty="0"/>
          </a:p>
          <a:p>
            <a:pPr marL="342900" indent="-342900">
              <a:buFont typeface="Arial"/>
              <a:buChar char="•"/>
            </a:pPr>
            <a:r>
              <a:rPr lang="en-US" sz="2400" dirty="0">
                <a:solidFill>
                  <a:srgbClr val="FF0000"/>
                </a:solidFill>
              </a:rPr>
              <a:t>Need to submit Mandatory Editorial Coordination (MEC) Review</a:t>
            </a:r>
          </a:p>
          <a:p>
            <a:pPr marL="342900" indent="-342900">
              <a:buFont typeface="Arial"/>
              <a:buChar char="•"/>
            </a:pPr>
            <a:r>
              <a:rPr lang="en-US" sz="2400" dirty="0">
                <a:solidFill>
                  <a:srgbClr val="FF0000"/>
                </a:solidFill>
              </a:rPr>
              <a:t>Need to submit Registration Authority Committee (RAC) Review</a:t>
            </a:r>
            <a:endParaRPr lang="en-US" dirty="0">
              <a:solidFill>
                <a:srgbClr val="FF0000"/>
              </a:solidFill>
            </a:endParaRPr>
          </a:p>
          <a:p>
            <a:pPr>
              <a:spcBef>
                <a:spcPts val="600"/>
              </a:spcBef>
            </a:pPr>
            <a:endParaRPr lang="en-US"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id="{16E0D42A-77CA-48D5-8D8C-4B9435B9B50A}"/>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a:t>
            </a:fld>
            <a:endParaRPr lang="en-US" altLang="en-US"/>
          </a:p>
        </p:txBody>
      </p:sp>
      <p:sp>
        <p:nvSpPr>
          <p:cNvPr id="2" name="TextBox 1"/>
          <p:cNvSpPr txBox="1"/>
          <p:nvPr/>
        </p:nvSpPr>
        <p:spPr>
          <a:xfrm>
            <a:off x="2506097" y="939224"/>
            <a:ext cx="3929474" cy="584775"/>
          </a:xfrm>
          <a:prstGeom prst="rect">
            <a:avLst/>
          </a:prstGeom>
          <a:noFill/>
        </p:spPr>
        <p:txBody>
          <a:bodyPr wrap="none" rtlCol="0">
            <a:spAutoFit/>
          </a:bodyPr>
          <a:lstStyle/>
          <a:p>
            <a:r>
              <a:rPr lang="en-US" sz="3200" u="sng" dirty="0"/>
              <a:t>Task Group Motion #1</a:t>
            </a:r>
          </a:p>
        </p:txBody>
      </p:sp>
      <p:sp>
        <p:nvSpPr>
          <p:cNvPr id="3" name="TextBox 2"/>
          <p:cNvSpPr txBox="1"/>
          <p:nvPr/>
        </p:nvSpPr>
        <p:spPr>
          <a:xfrm>
            <a:off x="533400" y="1595021"/>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Sponsor balloting of the </a:t>
            </a:r>
            <a:r>
              <a:rPr lang="en-US" altLang="ko-KR" sz="2400" i="1" dirty="0"/>
              <a:t>P802.15.7m-D2a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000" dirty="0"/>
              <a:t>Moved by: </a:t>
            </a:r>
            <a:r>
              <a:rPr lang="en-US" sz="2000" dirty="0" err="1"/>
              <a:t>Vinayagam</a:t>
            </a:r>
            <a:r>
              <a:rPr lang="en-US" sz="2000" dirty="0"/>
              <a:t> </a:t>
            </a:r>
            <a:r>
              <a:rPr lang="en-US" sz="2000" dirty="0" err="1"/>
              <a:t>Mariappan</a:t>
            </a:r>
            <a:endParaRPr lang="en-US" sz="2000" dirty="0"/>
          </a:p>
          <a:p>
            <a:r>
              <a:rPr lang="en-US" sz="2000" dirty="0"/>
              <a:t>Seconded by: Rick</a:t>
            </a:r>
          </a:p>
          <a:p>
            <a:r>
              <a:rPr lang="en-US" sz="2400" dirty="0"/>
              <a:t>Passed Unanimously</a:t>
            </a:r>
          </a:p>
          <a:p>
            <a:endParaRPr lang="en-US" sz="2400" dirty="0">
              <a:solidFill>
                <a:srgbClr val="FF0000"/>
              </a:solidFill>
            </a:endParaRP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id="{9F78D273-60D8-407A-80C1-622553B3D96B}"/>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492403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2362200" y="990600"/>
            <a:ext cx="5181600" cy="584775"/>
          </a:xfrm>
          <a:prstGeom prst="rect">
            <a:avLst/>
          </a:prstGeom>
        </p:spPr>
        <p:txBody>
          <a:bodyPr wrap="square">
            <a:spAutoFit/>
          </a:bodyPr>
          <a:lstStyle/>
          <a:p>
            <a:r>
              <a:rPr lang="en-US" sz="3200" u="sng" dirty="0"/>
              <a:t>Plans for Sept. Meeting</a:t>
            </a:r>
          </a:p>
        </p:txBody>
      </p:sp>
      <p:sp>
        <p:nvSpPr>
          <p:cNvPr id="7" name="TextBox 6"/>
          <p:cNvSpPr txBox="1"/>
          <p:nvPr/>
        </p:nvSpPr>
        <p:spPr>
          <a:xfrm>
            <a:off x="457200" y="2164140"/>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t>Sponsor Ballot comment resolution</a:t>
            </a:r>
          </a:p>
          <a:p>
            <a:endParaRPr lang="en-US" sz="2400" dirty="0"/>
          </a:p>
          <a:p>
            <a:pPr marL="342900" indent="-342900">
              <a:buFont typeface="Arial" panose="020B0604020202020204" pitchFamily="34" charset="0"/>
              <a:buChar char="•"/>
            </a:pPr>
            <a:r>
              <a:rPr lang="en-US" sz="2400" dirty="0"/>
              <a:t>Requesting 8 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10" name="Footer Placeholder 2">
            <a:extLst>
              <a:ext uri="{FF2B5EF4-FFF2-40B4-BE49-F238E27FC236}">
                <a16:creationId xmlns:a16="http://schemas.microsoft.com/office/drawing/2014/main" id="{350C0743-6B10-44E0-B17C-31D21239920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54799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1223011" y="710624"/>
            <a:ext cx="6549389" cy="584776"/>
          </a:xfrm>
          <a:prstGeom prst="rect">
            <a:avLst/>
          </a:prstGeom>
          <a:noFill/>
        </p:spPr>
        <p:txBody>
          <a:bodyPr wrap="none" rtlCol="0">
            <a:spAutoFit/>
          </a:bodyPr>
          <a:lstStyle/>
          <a:p>
            <a:r>
              <a:rPr lang="en-US" sz="3200" u="sng" dirty="0"/>
              <a:t>WG motion #1:</a:t>
            </a:r>
            <a:r>
              <a:rPr lang="en-GB" sz="3200" u="sng" dirty="0"/>
              <a:t> </a:t>
            </a:r>
            <a:r>
              <a:rPr lang="en-GB" altLang="ja-JP" sz="3200" u="sng" dirty="0"/>
              <a:t>to Form a TG7m BRC</a:t>
            </a:r>
            <a:endParaRPr lang="en-US" altLang="en-US" sz="3200" u="sng" dirty="0"/>
          </a:p>
        </p:txBody>
      </p:sp>
      <p:sp>
        <p:nvSpPr>
          <p:cNvPr id="3" name="TextBox 2"/>
          <p:cNvSpPr txBox="1"/>
          <p:nvPr/>
        </p:nvSpPr>
        <p:spPr>
          <a:xfrm>
            <a:off x="609600" y="1364932"/>
            <a:ext cx="8229600" cy="5416868"/>
          </a:xfrm>
          <a:prstGeom prst="rect">
            <a:avLst/>
          </a:prstGeom>
          <a:noFill/>
        </p:spPr>
        <p:txBody>
          <a:bodyPr wrap="square" rtlCol="0">
            <a:spAutoFit/>
          </a:bodyPr>
          <a:lstStyle/>
          <a:p>
            <a:pPr marL="0" indent="0">
              <a:buNone/>
            </a:pPr>
            <a:r>
              <a:rPr lang="en-GB" altLang="ja-JP" sz="2400" b="1" dirty="0"/>
              <a:t>Motion: </a:t>
            </a:r>
            <a:r>
              <a:rPr lang="en-US" altLang="en-US" sz="2400" i="1" dirty="0"/>
              <a:t>Move that </a:t>
            </a:r>
            <a:r>
              <a:rPr lang="en-US" altLang="ja-JP" sz="2400" i="1" dirty="0"/>
              <a:t>802.15 WG approve the formation of a Ballot Resolution Committee (BRC) for the Sponsor balloting of the </a:t>
            </a:r>
            <a:r>
              <a:rPr lang="en-US" altLang="ko-KR" sz="2400" i="1" dirty="0"/>
              <a:t>P802.15.7m- D2a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r>
              <a:rPr lang="en-US" sz="2400" i="1" dirty="0"/>
              <a:t>Comment resolution on recirculation ballots between sessions will be conducted via reflector email and via teleconferences announced to the reflector as per the LMSC 802 WG P&amp;P.</a:t>
            </a:r>
            <a:endParaRPr lang="en-US" sz="2400" dirty="0"/>
          </a:p>
          <a:p>
            <a:pPr marL="0" indent="0">
              <a:buNone/>
            </a:pPr>
            <a:endParaRPr lang="en-US" altLang="en-US" sz="2400" i="1" dirty="0"/>
          </a:p>
          <a:p>
            <a:r>
              <a:rPr lang="en-US" altLang="en-US" sz="2000" dirty="0"/>
              <a:t>Moved By: Yeong Min</a:t>
            </a:r>
          </a:p>
          <a:p>
            <a:r>
              <a:rPr lang="en-US" altLang="en-US" sz="2000" dirty="0"/>
              <a:t>Seconded By</a:t>
            </a:r>
            <a:r>
              <a:rPr lang="en-US" altLang="en-US" sz="2000" i="1" dirty="0"/>
              <a:t>:</a:t>
            </a:r>
            <a:r>
              <a:rPr lang="ja-JP" altLang="en-US" sz="2000" i="1" dirty="0"/>
              <a:t> </a:t>
            </a:r>
            <a:r>
              <a:rPr lang="en-US" altLang="ja-JP" sz="2000" i="1" dirty="0"/>
              <a:t>Rick</a:t>
            </a:r>
          </a:p>
          <a:p>
            <a:endParaRPr lang="en-US" altLang="ja-JP" sz="1800" i="1"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id="{86D5A241-3947-4C3B-91AC-733D03C731D6}"/>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67558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7</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July  2018</a:t>
            </a: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id="{3408F4C6-A5CD-4BE9-9BF0-F3670D5F7AD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69052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8</a:t>
            </a:fld>
            <a:endParaRPr lang="en-US" altLang="en-US"/>
          </a:p>
        </p:txBody>
      </p:sp>
      <p:sp>
        <p:nvSpPr>
          <p:cNvPr id="3" name="Rectangle 2"/>
          <p:cNvSpPr/>
          <p:nvPr/>
        </p:nvSpPr>
        <p:spPr>
          <a:xfrm>
            <a:off x="1371600" y="786824"/>
            <a:ext cx="6400800" cy="584776"/>
          </a:xfrm>
          <a:prstGeom prst="rect">
            <a:avLst/>
          </a:prstGeom>
        </p:spPr>
        <p:txBody>
          <a:bodyPr wrap="square">
            <a:spAutoFit/>
          </a:bodyPr>
          <a:lstStyle/>
          <a:p>
            <a:pPr algn="ctr"/>
            <a:r>
              <a:rPr lang="en-US" sz="3200" u="sng" dirty="0"/>
              <a:t>Updated Milestone and Schedule (2)</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a:t>July  2018</a:t>
            </a:r>
          </a:p>
        </p:txBody>
      </p:sp>
      <p:graphicFrame>
        <p:nvGraphicFramePr>
          <p:cNvPr id="13" name="Table 12"/>
          <p:cNvGraphicFramePr>
            <a:graphicFrameLocks noGrp="1"/>
          </p:cNvGraphicFramePr>
          <p:nvPr>
            <p:extLst>
              <p:ext uri="{D42A27DB-BD31-4B8C-83A1-F6EECF244321}">
                <p14:modId xmlns:p14="http://schemas.microsoft.com/office/powerpoint/2010/main" val="3634210840"/>
              </p:ext>
            </p:extLst>
          </p:nvPr>
        </p:nvGraphicFramePr>
        <p:xfrm>
          <a:off x="76199" y="1772920"/>
          <a:ext cx="9002484" cy="44399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008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008000"/>
                          </a:solidFill>
                        </a:rPr>
                        <a:t>Request for </a:t>
                      </a:r>
                      <a:r>
                        <a:rPr lang="en-US" altLang="ja-JP" sz="1600" strike="noStrike" baseline="0" dirty="0" err="1">
                          <a:solidFill>
                            <a:srgbClr val="008000"/>
                          </a:solidFill>
                        </a:rPr>
                        <a:t>Recirc</a:t>
                      </a:r>
                      <a:r>
                        <a:rPr lang="en-US" altLang="ja-JP" sz="1600" strike="noStrike" baseline="0" dirty="0">
                          <a:solidFill>
                            <a:srgbClr val="008000"/>
                          </a:solidFill>
                        </a:rPr>
                        <a:t>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60452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 </a:t>
                      </a:r>
                      <a:r>
                        <a:rPr lang="en-US" altLang="ko-KR" sz="1600" baseline="0" dirty="0">
                          <a:solidFill>
                            <a:schemeClr val="accent1"/>
                          </a:solidFill>
                        </a:rPr>
                        <a:t>comment resolution</a:t>
                      </a:r>
                    </a:p>
                  </a:txBody>
                  <a:tcPr>
                    <a:solidFill>
                      <a:srgbClr val="FFFFCC"/>
                    </a:solidFill>
                  </a:tcPr>
                </a:tc>
                <a:tc>
                  <a:txBody>
                    <a:bodyPr/>
                    <a:lstStyle/>
                    <a:p>
                      <a:pPr marL="0" indent="0">
                        <a:buFont typeface="Arial" panose="020B0604020202020204" pitchFamily="34" charset="0"/>
                        <a:buNone/>
                      </a:pPr>
                      <a:endParaRPr lang="en-US" altLang="ja-JP"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600" dirty="0">
                          <a:solidFill>
                            <a:schemeClr val="accent1"/>
                          </a:solidFill>
                        </a:rPr>
                        <a:t>Release SB D0</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a:t>
                      </a:r>
                      <a:r>
                        <a:rPr lang="en-US" altLang="ko-KR" sz="1600" baseline="0" dirty="0">
                          <a:solidFill>
                            <a:schemeClr val="accent1"/>
                          </a:solidFill>
                        </a:rPr>
                        <a:t> D0</a:t>
                      </a:r>
                      <a:r>
                        <a:rPr lang="en-US" altLang="ko-KR" sz="1600" dirty="0">
                          <a:solidFill>
                            <a:schemeClr val="accent1"/>
                          </a:solidFill>
                        </a:rPr>
                        <a:t>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D1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600" dirty="0">
                          <a:solidFill>
                            <a:schemeClr val="accent1"/>
                          </a:solidFill>
                        </a:rPr>
                        <a:t>SA review</a:t>
                      </a:r>
                    </a:p>
                    <a:p>
                      <a:pPr marL="0" indent="0">
                        <a:buFont typeface="Arial" panose="020B0604020202020204" pitchFamily="34" charset="0"/>
                        <a:buNone/>
                      </a:pPr>
                      <a:endParaRPr lang="en-US" altLang="ko-KR" sz="1600" dirty="0">
                        <a:solidFill>
                          <a:schemeClr val="accent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11" name="Footer Placeholder 2">
            <a:extLst>
              <a:ext uri="{FF2B5EF4-FFF2-40B4-BE49-F238E27FC236}">
                <a16:creationId xmlns:a16="http://schemas.microsoft.com/office/drawing/2014/main" id="{D4BC95DB-52A9-4363-BD39-0728A541D4A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239101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006541468"/>
              </p:ext>
            </p:extLst>
          </p:nvPr>
        </p:nvGraphicFramePr>
        <p:xfrm>
          <a:off x="76199" y="1564640"/>
          <a:ext cx="9002484" cy="38709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2019</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0" indent="0">
                        <a:buFont typeface="Arial" panose="020B0604020202020204" pitchFamily="34" charset="0"/>
                        <a:buNone/>
                      </a:pPr>
                      <a:endParaRPr lang="en-US" sz="1400" strike="noStrike" dirty="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400" dirty="0">
                          <a:solidFill>
                            <a:schemeClr val="accent1"/>
                          </a:solidFill>
                        </a:rPr>
                        <a:t>Publish the standard IEEE802.15.7-2019</a:t>
                      </a:r>
                    </a:p>
                    <a:p>
                      <a:pPr marL="285750" indent="-285750">
                        <a:buFont typeface="Arial" panose="020B0604020202020204" pitchFamily="34" charset="0"/>
                        <a:buChar char="•"/>
                      </a:pP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endParaRPr lang="en-US" altLang="ko-KR" sz="1400" dirty="0">
                        <a:solidFill>
                          <a:schemeClr val="accent1"/>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indent="0">
                        <a:buFont typeface="Arial" panose="020B0604020202020204" pitchFamily="34" charset="0"/>
                        <a:buNone/>
                      </a:pPr>
                      <a:endParaRPr lang="en-US" altLang="ko-KR" sz="1600" baseline="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strike="noStrike" baseline="0" dirty="0">
                        <a:solidFill>
                          <a:schemeClr val="accent1"/>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baseline="0" dirty="0">
                        <a:solidFill>
                          <a:schemeClr val="tx1"/>
                        </a:solidFill>
                      </a:endParaRPr>
                    </a:p>
                  </a:txBody>
                  <a:tcPr>
                    <a:solidFill>
                      <a:srgbClr val="FFFFCC"/>
                    </a:solidFill>
                  </a:tcPr>
                </a:tc>
                <a:tc>
                  <a:txBody>
                    <a:bodyPr/>
                    <a:lstStyle/>
                    <a:p>
                      <a:pPr marL="0" indent="0">
                        <a:buFont typeface="Arial" panose="020B0604020202020204" pitchFamily="34" charset="0"/>
                        <a:buNone/>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9</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July  2018</a:t>
            </a: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id="{F86B27F3-49A6-4AD2-9E96-4788430D7B39}"/>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24160251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3802</TotalTime>
  <Words>666</Words>
  <Application>Microsoft Office PowerPoint</Application>
  <PresentationFormat>화면 슬라이드 쇼(4:3)</PresentationFormat>
  <Paragraphs>163</Paragraphs>
  <Slides>9</Slides>
  <Notes>4</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9</vt:i4>
      </vt:variant>
    </vt:vector>
  </HeadingPairs>
  <TitlesOfParts>
    <vt:vector size="14" baseType="lpstr">
      <vt:lpstr>ＭＳ Ｐゴシック</vt:lpstr>
      <vt:lpstr>굴림</vt:lpstr>
      <vt:lpstr>Arial</vt:lpstr>
      <vt:lpstr>Times New Roman</vt:lpstr>
      <vt:lpstr>Office Theme</vt:lpstr>
      <vt:lpstr>PowerPoint 프레젠테이션</vt:lpstr>
      <vt:lpstr>Achievements by TG15.7m  in San Diego and Future Plan</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장영민</cp:lastModifiedBy>
  <cp:revision>252</cp:revision>
  <cp:lastPrinted>1998-02-10T13:28:06Z</cp:lastPrinted>
  <dcterms:created xsi:type="dcterms:W3CDTF">2017-03-15T20:51:50Z</dcterms:created>
  <dcterms:modified xsi:type="dcterms:W3CDTF">2018-07-11T18:01:08Z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2018-03-09 00:38:04Z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