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3"/>
  </p:notesMasterIdLst>
  <p:handoutMasterIdLst>
    <p:handoutMasterId r:id="rId14"/>
  </p:handoutMasterIdLst>
  <p:sldIdLst>
    <p:sldId id="287" r:id="rId3"/>
    <p:sldId id="323" r:id="rId4"/>
    <p:sldId id="327" r:id="rId5"/>
    <p:sldId id="264" r:id="rId6"/>
    <p:sldId id="326" r:id="rId7"/>
    <p:sldId id="328" r:id="rId8"/>
    <p:sldId id="329" r:id="rId9"/>
    <p:sldId id="325" r:id="rId10"/>
    <p:sldId id="330" r:id="rId11"/>
    <p:sldId id="331"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3"/>
            <p14:sldId id="327"/>
            <p14:sldId id="264"/>
            <p14:sldId id="326"/>
            <p14:sldId id="328"/>
            <p14:sldId id="329"/>
            <p14:sldId id="325"/>
            <p14:sldId id="330"/>
            <p14:sldId id="331"/>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2" autoAdjust="0"/>
    <p:restoredTop sz="99383" autoAdjust="0"/>
  </p:normalViewPr>
  <p:slideViewPr>
    <p:cSldViewPr>
      <p:cViewPr varScale="1">
        <p:scale>
          <a:sx n="62" d="100"/>
          <a:sy n="62" d="100"/>
        </p:scale>
        <p:origin x="-55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296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000500" y="8982075"/>
            <a:ext cx="2667000"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smtClean="0"/>
              <a:t>&lt;Charles Perkins&gt;, &lt;Futurewei&gt;</a:t>
            </a:r>
            <a:endParaRPr 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00500" y="8985250"/>
            <a:ext cx="2514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l" defTabSz="933450" eaLnBrk="0" hangingPunct="0">
              <a:defRPr>
                <a:latin typeface="Times New Roman" pitchFamily="18" charset="0"/>
                <a:ea typeface="ＭＳ Ｐゴシック" pitchFamily="-65" charset="-128"/>
                <a:cs typeface="+mn-cs"/>
              </a:defRPr>
            </a:lvl5pPr>
          </a:lstStyle>
          <a:p>
            <a:pPr lvl="4">
              <a:defRPr/>
            </a:pPr>
            <a:r>
              <a:rPr lang="en-US" smtClean="0"/>
              <a:t>&lt;Charles Perkins&gt;, &lt;Futurewei&gt;</a:t>
            </a:r>
            <a:endParaRPr lang="en-US"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&lt;May  2018&gt;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&lt;May  2018&gt;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&lt;May  2018&gt;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2018&gt;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2018&gt;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&lt;July  2018&gt;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&lt;July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&lt;July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&lt;July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&lt;July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15-18-0344-00-010a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&lt;July  2018&gt;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TG10a RMA </a:t>
            </a:r>
            <a:r>
              <a:rPr lang="en-US" sz="1600" dirty="0">
                <a:solidFill>
                  <a:srgbClr val="FF0000"/>
                </a:solidFill>
                <a:latin typeface="Times New Roman" pitchFamily="18" charset="0"/>
                <a:ea typeface="ＭＳ Ｐゴシック" pitchFamily="-65" charset="-128"/>
                <a:cs typeface="+mn-cs"/>
              </a:rPr>
              <a:t>Closing Report for </a:t>
            </a:r>
            <a:r>
              <a:rPr lang="en-US" sz="1600" dirty="0" smtClean="0">
                <a:solidFill>
                  <a:srgbClr val="FF0000"/>
                </a:solidFill>
                <a:latin typeface="Times New Roman" pitchFamily="18" charset="0"/>
                <a:ea typeface="ＭＳ Ｐゴシック" pitchFamily="-65" charset="-128"/>
                <a:cs typeface="+mn-cs"/>
              </a:rPr>
              <a:t>July 2018 Plenary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a:t>
            </a:r>
            <a:r>
              <a:rPr lang="en-US" sz="1600" dirty="0" smtClean="0">
                <a:solidFill>
                  <a:srgbClr val="FF0000"/>
                </a:solidFill>
                <a:latin typeface="Times New Roman" pitchFamily="18" charset="0"/>
                <a:ea typeface="ＭＳ Ｐゴシック" pitchFamily="-65" charset="-128"/>
                <a:cs typeface="+mn-cs"/>
              </a:rPr>
              <a:t>July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smtClean="0">
                <a:solidFill>
                  <a:schemeClr val="tx2"/>
                </a:solidFill>
                <a:latin typeface="Times New Roman" pitchFamily="18" charset="0"/>
                <a:ea typeface="ＭＳ Ｐゴシック" pitchFamily="-65" charset="-128"/>
                <a:cs typeface="+mn-cs"/>
              </a:rPr>
              <a:t>[</a:t>
            </a:r>
            <a:r>
              <a:rPr lang="es-ES" sz="1600" dirty="0" smtClean="0">
                <a:solidFill>
                  <a:srgbClr val="FF0000"/>
                </a:solidFill>
                <a:latin typeface="Times New Roman" pitchFamily="18" charset="0"/>
                <a:ea typeface="ＭＳ Ｐゴシック" pitchFamily="-65" charset="-128"/>
                <a:cs typeface="+mn-cs"/>
              </a:rPr>
              <a:t>2330 </a:t>
            </a:r>
            <a:r>
              <a:rPr lang="es-ES" sz="1600" dirty="0">
                <a:solidFill>
                  <a:srgbClr val="FF0000"/>
                </a:solidFill>
                <a:latin typeface="Times New Roman" pitchFamily="18" charset="0"/>
                <a:ea typeface="ＭＳ Ｐゴシック" pitchFamily="-65" charset="-128"/>
                <a:cs typeface="+mn-cs"/>
              </a:rPr>
              <a:t>Central </a:t>
            </a:r>
            <a:r>
              <a:rPr lang="es-ES" sz="1600" dirty="0" err="1">
                <a:solidFill>
                  <a:srgbClr val="FF0000"/>
                </a:solidFill>
                <a:latin typeface="Times New Roman" pitchFamily="18" charset="0"/>
                <a:ea typeface="ＭＳ Ｐゴシック" pitchFamily="-65" charset="-128"/>
                <a:cs typeface="+mn-cs"/>
              </a:rPr>
              <a:t>Expy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[Closing </a:t>
            </a:r>
            <a:r>
              <a:rPr lang="en-US" sz="1600" dirty="0" smtClean="0">
                <a:solidFill>
                  <a:schemeClr val="tx2"/>
                </a:solidFill>
                <a:latin typeface="Times New Roman" pitchFamily="18" charset="0"/>
                <a:ea typeface="ＭＳ Ｐゴシック" pitchFamily="-65" charset="-128"/>
              </a:rPr>
              <a:t>report for TG10a </a:t>
            </a:r>
            <a:r>
              <a:rPr lang="en-US" sz="1600" dirty="0" smtClean="0">
                <a:latin typeface="Times New Roman" pitchFamily="18" charset="0"/>
                <a:ea typeface="ＭＳ Ｐゴシック" pitchFamily="-65" charset="-128"/>
                <a:cs typeface="+mn-cs"/>
              </a:rPr>
              <a:t>meeting July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 </a:t>
            </a:r>
            <a:r>
              <a:rPr lang="en-US" sz="1600" dirty="0" smtClean="0">
                <a:solidFill>
                  <a:schemeClr val="tx2"/>
                </a:solidFill>
                <a:latin typeface="Times New Roman" pitchFamily="18" charset="0"/>
                <a:ea typeface="ＭＳ Ｐゴシック" pitchFamily="-65" charset="-128"/>
              </a:rPr>
              <a:t>Closing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a:t>
            </a:r>
            <a:r>
              <a:rPr lang="en-US" sz="1600" dirty="0">
                <a:latin typeface="Times New Roman" pitchFamily="18" charset="0"/>
                <a:ea typeface="ＭＳ Ｐゴシック" pitchFamily="-65" charset="-128"/>
                <a:cs typeface="+mn-cs"/>
              </a:rPr>
              <a:t>2018 </a:t>
            </a:r>
            <a:r>
              <a:rPr lang="en-US" sz="1600" dirty="0" smtClean="0">
                <a:latin typeface="Times New Roman" pitchFamily="18" charset="0"/>
                <a:ea typeface="ＭＳ Ｐゴシック" pitchFamily="-65" charset="-128"/>
                <a:cs typeface="+mn-cs"/>
              </a:rPr>
              <a:t>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[Provide overview of results of the  TG10a session at 802.15 meeting]</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2018&gt;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WG </a:t>
            </a:r>
            <a:r>
              <a:rPr lang="en-US" dirty="0"/>
              <a:t>Vote for </a:t>
            </a:r>
            <a:r>
              <a:rPr lang="en-US" dirty="0" smtClean="0"/>
              <a:t>BRC </a:t>
            </a:r>
            <a:r>
              <a:rPr lang="en-US" dirty="0"/>
              <a:t>for P802-15-10a_D01</a:t>
            </a:r>
            <a:r>
              <a:rPr lang="en-US" dirty="0" smtClean="0"/>
              <a:t> </a:t>
            </a:r>
            <a:endParaRPr lang="en-US" dirty="0"/>
          </a:p>
        </p:txBody>
      </p:sp>
      <p:sp>
        <p:nvSpPr>
          <p:cNvPr id="3" name="Content Placeholder 2"/>
          <p:cNvSpPr>
            <a:spLocks noGrp="1"/>
          </p:cNvSpPr>
          <p:nvPr>
            <p:ph idx="1"/>
          </p:nvPr>
        </p:nvSpPr>
        <p:spPr>
          <a:xfrm>
            <a:off x="685800" y="1524000"/>
            <a:ext cx="7772400" cy="4648200"/>
          </a:xfrm>
        </p:spPr>
        <p:txBody>
          <a:bodyPr/>
          <a:lstStyle/>
          <a:p>
            <a:r>
              <a:rPr lang="en-US" sz="2000" i="1" dirty="0"/>
              <a:t>Move that 802.15 WG approve the formation of a Ballot Resolution Committee (BRC) for the WG balloting of the P802-15-10a_D01 with the following membership: Kiyoshi Fukui, </a:t>
            </a:r>
            <a:r>
              <a:rPr lang="en-US" sz="2000" i="1" dirty="0" err="1"/>
              <a:t>Joerg</a:t>
            </a:r>
            <a:r>
              <a:rPr lang="en-US" sz="2000" i="1" dirty="0"/>
              <a:t> Robert, Clint Powell, Tero Kivinen, and Charlie Perkins. . The </a:t>
            </a:r>
            <a:r>
              <a:rPr lang="en-US" sz="2000" i="1" dirty="0" smtClean="0"/>
              <a:t>802.15.10a </a:t>
            </a:r>
            <a:r>
              <a:rPr lang="en-US" sz="2000" i="1"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i="1" dirty="0" smtClean="0"/>
              <a:t>.</a:t>
            </a:r>
            <a:endParaRPr lang="en-US" dirty="0" smtClean="0"/>
          </a:p>
          <a:p>
            <a:pPr lvl="1"/>
            <a:r>
              <a:rPr lang="en-US" sz="2400" dirty="0" smtClean="0"/>
              <a:t>Moved:</a:t>
            </a:r>
          </a:p>
          <a:p>
            <a:pPr lvl="1"/>
            <a:r>
              <a:rPr lang="en-US" sz="2400" dirty="0" smtClean="0"/>
              <a:t>Seconded:</a:t>
            </a:r>
          </a:p>
          <a:p>
            <a:pPr lvl="1"/>
            <a:r>
              <a:rPr lang="en-US" sz="2400" dirty="0" smtClean="0"/>
              <a:t>Vote Results:</a:t>
            </a:r>
            <a:endParaRPr lang="en-US" sz="2400" dirty="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a:t>
            </a:fld>
            <a:endParaRPr lang="en-US"/>
          </a:p>
        </p:txBody>
      </p:sp>
    </p:spTree>
    <p:extLst>
      <p:ext uri="{BB962C8B-B14F-4D97-AF65-F5344CB8AC3E}">
        <p14:creationId xmlns:p14="http://schemas.microsoft.com/office/powerpoint/2010/main" val="1005203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TG10a (RMA)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Charlie Perkins</a:t>
            </a:r>
          </a:p>
          <a:p>
            <a:r>
              <a:rPr lang="en-US" sz="2000" dirty="0" smtClean="0"/>
              <a:t>Secretary	</a:t>
            </a:r>
            <a:r>
              <a:rPr lang="en-US" sz="2000" dirty="0" err="1" smtClean="0"/>
              <a:t>Joerg</a:t>
            </a:r>
            <a:r>
              <a:rPr lang="en-US" sz="2000" dirty="0" smtClean="0"/>
              <a:t> Robert</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US" dirty="0" smtClean="0"/>
              <a:t>Goal of TG10a</a:t>
            </a:r>
            <a:endParaRPr lang="en-US" dirty="0"/>
          </a:p>
        </p:txBody>
      </p:sp>
      <p:sp>
        <p:nvSpPr>
          <p:cNvPr id="3" name="Content Placeholder 2"/>
          <p:cNvSpPr>
            <a:spLocks noGrp="1"/>
          </p:cNvSpPr>
          <p:nvPr>
            <p:ph idx="1"/>
          </p:nvPr>
        </p:nvSpPr>
        <p:spPr>
          <a:xfrm>
            <a:off x="838200" y="1295400"/>
            <a:ext cx="7772400" cy="5105400"/>
          </a:xfrm>
        </p:spPr>
        <p:txBody>
          <a:bodyPr/>
          <a:lstStyle/>
          <a:p>
            <a:pPr marL="0" indent="0">
              <a:buNone/>
            </a:pPr>
            <a:r>
              <a:rPr lang="en-US" sz="2800" dirty="0" smtClean="0"/>
              <a:t>Define </a:t>
            </a:r>
            <a:r>
              <a:rPr lang="en-US" sz="2800" dirty="0"/>
              <a:t>how the addressing and route </a:t>
            </a:r>
            <a:r>
              <a:rPr lang="en-US" sz="2800" dirty="0" smtClean="0"/>
              <a:t>information are </a:t>
            </a:r>
            <a:r>
              <a:rPr lang="en-US" sz="2800" dirty="0"/>
              <a:t>to </a:t>
            </a:r>
            <a:r>
              <a:rPr lang="en-US" sz="2800" dirty="0" smtClean="0"/>
              <a:t>be used </a:t>
            </a:r>
            <a:r>
              <a:rPr lang="en-US" sz="2800" dirty="0"/>
              <a:t>by the routing </a:t>
            </a:r>
            <a:r>
              <a:rPr lang="en-US" sz="2800" dirty="0" smtClean="0"/>
              <a:t>modes, </a:t>
            </a:r>
            <a:r>
              <a:rPr lang="en-US" sz="2800" dirty="0"/>
              <a:t>including at least the following:</a:t>
            </a:r>
          </a:p>
          <a:p>
            <a:r>
              <a:rPr lang="en-US" sz="2800" dirty="0" smtClean="0"/>
              <a:t>E2E </a:t>
            </a:r>
            <a:r>
              <a:rPr lang="en-US" sz="2800" dirty="0"/>
              <a:t>acknowledgement from mesh route in non-storing mode</a:t>
            </a:r>
          </a:p>
          <a:p>
            <a:r>
              <a:rPr lang="en-US" sz="2800" dirty="0" smtClean="0"/>
              <a:t>P2P </a:t>
            </a:r>
            <a:r>
              <a:rPr lang="en-US" sz="2800" dirty="0"/>
              <a:t>routing using a combination of up/down routing in non-storing mode</a:t>
            </a:r>
          </a:p>
          <a:p>
            <a:r>
              <a:rPr lang="en-US" sz="2800" dirty="0" smtClean="0"/>
              <a:t>On-demand </a:t>
            </a:r>
            <a:r>
              <a:rPr lang="en-US" sz="2800" dirty="0"/>
              <a:t>P2P routing for E2E acknowledgement in non-storing mode</a:t>
            </a:r>
          </a:p>
          <a:p>
            <a:r>
              <a:rPr lang="en-US" sz="2800" dirty="0" smtClean="0"/>
              <a:t>On-demand </a:t>
            </a:r>
            <a:r>
              <a:rPr lang="en-US" sz="2800" dirty="0"/>
              <a:t>path storing when sending unicast in non-storing mode</a:t>
            </a:r>
          </a:p>
        </p:txBody>
      </p:sp>
      <p:sp>
        <p:nvSpPr>
          <p:cNvPr id="4" name="Date Placeholder 3"/>
          <p:cNvSpPr>
            <a:spLocks noGrp="1"/>
          </p:cNvSpPr>
          <p:nvPr>
            <p:ph type="dt" sz="half" idx="10"/>
          </p:nvPr>
        </p:nvSpPr>
        <p:spPr/>
        <p:txBody>
          <a:bodyPr/>
          <a:lstStyle/>
          <a:p>
            <a:pPr>
              <a:defRPr/>
            </a:pPr>
            <a:r>
              <a:rPr lang="en-US" dirty="0"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39139629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2018&gt;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457200" y="533400"/>
            <a:ext cx="8305800" cy="762000"/>
          </a:xfrm>
        </p:spPr>
        <p:txBody>
          <a:bodyPr/>
          <a:lstStyle/>
          <a:p>
            <a:r>
              <a:rPr lang="en-US" b="1" dirty="0" smtClean="0">
                <a:latin typeface="Times New Roman" charset="0"/>
                <a:ea typeface="ＭＳ Ｐゴシック" charset="0"/>
                <a:cs typeface="ＭＳ Ｐゴシック" charset="0"/>
              </a:rPr>
              <a:t>TG10a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71500" y="1371601"/>
            <a:ext cx="8077200" cy="510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r>
              <a:rPr lang="en-US" sz="2400" dirty="0" smtClean="0"/>
              <a:t>Two out of three meetings were held.  Monday </a:t>
            </a:r>
            <a:r>
              <a:rPr lang="en-US" sz="2400" dirty="0"/>
              <a:t>AM1 meeting met most of the goals of the </a:t>
            </a:r>
            <a:r>
              <a:rPr lang="en-US" sz="2400" dirty="0" smtClean="0"/>
              <a:t>week. Tuesday AM1 </a:t>
            </a:r>
            <a:r>
              <a:rPr lang="en-US" sz="2400" dirty="0"/>
              <a:t> meeting was cancelled.  </a:t>
            </a:r>
            <a:r>
              <a:rPr lang="en-US" sz="2400" dirty="0" smtClean="0"/>
              <a:t>Wednesday AM1 meeting the initial draft was completed and WG motions requested for the purpose of circulating a Letter Ballot </a:t>
            </a:r>
            <a:r>
              <a:rPr lang="en-US" sz="2400" dirty="0"/>
              <a:t>for P802-15-10a_D01.</a:t>
            </a:r>
            <a:endParaRPr lang="en-US" sz="2400" dirty="0" smtClean="0"/>
          </a:p>
          <a:p>
            <a:pPr>
              <a:buClr>
                <a:srgbClr val="FF0000"/>
              </a:buClr>
            </a:pPr>
            <a:endParaRPr lang="en-US" sz="2400" dirty="0"/>
          </a:p>
          <a:p>
            <a:pPr marL="342900" indent="-342900">
              <a:buClr>
                <a:srgbClr val="FF0000"/>
              </a:buClr>
              <a:buFont typeface="Wingdings" charset="2"/>
              <a:buChar char="q"/>
            </a:pPr>
            <a:r>
              <a:rPr lang="en-US" sz="2400" b="1" dirty="0" smtClean="0"/>
              <a:t>Monday 9 July, AM1: </a:t>
            </a:r>
            <a:r>
              <a:rPr lang="en-US" sz="2400" dirty="0"/>
              <a:t>Opening report, Agenda (</a:t>
            </a:r>
            <a:r>
              <a:rPr lang="en-US" sz="2400" dirty="0" smtClean="0"/>
              <a:t>15-18-0315-001), </a:t>
            </a:r>
            <a:r>
              <a:rPr lang="en-US" sz="2400" dirty="0"/>
              <a:t>Status, problem </a:t>
            </a:r>
            <a:r>
              <a:rPr lang="en-US" sz="2400" dirty="0" smtClean="0"/>
              <a:t>statement (15-17-0517-02-0mag</a:t>
            </a:r>
            <a:r>
              <a:rPr lang="en-US" sz="2400" dirty="0"/>
              <a:t>) and proposed </a:t>
            </a:r>
            <a:r>
              <a:rPr lang="en-US" sz="2400" dirty="0" smtClean="0"/>
              <a:t>correction draft </a:t>
            </a:r>
            <a:r>
              <a:rPr lang="en-US" sz="2400" dirty="0"/>
              <a:t>(</a:t>
            </a:r>
            <a:r>
              <a:rPr lang="en-US" sz="2400" dirty="0" smtClean="0"/>
              <a:t>15-18-0208-04-010a)</a:t>
            </a:r>
            <a:endParaRPr lang="en-US" sz="2400" dirty="0"/>
          </a:p>
          <a:p>
            <a:pPr marL="342900" indent="-342900">
              <a:spcBef>
                <a:spcPts val="1200"/>
              </a:spcBef>
              <a:buClr>
                <a:srgbClr val="FF0000"/>
              </a:buClr>
              <a:buFont typeface="Wingdings" charset="2"/>
              <a:buChar char="q"/>
            </a:pPr>
            <a:r>
              <a:rPr lang="en-US" sz="2400" b="1" dirty="0" smtClean="0"/>
              <a:t>Wednesday 11 July, </a:t>
            </a:r>
            <a:r>
              <a:rPr lang="en-US" sz="2400" b="1" dirty="0"/>
              <a:t>AM1: </a:t>
            </a:r>
            <a:r>
              <a:rPr lang="en-US" sz="2400" dirty="0"/>
              <a:t>U</a:t>
            </a:r>
            <a:r>
              <a:rPr lang="en-US" sz="2400" dirty="0" smtClean="0"/>
              <a:t>pdates and comments on </a:t>
            </a:r>
            <a:r>
              <a:rPr lang="en-US" sz="2400" dirty="0"/>
              <a:t>Proposal (</a:t>
            </a:r>
            <a:r>
              <a:rPr lang="en-US" sz="2400" dirty="0" smtClean="0"/>
              <a:t>15-18-0208-05-010a</a:t>
            </a:r>
            <a:r>
              <a:rPr lang="en-US" sz="2400" dirty="0"/>
              <a:t>), Timeline, </a:t>
            </a:r>
            <a:r>
              <a:rPr lang="en-US" sz="2400" dirty="0" smtClean="0"/>
              <a:t>Request Letter Ballot, BRC formation, AoB</a:t>
            </a:r>
            <a:r>
              <a:rPr lang="en-US" sz="2400" dirty="0"/>
              <a:t>, </a:t>
            </a:r>
            <a:r>
              <a:rPr lang="en-US" sz="2400" dirty="0" smtClean="0"/>
              <a:t>Closing</a:t>
            </a:r>
          </a:p>
          <a:p>
            <a:pPr>
              <a:spcBef>
                <a:spcPts val="1200"/>
              </a:spcBef>
              <a:buClr>
                <a:srgbClr val="FF0000"/>
              </a:buClr>
            </a:pPr>
            <a:r>
              <a:rPr lang="en-US" sz="2400" dirty="0" smtClean="0"/>
              <a:t>Minutes are available</a:t>
            </a:r>
            <a:r>
              <a:rPr lang="en-US" sz="2400" dirty="0"/>
              <a:t>: </a:t>
            </a:r>
            <a:r>
              <a:rPr lang="en-US" sz="2400" dirty="0" smtClean="0"/>
              <a:t> </a:t>
            </a:r>
            <a:r>
              <a:rPr lang="en-US" sz="2400" smtClean="0"/>
              <a:t>DCN 15-18-0345-00-010a</a:t>
            </a:r>
            <a:endParaRPr lang="en-US" sz="2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33400" y="609600"/>
            <a:ext cx="7772400" cy="609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3076463559"/>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TG10a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Jan, 2018</a:t>
                      </a:r>
                    </a:p>
                  </a:txBody>
                  <a:tcPr/>
                </a:tc>
                <a:tc>
                  <a:txBody>
                    <a:bodyPr/>
                    <a:lstStyle/>
                    <a:p>
                      <a:r>
                        <a:rPr lang="en-US" b="1" dirty="0" smtClean="0"/>
                        <a:t>May,</a:t>
                      </a:r>
                      <a:r>
                        <a:rPr lang="en-US" b="1" baseline="0" dirty="0" smtClean="0"/>
                        <a:t> 2019</a:t>
                      </a:r>
                      <a:endParaRPr lang="en-US" b="1" dirty="0"/>
                    </a:p>
                  </a:txBody>
                  <a:tcPr/>
                </a:tc>
              </a:tr>
              <a:tr h="398549">
                <a:tc>
                  <a:txBody>
                    <a:bodyPr/>
                    <a:lstStyle/>
                    <a:p>
                      <a:r>
                        <a:rPr lang="en-US" dirty="0" smtClean="0"/>
                        <a:t>Problem Statement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r>
              <a:tr h="398549">
                <a:tc>
                  <a:txBody>
                    <a:bodyPr/>
                    <a:lstStyle/>
                    <a:p>
                      <a:r>
                        <a:rPr lang="en-US" dirty="0" smtClean="0"/>
                        <a:t>Agree on solution approach</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Jan, 2018</a:t>
                      </a:r>
                    </a:p>
                  </a:txBody>
                  <a:tcPr/>
                </a:tc>
                <a:tc>
                  <a:txBody>
                    <a:bodyPr/>
                    <a:lstStyle/>
                    <a:p>
                      <a:r>
                        <a:rPr lang="en-US" dirty="0" smtClean="0"/>
                        <a:t>May, 2018 (*)</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r>
              <a:tr h="398549">
                <a:tc>
                  <a:txBody>
                    <a:bodyPr/>
                    <a:lstStyle/>
                    <a:p>
                      <a:r>
                        <a:rPr lang="en-US" dirty="0" smtClean="0"/>
                        <a:t>TG Comment Collection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2018</a:t>
                      </a:r>
                    </a:p>
                  </a:txBody>
                  <a:tcPr/>
                </a:tc>
                <a:tc>
                  <a:txBody>
                    <a:bodyPr/>
                    <a:lstStyle/>
                    <a:p>
                      <a:r>
                        <a:rPr lang="en-US" dirty="0" smtClean="0"/>
                        <a:t>July,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July, 2018</a:t>
                      </a:r>
                    </a:p>
                  </a:txBody>
                  <a:tcPr/>
                </a:tc>
                <a:tc>
                  <a:txBody>
                    <a:bodyPr/>
                    <a:lstStyle/>
                    <a:p>
                      <a:r>
                        <a:rPr lang="en-US" dirty="0" smtClean="0"/>
                        <a:t>Sept,</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Sept, 2018</a:t>
                      </a:r>
                    </a:p>
                  </a:txBody>
                  <a:tcPr/>
                </a:tc>
                <a:tc>
                  <a:txBody>
                    <a:bodyPr/>
                    <a:lstStyle/>
                    <a:p>
                      <a:r>
                        <a:rPr lang="en-US" dirty="0" smtClean="0"/>
                        <a:t>Nov, 2018</a:t>
                      </a:r>
                      <a:endParaRPr lang="en-US" dirty="0"/>
                    </a:p>
                  </a:txBody>
                  <a:tcPr/>
                </a:tc>
              </a:tr>
              <a:tr h="398549">
                <a:tc>
                  <a:txBody>
                    <a:bodyPr/>
                    <a:lstStyle/>
                    <a:p>
                      <a:r>
                        <a:rPr lang="en-US" dirty="0" smtClean="0"/>
                        <a:t>NesCom</a:t>
                      </a:r>
                      <a:endParaRPr lang="en-US" dirty="0"/>
                    </a:p>
                  </a:txBody>
                  <a:tcPr/>
                </a:tc>
                <a:tc>
                  <a:txBody>
                    <a:bodyPr/>
                    <a:lstStyle/>
                    <a:p>
                      <a:r>
                        <a:rPr lang="en-US" dirty="0" smtClean="0"/>
                        <a:t>Nov, 2018</a:t>
                      </a:r>
                      <a:endParaRPr lang="en-US" dirty="0"/>
                    </a:p>
                  </a:txBody>
                  <a:tcPr/>
                </a:tc>
                <a:tc>
                  <a:txBody>
                    <a:bodyPr/>
                    <a:lstStyle/>
                    <a:p>
                      <a:r>
                        <a:rPr lang="en-US" dirty="0" smtClean="0"/>
                        <a:t>Jan,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Feb, 2019</a:t>
                      </a:r>
                    </a:p>
                  </a:txBody>
                  <a:tcPr/>
                </a:tc>
                <a:tc>
                  <a:txBody>
                    <a:bodyPr/>
                    <a:lstStyle/>
                    <a:p>
                      <a:r>
                        <a:rPr lang="en-US" dirty="0" smtClean="0"/>
                        <a:t>May, 2019</a:t>
                      </a:r>
                    </a:p>
                  </a:txBody>
                  <a:tcPr/>
                </a:tc>
              </a:tr>
            </a:tbl>
          </a:graphicData>
        </a:graphic>
      </p:graphicFrame>
      <p:sp>
        <p:nvSpPr>
          <p:cNvPr id="3" name="TextBox 2"/>
          <p:cNvSpPr txBox="1"/>
          <p:nvPr/>
        </p:nvSpPr>
        <p:spPr>
          <a:xfrm>
            <a:off x="623434" y="5925086"/>
            <a:ext cx="3797835" cy="400110"/>
          </a:xfrm>
          <a:prstGeom prst="rect">
            <a:avLst/>
          </a:prstGeom>
          <a:noFill/>
        </p:spPr>
        <p:txBody>
          <a:bodyPr wrap="none" rtlCol="0">
            <a:spAutoFit/>
          </a:bodyPr>
          <a:lstStyle/>
          <a:p>
            <a:r>
              <a:rPr lang="en-US" sz="2000" dirty="0" smtClean="0"/>
              <a:t>(*) Call for Proposals ended May 7</a:t>
            </a:r>
            <a:endParaRPr lang="en-US" sz="2000" dirty="0"/>
          </a:p>
        </p:txBody>
      </p:sp>
    </p:spTree>
    <p:extLst>
      <p:ext uri="{BB962C8B-B14F-4D97-AF65-F5344CB8AC3E}">
        <p14:creationId xmlns:p14="http://schemas.microsoft.com/office/powerpoint/2010/main" val="3602640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TG Vote for LB for </a:t>
            </a:r>
            <a:r>
              <a:rPr lang="en-US" dirty="0"/>
              <a:t>P802-15-10a_D01</a:t>
            </a:r>
            <a:r>
              <a:rPr lang="en-US" dirty="0" smtClean="0"/>
              <a:t> </a:t>
            </a:r>
            <a:endParaRPr lang="en-US" dirty="0"/>
          </a:p>
        </p:txBody>
      </p:sp>
      <p:sp>
        <p:nvSpPr>
          <p:cNvPr id="3" name="Content Placeholder 2"/>
          <p:cNvSpPr>
            <a:spLocks noGrp="1"/>
          </p:cNvSpPr>
          <p:nvPr>
            <p:ph idx="1"/>
          </p:nvPr>
        </p:nvSpPr>
        <p:spPr>
          <a:xfrm>
            <a:off x="685800" y="1600200"/>
            <a:ext cx="7772400" cy="4114800"/>
          </a:xfrm>
        </p:spPr>
        <p:txBody>
          <a:bodyPr/>
          <a:lstStyle/>
          <a:p>
            <a:r>
              <a:rPr lang="en-US" dirty="0" smtClean="0"/>
              <a:t>Move </a:t>
            </a:r>
            <a:r>
              <a:rPr lang="en-US" dirty="0"/>
              <a:t>that </a:t>
            </a:r>
            <a:r>
              <a:rPr lang="en-US" dirty="0" smtClean="0"/>
              <a:t>TG10a formally </a:t>
            </a:r>
            <a:r>
              <a:rPr lang="en-US" dirty="0"/>
              <a:t>request that the 802.15 WG start a WG Letter Ballot requesting approval of </a:t>
            </a:r>
            <a:r>
              <a:rPr lang="en-US" dirty="0" smtClean="0"/>
              <a:t>document P802-15-10a_D01 </a:t>
            </a:r>
            <a:r>
              <a:rPr lang="en-US" dirty="0"/>
              <a:t>and to forward document </a:t>
            </a:r>
            <a:r>
              <a:rPr lang="en-US" dirty="0" smtClean="0"/>
              <a:t>P802-15-</a:t>
            </a:r>
            <a:r>
              <a:rPr lang="en-US" dirty="0"/>
              <a:t>10a_D01</a:t>
            </a:r>
            <a:r>
              <a:rPr lang="en-US" dirty="0" smtClean="0"/>
              <a:t>, </a:t>
            </a:r>
            <a:r>
              <a:rPr lang="en-US" dirty="0"/>
              <a:t>to Sponsor Ballot </a:t>
            </a:r>
            <a:endParaRPr lang="en-US" dirty="0" smtClean="0"/>
          </a:p>
          <a:p>
            <a:pPr lvl="1"/>
            <a:r>
              <a:rPr lang="en-US" dirty="0" smtClean="0"/>
              <a:t>Moved</a:t>
            </a:r>
            <a:r>
              <a:rPr lang="en-US" dirty="0" smtClean="0"/>
              <a:t>: Clint</a:t>
            </a:r>
            <a:endParaRPr lang="en-US" dirty="0" smtClean="0"/>
          </a:p>
          <a:p>
            <a:pPr lvl="1"/>
            <a:r>
              <a:rPr lang="en-US" dirty="0" smtClean="0"/>
              <a:t>Seconded</a:t>
            </a:r>
            <a:r>
              <a:rPr lang="en-US" dirty="0" smtClean="0"/>
              <a:t>: </a:t>
            </a:r>
            <a:r>
              <a:rPr lang="en-US" dirty="0" err="1" smtClean="0"/>
              <a:t>Joerg</a:t>
            </a:r>
            <a:endParaRPr lang="en-US" dirty="0" smtClean="0"/>
          </a:p>
          <a:p>
            <a:pPr lvl="1"/>
            <a:r>
              <a:rPr lang="en-US" dirty="0" smtClean="0"/>
              <a:t>Vote Results</a:t>
            </a:r>
            <a:r>
              <a:rPr lang="en-US" dirty="0" smtClean="0"/>
              <a:t>: 8/0/0</a:t>
            </a:r>
            <a:endParaRPr lang="en-US" dirty="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extLst>
      <p:ext uri="{BB962C8B-B14F-4D97-AF65-F5344CB8AC3E}">
        <p14:creationId xmlns:p14="http://schemas.microsoft.com/office/powerpoint/2010/main" val="2578810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685800"/>
          </a:xfrm>
        </p:spPr>
        <p:txBody>
          <a:bodyPr/>
          <a:lstStyle/>
          <a:p>
            <a:r>
              <a:rPr lang="en-US" dirty="0" smtClean="0"/>
              <a:t>BRC </a:t>
            </a:r>
            <a:r>
              <a:rPr lang="en-US" dirty="0"/>
              <a:t>formation for a WG Letter Ballot </a:t>
            </a:r>
          </a:p>
        </p:txBody>
      </p:sp>
      <p:sp>
        <p:nvSpPr>
          <p:cNvPr id="3" name="Content Placeholder 2"/>
          <p:cNvSpPr>
            <a:spLocks noGrp="1"/>
          </p:cNvSpPr>
          <p:nvPr>
            <p:ph idx="1"/>
          </p:nvPr>
        </p:nvSpPr>
        <p:spPr>
          <a:xfrm>
            <a:off x="685800" y="1371600"/>
            <a:ext cx="7772400" cy="4800600"/>
          </a:xfrm>
        </p:spPr>
        <p:txBody>
          <a:bodyPr/>
          <a:lstStyle/>
          <a:p>
            <a:r>
              <a:rPr lang="en-US" sz="2000" i="1" dirty="0"/>
              <a:t>Move </a:t>
            </a:r>
            <a:r>
              <a:rPr lang="en-US" sz="2000" i="1" dirty="0" smtClean="0"/>
              <a:t>to request that the 802.15 </a:t>
            </a:r>
            <a:r>
              <a:rPr lang="en-US" sz="2000" i="1" dirty="0"/>
              <a:t>WG approve the formation of a Ballot Resolution Committee (BRC) for the WG balloting of the </a:t>
            </a:r>
            <a:r>
              <a:rPr lang="en-US" sz="2000" i="1" dirty="0" smtClean="0"/>
              <a:t>P802.15.10a_D01 </a:t>
            </a:r>
            <a:r>
              <a:rPr lang="en-US" sz="2000" i="1" dirty="0"/>
              <a:t>with the following membership: </a:t>
            </a:r>
            <a:r>
              <a:rPr lang="en-US" sz="2000" i="1" dirty="0" smtClean="0"/>
              <a:t>Kiyoshi Fukui, </a:t>
            </a:r>
            <a:r>
              <a:rPr lang="en-US" sz="2000" i="1" dirty="0" err="1" smtClean="0"/>
              <a:t>Joerg</a:t>
            </a:r>
            <a:r>
              <a:rPr lang="en-US" sz="2000" i="1" dirty="0" smtClean="0"/>
              <a:t> Robert, Clint Powell, Tero Kivinen, </a:t>
            </a:r>
            <a:r>
              <a:rPr lang="en-US" sz="2000" i="1" dirty="0"/>
              <a:t>and </a:t>
            </a:r>
            <a:r>
              <a:rPr lang="en-US" sz="2000" i="1" dirty="0" smtClean="0"/>
              <a:t>Charlie Perkins. </a:t>
            </a:r>
            <a:r>
              <a:rPr lang="en-US" sz="2000" i="1" dirty="0"/>
              <a:t>The </a:t>
            </a:r>
            <a:r>
              <a:rPr lang="en-US" sz="2000" i="1" dirty="0" smtClean="0"/>
              <a:t>802.15.10a </a:t>
            </a:r>
            <a:r>
              <a:rPr lang="en-US" sz="2000" i="1" dirty="0"/>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sz="2000" i="1" dirty="0" smtClean="0"/>
              <a:t>P&amp;P.</a:t>
            </a:r>
            <a:r>
              <a:rPr lang="en-US" sz="2000" dirty="0" smtClean="0"/>
              <a:t> </a:t>
            </a:r>
          </a:p>
          <a:p>
            <a:pPr lvl="1"/>
            <a:r>
              <a:rPr lang="en-US" sz="2400" dirty="0" smtClean="0"/>
              <a:t>Moved</a:t>
            </a:r>
            <a:r>
              <a:rPr lang="en-US" sz="2400" dirty="0" smtClean="0"/>
              <a:t>: Clint</a:t>
            </a:r>
            <a:endParaRPr lang="en-US" sz="2400" dirty="0" smtClean="0"/>
          </a:p>
          <a:p>
            <a:pPr lvl="1"/>
            <a:r>
              <a:rPr lang="en-US" sz="2400" dirty="0" smtClean="0"/>
              <a:t>Seconded</a:t>
            </a:r>
            <a:r>
              <a:rPr lang="en-US" sz="2400" dirty="0" smtClean="0"/>
              <a:t>: </a:t>
            </a:r>
            <a:r>
              <a:rPr lang="en-US" sz="2400" dirty="0" err="1" smtClean="0"/>
              <a:t>Joerg</a:t>
            </a:r>
            <a:endParaRPr lang="en-US" sz="2400" dirty="0" smtClean="0"/>
          </a:p>
          <a:p>
            <a:pPr lvl="1"/>
            <a:r>
              <a:rPr lang="en-US" sz="2400" dirty="0" smtClean="0"/>
              <a:t>Vote Results</a:t>
            </a:r>
            <a:r>
              <a:rPr lang="en-US" sz="2400" dirty="0" smtClean="0"/>
              <a:t>: 8/0/0</a:t>
            </a:r>
            <a:endParaRPr lang="en-US" sz="2400" dirty="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extLst>
      <p:ext uri="{BB962C8B-B14F-4D97-AF65-F5344CB8AC3E}">
        <p14:creationId xmlns:p14="http://schemas.microsoft.com/office/powerpoint/2010/main" val="1735632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&lt;July  2018&gt;</a:t>
            </a:r>
            <a:endParaRPr lang="en-US" sz="1400" dirty="0"/>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&lt;Charles Perkins&gt;, &lt;Futurewei&gt;</a:t>
            </a:r>
            <a:endParaRPr lang="en-US" dirty="0"/>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685800" y="533400"/>
            <a:ext cx="7772400" cy="609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6868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p>
            <a:pPr marL="342900" indent="-342900">
              <a:buClr>
                <a:srgbClr val="FF0000"/>
              </a:buClr>
              <a:buFont typeface="Wingdings" charset="2"/>
              <a:buChar char="q"/>
            </a:pPr>
            <a:r>
              <a:rPr lang="en-US" sz="2800" b="1" dirty="0" smtClean="0"/>
              <a:t>Reviewed problem statement (</a:t>
            </a:r>
            <a:r>
              <a:rPr lang="en-US" sz="2800" b="1" dirty="0"/>
              <a:t>15-17-0517-02-0mag)</a:t>
            </a:r>
            <a:r>
              <a:rPr lang="en-US" sz="2800" b="1" dirty="0" smtClean="0"/>
              <a:t> </a:t>
            </a:r>
            <a:endParaRPr lang="en-US" sz="2800" b="1" dirty="0"/>
          </a:p>
          <a:p>
            <a:pPr marL="342900" indent="-342900">
              <a:buClr>
                <a:srgbClr val="FF0000"/>
              </a:buClr>
              <a:buFont typeface="Wingdings" charset="2"/>
              <a:buChar char="q"/>
            </a:pPr>
            <a:r>
              <a:rPr lang="en-US" sz="2800" b="1" dirty="0"/>
              <a:t>Reviewed </a:t>
            </a:r>
            <a:r>
              <a:rPr lang="en-US" sz="2800" b="1" dirty="0" smtClean="0"/>
              <a:t>first proposed solution (15-18-0046)</a:t>
            </a:r>
          </a:p>
          <a:p>
            <a:pPr marL="342900" indent="-342900">
              <a:buClr>
                <a:srgbClr val="FF0000"/>
              </a:buClr>
              <a:buFont typeface="Wingdings" charset="2"/>
              <a:buChar char="q"/>
            </a:pPr>
            <a:r>
              <a:rPr lang="en-US" sz="2800" b="1" dirty="0"/>
              <a:t>Reviewed </a:t>
            </a:r>
            <a:r>
              <a:rPr lang="en-US" sz="2800" b="1" dirty="0" smtClean="0"/>
              <a:t>accepted solution proposal </a:t>
            </a:r>
            <a:r>
              <a:rPr lang="en-US" sz="2800" b="1" dirty="0"/>
              <a:t>(</a:t>
            </a:r>
            <a:r>
              <a:rPr lang="en-US" sz="2800" b="1" dirty="0" smtClean="0"/>
              <a:t>15-18-0200)</a:t>
            </a:r>
          </a:p>
          <a:p>
            <a:pPr marL="342900" indent="-342900">
              <a:buClr>
                <a:srgbClr val="FF0000"/>
              </a:buClr>
              <a:buFont typeface="Wingdings" charset="2"/>
              <a:buChar char="q"/>
            </a:pPr>
            <a:r>
              <a:rPr lang="en-US" sz="2800" b="1" dirty="0" smtClean="0"/>
              <a:t>Produced and reviewed initial </a:t>
            </a:r>
            <a:r>
              <a:rPr lang="en-US" sz="2800" b="1" dirty="0"/>
              <a:t>draft (</a:t>
            </a:r>
            <a:r>
              <a:rPr lang="en-US" sz="2800" b="1" dirty="0" smtClean="0"/>
              <a:t>15-18-0208-05)</a:t>
            </a:r>
          </a:p>
          <a:p>
            <a:pPr marL="800100" lvl="1" indent="-342900">
              <a:buClr>
                <a:srgbClr val="FF0000"/>
              </a:buClr>
              <a:buFont typeface="Wingdings" charset="2"/>
              <a:buChar char="q"/>
            </a:pPr>
            <a:r>
              <a:rPr lang="en-US" sz="2800" b="1" dirty="0" smtClean="0"/>
              <a:t>Presented revisions incorporated since previous revision (</a:t>
            </a:r>
            <a:r>
              <a:rPr lang="en-US" sz="2800" b="1" dirty="0"/>
              <a:t>15-18-0208-03, 15-18-0208-04)</a:t>
            </a:r>
          </a:p>
          <a:p>
            <a:pPr marL="342900" indent="-342900">
              <a:buClr>
                <a:srgbClr val="FF0000"/>
              </a:buClr>
              <a:buFont typeface="Wingdings" charset="2"/>
              <a:buChar char="q"/>
            </a:pPr>
            <a:r>
              <a:rPr lang="en-US" sz="2800" b="1" dirty="0" smtClean="0"/>
              <a:t>Request Letter Ballot for P802.15.10a_D01</a:t>
            </a:r>
          </a:p>
          <a:p>
            <a:pPr marL="342900" indent="-342900">
              <a:buClr>
                <a:srgbClr val="FF0000"/>
              </a:buClr>
              <a:buFont typeface="Wingdings" charset="2"/>
              <a:buChar char="q"/>
            </a:pPr>
            <a:r>
              <a:rPr lang="en-US" sz="2800" b="1" dirty="0" smtClean="0"/>
              <a:t>Formed Ballot Resolution Committee (BRC)</a:t>
            </a:r>
            <a:endParaRPr lang="en-US" sz="2800" b="1" dirty="0"/>
          </a:p>
          <a:p>
            <a:pPr marL="342900" indent="-342900">
              <a:buClr>
                <a:srgbClr val="FF0000"/>
              </a:buClr>
              <a:buFont typeface="Wingdings" charset="2"/>
              <a:buChar char="q"/>
            </a:pPr>
            <a:r>
              <a:rPr lang="en-US" sz="2800" b="1" dirty="0" smtClean="0"/>
              <a:t>Timeline reviewed</a:t>
            </a:r>
          </a:p>
          <a:p>
            <a:pPr marL="342900" indent="-342900">
              <a:buClr>
                <a:srgbClr val="FF0000"/>
              </a:buClr>
              <a:buFont typeface="Wingdings" charset="2"/>
              <a:buChar char="q"/>
            </a:pPr>
            <a:r>
              <a:rPr lang="en-US" sz="2800" b="1" dirty="0"/>
              <a:t>R</a:t>
            </a:r>
            <a:r>
              <a:rPr lang="en-US" sz="2800" b="1" dirty="0" smtClean="0"/>
              <a:t>equest 3 meeting slots for September Interim</a:t>
            </a:r>
          </a:p>
          <a:p>
            <a:pPr marL="342900" indent="-342900">
              <a:buClr>
                <a:srgbClr val="FF0000"/>
              </a:buClr>
              <a:buFont typeface="Wingdings" charset="2"/>
              <a:buChar char="q"/>
            </a:pPr>
            <a:endParaRPr lang="en-US" sz="2800" b="1" dirty="0"/>
          </a:p>
        </p:txBody>
      </p:sp>
    </p:spTree>
    <p:extLst>
      <p:ext uri="{BB962C8B-B14F-4D97-AF65-F5344CB8AC3E}">
        <p14:creationId xmlns:p14="http://schemas.microsoft.com/office/powerpoint/2010/main" val="124209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a:t>
            </a:r>
            <a:r>
              <a:rPr lang="en-US" dirty="0"/>
              <a:t>Vote for LB for P802-15-10a_D01</a:t>
            </a:r>
            <a:r>
              <a:rPr lang="en-US" dirty="0" smtClean="0"/>
              <a:t> </a:t>
            </a:r>
            <a:endParaRPr lang="en-US" dirty="0"/>
          </a:p>
        </p:txBody>
      </p:sp>
      <p:sp>
        <p:nvSpPr>
          <p:cNvPr id="3" name="Content Placeholder 2"/>
          <p:cNvSpPr>
            <a:spLocks noGrp="1"/>
          </p:cNvSpPr>
          <p:nvPr>
            <p:ph idx="1"/>
          </p:nvPr>
        </p:nvSpPr>
        <p:spPr/>
        <p:txBody>
          <a:bodyPr/>
          <a:lstStyle/>
          <a:p>
            <a:r>
              <a:rPr lang="en-US" dirty="0"/>
              <a:t>Move that 802.15 WG start a WG Letter Ballot requesting approval of document P802-15-10a_D01 and to forward document </a:t>
            </a:r>
            <a:r>
              <a:rPr lang="en-US" dirty="0" smtClean="0"/>
              <a:t>P802-15-10a_D01 </a:t>
            </a:r>
            <a:r>
              <a:rPr lang="en-US" dirty="0"/>
              <a:t>to Sponsor Ballot Ballot </a:t>
            </a:r>
            <a:endParaRPr lang="en-US" dirty="0" smtClean="0"/>
          </a:p>
          <a:p>
            <a:pPr lvl="1"/>
            <a:r>
              <a:rPr lang="en-US" dirty="0" smtClean="0"/>
              <a:t>Moved:</a:t>
            </a:r>
          </a:p>
          <a:p>
            <a:pPr lvl="1"/>
            <a:r>
              <a:rPr lang="en-US" dirty="0" smtClean="0"/>
              <a:t>Seconded:</a:t>
            </a:r>
          </a:p>
          <a:p>
            <a:pPr lvl="1"/>
            <a:r>
              <a:rPr lang="en-US" dirty="0" smtClean="0"/>
              <a:t>Vote Results:</a:t>
            </a:r>
            <a:endParaRPr lang="en-US" dirty="0"/>
          </a:p>
        </p:txBody>
      </p:sp>
      <p:sp>
        <p:nvSpPr>
          <p:cNvPr id="4" name="Date Placeholder 3"/>
          <p:cNvSpPr>
            <a:spLocks noGrp="1"/>
          </p:cNvSpPr>
          <p:nvPr>
            <p:ph type="dt" sz="half" idx="10"/>
          </p:nvPr>
        </p:nvSpPr>
        <p:spPr/>
        <p:txBody>
          <a:bodyPr/>
          <a:lstStyle/>
          <a:p>
            <a:pPr>
              <a:defRPr/>
            </a:pPr>
            <a:r>
              <a:rPr lang="en-US" smtClean="0"/>
              <a:t>&lt;July  2018&gt;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154809677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109275</TotalTime>
  <Words>881</Words>
  <Application>Microsoft Office PowerPoint</Application>
  <PresentationFormat>On-screen Show (4:3)</PresentationFormat>
  <Paragraphs>148</Paragraphs>
  <Slides>10</Slides>
  <Notes>5</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Default Design</vt:lpstr>
      <vt:lpstr>Custom Design</vt:lpstr>
      <vt:lpstr>PowerPoint Presentation</vt:lpstr>
      <vt:lpstr>TG10a (RMA) Officers</vt:lpstr>
      <vt:lpstr>Goal of TG10a</vt:lpstr>
      <vt:lpstr>TG10a Meeting Agenda/Goals</vt:lpstr>
      <vt:lpstr>Schedule</vt:lpstr>
      <vt:lpstr>TG Vote for LB for P802-15-10a_D01 </vt:lpstr>
      <vt:lpstr>BRC formation for a WG Letter Ballot </vt:lpstr>
      <vt:lpstr>Meeting Accomplishments</vt:lpstr>
      <vt:lpstr>WG Vote for LB for P802-15-10a_D01 </vt:lpstr>
      <vt:lpstr>WG Vote for BRC for P802-15-10a_D01 </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Irvine</dc:title>
  <dc:subject>IEEE 802.15 &lt;TG12&gt;</dc:subject>
  <dc:creator>Pat Kinney</dc:creator>
  <dc:description>&lt;15-18-0012-00-0012&gt;</dc:description>
  <cp:lastModifiedBy>charliep</cp:lastModifiedBy>
  <cp:revision>1071</cp:revision>
  <cp:lastPrinted>2015-07-14T16:02:16Z</cp:lastPrinted>
  <dcterms:created xsi:type="dcterms:W3CDTF">2009-07-12T16:25:16Z</dcterms:created>
  <dcterms:modified xsi:type="dcterms:W3CDTF">2018-07-11T17:22:47Z</dcterms:modified>
</cp:coreProperties>
</file>