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315" r:id="rId3"/>
    <p:sldId id="361" r:id="rId4"/>
    <p:sldId id="362" r:id="rId5"/>
    <p:sldId id="363"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Lst>
        </p14:section>
        <p14:section name="Maintenance Slides" id="{D507A924-5AC0-334B-9748-422B382A8527}">
          <p14:sldIdLst>
            <p14:sldId id="315"/>
            <p14:sldId id="361"/>
            <p14:sldId id="362"/>
            <p14:sldId id="363"/>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0" autoAdjust="0"/>
    <p:restoredTop sz="97972" autoAdjust="0"/>
  </p:normalViewPr>
  <p:slideViewPr>
    <p:cSldViewPr>
      <p:cViewPr>
        <p:scale>
          <a:sx n="108" d="100"/>
          <a:sy n="108" d="100"/>
        </p:scale>
        <p:origin x="-1752"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a:t>
            </a:r>
            <a:r>
              <a:rPr lang="en-US" b="1" dirty="0" smtClean="0"/>
              <a:t>-0343-00-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Maintenance responses to comments from ISO/IEC/IEEE 8802.15.6 ballot</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a:t>
            </a:r>
            <a:r>
              <a:rPr lang="en-US" sz="1600" dirty="0" smtClean="0">
                <a:solidFill>
                  <a:srgbClr val="FF0000"/>
                </a:solidFill>
                <a:latin typeface="Times New Roman" pitchFamily="18" charset="0"/>
                <a:ea typeface="ＭＳ Ｐゴシック" pitchFamily="-65" charset="-128"/>
                <a:cs typeface="+mn-cs"/>
              </a:rPr>
              <a:t>July2018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802 responses to comments on ISO/IEC adoption of 802.15.6</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4956" y="990600"/>
            <a:ext cx="929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Discussion on </a:t>
            </a:r>
            <a:r>
              <a:rPr lang="en-US" sz="2400" b="1" dirty="0" smtClean="0"/>
              <a:t>ISO/IEC adoption of 802.15.6</a:t>
            </a:r>
            <a:endParaRPr lang="en-US" sz="2400" b="1" dirty="0" smtClean="0"/>
          </a:p>
          <a:p>
            <a:pPr marL="914400" lvl="1" indent="-457200" eaLnBrk="0" fontAlgn="b" hangingPunct="0">
              <a:buClr>
                <a:srgbClr val="FF0000"/>
              </a:buClr>
              <a:buFont typeface="Wingdings" charset="0"/>
              <a:buChar char="q"/>
            </a:pPr>
            <a:r>
              <a:rPr lang="en-US" sz="2400" b="1" dirty="0"/>
              <a:t>ISO/IEC/IEEE FDIS 8802-15-6 </a:t>
            </a:r>
            <a:r>
              <a:rPr lang="en-US" sz="2400" b="1" dirty="0" smtClean="0"/>
              <a:t>ballot started 20 April 2017 and closed on 9 September 2017 with </a:t>
            </a:r>
            <a:r>
              <a:rPr lang="en-US" sz="2400" b="1" dirty="0"/>
              <a:t>the voting results of </a:t>
            </a:r>
            <a:r>
              <a:rPr lang="en-US" sz="2400" b="1" dirty="0" smtClean="0"/>
              <a:t>10 </a:t>
            </a:r>
            <a:r>
              <a:rPr lang="en-US" sz="2400" b="1" dirty="0"/>
              <a:t>in </a:t>
            </a:r>
            <a:r>
              <a:rPr lang="en-US" sz="2400" b="1" dirty="0" smtClean="0"/>
              <a:t>favor </a:t>
            </a:r>
            <a:r>
              <a:rPr lang="en-US" sz="2400" b="1" dirty="0"/>
              <a:t>out of 12 = 83 % (requirement &gt;= 66.66%) and 2 negative votes out of 14 = 14 % (requirement &lt;= 25%</a:t>
            </a:r>
            <a:r>
              <a:rPr lang="en-US" sz="2400" b="1" dirty="0" smtClean="0"/>
              <a:t>) </a:t>
            </a:r>
          </a:p>
          <a:p>
            <a:pPr marL="914400" lvl="1" indent="-457200" eaLnBrk="0" fontAlgn="b" hangingPunct="0">
              <a:buClr>
                <a:srgbClr val="FF0000"/>
              </a:buClr>
              <a:buFont typeface="Wingdings" charset="0"/>
              <a:buChar char="q"/>
            </a:pPr>
            <a:r>
              <a:rPr lang="en-US" sz="2400" b="1" dirty="0" smtClean="0"/>
              <a:t>Two comments from ISO</a:t>
            </a:r>
            <a:r>
              <a:rPr lang="en-US" sz="2400" b="1" dirty="0"/>
              <a:t>/IEC/IEEE FDIS 8802-15-</a:t>
            </a:r>
            <a:r>
              <a:rPr lang="en-US" sz="2400" b="1" dirty="0" smtClean="0"/>
              <a:t>6 to be resolved:</a:t>
            </a:r>
          </a:p>
        </p:txBody>
      </p:sp>
      <p:pic>
        <p:nvPicPr>
          <p:cNvPr id="2" name="Picture 1"/>
          <p:cNvPicPr>
            <a:picLocks noChangeAspect="1"/>
          </p:cNvPicPr>
          <p:nvPr/>
        </p:nvPicPr>
        <p:blipFill>
          <a:blip r:embed="rId3"/>
          <a:stretch>
            <a:fillRect/>
          </a:stretch>
        </p:blipFill>
        <p:spPr>
          <a:xfrm>
            <a:off x="0" y="3657600"/>
            <a:ext cx="9144000" cy="2842788"/>
          </a:xfrm>
          <a:prstGeom prst="rect">
            <a:avLst/>
          </a:prstGeom>
        </p:spPr>
      </p:pic>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860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Chinese comment to be resolved</a:t>
            </a:r>
          </a:p>
          <a:p>
            <a:pPr marL="914400" lvl="1" indent="-457200" eaLnBrk="0" fontAlgn="b" hangingPunct="0">
              <a:buClr>
                <a:srgbClr val="FF0000"/>
              </a:buClr>
              <a:buFont typeface="Wingdings" charset="0"/>
              <a:buChar char="q"/>
            </a:pPr>
            <a:r>
              <a:rPr lang="en-US" sz="2400" b="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r>
              <a:rPr lang="en-US" sz="2400" b="1" dirty="0" smtClean="0"/>
              <a:t>.</a:t>
            </a:r>
          </a:p>
          <a:p>
            <a:pPr marL="914400" lvl="1" indent="-457200" eaLnBrk="0" fontAlgn="b" hangingPunct="0">
              <a:buClr>
                <a:srgbClr val="FF0000"/>
              </a:buClr>
              <a:buFont typeface="Wingdings" charset="0"/>
              <a:buChar char="q"/>
            </a:pPr>
            <a:r>
              <a:rPr lang="en-US" sz="2400" b="1" dirty="0" smtClean="0"/>
              <a:t>Resolution:  Thank </a:t>
            </a:r>
            <a:r>
              <a:rPr lang="en-US" sz="2400" b="1" dirty="0"/>
              <a:t>you for your comment, we find merit in the concept of enabling additional cipher suites.  Accordingly, it will be considered for inclusion as part of the next revision of IEEE </a:t>
            </a:r>
            <a:r>
              <a:rPr lang="en-US" sz="2400" b="1" dirty="0" err="1"/>
              <a:t>Std</a:t>
            </a:r>
            <a:r>
              <a:rPr lang="en-US" sz="2400" b="1" dirty="0"/>
              <a:t> 802.15.6</a:t>
            </a:r>
            <a:endParaRPr lang="en-US" sz="2400" b="1" dirty="0" smtClean="0"/>
          </a:p>
        </p:txBody>
      </p:sp>
    </p:spTree>
    <p:extLst>
      <p:ext uri="{BB962C8B-B14F-4D97-AF65-F5344CB8AC3E}">
        <p14:creationId xmlns:p14="http://schemas.microsoft.com/office/powerpoint/2010/main" val="311181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144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Japan’s comment to be resolved</a:t>
            </a:r>
          </a:p>
          <a:p>
            <a:pPr marL="914400" lvl="1" indent="-457200" eaLnBrk="0" fontAlgn="b" hangingPunct="0">
              <a:buClr>
                <a:srgbClr val="FF0000"/>
              </a:buClr>
              <a:buFont typeface="Wingdings" charset="0"/>
              <a:buChar char="q"/>
            </a:pPr>
            <a:r>
              <a:rPr lang="en-US" sz="2400" b="1" dirty="0"/>
              <a:t>ISO/IEC 17982 and the Clause 10 of the ISO/IEC/IEEE FDIS 8802-15-6 may be interfered in some use-cases for the body area </a:t>
            </a:r>
            <a:r>
              <a:rPr lang="en-US" sz="2400" b="1" dirty="0" smtClean="0"/>
              <a:t>network.  Experts </a:t>
            </a:r>
            <a:r>
              <a:rPr lang="en-US" sz="2400" b="1" dirty="0"/>
              <a:t>foresee potential interference between an implemented entity by using the Clause 10 of ISO/IEC/IEEE FDIS 8802-15-6 and an implemented entity by using ISO/IEC 17982 under the same body area</a:t>
            </a:r>
            <a:r>
              <a:rPr lang="en-US" sz="2400" b="1" dirty="0" smtClean="0"/>
              <a:t>.</a:t>
            </a:r>
          </a:p>
          <a:p>
            <a:pPr marL="914400" lvl="1" indent="-457200" eaLnBrk="0" fontAlgn="b" hangingPunct="0">
              <a:buClr>
                <a:srgbClr val="FF0000"/>
              </a:buClr>
              <a:buFont typeface="Wingdings" charset="0"/>
              <a:buChar char="q"/>
            </a:pPr>
            <a:r>
              <a:rPr lang="en-US" sz="2400" b="1" dirty="0" smtClean="0"/>
              <a:t>Proposed Change: Add </a:t>
            </a:r>
            <a:r>
              <a:rPr lang="en-US" sz="2400" b="1" dirty="0"/>
              <a:t>the following text into 10.1</a:t>
            </a:r>
            <a:r>
              <a:rPr lang="en-US" sz="2400" b="1" dirty="0" smtClean="0"/>
              <a:t>.  "</a:t>
            </a:r>
            <a:r>
              <a:rPr lang="en-US" sz="2400" b="1" dirty="0"/>
              <a:t>When this specification and ISO/IEC 17982 are used in close area like same body area, it may be interfered each other</a:t>
            </a:r>
            <a:r>
              <a:rPr lang="en-US" sz="2400" b="1" dirty="0" smtClean="0"/>
              <a:t>.”</a:t>
            </a:r>
          </a:p>
          <a:p>
            <a:pPr marL="914400" lvl="1" indent="-457200" eaLnBrk="0" fontAlgn="b" hangingPunct="0">
              <a:buClr>
                <a:srgbClr val="FF0000"/>
              </a:buClr>
              <a:buFont typeface="Wingdings" charset="0"/>
              <a:buChar char="q"/>
            </a:pPr>
            <a:r>
              <a:rPr lang="en-US" sz="2400" b="1" dirty="0"/>
              <a:t>Resolution: Thank you for your comment, we find it to have merit.  Accordingly, it will be considered for inclusion as part of the next revision of IEEE </a:t>
            </a:r>
            <a:r>
              <a:rPr lang="en-US" sz="2400" b="1" dirty="0" err="1"/>
              <a:t>Std</a:t>
            </a:r>
            <a:r>
              <a:rPr lang="en-US" sz="2400" b="1" dirty="0"/>
              <a:t> 802.15.6.</a:t>
            </a:r>
          </a:p>
        </p:txBody>
      </p:sp>
    </p:spTree>
    <p:extLst>
      <p:ext uri="{BB962C8B-B14F-4D97-AF65-F5344CB8AC3E}">
        <p14:creationId xmlns:p14="http://schemas.microsoft.com/office/powerpoint/2010/main" val="274102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339" y="12192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Motion to 802.15 WG:  </a:t>
            </a:r>
            <a:r>
              <a:rPr lang="en-US" sz="2400" i="1" dirty="0" smtClean="0"/>
              <a:t>that the </a:t>
            </a:r>
            <a:r>
              <a:rPr lang="en-US" sz="2400" i="1" dirty="0"/>
              <a:t>802.15 WG has reviewed and approves </a:t>
            </a:r>
            <a:r>
              <a:rPr lang="en-US" sz="2400" i="1" dirty="0" smtClean="0"/>
              <a:t>the resolutions to the comments from the </a:t>
            </a:r>
            <a:r>
              <a:rPr lang="en-US" sz="2400" i="1" dirty="0"/>
              <a:t>ISO/IEC/IEEE FDIS 8802-15-6 </a:t>
            </a:r>
            <a:r>
              <a:rPr lang="en-US" sz="2400" i="1" dirty="0" smtClean="0"/>
              <a:t>ballot (15-18-</a:t>
            </a:r>
            <a:r>
              <a:rPr lang="en-US" sz="2400" i="1" dirty="0" smtClean="0"/>
              <a:t>0343-00) </a:t>
            </a:r>
            <a:r>
              <a:rPr lang="en-US" sz="2400" i="1" dirty="0" smtClean="0"/>
              <a:t>and </a:t>
            </a:r>
            <a:r>
              <a:rPr lang="en-US" sz="2400" i="1" dirty="0"/>
              <a:t>requests IEEE 802 EC approval to forward the comment responses </a:t>
            </a:r>
            <a:r>
              <a:rPr lang="en-US" sz="2400" i="1" dirty="0" smtClean="0"/>
              <a:t>contained in document 15</a:t>
            </a:r>
            <a:r>
              <a:rPr lang="en-US" sz="2400" i="1" dirty="0"/>
              <a:t>-18-</a:t>
            </a:r>
            <a:r>
              <a:rPr lang="en-US" sz="2400" i="1" dirty="0" smtClean="0"/>
              <a:t>0343-00 </a:t>
            </a:r>
            <a:r>
              <a:rPr lang="en-US" sz="2400" i="1" dirty="0"/>
              <a:t>to ISO/IEC JTC1/SC6, as responses to the comments received on the </a:t>
            </a:r>
            <a:r>
              <a:rPr lang="en-US" sz="2400" i="1" dirty="0" smtClean="0"/>
              <a:t>60 day ballot/FDIS ballot closing 9 Sept 2018 </a:t>
            </a:r>
            <a:r>
              <a:rPr lang="en-US" sz="2400" i="1" dirty="0"/>
              <a:t>on </a:t>
            </a:r>
            <a:r>
              <a:rPr lang="en-US" sz="2400" i="1" dirty="0" smtClean="0"/>
              <a:t>ISO</a:t>
            </a:r>
            <a:r>
              <a:rPr lang="en-US" sz="2400" i="1" dirty="0"/>
              <a:t>/IEC/IEEE FDIS 8802-15-</a:t>
            </a:r>
            <a:r>
              <a:rPr lang="en-US" sz="2400" i="1" dirty="0" smtClean="0"/>
              <a:t>6.</a:t>
            </a:r>
          </a:p>
          <a:p>
            <a:pPr marL="914400" lvl="1" indent="-457200" eaLnBrk="0" fontAlgn="b" hangingPunct="0">
              <a:buClr>
                <a:srgbClr val="FF0000"/>
              </a:buClr>
              <a:buFont typeface="Wingdings" charset="0"/>
              <a:buChar char="q"/>
            </a:pPr>
            <a:r>
              <a:rPr lang="en-US" sz="2400" dirty="0" smtClean="0"/>
              <a:t>Moved by Pat Kinney, seconded by </a:t>
            </a:r>
            <a:r>
              <a:rPr lang="en-US" sz="2400" dirty="0" smtClean="0"/>
              <a:t>Ben Rolfe</a:t>
            </a:r>
            <a:endParaRPr lang="en-US" sz="2400" dirty="0"/>
          </a:p>
        </p:txBody>
      </p:sp>
    </p:spTree>
    <p:extLst>
      <p:ext uri="{BB962C8B-B14F-4D97-AF65-F5344CB8AC3E}">
        <p14:creationId xmlns:p14="http://schemas.microsoft.com/office/powerpoint/2010/main" val="9148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45358</TotalTime>
  <Words>726</Words>
  <Application>Microsoft Macintosh PowerPoint</Application>
  <PresentationFormat>On-screen Show (4:3)</PresentationFormat>
  <Paragraphs>70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SC Maintenance</vt:lpstr>
      <vt:lpstr>SC Maintenance</vt:lpstr>
      <vt:lpstr>SC Maintenance</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responses to ISO/IEC ballot</dc:subject>
  <dc:creator>Pat Kinney</dc:creator>
  <cp:keywords/>
  <dc:description>&lt;15-18-0343-00-0mag&gt;</dc:description>
  <cp:lastModifiedBy>Pat Kinney</cp:lastModifiedBy>
  <cp:revision>987</cp:revision>
  <cp:lastPrinted>2016-07-25T16:00:41Z</cp:lastPrinted>
  <dcterms:created xsi:type="dcterms:W3CDTF">2009-07-12T16:25:16Z</dcterms:created>
  <dcterms:modified xsi:type="dcterms:W3CDTF">2018-07-11T03:41:23Z</dcterms:modified>
  <cp:category/>
</cp:coreProperties>
</file>