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59" r:id="rId2"/>
    <p:sldId id="315" r:id="rId3"/>
    <p:sldId id="361" r:id="rId4"/>
    <p:sldId id="362" r:id="rId5"/>
    <p:sldId id="363" r:id="rId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Lst>
        </p14:section>
        <p14:section name="Maintenance Slides" id="{D507A924-5AC0-334B-9748-422B382A8527}">
          <p14:sldIdLst>
            <p14:sldId id="315"/>
            <p14:sldId id="361"/>
            <p14:sldId id="362"/>
            <p14:sldId id="363"/>
          </p14:sldIdLst>
        </p14:section>
        <p14:section name="IETF Slides" id="{6F917E0C-88C3-844C-A2A8-1D0DD9F462AB}">
          <p14:sldIdLst/>
        </p14:section>
        <p14:section name="Joint Meeting Slides" id="{4042D080-B958-EA4D-BDAC-4A8AEEE50AF8}">
          <p14:sldIdLst/>
        </p14:section>
        <p14:section name="WNG Slide" id="{606CC85E-C483-8140-831E-DEBCD83DA7FF}">
          <p14:sldIdLst/>
        </p14:section>
        <p14:section name="Closing Slide" id="{17524BA6-C3AC-EE4D-BA9D-E46A8CDB064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00" autoAdjust="0"/>
    <p:restoredTop sz="97972" autoAdjust="0"/>
  </p:normalViewPr>
  <p:slideViewPr>
    <p:cSldViewPr>
      <p:cViewPr>
        <p:scale>
          <a:sx n="108" d="100"/>
          <a:sy n="108" d="100"/>
        </p:scale>
        <p:origin x="-1752" y="-2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&lt;July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15-18</a:t>
            </a:r>
            <a:r>
              <a:rPr lang="en-US" b="1" dirty="0" smtClean="0"/>
              <a:t>-0343-00-</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Maintenance responses to comments from ISO/IEC/IEEE 8802.15.6 ballot</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11 </a:t>
            </a:r>
            <a:r>
              <a:rPr lang="en-US" sz="1600" dirty="0" smtClean="0">
                <a:solidFill>
                  <a:srgbClr val="FF0000"/>
                </a:solidFill>
                <a:latin typeface="Times New Roman" pitchFamily="18" charset="0"/>
                <a:ea typeface="ＭＳ Ｐゴシック" pitchFamily="-65" charset="-128"/>
                <a:cs typeface="+mn-cs"/>
              </a:rPr>
              <a:t>July2018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802 responses to comments on ISO/IEC adoption of 802.15.6</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4956" y="990600"/>
            <a:ext cx="9296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smtClean="0"/>
              <a:t>Discussion on </a:t>
            </a:r>
            <a:r>
              <a:rPr lang="en-US" sz="2400" b="1" dirty="0" smtClean="0"/>
              <a:t>ISO/IEC adoption of 802.15.6</a:t>
            </a:r>
            <a:endParaRPr lang="en-US" sz="2400" b="1" dirty="0" smtClean="0"/>
          </a:p>
          <a:p>
            <a:pPr marL="914400" lvl="1" indent="-457200" eaLnBrk="0" fontAlgn="b" hangingPunct="0">
              <a:buClr>
                <a:srgbClr val="FF0000"/>
              </a:buClr>
              <a:buFont typeface="Wingdings" charset="0"/>
              <a:buChar char="q"/>
            </a:pPr>
            <a:r>
              <a:rPr lang="en-US" sz="2400" b="1" dirty="0"/>
              <a:t>ISO/IEC/IEEE FDIS 8802-15-6 </a:t>
            </a:r>
            <a:r>
              <a:rPr lang="en-US" sz="2400" b="1" dirty="0" smtClean="0"/>
              <a:t>ballot started 20 April 2017 and closed on 9 September 2017 with </a:t>
            </a:r>
            <a:r>
              <a:rPr lang="en-US" sz="2400" b="1" dirty="0"/>
              <a:t>the voting results of </a:t>
            </a:r>
            <a:r>
              <a:rPr lang="en-US" sz="2400" b="1" dirty="0" smtClean="0"/>
              <a:t>10 </a:t>
            </a:r>
            <a:r>
              <a:rPr lang="en-US" sz="2400" b="1" dirty="0"/>
              <a:t>in </a:t>
            </a:r>
            <a:r>
              <a:rPr lang="en-US" sz="2400" b="1" dirty="0" smtClean="0"/>
              <a:t>favor </a:t>
            </a:r>
            <a:r>
              <a:rPr lang="en-US" sz="2400" b="1" dirty="0"/>
              <a:t>out of 12 = 83 % (requirement &gt;= 66.66%) and 2 negative votes out of 14 = 14 % (requirement &lt;= 25%</a:t>
            </a:r>
            <a:r>
              <a:rPr lang="en-US" sz="2400" b="1" dirty="0" smtClean="0"/>
              <a:t>) </a:t>
            </a:r>
          </a:p>
          <a:p>
            <a:pPr marL="914400" lvl="1" indent="-457200" eaLnBrk="0" fontAlgn="b" hangingPunct="0">
              <a:buClr>
                <a:srgbClr val="FF0000"/>
              </a:buClr>
              <a:buFont typeface="Wingdings" charset="0"/>
              <a:buChar char="q"/>
            </a:pPr>
            <a:r>
              <a:rPr lang="en-US" sz="2400" b="1" dirty="0" smtClean="0"/>
              <a:t>Two comments from ISO</a:t>
            </a:r>
            <a:r>
              <a:rPr lang="en-US" sz="2400" b="1" dirty="0"/>
              <a:t>/IEC/IEEE FDIS 8802-15-</a:t>
            </a:r>
            <a:r>
              <a:rPr lang="en-US" sz="2400" b="1" dirty="0" smtClean="0"/>
              <a:t>6 to be resolved:</a:t>
            </a:r>
          </a:p>
        </p:txBody>
      </p:sp>
      <p:pic>
        <p:nvPicPr>
          <p:cNvPr id="2" name="Picture 1"/>
          <p:cNvPicPr>
            <a:picLocks noChangeAspect="1"/>
          </p:cNvPicPr>
          <p:nvPr/>
        </p:nvPicPr>
        <p:blipFill>
          <a:blip r:embed="rId3"/>
          <a:stretch>
            <a:fillRect/>
          </a:stretch>
        </p:blipFill>
        <p:spPr>
          <a:xfrm>
            <a:off x="0" y="3657600"/>
            <a:ext cx="9144000" cy="2842788"/>
          </a:xfrm>
          <a:prstGeom prst="rect">
            <a:avLst/>
          </a:prstGeom>
        </p:spPr>
      </p:pic>
    </p:spTree>
    <p:extLst>
      <p:ext uri="{BB962C8B-B14F-4D97-AF65-F5344CB8AC3E}">
        <p14:creationId xmlns:p14="http://schemas.microsoft.com/office/powerpoint/2010/main" val="109870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2286000"/>
            <a:ext cx="8839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smtClean="0"/>
              <a:t>ISO</a:t>
            </a:r>
            <a:r>
              <a:rPr lang="en-US" sz="2400" b="1" dirty="0"/>
              <a:t>/IEC/IEEE FDIS 8802-15-</a:t>
            </a:r>
            <a:r>
              <a:rPr lang="en-US" sz="2400" b="1" dirty="0" smtClean="0"/>
              <a:t>6 Chinese comment to be resolved</a:t>
            </a:r>
          </a:p>
          <a:p>
            <a:pPr marL="914400" lvl="1" indent="-457200" eaLnBrk="0" fontAlgn="b" hangingPunct="0">
              <a:buClr>
                <a:srgbClr val="FF0000"/>
              </a:buClr>
              <a:buFont typeface="Wingdings" charset="0"/>
              <a:buChar char="q"/>
            </a:pPr>
            <a:r>
              <a:rPr lang="en-US" sz="2400" b="1" dirty="0"/>
              <a:t>Different countries or regions may have different policy and regulation on application of crypto algorithm. It’s inappropriate to specify AES as the only choice in the standard. Furthermore, the usage of crypto algorithm in the standard is best to be exemplary, that’s convenient to different countries or regions to use alternative crypto algorithm</a:t>
            </a:r>
            <a:r>
              <a:rPr lang="en-US" sz="2400" b="1" dirty="0" smtClean="0"/>
              <a:t>.</a:t>
            </a:r>
          </a:p>
          <a:p>
            <a:pPr marL="914400" lvl="1" indent="-457200" eaLnBrk="0" fontAlgn="b" hangingPunct="0">
              <a:buClr>
                <a:srgbClr val="FF0000"/>
              </a:buClr>
              <a:buFont typeface="Wingdings" charset="0"/>
              <a:buChar char="q"/>
            </a:pPr>
            <a:r>
              <a:rPr lang="en-US" sz="2400" b="1" dirty="0" smtClean="0"/>
              <a:t>Resolution:  Thank </a:t>
            </a:r>
            <a:r>
              <a:rPr lang="en-US" sz="2400" b="1" dirty="0"/>
              <a:t>you for your comment, we find merit in the concept of enabling additional cipher suites.  Accordingly, it will be considered for inclusion as part of the next revision of IEEE </a:t>
            </a:r>
            <a:r>
              <a:rPr lang="en-US" sz="2400" b="1" dirty="0" err="1"/>
              <a:t>Std</a:t>
            </a:r>
            <a:r>
              <a:rPr lang="en-US" sz="2400" b="1" dirty="0"/>
              <a:t> 802.15.6</a:t>
            </a:r>
            <a:endParaRPr lang="en-US" sz="2400" b="1" dirty="0" smtClean="0"/>
          </a:p>
        </p:txBody>
      </p:sp>
    </p:spTree>
    <p:extLst>
      <p:ext uri="{BB962C8B-B14F-4D97-AF65-F5344CB8AC3E}">
        <p14:creationId xmlns:p14="http://schemas.microsoft.com/office/powerpoint/2010/main" val="31118166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9144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smtClean="0"/>
              <a:t>ISO</a:t>
            </a:r>
            <a:r>
              <a:rPr lang="en-US" sz="2400" b="1" dirty="0"/>
              <a:t>/IEC/IEEE FDIS 8802-15-</a:t>
            </a:r>
            <a:r>
              <a:rPr lang="en-US" sz="2400" b="1" dirty="0" smtClean="0"/>
              <a:t>6 Japan’s comment to be resolved</a:t>
            </a:r>
          </a:p>
          <a:p>
            <a:pPr marL="914400" lvl="1" indent="-457200" eaLnBrk="0" fontAlgn="b" hangingPunct="0">
              <a:buClr>
                <a:srgbClr val="FF0000"/>
              </a:buClr>
              <a:buFont typeface="Wingdings" charset="0"/>
              <a:buChar char="q"/>
            </a:pPr>
            <a:r>
              <a:rPr lang="en-US" sz="2400" b="1" dirty="0"/>
              <a:t>ISO/IEC 17982 and the Clause 10 of the ISO/IEC/IEEE FDIS 8802-15-6 may be interfered in some use-cases for the body area </a:t>
            </a:r>
            <a:r>
              <a:rPr lang="en-US" sz="2400" b="1" dirty="0" smtClean="0"/>
              <a:t>network.  Experts </a:t>
            </a:r>
            <a:r>
              <a:rPr lang="en-US" sz="2400" b="1" dirty="0"/>
              <a:t>foresee potential interference between an implemented entity by using the Clause 10 of ISO/IEC/IEEE FDIS 8802-15-6 and an implemented entity by using ISO/IEC 17982 under the same body area</a:t>
            </a:r>
            <a:r>
              <a:rPr lang="en-US" sz="2400" b="1" dirty="0" smtClean="0"/>
              <a:t>.</a:t>
            </a:r>
          </a:p>
          <a:p>
            <a:pPr marL="914400" lvl="1" indent="-457200" eaLnBrk="0" fontAlgn="b" hangingPunct="0">
              <a:buClr>
                <a:srgbClr val="FF0000"/>
              </a:buClr>
              <a:buFont typeface="Wingdings" charset="0"/>
              <a:buChar char="q"/>
            </a:pPr>
            <a:r>
              <a:rPr lang="en-US" sz="2400" b="1" dirty="0" smtClean="0"/>
              <a:t>Proposed Change: Add </a:t>
            </a:r>
            <a:r>
              <a:rPr lang="en-US" sz="2400" b="1" dirty="0"/>
              <a:t>the following text into 10.1</a:t>
            </a:r>
            <a:r>
              <a:rPr lang="en-US" sz="2400" b="1" dirty="0" smtClean="0"/>
              <a:t>.  "</a:t>
            </a:r>
            <a:r>
              <a:rPr lang="en-US" sz="2400" b="1" dirty="0"/>
              <a:t>When this specification and ISO/IEC 17982 are used in close area like same body area, it may be interfered each other</a:t>
            </a:r>
            <a:r>
              <a:rPr lang="en-US" sz="2400" b="1" dirty="0" smtClean="0"/>
              <a:t>.”</a:t>
            </a:r>
          </a:p>
          <a:p>
            <a:pPr marL="914400" lvl="1" indent="-457200" eaLnBrk="0" fontAlgn="b" hangingPunct="0">
              <a:buClr>
                <a:srgbClr val="FF0000"/>
              </a:buClr>
              <a:buFont typeface="Wingdings" charset="0"/>
              <a:buChar char="q"/>
            </a:pPr>
            <a:r>
              <a:rPr lang="en-US" sz="2400" b="1" dirty="0"/>
              <a:t>Resolution: Thank you for your comment, we find it to have merit.  Accordingly, it will be considered for inclusion as part of the next revision of IEEE </a:t>
            </a:r>
            <a:r>
              <a:rPr lang="en-US" sz="2400" b="1" dirty="0" err="1"/>
              <a:t>Std</a:t>
            </a:r>
            <a:r>
              <a:rPr lang="en-US" sz="2400" b="1" dirty="0"/>
              <a:t> 802.15.6.</a:t>
            </a:r>
          </a:p>
        </p:txBody>
      </p:sp>
    </p:spTree>
    <p:extLst>
      <p:ext uri="{BB962C8B-B14F-4D97-AF65-F5344CB8AC3E}">
        <p14:creationId xmlns:p14="http://schemas.microsoft.com/office/powerpoint/2010/main" val="27410223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3339" y="12192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smtClean="0"/>
              <a:t>Motion to 802.15 WG:  </a:t>
            </a:r>
            <a:r>
              <a:rPr lang="en-US" sz="2400" i="1" dirty="0" smtClean="0"/>
              <a:t>that the </a:t>
            </a:r>
            <a:r>
              <a:rPr lang="en-US" sz="2400" i="1" dirty="0"/>
              <a:t>802.15 WG has reviewed and approves </a:t>
            </a:r>
            <a:r>
              <a:rPr lang="en-US" sz="2400" i="1" dirty="0" smtClean="0"/>
              <a:t>the resolutions to the comments from the </a:t>
            </a:r>
            <a:r>
              <a:rPr lang="en-US" sz="2400" i="1" dirty="0"/>
              <a:t>ISO/IEC/IEEE FDIS 8802-15-6 </a:t>
            </a:r>
            <a:r>
              <a:rPr lang="en-US" sz="2400" i="1" dirty="0" smtClean="0"/>
              <a:t>ballot (15-18-</a:t>
            </a:r>
            <a:r>
              <a:rPr lang="en-US" sz="2400" i="1" dirty="0" smtClean="0"/>
              <a:t>0343-00) </a:t>
            </a:r>
            <a:r>
              <a:rPr lang="en-US" sz="2400" i="1" dirty="0" smtClean="0"/>
              <a:t>and </a:t>
            </a:r>
            <a:r>
              <a:rPr lang="en-US" sz="2400" i="1" dirty="0"/>
              <a:t>requests IEEE 802 EC approval to forward the comment responses </a:t>
            </a:r>
            <a:r>
              <a:rPr lang="en-US" sz="2400" i="1" dirty="0" smtClean="0"/>
              <a:t>contained in document 15</a:t>
            </a:r>
            <a:r>
              <a:rPr lang="en-US" sz="2400" i="1" dirty="0"/>
              <a:t>-18-</a:t>
            </a:r>
            <a:r>
              <a:rPr lang="en-US" sz="2400" i="1" dirty="0" smtClean="0"/>
              <a:t>0343-00 </a:t>
            </a:r>
            <a:r>
              <a:rPr lang="en-US" sz="2400" i="1" dirty="0"/>
              <a:t>to ISO/IEC JTC1/SC6, as responses to the comments received on the </a:t>
            </a:r>
            <a:r>
              <a:rPr lang="en-US" sz="2400" i="1" dirty="0" smtClean="0"/>
              <a:t>60 day ballot/FDIS ballot closing 9 Sept 2018 </a:t>
            </a:r>
            <a:r>
              <a:rPr lang="en-US" sz="2400" i="1" dirty="0"/>
              <a:t>on </a:t>
            </a:r>
            <a:r>
              <a:rPr lang="en-US" sz="2400" i="1" dirty="0" smtClean="0"/>
              <a:t>ISO</a:t>
            </a:r>
            <a:r>
              <a:rPr lang="en-US" sz="2400" i="1" dirty="0"/>
              <a:t>/IEC/IEEE FDIS 8802-15-</a:t>
            </a:r>
            <a:r>
              <a:rPr lang="en-US" sz="2400" i="1" dirty="0" smtClean="0"/>
              <a:t>6.</a:t>
            </a:r>
          </a:p>
          <a:p>
            <a:pPr marL="914400" lvl="1" indent="-457200" eaLnBrk="0" fontAlgn="b" hangingPunct="0">
              <a:buClr>
                <a:srgbClr val="FF0000"/>
              </a:buClr>
              <a:buFont typeface="Wingdings" charset="0"/>
              <a:buChar char="q"/>
            </a:pPr>
            <a:r>
              <a:rPr lang="en-US" sz="2400" dirty="0" smtClean="0"/>
              <a:t>Moved by Pat Kinney, seconded by </a:t>
            </a:r>
            <a:r>
              <a:rPr lang="en-US" sz="2400" dirty="0" smtClean="0"/>
              <a:t>Ben Rolfe</a:t>
            </a:r>
            <a:endParaRPr lang="en-US" sz="2400" dirty="0"/>
          </a:p>
        </p:txBody>
      </p:sp>
    </p:spTree>
    <p:extLst>
      <p:ext uri="{BB962C8B-B14F-4D97-AF65-F5344CB8AC3E}">
        <p14:creationId xmlns:p14="http://schemas.microsoft.com/office/powerpoint/2010/main" val="914820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45358</TotalTime>
  <Words>726</Words>
  <Application>Microsoft Macintosh PowerPoint</Application>
  <PresentationFormat>On-screen Show (4:3)</PresentationFormat>
  <Paragraphs>70</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Default Design</vt:lpstr>
      <vt:lpstr>PowerPoint Presentation</vt:lpstr>
      <vt:lpstr>SC Maintenance</vt:lpstr>
      <vt:lpstr>SC Maintenance</vt:lpstr>
      <vt:lpstr>SC Maintenance</vt:lpstr>
      <vt:lpstr>SC Maintenance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responses to ISO/IEC ballot</dc:subject>
  <dc:creator>Pat Kinney</dc:creator>
  <cp:keywords/>
  <dc:description>&lt;15-18-0343-00-0mag&gt;</dc:description>
  <cp:lastModifiedBy>Pat Kinney</cp:lastModifiedBy>
  <cp:revision>987</cp:revision>
  <cp:lastPrinted>2016-07-25T16:00:41Z</cp:lastPrinted>
  <dcterms:created xsi:type="dcterms:W3CDTF">2009-07-12T16:25:16Z</dcterms:created>
  <dcterms:modified xsi:type="dcterms:W3CDTF">2018-07-11T03:41:23Z</dcterms:modified>
  <cp:category/>
</cp:coreProperties>
</file>