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287" r:id="rId2"/>
    <p:sldId id="346" r:id="rId3"/>
    <p:sldId id="374" r:id="rId4"/>
    <p:sldId id="387" r:id="rId5"/>
    <p:sldId id="416" r:id="rId6"/>
    <p:sldId id="405" r:id="rId7"/>
    <p:sldId id="398" r:id="rId8"/>
    <p:sldId id="397" r:id="rId9"/>
    <p:sldId id="406" r:id="rId10"/>
    <p:sldId id="396" r:id="rId11"/>
    <p:sldId id="409" r:id="rId12"/>
    <p:sldId id="391" r:id="rId13"/>
    <p:sldId id="407" r:id="rId14"/>
    <p:sldId id="408" r:id="rId15"/>
    <p:sldId id="410" r:id="rId16"/>
    <p:sldId id="411" r:id="rId17"/>
    <p:sldId id="412" r:id="rId18"/>
    <p:sldId id="419" r:id="rId19"/>
    <p:sldId id="414" r:id="rId20"/>
    <p:sldId id="413" r:id="rId21"/>
    <p:sldId id="415" r:id="rId22"/>
    <p:sldId id="422" r:id="rId23"/>
    <p:sldId id="418" r:id="rId24"/>
    <p:sldId id="417" r:id="rId25"/>
    <p:sldId id="420" r:id="rId26"/>
    <p:sldId id="421" r:id="rId27"/>
    <p:sldId id="359" r:id="rId2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Cover Page" id="{7E367D55-C77A-3F4F-941C-92F6A234F7F7}">
          <p14:sldIdLst>
            <p14:sldId id="287"/>
          </p14:sldIdLst>
        </p14:section>
        <p14:section name="Presentation" id="{423C3B5B-A901-8240-AD93-EF2BDAB31CDF}">
          <p14:sldIdLst>
            <p14:sldId id="346"/>
            <p14:sldId id="374"/>
            <p14:sldId id="387"/>
            <p14:sldId id="416"/>
            <p14:sldId id="405"/>
            <p14:sldId id="398"/>
            <p14:sldId id="397"/>
            <p14:sldId id="406"/>
            <p14:sldId id="396"/>
            <p14:sldId id="409"/>
            <p14:sldId id="391"/>
            <p14:sldId id="407"/>
            <p14:sldId id="408"/>
            <p14:sldId id="410"/>
            <p14:sldId id="411"/>
            <p14:sldId id="412"/>
            <p14:sldId id="419"/>
            <p14:sldId id="414"/>
            <p14:sldId id="413"/>
            <p14:sldId id="415"/>
            <p14:sldId id="422"/>
            <p14:sldId id="418"/>
            <p14:sldId id="417"/>
            <p14:sldId id="420"/>
            <p14:sldId id="421"/>
            <p14:sldId id="35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mclaughlin"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35" autoAdjust="0"/>
    <p:restoredTop sz="90922" autoAdjust="0"/>
  </p:normalViewPr>
  <p:slideViewPr>
    <p:cSldViewPr>
      <p:cViewPr varScale="1">
        <p:scale>
          <a:sx n="88" d="100"/>
          <a:sy n="88" d="100"/>
        </p:scale>
        <p:origin x="-1260" y="-108"/>
      </p:cViewPr>
      <p:guideLst>
        <p:guide orient="horz" pos="2160"/>
        <p:guide pos="2880"/>
      </p:guideLst>
    </p:cSldViewPr>
  </p:slideViewPr>
  <p:outlineViewPr>
    <p:cViewPr>
      <p:scale>
        <a:sx n="33" d="100"/>
        <a:sy n="33" d="100"/>
      </p:scale>
      <p:origin x="0" y="245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312"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1154113" y="701675"/>
            <a:ext cx="46259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36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73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4800600" y="397331"/>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400" b="1" dirty="0"/>
              <a:t>doc.: </a:t>
            </a:r>
            <a:r>
              <a:rPr lang="en-US" sz="1400" b="1" dirty="0" smtClean="0"/>
              <a:t>&lt;15-18-0338-00-004z&gt;</a:t>
            </a:r>
            <a:endParaRPr lang="en-US" sz="1400" b="1" dirty="0"/>
          </a:p>
        </p:txBody>
      </p:sp>
      <p:sp>
        <p:nvSpPr>
          <p:cNvPr id="1033" name="Rectangle 9"/>
          <p:cNvSpPr>
            <a:spLocks noChangeArrowheads="1"/>
          </p:cNvSpPr>
          <p:nvPr/>
        </p:nvSpPr>
        <p:spPr bwMode="auto">
          <a:xfrm>
            <a:off x="3810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dirty="0"/>
              <a:t>Submission</a:t>
            </a:r>
          </a:p>
        </p:txBody>
      </p:sp>
      <p:sp>
        <p:nvSpPr>
          <p:cNvPr id="1034" name="Line 10"/>
          <p:cNvSpPr>
            <a:spLocks noChangeShapeType="1"/>
          </p:cNvSpPr>
          <p:nvPr/>
        </p:nvSpPr>
        <p:spPr bwMode="auto">
          <a:xfrm>
            <a:off x="381000" y="6477000"/>
            <a:ext cx="8305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9"/>
          <p:cNvSpPr>
            <a:spLocks noChangeArrowheads="1"/>
          </p:cNvSpPr>
          <p:nvPr userDrawn="1"/>
        </p:nvSpPr>
        <p:spPr bwMode="auto">
          <a:xfrm>
            <a:off x="381000" y="404890"/>
            <a:ext cx="1524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dirty="0"/>
              <a:t>July </a:t>
            </a:r>
            <a:r>
              <a:rPr lang="en-US" sz="1400" baseline="0" dirty="0"/>
              <a:t>2018</a:t>
            </a:r>
            <a:endParaRPr lang="en-US" sz="1400" dirty="0"/>
          </a:p>
        </p:txBody>
      </p:sp>
      <p:sp>
        <p:nvSpPr>
          <p:cNvPr id="15" name="Rectangle 7"/>
          <p:cNvSpPr>
            <a:spLocks noChangeArrowheads="1"/>
          </p:cNvSpPr>
          <p:nvPr userDrawn="1"/>
        </p:nvSpPr>
        <p:spPr bwMode="auto">
          <a:xfrm>
            <a:off x="4724400" y="6486211"/>
            <a:ext cx="3962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r">
              <a:defRPr/>
            </a:pPr>
            <a:r>
              <a:rPr lang="en-US" dirty="0"/>
              <a:t>Jarek </a:t>
            </a:r>
            <a:r>
              <a:rPr lang="en-US" dirty="0" err="1"/>
              <a:t>Niewczas</a:t>
            </a:r>
            <a:r>
              <a:rPr lang="en-US" dirty="0"/>
              <a:t>,  Decawave Ltd.</a:t>
            </a:r>
          </a:p>
        </p:txBody>
      </p:sp>
      <p:sp>
        <p:nvSpPr>
          <p:cNvPr id="16" name="Line 10"/>
          <p:cNvSpPr>
            <a:spLocks noChangeShapeType="1"/>
          </p:cNvSpPr>
          <p:nvPr userDrawn="1"/>
        </p:nvSpPr>
        <p:spPr bwMode="auto">
          <a:xfrm>
            <a:off x="381000" y="612775"/>
            <a:ext cx="8382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9"/>
          <p:cNvSpPr>
            <a:spLocks noChangeArrowheads="1"/>
          </p:cNvSpPr>
          <p:nvPr userDrawn="1"/>
        </p:nvSpPr>
        <p:spPr bwMode="auto">
          <a:xfrm>
            <a:off x="4216400" y="6475413"/>
            <a:ext cx="711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Slide </a:t>
            </a:r>
            <a:fld id="{AD8365B0-1DCB-374B-8D2E-32E02956BE58}" type="slidenum">
              <a:rPr lang="en-US" smtClean="0"/>
              <a:pPr marL="0" marR="0" lvl="0" indent="0" algn="l" defTabSz="914400" rtl="0" eaLnBrk="0" fontAlgn="base" latinLnBrk="0" hangingPunct="0">
                <a:lnSpc>
                  <a:spcPct val="100000"/>
                </a:lnSpc>
                <a:spcBef>
                  <a:spcPct val="0"/>
                </a:spcBef>
                <a:spcAft>
                  <a:spcPct val="0"/>
                </a:spcAft>
                <a:buClrTx/>
                <a:buSzTx/>
                <a:buFontTx/>
                <a:buNone/>
                <a:tabLst/>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838200"/>
            <a:ext cx="8839200" cy="5016758"/>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600" b="1" dirty="0">
              <a:solidFill>
                <a:schemeClr val="tx2"/>
              </a:solidFill>
              <a:latin typeface="Times New Roman" pitchFamily="18" charset="0"/>
              <a:ea typeface="ＭＳ Ｐゴシック" pitchFamily="-65" charset="-128"/>
              <a:cs typeface="+mn-cs"/>
            </a:endParaRPr>
          </a:p>
          <a:p>
            <a:pPr eaLnBrk="0" hangingPunct="0">
              <a:defRPr/>
            </a:pP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Submission Title: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pl-PL" sz="1600" dirty="0" smtClean="0">
                <a:solidFill>
                  <a:srgbClr val="FF0000"/>
                </a:solidFill>
                <a:latin typeface="Times New Roman" pitchFamily="18" charset="0"/>
                <a:ea typeface="ＭＳ Ｐゴシック" pitchFamily="-65" charset="-128"/>
                <a:cs typeface="+mn-cs"/>
              </a:rPr>
              <a:t>digital </a:t>
            </a:r>
            <a:r>
              <a:rPr lang="pl-PL" sz="1600" dirty="0">
                <a:solidFill>
                  <a:srgbClr val="FF0000"/>
                </a:solidFill>
                <a:latin typeface="Times New Roman" pitchFamily="18" charset="0"/>
                <a:ea typeface="ＭＳ Ｐゴシック" pitchFamily="-65" charset="-128"/>
                <a:cs typeface="+mn-cs"/>
              </a:rPr>
              <a:t>sidelobe minimization</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Date Submitted: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10th </a:t>
            </a:r>
            <a:r>
              <a:rPr lang="pl-PL" sz="1600" dirty="0" smtClean="0">
                <a:solidFill>
                  <a:srgbClr val="FF0000"/>
                </a:solidFill>
                <a:latin typeface="Times New Roman" pitchFamily="18" charset="0"/>
                <a:ea typeface="ＭＳ Ｐゴシック" pitchFamily="-65" charset="-128"/>
                <a:cs typeface="+mn-cs"/>
              </a:rPr>
              <a:t>July</a:t>
            </a:r>
            <a:r>
              <a:rPr lang="en-US" sz="1600" dirty="0" smtClean="0">
                <a:solidFill>
                  <a:srgbClr val="FF0000"/>
                </a:solidFill>
                <a:latin typeface="Times New Roman" pitchFamily="18" charset="0"/>
                <a:ea typeface="ＭＳ Ｐゴシック" pitchFamily="-65" charset="-128"/>
                <a:cs typeface="+mn-cs"/>
              </a:rPr>
              <a:t> </a:t>
            </a:r>
            <a:r>
              <a:rPr lang="en-US" sz="1600" dirty="0">
                <a:solidFill>
                  <a:srgbClr val="FF0000"/>
                </a:solidFill>
                <a:latin typeface="Times New Roman" pitchFamily="18" charset="0"/>
                <a:ea typeface="ＭＳ Ｐゴシック" pitchFamily="-65" charset="-128"/>
                <a:cs typeface="+mn-cs"/>
              </a:rPr>
              <a:t>2018</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Source: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pl-PL" sz="1600" dirty="0" smtClean="0">
                <a:solidFill>
                  <a:srgbClr val="FF0000"/>
                </a:solidFill>
                <a:latin typeface="Times New Roman" pitchFamily="18" charset="0"/>
                <a:ea typeface="ＭＳ Ｐゴシック" pitchFamily="-65" charset="-128"/>
                <a:cs typeface="+mn-cs"/>
              </a:rPr>
              <a:t>Jarek </a:t>
            </a:r>
            <a:r>
              <a:rPr lang="pl-PL" sz="1600" dirty="0" smtClean="0">
                <a:solidFill>
                  <a:srgbClr val="FF0000"/>
                </a:solidFill>
                <a:latin typeface="Times New Roman" pitchFamily="18" charset="0"/>
                <a:ea typeface="ＭＳ Ｐゴシック" pitchFamily="-65" charset="-128"/>
                <a:cs typeface="+mn-cs"/>
              </a:rPr>
              <a:t>Niewczas</a:t>
            </a:r>
            <a:r>
              <a:rPr lang="en-IE" sz="1600" dirty="0" smtClean="0">
                <a:solidFill>
                  <a:srgbClr val="FF0000"/>
                </a:solidFill>
                <a:latin typeface="Times New Roman" pitchFamily="18" charset="0"/>
                <a:ea typeface="ＭＳ Ｐゴシック" pitchFamily="-65" charset="-128"/>
                <a:cs typeface="+mn-cs"/>
              </a:rPr>
              <a:t>, </a:t>
            </a:r>
            <a:r>
              <a:rPr lang="pl-PL" sz="1600" dirty="0" smtClean="0">
                <a:solidFill>
                  <a:srgbClr val="FF0000"/>
                </a:solidFill>
                <a:latin typeface="Times New Roman" pitchFamily="18" charset="0"/>
                <a:ea typeface="ＭＳ Ｐゴシック" pitchFamily="-65" charset="-128"/>
                <a:cs typeface="+mn-cs"/>
              </a:rPr>
              <a:t>Billy Verso</a:t>
            </a:r>
            <a:r>
              <a:rPr lang="en-US" sz="1600" dirty="0" smtClean="0">
                <a:solidFill>
                  <a:schemeClr val="tx2"/>
                </a:solidFill>
                <a:latin typeface="Times New Roman" pitchFamily="18" charset="0"/>
                <a:ea typeface="ＭＳ Ｐゴシック" pitchFamily="-65" charset="-128"/>
                <a:cs typeface="+mn-cs"/>
              </a:rPr>
              <a:t>] </a:t>
            </a:r>
            <a:r>
              <a:rPr lang="en-US" sz="1600" dirty="0">
                <a:solidFill>
                  <a:schemeClr val="tx2"/>
                </a:solidFill>
                <a:latin typeface="Times New Roman" pitchFamily="18" charset="0"/>
                <a:ea typeface="ＭＳ Ｐゴシック" pitchFamily="-65" charset="-128"/>
                <a:cs typeface="+mn-cs"/>
              </a:rPr>
              <a:t>Company [</a:t>
            </a:r>
            <a:r>
              <a:rPr lang="en-US" sz="1600" dirty="0">
                <a:solidFill>
                  <a:srgbClr val="FF0000"/>
                </a:solidFill>
                <a:latin typeface="Times New Roman" pitchFamily="18" charset="0"/>
                <a:ea typeface="ＭＳ Ｐゴシック" pitchFamily="-65" charset="-128"/>
                <a:cs typeface="+mn-cs"/>
              </a:rPr>
              <a:t>Decawave Ltd.</a:t>
            </a:r>
            <a:r>
              <a:rPr lang="en-US" sz="1600" dirty="0">
                <a:solidFill>
                  <a:schemeClr val="tx2"/>
                </a:solidFill>
                <a:latin typeface="Times New Roman" pitchFamily="18" charset="0"/>
                <a:ea typeface="ＭＳ Ｐゴシック" pitchFamily="-65" charset="-128"/>
                <a:cs typeface="+mn-cs"/>
              </a:rPr>
              <a:t>]</a:t>
            </a:r>
          </a:p>
          <a:p>
            <a:pPr eaLnBrk="0" hangingPunct="0">
              <a:defRPr/>
            </a:pPr>
            <a:r>
              <a:rPr lang="en-US" sz="1600" dirty="0">
                <a:solidFill>
                  <a:schemeClr val="tx2"/>
                </a:solidFill>
                <a:latin typeface="Times New Roman" pitchFamily="18" charset="0"/>
                <a:ea typeface="ＭＳ Ｐゴシック" pitchFamily="-65" charset="-128"/>
                <a:cs typeface="+mn-cs"/>
              </a:rPr>
              <a:t>Address [</a:t>
            </a:r>
            <a:r>
              <a:rPr lang="en-US" sz="1600" dirty="0">
                <a:solidFill>
                  <a:srgbClr val="FF0000"/>
                </a:solidFill>
                <a:latin typeface="Times New Roman" pitchFamily="18" charset="0"/>
                <a:ea typeface="ＭＳ Ｐゴシック" pitchFamily="-65" charset="-128"/>
                <a:cs typeface="+mn-cs"/>
              </a:rPr>
              <a:t>Peter Street, Dublin 8, Ireland</a:t>
            </a:r>
            <a:r>
              <a:rPr lang="en-US" sz="1600" dirty="0">
                <a:solidFill>
                  <a:schemeClr val="tx2"/>
                </a:solidFill>
                <a:latin typeface="Times New Roman" pitchFamily="18" charset="0"/>
                <a:ea typeface="ＭＳ Ｐゴシック" pitchFamily="-65" charset="-128"/>
                <a:cs typeface="+mn-cs"/>
              </a:rPr>
              <a:t>]</a:t>
            </a:r>
          </a:p>
          <a:p>
            <a:pPr eaLnBrk="0" hangingPunct="0">
              <a:defRPr/>
            </a:pPr>
            <a:r>
              <a:rPr lang="en-US" sz="1600" dirty="0">
                <a:solidFill>
                  <a:schemeClr val="tx2"/>
                </a:solidFill>
                <a:latin typeface="Times New Roman" pitchFamily="18" charset="0"/>
                <a:ea typeface="ＭＳ Ｐゴシック" pitchFamily="-65" charset="-128"/>
                <a:cs typeface="+mn-cs"/>
              </a:rPr>
              <a:t>Voice:[</a:t>
            </a:r>
            <a:r>
              <a:rPr lang="en-US" sz="1600" dirty="0">
                <a:solidFill>
                  <a:srgbClr val="FF0000"/>
                </a:solidFill>
                <a:latin typeface="Times New Roman" pitchFamily="18" charset="0"/>
                <a:ea typeface="ＭＳ Ｐゴシック" pitchFamily="-65" charset="-128"/>
                <a:cs typeface="+mn-cs"/>
              </a:rPr>
              <a:t>+353.87.233.7323</a:t>
            </a:r>
            <a:r>
              <a:rPr lang="en-US" sz="1600" dirty="0">
                <a:solidFill>
                  <a:schemeClr val="tx2"/>
                </a:solidFill>
                <a:latin typeface="Times New Roman" pitchFamily="18" charset="0"/>
                <a:ea typeface="ＭＳ Ｐゴシック" pitchFamily="-65" charset="-128"/>
                <a:cs typeface="+mn-cs"/>
              </a:rPr>
              <a:t>], E-Mail:[</a:t>
            </a:r>
            <a:r>
              <a:rPr lang="en-US" sz="1600" dirty="0" err="1">
                <a:solidFill>
                  <a:srgbClr val="FF0000"/>
                </a:solidFill>
                <a:latin typeface="Times New Roman" pitchFamily="18" charset="0"/>
                <a:ea typeface="ＭＳ Ｐゴシック" pitchFamily="-65" charset="-128"/>
                <a:cs typeface="+mn-cs"/>
              </a:rPr>
              <a:t>billy.verso</a:t>
            </a:r>
            <a:r>
              <a:rPr lang="en-US" sz="1600" dirty="0">
                <a:solidFill>
                  <a:srgbClr val="FF0000"/>
                </a:solidFill>
                <a:latin typeface="Times New Roman" pitchFamily="18" charset="0"/>
                <a:ea typeface="ＭＳ Ｐゴシック" pitchFamily="-65" charset="-128"/>
                <a:cs typeface="+mn-cs"/>
              </a:rPr>
              <a:t> (at) decawave.com</a:t>
            </a:r>
            <a:r>
              <a:rPr lang="pl-PL" sz="1600" dirty="0">
                <a:solidFill>
                  <a:srgbClr val="FF0000"/>
                </a:solidFill>
                <a:latin typeface="Times New Roman" pitchFamily="18" charset="0"/>
                <a:ea typeface="ＭＳ Ｐゴシック" pitchFamily="-65" charset="-128"/>
                <a:cs typeface="+mn-cs"/>
              </a:rPr>
              <a:t>, jarek.niewczas (</a:t>
            </a:r>
            <a:r>
              <a:rPr lang="en-US" sz="1600" dirty="0">
                <a:solidFill>
                  <a:srgbClr val="FF0000"/>
                </a:solidFill>
                <a:latin typeface="Times New Roman" pitchFamily="18" charset="0"/>
                <a:ea typeface="ＭＳ Ｐゴシック" pitchFamily="-65" charset="-128"/>
              </a:rPr>
              <a:t>at) decawave.com</a:t>
            </a:r>
            <a:r>
              <a:rPr lang="en-US" sz="1600" dirty="0">
                <a:solidFill>
                  <a:schemeClr val="tx2"/>
                </a:solidFill>
                <a:latin typeface="Times New Roman" pitchFamily="18" charset="0"/>
                <a:ea typeface="ＭＳ Ｐゴシック" pitchFamily="-65" charset="-128"/>
                <a:cs typeface="+mn-cs"/>
              </a:rPr>
              <a:t>]	</a:t>
            </a: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Re:</a:t>
            </a:r>
            <a:r>
              <a:rPr lang="en-US" sz="1600" dirty="0">
                <a:solidFill>
                  <a:schemeClr val="tx2"/>
                </a:solidFill>
                <a:latin typeface="Times New Roman" pitchFamily="18" charset="0"/>
                <a:ea typeface="ＭＳ Ｐゴシック" pitchFamily="-65" charset="-128"/>
                <a:cs typeface="+mn-cs"/>
              </a:rPr>
              <a:t> [Proposed enhancements to the HRP UWB PHY]</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Abstract:</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[Describe the performance benefits of digital side-lobe minimization]</a:t>
            </a:r>
            <a:endParaRPr lang="en-US" sz="1600"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Purpose: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chemeClr val="tx2"/>
                </a:solidFill>
                <a:latin typeface="Times New Roman" pitchFamily="18" charset="0"/>
                <a:ea typeface="ＭＳ Ｐゴシック" pitchFamily="-65" charset="-128"/>
              </a:rPr>
              <a:t>contribute </a:t>
            </a:r>
            <a:r>
              <a:rPr lang="en-US" sz="1600" dirty="0">
                <a:solidFill>
                  <a:schemeClr val="tx2"/>
                </a:solidFill>
                <a:latin typeface="Times New Roman" pitchFamily="18" charset="0"/>
                <a:ea typeface="ＭＳ Ｐゴシック" pitchFamily="-65" charset="-128"/>
              </a:rPr>
              <a:t>to the enhanced impulse radio group w.r.t. the HRP UWB PHY</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Notice:</a:t>
            </a:r>
            <a:r>
              <a:rPr lang="en-US" sz="16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endParaRPr lang="en-US" sz="1600" b="1"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Release:</a:t>
            </a:r>
            <a:r>
              <a:rPr lang="en-US" sz="16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bwMode="auto">
          <a:xfrm>
            <a:off x="381000" y="12954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r>
              <a:rPr lang="pl-PL" sz="2400" kern="0" dirty="0">
                <a:latin typeface="Arial" charset="0"/>
              </a:rPr>
              <a:t>The 3dB additional sidelobe reduction from this 2ns hopping scheme, would only be possible </a:t>
            </a:r>
            <a:r>
              <a:rPr lang="en-US" sz="2400" kern="0" dirty="0">
                <a:latin typeface="Arial" charset="0"/>
              </a:rPr>
              <a:t>if</a:t>
            </a:r>
            <a:r>
              <a:rPr lang="pl-PL" sz="2400" kern="0" dirty="0">
                <a:latin typeface="Arial" charset="0"/>
              </a:rPr>
              <a:t> the</a:t>
            </a:r>
            <a:r>
              <a:rPr lang="en-US" sz="2400" kern="0" dirty="0">
                <a:latin typeface="Arial" charset="0"/>
              </a:rPr>
              <a:t> received pulses </a:t>
            </a:r>
            <a:r>
              <a:rPr lang="pl-PL" sz="2400" kern="0" dirty="0">
                <a:latin typeface="Arial" charset="0"/>
              </a:rPr>
              <a:t>were </a:t>
            </a:r>
            <a:r>
              <a:rPr lang="en-US" sz="2400" kern="0" dirty="0">
                <a:latin typeface="Arial" charset="0"/>
              </a:rPr>
              <a:t>very </a:t>
            </a:r>
            <a:r>
              <a:rPr lang="pl-PL" sz="2400" kern="0" dirty="0">
                <a:latin typeface="Arial" charset="0"/>
              </a:rPr>
              <a:t>narrow </a:t>
            </a:r>
            <a:r>
              <a:rPr lang="en-US" sz="2400" kern="0" dirty="0">
                <a:latin typeface="Arial" charset="0"/>
              </a:rPr>
              <a:t>(&lt;2ns). </a:t>
            </a:r>
            <a:r>
              <a:rPr lang="pl-PL" sz="2400" kern="0" dirty="0">
                <a:latin typeface="Arial" charset="0"/>
              </a:rPr>
              <a:t>This only happens with clean LOS paths. The</a:t>
            </a:r>
            <a:r>
              <a:rPr lang="en-US" sz="2400" kern="0" dirty="0">
                <a:latin typeface="Arial" charset="0"/>
              </a:rPr>
              <a:t> NLOS signal reflected</a:t>
            </a:r>
            <a:r>
              <a:rPr lang="pl-PL" sz="2400" kern="0" dirty="0">
                <a:latin typeface="Arial" charset="0"/>
              </a:rPr>
              <a:t> </a:t>
            </a:r>
            <a:r>
              <a:rPr lang="en-US" sz="2400" kern="0" dirty="0">
                <a:latin typeface="Arial" charset="0"/>
              </a:rPr>
              <a:t>off the wall</a:t>
            </a:r>
            <a:r>
              <a:rPr lang="pl-PL" sz="2400" kern="0" dirty="0">
                <a:latin typeface="Arial" charset="0"/>
              </a:rPr>
              <a:t> </a:t>
            </a:r>
            <a:r>
              <a:rPr lang="en-US" sz="2400" kern="0" dirty="0">
                <a:latin typeface="Arial" charset="0"/>
              </a:rPr>
              <a:t>or </a:t>
            </a:r>
            <a:r>
              <a:rPr lang="pl-PL" sz="2400" kern="0" dirty="0">
                <a:latin typeface="Arial" charset="0"/>
              </a:rPr>
              <a:t>travelling </a:t>
            </a:r>
            <a:r>
              <a:rPr lang="en-US" sz="2400" kern="0" dirty="0">
                <a:latin typeface="Arial" charset="0"/>
              </a:rPr>
              <a:t>through</a:t>
            </a:r>
            <a:r>
              <a:rPr lang="pl-PL" sz="2400" kern="0" dirty="0">
                <a:latin typeface="Arial" charset="0"/>
              </a:rPr>
              <a:t>-t</a:t>
            </a:r>
            <a:r>
              <a:rPr lang="en-US" sz="2400" kern="0" dirty="0">
                <a:latin typeface="Arial" charset="0"/>
              </a:rPr>
              <a:t>he</a:t>
            </a:r>
            <a:r>
              <a:rPr lang="pl-PL" sz="2400" kern="0" dirty="0">
                <a:latin typeface="Arial" charset="0"/>
              </a:rPr>
              <a:t>-</a:t>
            </a:r>
            <a:r>
              <a:rPr lang="en-US" sz="2400" kern="0" dirty="0">
                <a:latin typeface="Arial" charset="0"/>
              </a:rPr>
              <a:t>wall or </a:t>
            </a:r>
            <a:r>
              <a:rPr lang="pl-PL" sz="2400" kern="0" dirty="0">
                <a:latin typeface="Arial" charset="0"/>
              </a:rPr>
              <a:t>through-</a:t>
            </a:r>
            <a:r>
              <a:rPr lang="en-US" sz="2400" kern="0" dirty="0">
                <a:latin typeface="Arial" charset="0"/>
              </a:rPr>
              <a:t>human</a:t>
            </a:r>
            <a:r>
              <a:rPr lang="pl-PL" sz="2400" kern="0" dirty="0">
                <a:latin typeface="Arial" charset="0"/>
              </a:rPr>
              <a:t>-</a:t>
            </a:r>
            <a:r>
              <a:rPr lang="en-US" sz="2400" kern="0" dirty="0">
                <a:latin typeface="Arial" charset="0"/>
              </a:rPr>
              <a:t> body</a:t>
            </a:r>
            <a:r>
              <a:rPr lang="pl-PL" sz="2400" kern="0" dirty="0">
                <a:latin typeface="Arial" charset="0"/>
              </a:rPr>
              <a:t>,</a:t>
            </a:r>
            <a:r>
              <a:rPr lang="en-US" sz="2400" kern="0" dirty="0">
                <a:latin typeface="Arial" charset="0"/>
              </a:rPr>
              <a:t> is more spread out</a:t>
            </a:r>
            <a:r>
              <a:rPr lang="pl-PL" sz="2400" kern="0" dirty="0">
                <a:latin typeface="Arial" charset="0"/>
              </a:rPr>
              <a:t> in time; the </a:t>
            </a:r>
            <a:r>
              <a:rPr lang="en-US" sz="2400" kern="0" dirty="0">
                <a:latin typeface="Arial" charset="0"/>
              </a:rPr>
              <a:t>reflect</a:t>
            </a:r>
            <a:r>
              <a:rPr lang="pl-PL" sz="2400" kern="0" dirty="0">
                <a:latin typeface="Arial" charset="0"/>
              </a:rPr>
              <a:t>ion occurs</a:t>
            </a:r>
            <a:r>
              <a:rPr lang="en-US" sz="2400" kern="0" dirty="0">
                <a:latin typeface="Arial" charset="0"/>
              </a:rPr>
              <a:t> off </a:t>
            </a:r>
            <a:r>
              <a:rPr lang="pl-PL" sz="2400" kern="0" dirty="0">
                <a:latin typeface="Arial" charset="0"/>
              </a:rPr>
              <a:t>a </a:t>
            </a:r>
            <a:r>
              <a:rPr lang="en-US" sz="2400" kern="0" dirty="0">
                <a:latin typeface="Arial" charset="0"/>
              </a:rPr>
              <a:t>wider area </a:t>
            </a:r>
            <a:r>
              <a:rPr lang="pl-PL" sz="2400" kern="0" dirty="0">
                <a:latin typeface="Arial" charset="0"/>
              </a:rPr>
              <a:t>and</a:t>
            </a:r>
            <a:r>
              <a:rPr lang="en-US" sz="2400" kern="0" dirty="0">
                <a:latin typeface="Arial" charset="0"/>
              </a:rPr>
              <a:t> the signal travels along multiple sub-paths. Reflections are </a:t>
            </a:r>
            <a:r>
              <a:rPr lang="pl-PL" sz="2400" kern="0" dirty="0">
                <a:latin typeface="Arial" charset="0"/>
              </a:rPr>
              <a:t>usually </a:t>
            </a:r>
            <a:r>
              <a:rPr lang="en-US" sz="2400" kern="0" dirty="0">
                <a:latin typeface="Arial" charset="0"/>
              </a:rPr>
              <a:t>&gt;4ns wide. That will cause the energy from </a:t>
            </a:r>
            <a:r>
              <a:rPr lang="pl-PL" sz="2400" kern="0" dirty="0">
                <a:latin typeface="Arial" charset="0"/>
              </a:rPr>
              <a:t>shifted </a:t>
            </a:r>
            <a:r>
              <a:rPr lang="en-IE" sz="2400" kern="0" dirty="0" smtClean="0">
                <a:latin typeface="Arial" charset="0"/>
              </a:rPr>
              <a:t>sidelobes</a:t>
            </a:r>
            <a:r>
              <a:rPr lang="pl-PL" sz="2400" kern="0" dirty="0" smtClean="0">
                <a:latin typeface="Arial" charset="0"/>
              </a:rPr>
              <a:t>,</a:t>
            </a:r>
            <a:r>
              <a:rPr lang="en-US" sz="2400" kern="0" dirty="0" smtClean="0">
                <a:latin typeface="Arial" charset="0"/>
              </a:rPr>
              <a:t> </a:t>
            </a:r>
            <a:r>
              <a:rPr lang="pl-PL" sz="2400" kern="0" dirty="0">
                <a:latin typeface="Arial" charset="0"/>
              </a:rPr>
              <a:t>which are just </a:t>
            </a:r>
            <a:r>
              <a:rPr lang="en-US" sz="2400" kern="0" dirty="0">
                <a:latin typeface="Arial" charset="0"/>
              </a:rPr>
              <a:t>2ns apart</a:t>
            </a:r>
            <a:r>
              <a:rPr lang="pl-PL" sz="2400" kern="0" dirty="0">
                <a:latin typeface="Arial" charset="0"/>
              </a:rPr>
              <a:t>,</a:t>
            </a:r>
            <a:r>
              <a:rPr lang="en-US" sz="2400" kern="0" dirty="0">
                <a:latin typeface="Arial" charset="0"/>
              </a:rPr>
              <a:t> to overlap and add to each other, thus </a:t>
            </a:r>
            <a:r>
              <a:rPr lang="pl-PL" sz="2400" kern="0" dirty="0">
                <a:latin typeface="Arial" charset="0"/>
              </a:rPr>
              <a:t>significantly </a:t>
            </a:r>
            <a:r>
              <a:rPr lang="en-US" sz="2400" kern="0" dirty="0">
                <a:latin typeface="Arial" charset="0"/>
              </a:rPr>
              <a:t>reducing </a:t>
            </a:r>
            <a:r>
              <a:rPr lang="pl-PL" sz="2400" kern="0" dirty="0">
                <a:latin typeface="Arial" charset="0"/>
              </a:rPr>
              <a:t>the 3dB sidelobe </a:t>
            </a:r>
            <a:r>
              <a:rPr lang="en-US" sz="2400" kern="0" dirty="0" smtClean="0">
                <a:latin typeface="Arial" charset="0"/>
              </a:rPr>
              <a:t>benefit</a:t>
            </a:r>
            <a:endParaRPr lang="pl-PL" sz="2400" kern="0" dirty="0">
              <a:latin typeface="Arial" charset="0"/>
            </a:endParaRPr>
          </a:p>
          <a:p>
            <a:r>
              <a:rPr lang="pl-PL" sz="2400" kern="0" dirty="0">
                <a:latin typeface="Arial" charset="0"/>
              </a:rPr>
              <a:t>This is </a:t>
            </a:r>
            <a:r>
              <a:rPr lang="pl-PL" sz="2400" kern="0" dirty="0" smtClean="0">
                <a:latin typeface="Arial" charset="0"/>
              </a:rPr>
              <a:t>demonstrated </a:t>
            </a:r>
            <a:r>
              <a:rPr lang="pl-PL" sz="2400" kern="0" dirty="0">
                <a:latin typeface="Arial" charset="0"/>
              </a:rPr>
              <a:t>on the </a:t>
            </a:r>
            <a:r>
              <a:rPr lang="en-IE" sz="2400" kern="0" dirty="0">
                <a:latin typeface="Arial" charset="0"/>
              </a:rPr>
              <a:t>previous</a:t>
            </a:r>
            <a:r>
              <a:rPr lang="pl-PL" sz="2400" kern="0" dirty="0">
                <a:latin typeface="Arial" charset="0"/>
              </a:rPr>
              <a:t> slide: narrower LOS vs. wider NLOS paths are compared.</a:t>
            </a:r>
          </a:p>
          <a:p>
            <a:endParaRPr lang="pl-PL" sz="2400" kern="0" dirty="0">
              <a:solidFill>
                <a:srgbClr val="C00000"/>
              </a:solidFill>
              <a:latin typeface="Arial" charset="0"/>
            </a:endParaRPr>
          </a:p>
          <a:p>
            <a:pPr marL="0" indent="0">
              <a:buNone/>
            </a:pPr>
            <a:endParaRPr lang="en-IE" sz="2400" kern="0" dirty="0">
              <a:latin typeface="Arial" charset="0"/>
            </a:endParaRPr>
          </a:p>
          <a:p>
            <a:endParaRPr lang="en-US" sz="2400" kern="0" dirty="0">
              <a:latin typeface="Arial" charset="0"/>
            </a:endParaRPr>
          </a:p>
        </p:txBody>
      </p:sp>
      <p:sp>
        <p:nvSpPr>
          <p:cNvPr id="3" name="Rectangle 1026"/>
          <p:cNvSpPr txBox="1">
            <a:spLocks noChangeArrowheads="1"/>
          </p:cNvSpPr>
          <p:nvPr/>
        </p:nvSpPr>
        <p:spPr>
          <a:xfrm>
            <a:off x="304800" y="685800"/>
            <a:ext cx="8686800" cy="4572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r>
              <a:rPr lang="en-IE" sz="3200" b="1" kern="0" dirty="0" smtClean="0">
                <a:solidFill>
                  <a:schemeClr val="tx1"/>
                </a:solidFill>
              </a:rPr>
              <a:t>Cipher</a:t>
            </a:r>
            <a:r>
              <a:rPr lang="en-US" sz="3200" b="1" kern="0" dirty="0" smtClean="0">
                <a:solidFill>
                  <a:schemeClr val="tx1"/>
                </a:solidFill>
              </a:rPr>
              <a:t> </a:t>
            </a:r>
            <a:r>
              <a:rPr lang="en-US" sz="3200" b="1" kern="0" dirty="0">
                <a:solidFill>
                  <a:schemeClr val="tx1"/>
                </a:solidFill>
              </a:rPr>
              <a:t>sequence </a:t>
            </a:r>
            <a:r>
              <a:rPr lang="pl-PL" sz="3200" b="1" kern="0" dirty="0">
                <a:solidFill>
                  <a:schemeClr val="tx1"/>
                </a:solidFill>
              </a:rPr>
              <a:t>with 2ns hopping</a:t>
            </a:r>
            <a:r>
              <a:rPr lang="en-US" sz="3200" b="1" kern="0" dirty="0">
                <a:solidFill>
                  <a:schemeClr val="tx1"/>
                </a:solidFill>
              </a:rPr>
              <a:t>:</a:t>
            </a:r>
            <a:endParaRPr lang="en-US" sz="3200" kern="0" dirty="0">
              <a:solidFill>
                <a:schemeClr val="tx1"/>
              </a:solidFill>
              <a:latin typeface="Arial" charset="0"/>
            </a:endParaRPr>
          </a:p>
        </p:txBody>
      </p:sp>
    </p:spTree>
    <p:extLst>
      <p:ext uri="{BB962C8B-B14F-4D97-AF65-F5344CB8AC3E}">
        <p14:creationId xmlns:p14="http://schemas.microsoft.com/office/powerpoint/2010/main" val="247718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66700" y="609600"/>
            <a:ext cx="8686800" cy="609600"/>
          </a:xfrm>
        </p:spPr>
        <p:txBody>
          <a:bodyPr/>
          <a:lstStyle/>
          <a:p>
            <a:r>
              <a:rPr lang="pl-PL" sz="3200" b="1" dirty="0">
                <a:solidFill>
                  <a:srgbClr val="000000"/>
                </a:solidFill>
              </a:rPr>
              <a:t>Digital sidelobe minimization – method 1</a:t>
            </a:r>
            <a:endParaRPr lang="en-US" sz="3200" dirty="0">
              <a:latin typeface="Arial" charset="0"/>
            </a:endParaRPr>
          </a:p>
        </p:txBody>
      </p:sp>
      <p:sp>
        <p:nvSpPr>
          <p:cNvPr id="5" name="Rectangle 1027"/>
          <p:cNvSpPr txBox="1">
            <a:spLocks noChangeArrowheads="1"/>
          </p:cNvSpPr>
          <p:nvPr/>
        </p:nvSpPr>
        <p:spPr bwMode="auto">
          <a:xfrm>
            <a:off x="266700" y="1295400"/>
            <a:ext cx="8610600" cy="51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357188" lvl="1" indent="-265113">
              <a:buFont typeface="Arial" panose="020B0604020202020204" pitchFamily="34" charset="0"/>
              <a:buChar char="•"/>
            </a:pPr>
            <a:r>
              <a:rPr lang="pl-PL" sz="2000" kern="0" dirty="0">
                <a:latin typeface="Arial" charset="0"/>
              </a:rPr>
              <a:t>The 1st method to reduce sidelobes could be based on iterative subtraction/cancellation of sideobes in post-processing, using known channel input response and known auto-cor</a:t>
            </a:r>
            <a:r>
              <a:rPr lang="en-IE" sz="2000" kern="0" dirty="0">
                <a:latin typeface="Arial" charset="0"/>
              </a:rPr>
              <a:t>r</a:t>
            </a:r>
            <a:r>
              <a:rPr lang="pl-PL" sz="2000" kern="0" dirty="0">
                <a:latin typeface="Arial" charset="0"/>
              </a:rPr>
              <a:t>elation function (sidelobes) of the cipher </a:t>
            </a:r>
            <a:r>
              <a:rPr lang="pl-PL" sz="2000" kern="0" dirty="0" smtClean="0">
                <a:latin typeface="Arial" charset="0"/>
              </a:rPr>
              <a:t>block</a:t>
            </a:r>
            <a:endParaRPr lang="pl-PL" sz="2000" kern="0" dirty="0">
              <a:latin typeface="Arial" charset="0"/>
            </a:endParaRPr>
          </a:p>
          <a:p>
            <a:pPr marL="357188" lvl="1" indent="-265113">
              <a:buFont typeface="Arial" panose="020B0604020202020204" pitchFamily="34" charset="0"/>
              <a:buChar char="•"/>
            </a:pPr>
            <a:r>
              <a:rPr lang="pl-PL" sz="2000" kern="0" dirty="0">
                <a:latin typeface="Arial" charset="0"/>
              </a:rPr>
              <a:t>This method however has pretty poor performance, because sidelobes themselves interfere with channel input response measurement, distorting </a:t>
            </a:r>
            <a:r>
              <a:rPr lang="pl-PL" sz="2000" kern="0" dirty="0" smtClean="0">
                <a:latin typeface="Arial" charset="0"/>
              </a:rPr>
              <a:t>it</a:t>
            </a:r>
            <a:endParaRPr lang="pl-PL" sz="2000" kern="0" dirty="0">
              <a:latin typeface="Arial" charset="0"/>
            </a:endParaRPr>
          </a:p>
          <a:p>
            <a:pPr marL="357188" lvl="1" indent="-265113">
              <a:buFont typeface="Arial" panose="020B0604020202020204" pitchFamily="34" charset="0"/>
              <a:buChar char="•"/>
            </a:pPr>
            <a:r>
              <a:rPr lang="pl-PL" sz="2000" kern="0" dirty="0">
                <a:latin typeface="Arial" charset="0"/>
              </a:rPr>
              <a:t>Processing–wise, subtracting sidelobes caused by ALL reflected paths in rich multipath channels would be extremely intensive and increasingly inaccurate with more reflected paths (richer multipath</a:t>
            </a:r>
            <a:r>
              <a:rPr lang="pl-PL" sz="2000" kern="0" dirty="0" smtClean="0">
                <a:latin typeface="Arial" charset="0"/>
              </a:rPr>
              <a:t>)</a:t>
            </a:r>
            <a:endParaRPr lang="pl-PL" sz="2000" kern="0" dirty="0">
              <a:latin typeface="Arial" charset="0"/>
            </a:endParaRPr>
          </a:p>
          <a:p>
            <a:pPr marL="357188" lvl="1" indent="-265113">
              <a:buFont typeface="Arial" panose="020B0604020202020204" pitchFamily="34" charset="0"/>
              <a:buChar char="•"/>
            </a:pPr>
            <a:endParaRPr lang="pl-PL" sz="2000" kern="0" dirty="0">
              <a:latin typeface="Arial" charset="0"/>
            </a:endParaRPr>
          </a:p>
          <a:p>
            <a:pPr marL="357188" lvl="1" indent="-265113">
              <a:buFont typeface="Arial" panose="020B0604020202020204" pitchFamily="34" charset="0"/>
              <a:buChar char="•"/>
            </a:pPr>
            <a:endParaRPr lang="pl-PL" sz="2000" kern="0" dirty="0">
              <a:latin typeface="Arial" charset="0"/>
            </a:endParaRPr>
          </a:p>
          <a:p>
            <a:pPr marL="357188" lvl="1" indent="-265113">
              <a:buFont typeface="Arial" panose="020B0604020202020204" pitchFamily="34" charset="0"/>
              <a:buChar char="•"/>
            </a:pPr>
            <a:endParaRPr lang="en-IE" sz="2000" kern="0" dirty="0">
              <a:latin typeface="Arial" charset="0"/>
            </a:endParaRPr>
          </a:p>
        </p:txBody>
      </p:sp>
    </p:spTree>
    <p:extLst>
      <p:ext uri="{BB962C8B-B14F-4D97-AF65-F5344CB8AC3E}">
        <p14:creationId xmlns:p14="http://schemas.microsoft.com/office/powerpoint/2010/main" val="277588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66700" y="609600"/>
            <a:ext cx="8686800" cy="609600"/>
          </a:xfrm>
        </p:spPr>
        <p:txBody>
          <a:bodyPr/>
          <a:lstStyle/>
          <a:p>
            <a:r>
              <a:rPr lang="pl-PL" sz="3200" b="1" dirty="0">
                <a:solidFill>
                  <a:srgbClr val="000000"/>
                </a:solidFill>
              </a:rPr>
              <a:t>Digital sidelobe minimization – method 2</a:t>
            </a:r>
            <a:endParaRPr lang="en-US" sz="3200" dirty="0">
              <a:latin typeface="Arial" charset="0"/>
            </a:endParaRPr>
          </a:p>
        </p:txBody>
      </p:sp>
      <p:sp>
        <p:nvSpPr>
          <p:cNvPr id="5" name="Rectangle 1027"/>
          <p:cNvSpPr txBox="1">
            <a:spLocks noChangeArrowheads="1"/>
          </p:cNvSpPr>
          <p:nvPr/>
        </p:nvSpPr>
        <p:spPr bwMode="auto">
          <a:xfrm>
            <a:off x="266700" y="1219200"/>
            <a:ext cx="8610600"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357188" lvl="1" indent="-265113">
              <a:buFont typeface="Arial" panose="020B0604020202020204" pitchFamily="34" charset="0"/>
              <a:buChar char="•"/>
            </a:pPr>
            <a:r>
              <a:rPr lang="pl-PL" sz="2000" kern="0" dirty="0">
                <a:latin typeface="Arial" charset="0"/>
              </a:rPr>
              <a:t>The 2nd method, the digital sidelobe minimization (DSM), can be implemented by modifying selected cipher bits, in such a way that correlation and accumulation (per-cipher-block) would result in reduced pre-cursor (or all) </a:t>
            </a:r>
            <a:r>
              <a:rPr lang="pl-PL" sz="2000" kern="0" dirty="0" smtClean="0">
                <a:latin typeface="Arial" charset="0"/>
              </a:rPr>
              <a:t>sidelobes</a:t>
            </a:r>
            <a:endParaRPr lang="pl-PL" sz="2000" kern="0" dirty="0">
              <a:latin typeface="Arial" charset="0"/>
            </a:endParaRPr>
          </a:p>
          <a:p>
            <a:pPr marL="357188" lvl="1" indent="-265113">
              <a:buFont typeface="Arial" panose="020B0604020202020204" pitchFamily="34" charset="0"/>
              <a:buChar char="•"/>
            </a:pPr>
            <a:r>
              <a:rPr lang="pl-PL" sz="2000" kern="0" dirty="0">
                <a:latin typeface="Arial" charset="0"/>
              </a:rPr>
              <a:t>This method provides very good results and it’s numerical complexity can be </a:t>
            </a:r>
            <a:r>
              <a:rPr lang="en-IE" sz="2000" kern="0" dirty="0">
                <a:latin typeface="Arial" charset="0"/>
              </a:rPr>
              <a:t>made very low</a:t>
            </a:r>
            <a:r>
              <a:rPr lang="pl-PL" sz="2000" kern="0" dirty="0">
                <a:latin typeface="Arial" charset="0"/>
              </a:rPr>
              <a:t>. One of the methods to reduce complexity involves reduction of the number of optimized sidelobes. To achieve th</a:t>
            </a:r>
            <a:r>
              <a:rPr lang="en-IE" sz="2000" kern="0" dirty="0">
                <a:latin typeface="Arial" charset="0"/>
              </a:rPr>
              <a:t>is</a:t>
            </a:r>
            <a:r>
              <a:rPr lang="pl-PL" sz="2000" kern="0" dirty="0">
                <a:latin typeface="Arial" charset="0"/>
              </a:rPr>
              <a:t>, it is better (in PRF64 mode) to use </a:t>
            </a:r>
            <a:r>
              <a:rPr lang="en-IE" sz="2000" kern="0" dirty="0">
                <a:latin typeface="Arial" charset="0"/>
              </a:rPr>
              <a:t>a </a:t>
            </a:r>
            <a:r>
              <a:rPr lang="pl-PL" sz="2000" kern="0" dirty="0">
                <a:latin typeface="Arial" charset="0"/>
              </a:rPr>
              <a:t>guard interval</a:t>
            </a:r>
            <a:r>
              <a:rPr lang="en-IE" sz="2000" kern="0" dirty="0">
                <a:latin typeface="Arial" charset="0"/>
              </a:rPr>
              <a:t>. This</a:t>
            </a:r>
            <a:r>
              <a:rPr lang="pl-PL" sz="2000" kern="0" dirty="0">
                <a:latin typeface="Arial" charset="0"/>
              </a:rPr>
              <a:t> reduces the number of </a:t>
            </a:r>
            <a:r>
              <a:rPr lang="en-IE" sz="2000" kern="0" dirty="0">
                <a:latin typeface="Arial" charset="0"/>
              </a:rPr>
              <a:t>“</a:t>
            </a:r>
            <a:r>
              <a:rPr lang="pl-PL" sz="2000" kern="0" dirty="0">
                <a:latin typeface="Arial" charset="0"/>
              </a:rPr>
              <a:t>active” pulse positions per 1024ns from 127 to 63, and allows for implementation using shorter 64x64 correlation rather than </a:t>
            </a:r>
            <a:r>
              <a:rPr lang="pl-PL" sz="2000" kern="0" dirty="0" smtClean="0">
                <a:latin typeface="Arial" charset="0"/>
              </a:rPr>
              <a:t>128x128</a:t>
            </a:r>
            <a:endParaRPr lang="pl-PL" sz="2000" kern="0" dirty="0">
              <a:latin typeface="Arial" charset="0"/>
            </a:endParaRPr>
          </a:p>
          <a:p>
            <a:pPr marL="357188" lvl="1" indent="-265113">
              <a:buFont typeface="Arial" panose="020B0604020202020204" pitchFamily="34" charset="0"/>
              <a:buChar char="•"/>
            </a:pPr>
            <a:r>
              <a:rPr lang="pl-PL" sz="2000" kern="0" dirty="0">
                <a:latin typeface="Arial" charset="0"/>
              </a:rPr>
              <a:t>Similarly</a:t>
            </a:r>
            <a:r>
              <a:rPr lang="en-IE" sz="2000" kern="0" dirty="0">
                <a:latin typeface="Arial" charset="0"/>
              </a:rPr>
              <a:t>,</a:t>
            </a:r>
            <a:r>
              <a:rPr lang="pl-PL" sz="2000" kern="0" dirty="0">
                <a:latin typeface="Arial" charset="0"/>
              </a:rPr>
              <a:t> it is much better to use fixed 8ns </a:t>
            </a:r>
            <a:r>
              <a:rPr lang="en-IE" sz="2000" kern="0" dirty="0">
                <a:latin typeface="Arial" charset="0"/>
              </a:rPr>
              <a:t>pulse </a:t>
            </a:r>
            <a:r>
              <a:rPr lang="pl-PL" sz="2000" kern="0" dirty="0">
                <a:latin typeface="Arial" charset="0"/>
              </a:rPr>
              <a:t>grid, rather than </a:t>
            </a:r>
            <a:r>
              <a:rPr lang="en-IE" sz="2000" kern="0" dirty="0">
                <a:latin typeface="Arial" charset="0"/>
              </a:rPr>
              <a:t>the </a:t>
            </a:r>
            <a:r>
              <a:rPr lang="pl-PL" sz="2000" kern="0" dirty="0">
                <a:latin typeface="Arial" charset="0"/>
              </a:rPr>
              <a:t>optional 2ns hopping, which would increase the number of the sidelobes to optimize 3 </a:t>
            </a:r>
            <a:r>
              <a:rPr lang="pl-PL" sz="2000" kern="0" dirty="0" smtClean="0">
                <a:latin typeface="Arial" charset="0"/>
              </a:rPr>
              <a:t>times</a:t>
            </a:r>
            <a:endParaRPr lang="pl-PL" sz="2000" kern="0" dirty="0">
              <a:latin typeface="Arial" charset="0"/>
            </a:endParaRPr>
          </a:p>
          <a:p>
            <a:pPr marL="357188" lvl="1" indent="-265113">
              <a:buFont typeface="Arial" panose="020B0604020202020204" pitchFamily="34" charset="0"/>
              <a:buChar char="•"/>
            </a:pPr>
            <a:endParaRPr lang="pl-PL" sz="2000" kern="0" dirty="0">
              <a:latin typeface="Arial" charset="0"/>
            </a:endParaRPr>
          </a:p>
          <a:p>
            <a:pPr marL="357188" lvl="1" indent="-265113">
              <a:buFont typeface="Arial" panose="020B0604020202020204" pitchFamily="34" charset="0"/>
              <a:buChar char="•"/>
            </a:pPr>
            <a:endParaRPr lang="pl-PL" sz="2000" kern="0" dirty="0">
              <a:latin typeface="Arial" charset="0"/>
            </a:endParaRPr>
          </a:p>
          <a:p>
            <a:pPr marL="357188" lvl="1" indent="-265113">
              <a:buFont typeface="Arial" panose="020B0604020202020204" pitchFamily="34" charset="0"/>
              <a:buChar char="•"/>
            </a:pPr>
            <a:endParaRPr lang="en-IE" sz="2000" kern="0" dirty="0">
              <a:latin typeface="Arial" charset="0"/>
            </a:endParaRPr>
          </a:p>
        </p:txBody>
      </p:sp>
    </p:spTree>
    <p:extLst>
      <p:ext uri="{BB962C8B-B14F-4D97-AF65-F5344CB8AC3E}">
        <p14:creationId xmlns:p14="http://schemas.microsoft.com/office/powerpoint/2010/main" val="52298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609600"/>
          </a:xfrm>
        </p:spPr>
        <p:txBody>
          <a:bodyPr/>
          <a:lstStyle/>
          <a:p>
            <a:r>
              <a:rPr lang="pl-PL" sz="3200" b="1" dirty="0">
                <a:solidFill>
                  <a:srgbClr val="000000"/>
                </a:solidFill>
              </a:rPr>
              <a:t>Digital sidelobe minimization - introduction</a:t>
            </a:r>
            <a:endParaRPr lang="en-US" sz="3200" dirty="0">
              <a:latin typeface="Arial" charset="0"/>
            </a:endParaRPr>
          </a:p>
        </p:txBody>
      </p:sp>
      <p:sp>
        <p:nvSpPr>
          <p:cNvPr id="5" name="Rectangle 1027"/>
          <p:cNvSpPr txBox="1">
            <a:spLocks noChangeArrowheads="1"/>
          </p:cNvSpPr>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357188" lvl="1" indent="-265113">
              <a:buFont typeface="Arial" panose="020B0604020202020204" pitchFamily="34" charset="0"/>
              <a:buChar char="•"/>
            </a:pPr>
            <a:r>
              <a:rPr lang="pl-PL" sz="2000" kern="0" dirty="0">
                <a:latin typeface="Arial" charset="0"/>
              </a:rPr>
              <a:t>The initial sidelobes and the sidelobe </a:t>
            </a:r>
            <a:r>
              <a:rPr lang="en-IE" sz="2000" kern="0" dirty="0">
                <a:latin typeface="Arial" charset="0"/>
              </a:rPr>
              <a:t>“</a:t>
            </a:r>
            <a:r>
              <a:rPr lang="pl-PL" sz="2000" kern="0" dirty="0">
                <a:latin typeface="Arial" charset="0"/>
              </a:rPr>
              <a:t>quality” metric can be computed </a:t>
            </a:r>
            <a:r>
              <a:rPr lang="en-IE" sz="2000" kern="0" dirty="0">
                <a:latin typeface="Arial" charset="0"/>
              </a:rPr>
              <a:t>based on the </a:t>
            </a:r>
            <a:r>
              <a:rPr lang="pl-PL" sz="2000" kern="0" dirty="0">
                <a:latin typeface="Arial" charset="0"/>
              </a:rPr>
              <a:t>sum of the </a:t>
            </a:r>
            <a:r>
              <a:rPr lang="en-IE" sz="2000" kern="0" dirty="0">
                <a:latin typeface="Arial" charset="0"/>
              </a:rPr>
              <a:t>cross</a:t>
            </a:r>
            <a:r>
              <a:rPr lang="pl-PL" sz="2000" kern="0" dirty="0">
                <a:latin typeface="Arial" charset="0"/>
              </a:rPr>
              <a:t>-correlations of the cipher </a:t>
            </a:r>
            <a:r>
              <a:rPr lang="pl-PL" sz="2000" kern="0" dirty="0" smtClean="0">
                <a:latin typeface="Arial" charset="0"/>
              </a:rPr>
              <a:t>block</a:t>
            </a:r>
            <a:endParaRPr lang="pl-PL" sz="2000" kern="0" dirty="0">
              <a:latin typeface="Arial" charset="0"/>
            </a:endParaRPr>
          </a:p>
          <a:p>
            <a:pPr marL="357188" lvl="1" indent="-265113">
              <a:buFont typeface="Arial" panose="020B0604020202020204" pitchFamily="34" charset="0"/>
              <a:buChar char="•"/>
            </a:pPr>
            <a:r>
              <a:rPr lang="pl-PL" sz="2000" kern="0" dirty="0">
                <a:latin typeface="Arial" charset="0"/>
              </a:rPr>
              <a:t>The method involves iteratively changing </a:t>
            </a:r>
            <a:r>
              <a:rPr lang="en-IE" sz="2000" kern="0" dirty="0">
                <a:latin typeface="Arial" charset="0"/>
              </a:rPr>
              <a:t>the polarity of selected pulses</a:t>
            </a:r>
            <a:r>
              <a:rPr lang="pl-PL" sz="2000" kern="0" dirty="0">
                <a:latin typeface="Arial" charset="0"/>
              </a:rPr>
              <a:t> in the cipher sequence and recalculating the sidelobe metric. If the sidelobe metric is reduced, the </a:t>
            </a:r>
            <a:r>
              <a:rPr lang="en-IE" sz="2000" kern="0" dirty="0">
                <a:latin typeface="Arial" charset="0"/>
              </a:rPr>
              <a:t>polarity</a:t>
            </a:r>
            <a:r>
              <a:rPr lang="pl-PL" sz="2000" kern="0" dirty="0">
                <a:latin typeface="Arial" charset="0"/>
              </a:rPr>
              <a:t> change can be accepted and the next </a:t>
            </a:r>
            <a:r>
              <a:rPr lang="en-IE" sz="2000" kern="0" dirty="0">
                <a:latin typeface="Arial" charset="0"/>
              </a:rPr>
              <a:t>pulse</a:t>
            </a:r>
            <a:r>
              <a:rPr lang="pl-PL" sz="2000" kern="0" dirty="0">
                <a:latin typeface="Arial" charset="0"/>
              </a:rPr>
              <a:t> can be tested. While the </a:t>
            </a:r>
            <a:r>
              <a:rPr lang="en-IE" sz="2000" kern="0" dirty="0">
                <a:latin typeface="Arial" charset="0"/>
              </a:rPr>
              <a:t>sign changes</a:t>
            </a:r>
            <a:r>
              <a:rPr lang="pl-PL" sz="2000" kern="0" dirty="0">
                <a:latin typeface="Arial" charset="0"/>
              </a:rPr>
              <a:t> reduce peak</a:t>
            </a:r>
            <a:r>
              <a:rPr lang="en-IE" sz="2000" kern="0" dirty="0">
                <a:latin typeface="Arial" charset="0"/>
              </a:rPr>
              <a:t> cross-</a:t>
            </a:r>
            <a:r>
              <a:rPr lang="pl-PL" sz="2000" kern="0" dirty="0">
                <a:latin typeface="Arial" charset="0"/>
              </a:rPr>
              <a:t>correlation</a:t>
            </a:r>
            <a:r>
              <a:rPr lang="en-IE" sz="2000" kern="0" dirty="0">
                <a:latin typeface="Arial" charset="0"/>
              </a:rPr>
              <a:t> somewhat</a:t>
            </a:r>
            <a:r>
              <a:rPr lang="pl-PL" sz="2000" kern="0" dirty="0">
                <a:latin typeface="Arial" charset="0"/>
              </a:rPr>
              <a:t>, the sidelobe reduction </a:t>
            </a:r>
            <a:r>
              <a:rPr lang="en-IE" sz="2000" kern="0" dirty="0">
                <a:latin typeface="Arial" charset="0"/>
              </a:rPr>
              <a:t>is</a:t>
            </a:r>
            <a:r>
              <a:rPr lang="pl-PL" sz="2000" kern="0" dirty="0">
                <a:latin typeface="Arial" charset="0"/>
              </a:rPr>
              <a:t> very </a:t>
            </a:r>
            <a:r>
              <a:rPr lang="pl-PL" sz="2000" kern="0" dirty="0" smtClean="0">
                <a:latin typeface="Arial" charset="0"/>
              </a:rPr>
              <a:t>dramatic</a:t>
            </a:r>
            <a:endParaRPr lang="pl-PL" sz="2000" kern="0" dirty="0">
              <a:latin typeface="Arial" charset="0"/>
            </a:endParaRPr>
          </a:p>
          <a:p>
            <a:pPr marL="357188" lvl="1" indent="-265113">
              <a:buFont typeface="Arial" panose="020B0604020202020204" pitchFamily="34" charset="0"/>
              <a:buChar char="•"/>
            </a:pPr>
            <a:r>
              <a:rPr lang="pl-PL" sz="2000" kern="0" dirty="0">
                <a:latin typeface="Arial" charset="0"/>
              </a:rPr>
              <a:t>To achieve good sidelobe reduction, many hundreds of such tests have to be performed. Only a small proportion of them </a:t>
            </a:r>
            <a:r>
              <a:rPr lang="en-IE" sz="2000" kern="0" dirty="0">
                <a:latin typeface="Arial" charset="0"/>
              </a:rPr>
              <a:t>are </a:t>
            </a:r>
            <a:r>
              <a:rPr lang="pl-PL" sz="2000" kern="0" dirty="0" smtClean="0">
                <a:latin typeface="Arial" charset="0"/>
              </a:rPr>
              <a:t>accepted</a:t>
            </a:r>
            <a:endParaRPr lang="pl-PL" sz="2000" kern="0" dirty="0">
              <a:latin typeface="Arial" charset="0"/>
            </a:endParaRPr>
          </a:p>
          <a:p>
            <a:pPr marL="357188" lvl="1" indent="-265113">
              <a:buFont typeface="Arial" panose="020B0604020202020204" pitchFamily="34" charset="0"/>
              <a:buChar char="•"/>
            </a:pPr>
            <a:r>
              <a:rPr lang="pl-PL" sz="2000" kern="0" dirty="0">
                <a:latin typeface="Arial" charset="0"/>
              </a:rPr>
              <a:t>For maintaining security, only the receiver correlator </a:t>
            </a:r>
            <a:r>
              <a:rPr lang="en-IE" sz="2000" kern="0" dirty="0">
                <a:latin typeface="Arial" charset="0"/>
              </a:rPr>
              <a:t>pulse polarity</a:t>
            </a:r>
            <a:r>
              <a:rPr lang="pl-PL" sz="2000" kern="0" dirty="0">
                <a:latin typeface="Arial" charset="0"/>
              </a:rPr>
              <a:t> </a:t>
            </a:r>
            <a:r>
              <a:rPr lang="en-IE" sz="2000" kern="0" dirty="0">
                <a:latin typeface="Arial" charset="0"/>
              </a:rPr>
              <a:t>should</a:t>
            </a:r>
            <a:r>
              <a:rPr lang="pl-PL" sz="2000" kern="0" dirty="0">
                <a:latin typeface="Arial" charset="0"/>
              </a:rPr>
              <a:t> be changed, otherwise the attacker </a:t>
            </a:r>
            <a:r>
              <a:rPr lang="en-IE" sz="2000" kern="0" dirty="0">
                <a:latin typeface="Arial" charset="0"/>
              </a:rPr>
              <a:t>may be able to</a:t>
            </a:r>
            <a:r>
              <a:rPr lang="pl-PL" sz="2000" kern="0" dirty="0">
                <a:latin typeface="Arial" charset="0"/>
              </a:rPr>
              <a:t> predict certain future </a:t>
            </a:r>
            <a:r>
              <a:rPr lang="en-IE" sz="2000" kern="0" dirty="0">
                <a:latin typeface="Arial" charset="0"/>
              </a:rPr>
              <a:t>pulses</a:t>
            </a:r>
            <a:r>
              <a:rPr lang="pl-PL" sz="2000" kern="0" dirty="0">
                <a:latin typeface="Arial" charset="0"/>
              </a:rPr>
              <a:t> with probability &gt;50</a:t>
            </a:r>
            <a:r>
              <a:rPr lang="pl-PL" sz="2000" kern="0" dirty="0" smtClean="0">
                <a:latin typeface="Arial" charset="0"/>
              </a:rPr>
              <a:t>%</a:t>
            </a:r>
            <a:endParaRPr lang="en-IE" sz="2000" kern="0" dirty="0">
              <a:latin typeface="Arial" charset="0"/>
            </a:endParaRPr>
          </a:p>
          <a:p>
            <a:pPr marL="357188" lvl="1" indent="-265113">
              <a:buFont typeface="Arial" panose="020B0604020202020204" pitchFamily="34" charset="0"/>
              <a:buChar char="•"/>
            </a:pPr>
            <a:r>
              <a:rPr lang="pl-PL" sz="2000" kern="0" dirty="0">
                <a:latin typeface="Arial" charset="0"/>
              </a:rPr>
              <a:t>Other techniques can be used to reduce processing </a:t>
            </a:r>
            <a:r>
              <a:rPr lang="pl-PL" sz="2000" kern="0" dirty="0" smtClean="0">
                <a:latin typeface="Arial" charset="0"/>
              </a:rPr>
              <a:t>complexity</a:t>
            </a:r>
            <a:endParaRPr lang="pl-PL" sz="2000" kern="0" dirty="0">
              <a:latin typeface="Arial" charset="0"/>
            </a:endParaRPr>
          </a:p>
          <a:p>
            <a:pPr marL="357188" lvl="1" indent="-265113">
              <a:buFont typeface="Arial" panose="020B0604020202020204" pitchFamily="34" charset="0"/>
              <a:buChar char="•"/>
            </a:pPr>
            <a:endParaRPr lang="pl-PL" sz="2000" kern="0" dirty="0">
              <a:latin typeface="Arial" charset="0"/>
            </a:endParaRPr>
          </a:p>
          <a:p>
            <a:pPr marL="357188" lvl="1" indent="-265113">
              <a:buFont typeface="Arial" panose="020B0604020202020204" pitchFamily="34" charset="0"/>
              <a:buChar char="•"/>
            </a:pPr>
            <a:endParaRPr lang="en-IE" sz="2000" kern="0" dirty="0">
              <a:latin typeface="Arial" charset="0"/>
            </a:endParaRPr>
          </a:p>
        </p:txBody>
      </p:sp>
    </p:spTree>
    <p:extLst>
      <p:ext uri="{BB962C8B-B14F-4D97-AF65-F5344CB8AC3E}">
        <p14:creationId xmlns:p14="http://schemas.microsoft.com/office/powerpoint/2010/main" val="372483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533400"/>
          </a:xfrm>
        </p:spPr>
        <p:txBody>
          <a:bodyPr/>
          <a:lstStyle/>
          <a:p>
            <a:r>
              <a:rPr lang="pl-PL" sz="3200" b="1" dirty="0">
                <a:solidFill>
                  <a:srgbClr val="000000"/>
                </a:solidFill>
              </a:rPr>
              <a:t>Digital sidelobe minimization - examples</a:t>
            </a:r>
            <a:endParaRPr lang="en-US" sz="3200" dirty="0">
              <a:latin typeface="Arial" charset="0"/>
            </a:endParaRPr>
          </a:p>
        </p:txBody>
      </p:sp>
      <p:sp>
        <p:nvSpPr>
          <p:cNvPr id="5" name="Rectangle 1027"/>
          <p:cNvSpPr txBox="1">
            <a:spLocks noChangeArrowheads="1"/>
          </p:cNvSpPr>
          <p:nvPr/>
        </p:nvSpPr>
        <p:spPr bwMode="auto">
          <a:xfrm>
            <a:off x="228600" y="1295400"/>
            <a:ext cx="8610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357188" lvl="1" indent="-265113">
              <a:buFont typeface="Arial" panose="020B0604020202020204" pitchFamily="34" charset="0"/>
              <a:buChar char="•"/>
            </a:pPr>
            <a:r>
              <a:rPr lang="pl-PL" sz="2000" kern="0" dirty="0">
                <a:latin typeface="Arial" charset="0"/>
              </a:rPr>
              <a:t>An example of sidelobe reduction is shown below. Depending on scenario and parameters, (pre-cursor) sidelobes can be reduced by 25-35dBs in practical implementations</a:t>
            </a:r>
          </a:p>
        </p:txBody>
      </p:sp>
      <p:pic>
        <p:nvPicPr>
          <p:cNvPr id="3" name="Picture 2">
            <a:extLst>
              <a:ext uri="{FF2B5EF4-FFF2-40B4-BE49-F238E27FC236}">
                <a16:creationId xmlns="" xmlns:a16="http://schemas.microsoft.com/office/drawing/2014/main" id="{6379D47D-BF66-4C4C-9FA5-1F6EC608944E}"/>
              </a:ext>
            </a:extLst>
          </p:cNvPr>
          <p:cNvPicPr>
            <a:picLocks noChangeAspect="1"/>
          </p:cNvPicPr>
          <p:nvPr/>
        </p:nvPicPr>
        <p:blipFill>
          <a:blip r:embed="rId2"/>
          <a:stretch>
            <a:fillRect/>
          </a:stretch>
        </p:blipFill>
        <p:spPr>
          <a:xfrm>
            <a:off x="2133600" y="2545381"/>
            <a:ext cx="6477000" cy="3779219"/>
          </a:xfrm>
          <a:prstGeom prst="rect">
            <a:avLst/>
          </a:prstGeom>
        </p:spPr>
      </p:pic>
    </p:spTree>
    <p:extLst>
      <p:ext uri="{BB962C8B-B14F-4D97-AF65-F5344CB8AC3E}">
        <p14:creationId xmlns:p14="http://schemas.microsoft.com/office/powerpoint/2010/main" val="213905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pl-PL" sz="3200" b="1" dirty="0">
                <a:solidFill>
                  <a:srgbClr val="000000"/>
                </a:solidFill>
              </a:rPr>
              <a:t>DSM OFF/ON - examples</a:t>
            </a:r>
            <a:endParaRPr lang="en-US" sz="3200" dirty="0">
              <a:latin typeface="Arial" charset="0"/>
            </a:endParaRPr>
          </a:p>
        </p:txBody>
      </p:sp>
      <p:sp>
        <p:nvSpPr>
          <p:cNvPr id="5" name="Rectangle 1027"/>
          <p:cNvSpPr txBox="1">
            <a:spLocks noChangeArrowheads="1"/>
          </p:cNvSpPr>
          <p:nvPr/>
        </p:nvSpPr>
        <p:spPr bwMode="auto">
          <a:xfrm>
            <a:off x="228600" y="1295400"/>
            <a:ext cx="8610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357188" lvl="1" indent="-265113">
              <a:buFont typeface="Arial" panose="020B0604020202020204" pitchFamily="34" charset="0"/>
              <a:buChar char="•"/>
            </a:pPr>
            <a:r>
              <a:rPr lang="pl-PL" sz="2000" kern="0" dirty="0">
                <a:latin typeface="Arial" charset="0"/>
              </a:rPr>
              <a:t>The effects of the digital sidelobe minimization scheme (DSM) are  tested in the following simulations. A channel consists of one weak path (-33dB) followed by 5 paths having random amplitudes (up to relative 0dB) placed at random delays (20-70ns behind the 1st path). RSL and noise levels are typical for a distance of approx 2.5 meters (UWB channel 5</a:t>
            </a:r>
            <a:r>
              <a:rPr lang="pl-PL" sz="2000" kern="0" dirty="0" smtClean="0">
                <a:latin typeface="Arial" charset="0"/>
              </a:rPr>
              <a:t>)</a:t>
            </a:r>
          </a:p>
          <a:p>
            <a:pPr marL="357188" lvl="1" indent="-265113">
              <a:buFont typeface="Arial" panose="020B0604020202020204" pitchFamily="34" charset="0"/>
              <a:buChar char="•"/>
            </a:pPr>
            <a:r>
              <a:rPr lang="pl-PL" sz="2000" kern="0" dirty="0" smtClean="0">
                <a:latin typeface="Arial" charset="0"/>
              </a:rPr>
              <a:t>Such channels are typical in the garage environments (multiple reflections off the walls/ceiling/floor and other metal objects). The 1st weak path is because the device is kept in the back pocket</a:t>
            </a:r>
          </a:p>
          <a:p>
            <a:pPr marL="357188" lvl="1" indent="-265113">
              <a:buFont typeface="Arial" panose="020B0604020202020204" pitchFamily="34" charset="0"/>
              <a:buChar char="•"/>
            </a:pPr>
            <a:r>
              <a:rPr lang="pl-PL" sz="2000" kern="0" dirty="0" smtClean="0">
                <a:latin typeface="Arial" charset="0"/>
              </a:rPr>
              <a:t>The </a:t>
            </a:r>
            <a:r>
              <a:rPr lang="pl-PL" sz="2000" kern="0" dirty="0">
                <a:latin typeface="Arial" charset="0"/>
              </a:rPr>
              <a:t>purpose of the simulation is to establish optimal detection threshold levels to reliably detect the weak 1st path, while being safely above the noise/sidelobe </a:t>
            </a:r>
            <a:r>
              <a:rPr lang="pl-PL" sz="2000" kern="0" dirty="0" smtClean="0">
                <a:latin typeface="Arial" charset="0"/>
              </a:rPr>
              <a:t>peaks</a:t>
            </a:r>
            <a:endParaRPr lang="pl-PL" sz="2000" kern="0" dirty="0">
              <a:latin typeface="Arial" charset="0"/>
            </a:endParaRPr>
          </a:p>
          <a:p>
            <a:pPr marL="357188" lvl="1" indent="-265113">
              <a:buFont typeface="Arial" panose="020B0604020202020204" pitchFamily="34" charset="0"/>
              <a:buChar char="•"/>
            </a:pPr>
            <a:r>
              <a:rPr lang="pl-PL" sz="2000" kern="0" dirty="0">
                <a:latin typeface="Arial" charset="0"/>
              </a:rPr>
              <a:t>Cipher lengths should be chosen to provide large margin between strongest noise/sidelobe peaks and the weakest 1st path </a:t>
            </a:r>
            <a:r>
              <a:rPr lang="pl-PL" sz="2000" kern="0" dirty="0" smtClean="0">
                <a:latin typeface="Arial" charset="0"/>
              </a:rPr>
              <a:t>peaks</a:t>
            </a:r>
            <a:endParaRPr lang="pl-PL" sz="2000" kern="0" dirty="0">
              <a:latin typeface="Arial" charset="0"/>
            </a:endParaRPr>
          </a:p>
        </p:txBody>
      </p:sp>
    </p:spTree>
    <p:extLst>
      <p:ext uri="{BB962C8B-B14F-4D97-AF65-F5344CB8AC3E}">
        <p14:creationId xmlns:p14="http://schemas.microsoft.com/office/powerpoint/2010/main" val="355546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pl-PL" sz="3200" b="1" dirty="0">
                <a:solidFill>
                  <a:srgbClr val="000000"/>
                </a:solidFill>
              </a:rPr>
              <a:t>DSM OFF, PRF64 binary cipher</a:t>
            </a:r>
            <a:endParaRPr lang="en-US" sz="3200" dirty="0">
              <a:latin typeface="Arial" charset="0"/>
            </a:endParaRPr>
          </a:p>
        </p:txBody>
      </p:sp>
      <p:sp>
        <p:nvSpPr>
          <p:cNvPr id="5" name="Rectangle 1027"/>
          <p:cNvSpPr txBox="1">
            <a:spLocks noChangeArrowheads="1"/>
          </p:cNvSpPr>
          <p:nvPr/>
        </p:nvSpPr>
        <p:spPr bwMode="auto">
          <a:xfrm>
            <a:off x="228600" y="1295400"/>
            <a:ext cx="350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92075" lvl="1" indent="0">
              <a:buNone/>
            </a:pPr>
            <a:r>
              <a:rPr lang="pl-PL" sz="2000" kern="0" dirty="0">
                <a:latin typeface="Arial" charset="0"/>
              </a:rPr>
              <a:t>Our proposed binary PRF64 scheme with cipher length of </a:t>
            </a:r>
            <a:r>
              <a:rPr lang="pl-PL" sz="2000" kern="0" dirty="0">
                <a:solidFill>
                  <a:srgbClr val="FF0000"/>
                </a:solidFill>
                <a:latin typeface="Arial" charset="0"/>
              </a:rPr>
              <a:t>1024 symbols </a:t>
            </a:r>
            <a:r>
              <a:rPr lang="pl-PL" sz="2000" kern="0" dirty="0">
                <a:latin typeface="Arial" charset="0"/>
              </a:rPr>
              <a:t>is shown  (DSM OFF). </a:t>
            </a:r>
          </a:p>
          <a:p>
            <a:pPr marL="92075" lvl="1" indent="0">
              <a:buNone/>
            </a:pPr>
            <a:r>
              <a:rPr lang="pl-PL" sz="2000" kern="0" dirty="0">
                <a:latin typeface="Arial" charset="0"/>
              </a:rPr>
              <a:t>Threshold above 1200 would be required to avoid false detections.</a:t>
            </a:r>
          </a:p>
          <a:p>
            <a:pPr marL="92075" lvl="1" indent="0">
              <a:buNone/>
            </a:pPr>
            <a:r>
              <a:rPr lang="pl-PL" sz="2000" kern="0" dirty="0">
                <a:latin typeface="Arial" charset="0"/>
              </a:rPr>
              <a:t>However this will cause occassional misses of the 1st path (0.5% miss rate with thr=1200, 3% for thr=1300). </a:t>
            </a:r>
          </a:p>
          <a:p>
            <a:pPr marL="92075" lvl="1" indent="0">
              <a:buNone/>
            </a:pPr>
            <a:r>
              <a:rPr lang="pl-PL" sz="2000" kern="0" dirty="0">
                <a:latin typeface="Arial" charset="0"/>
              </a:rPr>
              <a:t>The weak 1st path is shown at delay index=400.</a:t>
            </a:r>
          </a:p>
          <a:p>
            <a:pPr marL="92075" lvl="1" indent="0">
              <a:buNone/>
            </a:pPr>
            <a:endParaRPr lang="pl-PL" sz="2000" kern="0" dirty="0">
              <a:latin typeface="Arial" charset="0"/>
            </a:endParaRPr>
          </a:p>
        </p:txBody>
      </p:sp>
      <p:pic>
        <p:nvPicPr>
          <p:cNvPr id="3" name="Picture 2">
            <a:extLst>
              <a:ext uri="{FF2B5EF4-FFF2-40B4-BE49-F238E27FC236}">
                <a16:creationId xmlns="" xmlns:a16="http://schemas.microsoft.com/office/drawing/2014/main" id="{37E46581-A7BF-4675-BDBE-E5E24BB1D845}"/>
              </a:ext>
            </a:extLst>
          </p:cNvPr>
          <p:cNvPicPr>
            <a:picLocks noChangeAspect="1"/>
          </p:cNvPicPr>
          <p:nvPr/>
        </p:nvPicPr>
        <p:blipFill>
          <a:blip r:embed="rId2"/>
          <a:stretch>
            <a:fillRect/>
          </a:stretch>
        </p:blipFill>
        <p:spPr>
          <a:xfrm>
            <a:off x="3952889" y="1219200"/>
            <a:ext cx="5064869" cy="5029200"/>
          </a:xfrm>
          <a:prstGeom prst="rect">
            <a:avLst/>
          </a:prstGeom>
        </p:spPr>
      </p:pic>
    </p:spTree>
    <p:extLst>
      <p:ext uri="{BB962C8B-B14F-4D97-AF65-F5344CB8AC3E}">
        <p14:creationId xmlns:p14="http://schemas.microsoft.com/office/powerpoint/2010/main" val="292465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pl-PL" sz="3200" b="1" dirty="0">
                <a:solidFill>
                  <a:srgbClr val="000000"/>
                </a:solidFill>
              </a:rPr>
              <a:t>DSM OFF, ternary PRF64 cipher</a:t>
            </a:r>
            <a:endParaRPr lang="en-US" sz="3200" dirty="0">
              <a:latin typeface="Arial" charset="0"/>
            </a:endParaRPr>
          </a:p>
        </p:txBody>
      </p:sp>
      <p:sp>
        <p:nvSpPr>
          <p:cNvPr id="5" name="Rectangle 1027"/>
          <p:cNvSpPr txBox="1">
            <a:spLocks noChangeArrowheads="1"/>
          </p:cNvSpPr>
          <p:nvPr/>
        </p:nvSpPr>
        <p:spPr bwMode="auto">
          <a:xfrm>
            <a:off x="152400" y="1066800"/>
            <a:ext cx="360674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92075" lvl="1" indent="0">
              <a:buNone/>
            </a:pPr>
            <a:r>
              <a:rPr lang="pl-PL" sz="2000" kern="0" dirty="0">
                <a:latin typeface="Arial" charset="0"/>
              </a:rPr>
              <a:t>The proposed ternary PRF64 scheme with cipher length of </a:t>
            </a:r>
            <a:r>
              <a:rPr lang="pl-PL" sz="2000" kern="0" dirty="0">
                <a:solidFill>
                  <a:srgbClr val="FF0000"/>
                </a:solidFill>
                <a:latin typeface="Arial" charset="0"/>
              </a:rPr>
              <a:t>1024 symbols </a:t>
            </a:r>
            <a:r>
              <a:rPr lang="pl-PL" sz="2000" kern="0" dirty="0">
                <a:latin typeface="Arial" charset="0"/>
              </a:rPr>
              <a:t>is shown. </a:t>
            </a:r>
          </a:p>
          <a:p>
            <a:pPr marL="92075" lvl="1" indent="0">
              <a:buNone/>
            </a:pPr>
            <a:r>
              <a:rPr lang="pl-PL" sz="2000" kern="0" dirty="0">
                <a:latin typeface="Arial" charset="0"/>
              </a:rPr>
              <a:t>Threshold above 1100 would be required to avoid false detections. In practice larger safety margin would be required, increasing 1st path miss rate. Somewhat better performance compared to our binary scheme is due to ternary nature of the signal which reduces sidelobes by ~1-2 dBs in this case (it is not 3dB as in theoretical AWGN, due to delayed multipath and noise).</a:t>
            </a:r>
          </a:p>
          <a:p>
            <a:pPr marL="92075" lvl="1" indent="0">
              <a:buNone/>
            </a:pPr>
            <a:endParaRPr lang="pl-PL" sz="2000" kern="0" dirty="0">
              <a:latin typeface="Arial" charset="0"/>
            </a:endParaRPr>
          </a:p>
        </p:txBody>
      </p:sp>
      <p:pic>
        <p:nvPicPr>
          <p:cNvPr id="3" name="Picture 2">
            <a:extLst>
              <a:ext uri="{FF2B5EF4-FFF2-40B4-BE49-F238E27FC236}">
                <a16:creationId xmlns="" xmlns:a16="http://schemas.microsoft.com/office/drawing/2014/main" id="{89CCA03E-AFDC-466F-89E6-D95473433766}"/>
              </a:ext>
            </a:extLst>
          </p:cNvPr>
          <p:cNvPicPr>
            <a:picLocks noChangeAspect="1"/>
          </p:cNvPicPr>
          <p:nvPr/>
        </p:nvPicPr>
        <p:blipFill>
          <a:blip r:embed="rId2"/>
          <a:stretch>
            <a:fillRect/>
          </a:stretch>
        </p:blipFill>
        <p:spPr>
          <a:xfrm>
            <a:off x="3858269" y="1295400"/>
            <a:ext cx="5133331" cy="4781266"/>
          </a:xfrm>
          <a:prstGeom prst="rect">
            <a:avLst/>
          </a:prstGeom>
        </p:spPr>
      </p:pic>
    </p:spTree>
    <p:extLst>
      <p:ext uri="{BB962C8B-B14F-4D97-AF65-F5344CB8AC3E}">
        <p14:creationId xmlns:p14="http://schemas.microsoft.com/office/powerpoint/2010/main" val="247710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pl-PL" sz="3200" b="1" dirty="0">
                <a:solidFill>
                  <a:srgbClr val="000000"/>
                </a:solidFill>
              </a:rPr>
              <a:t>DSM OFF, PRF64 binary vs. ternary ciphers</a:t>
            </a:r>
            <a:endParaRPr lang="en-US" sz="3200" dirty="0">
              <a:latin typeface="Arial" charset="0"/>
            </a:endParaRPr>
          </a:p>
        </p:txBody>
      </p:sp>
      <p:sp>
        <p:nvSpPr>
          <p:cNvPr id="5" name="Rectangle 1027"/>
          <p:cNvSpPr txBox="1">
            <a:spLocks noChangeArrowheads="1"/>
          </p:cNvSpPr>
          <p:nvPr/>
        </p:nvSpPr>
        <p:spPr bwMode="auto">
          <a:xfrm>
            <a:off x="152400" y="1066800"/>
            <a:ext cx="360674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92075" lvl="1" indent="0">
              <a:buNone/>
            </a:pPr>
            <a:endParaRPr lang="pl-PL" sz="2000" kern="0" dirty="0">
              <a:latin typeface="Arial" charset="0"/>
            </a:endParaRPr>
          </a:p>
        </p:txBody>
      </p:sp>
      <p:pic>
        <p:nvPicPr>
          <p:cNvPr id="7" name="Picture 6">
            <a:extLst>
              <a:ext uri="{FF2B5EF4-FFF2-40B4-BE49-F238E27FC236}">
                <a16:creationId xmlns="" xmlns:a16="http://schemas.microsoft.com/office/drawing/2014/main" id="{9B1693A2-1A47-40A2-8923-05A9C349F52F}"/>
              </a:ext>
            </a:extLst>
          </p:cNvPr>
          <p:cNvPicPr>
            <a:picLocks noChangeAspect="1"/>
          </p:cNvPicPr>
          <p:nvPr/>
        </p:nvPicPr>
        <p:blipFill>
          <a:blip r:embed="rId2"/>
          <a:stretch>
            <a:fillRect/>
          </a:stretch>
        </p:blipFill>
        <p:spPr>
          <a:xfrm>
            <a:off x="564112" y="1295400"/>
            <a:ext cx="8168175" cy="4673076"/>
          </a:xfrm>
          <a:prstGeom prst="rect">
            <a:avLst/>
          </a:prstGeom>
        </p:spPr>
      </p:pic>
    </p:spTree>
    <p:extLst>
      <p:ext uri="{BB962C8B-B14F-4D97-AF65-F5344CB8AC3E}">
        <p14:creationId xmlns:p14="http://schemas.microsoft.com/office/powerpoint/2010/main" val="201547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pl-PL" sz="3200" b="1" dirty="0">
                <a:solidFill>
                  <a:srgbClr val="000000"/>
                </a:solidFill>
              </a:rPr>
              <a:t>DSM ON/OFF - summary</a:t>
            </a:r>
            <a:endParaRPr lang="en-US" sz="3200" dirty="0">
              <a:latin typeface="Arial" charset="0"/>
            </a:endParaRPr>
          </a:p>
        </p:txBody>
      </p:sp>
      <p:sp>
        <p:nvSpPr>
          <p:cNvPr id="5" name="Rectangle 1027"/>
          <p:cNvSpPr txBox="1">
            <a:spLocks noChangeArrowheads="1"/>
          </p:cNvSpPr>
          <p:nvPr/>
        </p:nvSpPr>
        <p:spPr bwMode="auto">
          <a:xfrm>
            <a:off x="152400" y="1219200"/>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92075" lvl="1" indent="0">
              <a:buNone/>
            </a:pPr>
            <a:r>
              <a:rPr lang="pl-PL" sz="2000" kern="0" dirty="0">
                <a:latin typeface="Arial" charset="0"/>
              </a:rPr>
              <a:t>The two examples presented, demonstrate that on such challenging garage-like channels, with 1st path strongly attenuated (-33dB), even 1024 cipher symbols does not provide good enough performance. To avoid any risk of triggering on noise/sidelobe peaks, threshold calculation should be conservative, for example above 1400 in those cases, which would significantly increase the risk of missing the 1st weak </a:t>
            </a:r>
            <a:r>
              <a:rPr lang="pl-PL" sz="2000" kern="0" dirty="0" smtClean="0">
                <a:latin typeface="Arial" charset="0"/>
              </a:rPr>
              <a:t>path</a:t>
            </a:r>
            <a:endParaRPr lang="pl-PL" sz="2000" kern="0" dirty="0">
              <a:latin typeface="Arial" charset="0"/>
            </a:endParaRPr>
          </a:p>
          <a:p>
            <a:pPr marL="92075" lvl="1" indent="0">
              <a:buNone/>
            </a:pPr>
            <a:endParaRPr lang="pl-PL" sz="2000" kern="0" dirty="0">
              <a:latin typeface="Arial" charset="0"/>
            </a:endParaRPr>
          </a:p>
          <a:p>
            <a:pPr marL="92075" lvl="1" indent="0">
              <a:buNone/>
            </a:pPr>
            <a:r>
              <a:rPr lang="pl-PL" sz="2000" kern="0" dirty="0">
                <a:latin typeface="Arial" charset="0"/>
              </a:rPr>
              <a:t>The next slide presents results with DSM algorithm enabled. Drastic reduction of sidelobes allows for shortening of the cipher length to just </a:t>
            </a:r>
            <a:r>
              <a:rPr lang="pl-PL" sz="2000" kern="0" dirty="0">
                <a:solidFill>
                  <a:srgbClr val="FF0000"/>
                </a:solidFill>
                <a:latin typeface="Arial" charset="0"/>
              </a:rPr>
              <a:t>64 symbols</a:t>
            </a:r>
            <a:r>
              <a:rPr lang="pl-PL" sz="2000" kern="0" dirty="0">
                <a:latin typeface="Arial" charset="0"/>
              </a:rPr>
              <a:t>, and despite that, margin between sidelobes and 1st path is considerably wider than in the previous </a:t>
            </a:r>
            <a:r>
              <a:rPr lang="pl-PL" sz="2000" kern="0" dirty="0" smtClean="0">
                <a:latin typeface="Arial" charset="0"/>
              </a:rPr>
              <a:t>simulations</a:t>
            </a:r>
            <a:endParaRPr lang="pl-PL" sz="2000" kern="0" dirty="0">
              <a:latin typeface="Arial" charset="0"/>
            </a:endParaRPr>
          </a:p>
          <a:p>
            <a:pPr marL="92075" lvl="1" indent="0">
              <a:buNone/>
            </a:pPr>
            <a:endParaRPr lang="pl-PL" sz="2000" kern="0" dirty="0">
              <a:latin typeface="Arial" charset="0"/>
            </a:endParaRPr>
          </a:p>
          <a:p>
            <a:pPr marL="92075" lvl="1" indent="0">
              <a:buNone/>
            </a:pPr>
            <a:r>
              <a:rPr lang="pl-PL" sz="2000" kern="0" dirty="0">
                <a:latin typeface="Arial" charset="0"/>
              </a:rPr>
              <a:t>In this scenario, DSM provides effectively more than 16x cipher length reduction, however, benefit from DSM will vary depending on channel multipath, RSL, receiver implementation and other </a:t>
            </a:r>
            <a:r>
              <a:rPr lang="pl-PL" sz="2000" kern="0" dirty="0" smtClean="0">
                <a:latin typeface="Arial" charset="0"/>
              </a:rPr>
              <a:t>factors</a:t>
            </a:r>
            <a:endParaRPr lang="pl-PL" sz="2000" kern="0" dirty="0">
              <a:latin typeface="Arial" charset="0"/>
            </a:endParaRPr>
          </a:p>
          <a:p>
            <a:pPr marL="92075" lvl="1" indent="0">
              <a:buNone/>
            </a:pPr>
            <a:endParaRPr lang="pl-PL" sz="2000" kern="0" dirty="0">
              <a:latin typeface="Arial" charset="0"/>
            </a:endParaRPr>
          </a:p>
        </p:txBody>
      </p:sp>
    </p:spTree>
    <p:extLst>
      <p:ext uri="{BB962C8B-B14F-4D97-AF65-F5344CB8AC3E}">
        <p14:creationId xmlns:p14="http://schemas.microsoft.com/office/powerpoint/2010/main" val="72153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en-US" sz="3200" b="1" dirty="0">
                <a:solidFill>
                  <a:srgbClr val="000000"/>
                </a:solidFill>
              </a:rPr>
              <a:t>The aim of this presentation:</a:t>
            </a:r>
            <a:endParaRPr lang="en-US" sz="3200" dirty="0">
              <a:latin typeface="Arial" charset="0"/>
            </a:endParaRPr>
          </a:p>
        </p:txBody>
      </p:sp>
      <p:sp>
        <p:nvSpPr>
          <p:cNvPr id="10243" name="Rectangle 1027"/>
          <p:cNvSpPr>
            <a:spLocks noGrp="1" noChangeArrowheads="1"/>
          </p:cNvSpPr>
          <p:nvPr>
            <p:ph type="body" idx="1"/>
          </p:nvPr>
        </p:nvSpPr>
        <p:spPr>
          <a:xfrm>
            <a:off x="381000" y="1371600"/>
            <a:ext cx="8610600" cy="4724400"/>
          </a:xfrm>
        </p:spPr>
        <p:txBody>
          <a:bodyPr/>
          <a:lstStyle/>
          <a:p>
            <a:r>
              <a:rPr lang="en-IE" sz="2400" dirty="0" smtClean="0">
                <a:latin typeface="Arial" charset="0"/>
              </a:rPr>
              <a:t>Describe </a:t>
            </a:r>
            <a:r>
              <a:rPr lang="pl-PL" sz="2400" dirty="0" smtClean="0">
                <a:latin typeface="Arial" charset="0"/>
              </a:rPr>
              <a:t>the </a:t>
            </a:r>
            <a:r>
              <a:rPr lang="en-IE" sz="2400" dirty="0" smtClean="0">
                <a:latin typeface="Arial" charset="0"/>
              </a:rPr>
              <a:t>issues associated </a:t>
            </a:r>
            <a:r>
              <a:rPr lang="pl-PL" sz="2400" dirty="0" smtClean="0">
                <a:latin typeface="Arial" charset="0"/>
              </a:rPr>
              <a:t>with </a:t>
            </a:r>
            <a:r>
              <a:rPr lang="pl-PL" sz="2400" dirty="0">
                <a:latin typeface="Arial" charset="0"/>
              </a:rPr>
              <a:t>the reception of the cryptographically generated pseudo-random </a:t>
            </a:r>
            <a:r>
              <a:rPr lang="pl-PL" sz="2400" dirty="0" smtClean="0">
                <a:latin typeface="Arial" charset="0"/>
              </a:rPr>
              <a:t>sequences</a:t>
            </a:r>
            <a:r>
              <a:rPr lang="en-IE" sz="2400" dirty="0" smtClean="0">
                <a:latin typeface="Arial" charset="0"/>
              </a:rPr>
              <a:t> proposed for enhancement of the HRP </a:t>
            </a:r>
            <a:r>
              <a:rPr lang="en-IE" sz="2400" dirty="0" smtClean="0">
                <a:latin typeface="Arial" charset="0"/>
              </a:rPr>
              <a:t>UWB PHY</a:t>
            </a:r>
            <a:endParaRPr lang="en-IE" sz="2400" dirty="0" smtClean="0">
              <a:latin typeface="Arial" charset="0"/>
            </a:endParaRPr>
          </a:p>
          <a:p>
            <a:pPr lvl="1"/>
            <a:r>
              <a:rPr lang="en-IE" sz="2000" dirty="0" smtClean="0">
                <a:latin typeface="Arial" charset="0"/>
              </a:rPr>
              <a:t>These </a:t>
            </a:r>
            <a:r>
              <a:rPr lang="pl-PL" sz="2000" dirty="0" smtClean="0">
                <a:latin typeface="Arial" charset="0"/>
              </a:rPr>
              <a:t>sequences</a:t>
            </a:r>
            <a:r>
              <a:rPr lang="en-IE" sz="2000" dirty="0" smtClean="0">
                <a:latin typeface="Arial" charset="0"/>
              </a:rPr>
              <a:t> </a:t>
            </a:r>
            <a:r>
              <a:rPr lang="pl-PL" sz="2000" dirty="0" smtClean="0">
                <a:latin typeface="Arial" charset="0"/>
              </a:rPr>
              <a:t>exhibit </a:t>
            </a:r>
            <a:r>
              <a:rPr lang="pl-PL" sz="2000" dirty="0">
                <a:latin typeface="Arial" charset="0"/>
              </a:rPr>
              <a:t>poor auto-correlation properties </a:t>
            </a:r>
            <a:endParaRPr lang="en-IE" sz="2000" dirty="0" smtClean="0">
              <a:latin typeface="Arial" charset="0"/>
            </a:endParaRPr>
          </a:p>
          <a:p>
            <a:r>
              <a:rPr lang="en-IE" sz="2400" dirty="0" smtClean="0">
                <a:latin typeface="Arial" charset="0"/>
              </a:rPr>
              <a:t>This submission discusses </a:t>
            </a:r>
            <a:r>
              <a:rPr lang="en-IE" sz="2400" dirty="0" smtClean="0">
                <a:latin typeface="Arial" charset="0"/>
              </a:rPr>
              <a:t>the issue and presents </a:t>
            </a:r>
            <a:r>
              <a:rPr lang="pl-PL" sz="2400" dirty="0" smtClean="0">
                <a:latin typeface="Arial" charset="0"/>
              </a:rPr>
              <a:t>methods </a:t>
            </a:r>
            <a:r>
              <a:rPr lang="pl-PL" sz="2400" dirty="0">
                <a:latin typeface="Arial" charset="0"/>
              </a:rPr>
              <a:t>to address the </a:t>
            </a:r>
            <a:r>
              <a:rPr lang="pl-PL" sz="2400" dirty="0" smtClean="0">
                <a:latin typeface="Arial" charset="0"/>
              </a:rPr>
              <a:t>problem</a:t>
            </a:r>
            <a:endParaRPr lang="en-IE" sz="2400" dirty="0">
              <a:latin typeface="Arial" charset="0"/>
            </a:endParaRPr>
          </a:p>
        </p:txBody>
      </p:sp>
    </p:spTree>
    <p:extLst>
      <p:ext uri="{BB962C8B-B14F-4D97-AF65-F5344CB8AC3E}">
        <p14:creationId xmlns:p14="http://schemas.microsoft.com/office/powerpoint/2010/main" val="775381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pl-PL" sz="3200" b="1" dirty="0">
                <a:solidFill>
                  <a:srgbClr val="000000"/>
                </a:solidFill>
              </a:rPr>
              <a:t>DSM on; PRF64 binary scheme</a:t>
            </a:r>
            <a:endParaRPr lang="en-US" sz="3200" dirty="0">
              <a:latin typeface="Arial" charset="0"/>
            </a:endParaRPr>
          </a:p>
        </p:txBody>
      </p:sp>
      <p:sp>
        <p:nvSpPr>
          <p:cNvPr id="5" name="Rectangle 1027"/>
          <p:cNvSpPr txBox="1">
            <a:spLocks noChangeArrowheads="1"/>
          </p:cNvSpPr>
          <p:nvPr/>
        </p:nvSpPr>
        <p:spPr bwMode="auto">
          <a:xfrm>
            <a:off x="228600" y="1295400"/>
            <a:ext cx="4114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92075" lvl="1" indent="0">
              <a:buNone/>
            </a:pPr>
            <a:r>
              <a:rPr lang="pl-PL" sz="2000" kern="0" dirty="0">
                <a:latin typeface="Arial" charset="0"/>
              </a:rPr>
              <a:t>Our proposed PRF64 </a:t>
            </a:r>
            <a:r>
              <a:rPr lang="en-IE" sz="2000" kern="0" dirty="0">
                <a:latin typeface="Arial" charset="0"/>
              </a:rPr>
              <a:t>binary</a:t>
            </a:r>
            <a:r>
              <a:rPr lang="pl-PL" sz="2000" kern="0" dirty="0">
                <a:latin typeface="Arial" charset="0"/>
              </a:rPr>
              <a:t> scheme with cipher length of just </a:t>
            </a:r>
            <a:r>
              <a:rPr lang="pl-PL" sz="2000" kern="0" dirty="0">
                <a:solidFill>
                  <a:srgbClr val="FF0000"/>
                </a:solidFill>
                <a:latin typeface="Arial" charset="0"/>
              </a:rPr>
              <a:t>64 symbols </a:t>
            </a:r>
            <a:r>
              <a:rPr lang="pl-PL" sz="2000" kern="0" dirty="0">
                <a:latin typeface="Arial" charset="0"/>
              </a:rPr>
              <a:t>with DSM ON. </a:t>
            </a:r>
          </a:p>
          <a:p>
            <a:pPr marL="92075" lvl="1" indent="0">
              <a:buNone/>
            </a:pPr>
            <a:r>
              <a:rPr lang="pl-PL" sz="2000" kern="0" dirty="0">
                <a:latin typeface="Arial" charset="0"/>
              </a:rPr>
              <a:t>Due to lower symbol count, all amplitudes are lower. </a:t>
            </a:r>
          </a:p>
          <a:p>
            <a:pPr marL="92075" lvl="1" indent="0">
              <a:buNone/>
            </a:pPr>
            <a:r>
              <a:rPr lang="pl-PL" sz="2000" kern="0" dirty="0">
                <a:latin typeface="Arial" charset="0"/>
              </a:rPr>
              <a:t>The key finding here is large margin between the highest sidelobe (39) and the lowest 1st path amplitude (62) despite very short cipher length.</a:t>
            </a:r>
          </a:p>
          <a:p>
            <a:pPr marL="92075" lvl="1" indent="0">
              <a:buNone/>
            </a:pPr>
            <a:r>
              <a:rPr lang="pl-PL" sz="2000" kern="0" dirty="0">
                <a:latin typeface="Arial" charset="0"/>
              </a:rPr>
              <a:t>This demonstrates that with DSM ON, performance with 64 symbols is much better than with DSM OFF and 1024 symbols.</a:t>
            </a:r>
          </a:p>
          <a:p>
            <a:pPr marL="92075" lvl="1" indent="0">
              <a:buNone/>
            </a:pPr>
            <a:endParaRPr lang="pl-PL" sz="2000" kern="0" dirty="0">
              <a:latin typeface="Arial" charset="0"/>
            </a:endParaRPr>
          </a:p>
        </p:txBody>
      </p:sp>
      <p:pic>
        <p:nvPicPr>
          <p:cNvPr id="7" name="Picture 6">
            <a:extLst>
              <a:ext uri="{FF2B5EF4-FFF2-40B4-BE49-F238E27FC236}">
                <a16:creationId xmlns="" xmlns:a16="http://schemas.microsoft.com/office/drawing/2014/main" id="{1BB7078C-CFA7-42E1-BE1F-DC3F40C295C9}"/>
              </a:ext>
            </a:extLst>
          </p:cNvPr>
          <p:cNvPicPr>
            <a:picLocks noChangeAspect="1"/>
          </p:cNvPicPr>
          <p:nvPr/>
        </p:nvPicPr>
        <p:blipFill>
          <a:blip r:embed="rId2"/>
          <a:stretch>
            <a:fillRect/>
          </a:stretch>
        </p:blipFill>
        <p:spPr>
          <a:xfrm>
            <a:off x="4367922" y="1371600"/>
            <a:ext cx="4601555" cy="4503174"/>
          </a:xfrm>
          <a:prstGeom prst="rect">
            <a:avLst/>
          </a:prstGeom>
        </p:spPr>
      </p:pic>
    </p:spTree>
    <p:extLst>
      <p:ext uri="{BB962C8B-B14F-4D97-AF65-F5344CB8AC3E}">
        <p14:creationId xmlns:p14="http://schemas.microsoft.com/office/powerpoint/2010/main" val="3841355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pl-PL" sz="3200" b="1" dirty="0">
                <a:solidFill>
                  <a:srgbClr val="000000"/>
                </a:solidFill>
              </a:rPr>
              <a:t>DSM on; PRF64 binary vs. ternary ciphers</a:t>
            </a:r>
            <a:endParaRPr lang="en-US" sz="3200" dirty="0">
              <a:latin typeface="Arial" charset="0"/>
            </a:endParaRPr>
          </a:p>
        </p:txBody>
      </p:sp>
      <p:sp>
        <p:nvSpPr>
          <p:cNvPr id="5" name="Rectangle 1027"/>
          <p:cNvSpPr txBox="1">
            <a:spLocks noChangeArrowheads="1"/>
          </p:cNvSpPr>
          <p:nvPr/>
        </p:nvSpPr>
        <p:spPr bwMode="auto">
          <a:xfrm>
            <a:off x="152399" y="1221258"/>
            <a:ext cx="4658582" cy="533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92075" lvl="1" indent="0">
              <a:buNone/>
            </a:pPr>
            <a:r>
              <a:rPr lang="pl-PL" sz="2000" kern="0" dirty="0">
                <a:latin typeface="Arial" charset="0"/>
              </a:rPr>
              <a:t>The DSM algorithm could be applied to the ternary cipher scheme, similarly to our binary scheme. Assuming the same number of optimization iterations, sidelobes after DSM optimizations are practically the same (ternary scheme is 0-0.1dB lower), but our binary scheme has higher 1st path amplitude by ~0.15dB (due to lower number of accepted bit–changes in DSM). </a:t>
            </a:r>
          </a:p>
          <a:p>
            <a:pPr marL="92075" lvl="1" indent="0">
              <a:buNone/>
            </a:pPr>
            <a:r>
              <a:rPr lang="pl-PL" sz="2000" kern="0" dirty="0">
                <a:latin typeface="Arial" charset="0"/>
              </a:rPr>
              <a:t>Considering that </a:t>
            </a:r>
            <a:r>
              <a:rPr lang="en-IE" sz="2000" kern="0" dirty="0">
                <a:latin typeface="Arial" charset="0"/>
              </a:rPr>
              <a:t>the </a:t>
            </a:r>
            <a:r>
              <a:rPr lang="pl-PL" sz="2000" kern="0" dirty="0">
                <a:latin typeface="Arial" charset="0"/>
              </a:rPr>
              <a:t>binary scheme is simpler to execute, hardware could support more iterations (for the same area/power used), thus increasing performance of the binary scheme compared to the ternary one. </a:t>
            </a:r>
          </a:p>
        </p:txBody>
      </p:sp>
      <p:pic>
        <p:nvPicPr>
          <p:cNvPr id="6" name="Picture 5">
            <a:extLst>
              <a:ext uri="{FF2B5EF4-FFF2-40B4-BE49-F238E27FC236}">
                <a16:creationId xmlns="" xmlns:a16="http://schemas.microsoft.com/office/drawing/2014/main" id="{6A8A0ED4-413D-4DF7-86A6-5204B299E94D}"/>
              </a:ext>
            </a:extLst>
          </p:cNvPr>
          <p:cNvPicPr>
            <a:picLocks noChangeAspect="1"/>
          </p:cNvPicPr>
          <p:nvPr/>
        </p:nvPicPr>
        <p:blipFill>
          <a:blip r:embed="rId2"/>
          <a:stretch>
            <a:fillRect/>
          </a:stretch>
        </p:blipFill>
        <p:spPr>
          <a:xfrm>
            <a:off x="4739747" y="1211826"/>
            <a:ext cx="4222356" cy="4953000"/>
          </a:xfrm>
          <a:prstGeom prst="rect">
            <a:avLst/>
          </a:prstGeom>
        </p:spPr>
      </p:pic>
    </p:spTree>
    <p:extLst>
      <p:ext uri="{BB962C8B-B14F-4D97-AF65-F5344CB8AC3E}">
        <p14:creationId xmlns:p14="http://schemas.microsoft.com/office/powerpoint/2010/main" val="32689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pl-PL" sz="3200" b="1" dirty="0">
                <a:solidFill>
                  <a:srgbClr val="000000"/>
                </a:solidFill>
              </a:rPr>
              <a:t>DSM on; PRF64 binary vs. ternary ciphers</a:t>
            </a:r>
            <a:endParaRPr lang="en-US" sz="3200" dirty="0">
              <a:latin typeface="Arial" charset="0"/>
            </a:endParaRPr>
          </a:p>
        </p:txBody>
      </p:sp>
      <p:sp>
        <p:nvSpPr>
          <p:cNvPr id="5" name="Rectangle 1027"/>
          <p:cNvSpPr txBox="1">
            <a:spLocks noChangeArrowheads="1"/>
          </p:cNvSpPr>
          <p:nvPr/>
        </p:nvSpPr>
        <p:spPr bwMode="auto">
          <a:xfrm>
            <a:off x="152400" y="1191763"/>
            <a:ext cx="8534399" cy="566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92075" lvl="1" indent="0">
              <a:spcBef>
                <a:spcPts val="0"/>
              </a:spcBef>
              <a:buNone/>
            </a:pPr>
            <a:r>
              <a:rPr lang="pl-PL" sz="2000" kern="0" dirty="0">
                <a:latin typeface="Arial" charset="0"/>
              </a:rPr>
              <a:t>DSM optimization process changes </a:t>
            </a:r>
            <a:r>
              <a:rPr lang="en-IE" sz="2000" kern="0" dirty="0">
                <a:latin typeface="Arial" charset="0"/>
              </a:rPr>
              <a:t>one</a:t>
            </a:r>
            <a:r>
              <a:rPr lang="pl-PL" sz="2000" kern="0" dirty="0">
                <a:latin typeface="Arial" charset="0"/>
              </a:rPr>
              <a:t> bit per iteration, and if it reduces the sidelobe metric, it is accepted. Each changed bit however, lowers </a:t>
            </a:r>
            <a:r>
              <a:rPr lang="en-IE" sz="2000" kern="0" dirty="0">
                <a:latin typeface="Arial" charset="0"/>
              </a:rPr>
              <a:t>the </a:t>
            </a:r>
            <a:r>
              <a:rPr lang="pl-PL" sz="2000" kern="0" dirty="0">
                <a:latin typeface="Arial" charset="0"/>
              </a:rPr>
              <a:t>peak correlation thus weakening the correlated signal. In the ternary cipher, due to 50% zeros, </a:t>
            </a:r>
            <a:r>
              <a:rPr lang="en-IE" sz="2000" kern="0" dirty="0">
                <a:latin typeface="Arial" charset="0"/>
              </a:rPr>
              <a:t>the </a:t>
            </a:r>
            <a:r>
              <a:rPr lang="pl-PL" sz="2000" kern="0" dirty="0">
                <a:latin typeface="Arial" charset="0"/>
              </a:rPr>
              <a:t>sidelobe metric is reduced </a:t>
            </a:r>
            <a:r>
              <a:rPr lang="en-IE" sz="2000" kern="0" dirty="0">
                <a:latin typeface="Arial" charset="0"/>
              </a:rPr>
              <a:t>more slowly</a:t>
            </a:r>
            <a:r>
              <a:rPr lang="pl-PL" sz="2000" kern="0" dirty="0">
                <a:latin typeface="Arial" charset="0"/>
              </a:rPr>
              <a:t> than in case of the binary cypher, therefore it requires more bit changes to achieve similar sidelobe reduction </a:t>
            </a:r>
            <a:r>
              <a:rPr lang="en-IE" sz="2000" kern="0" dirty="0">
                <a:latin typeface="Arial" charset="0"/>
              </a:rPr>
              <a:t>to</a:t>
            </a:r>
            <a:r>
              <a:rPr lang="pl-PL" sz="2000" kern="0" dirty="0">
                <a:latin typeface="Arial" charset="0"/>
              </a:rPr>
              <a:t> the binary one (approximately 15% more accepted bit</a:t>
            </a:r>
          </a:p>
          <a:p>
            <a:pPr marL="92075" lvl="1" indent="0">
              <a:spcBef>
                <a:spcPts val="0"/>
              </a:spcBef>
              <a:buNone/>
            </a:pPr>
            <a:r>
              <a:rPr lang="pl-PL" sz="2000" kern="0" dirty="0">
                <a:latin typeface="Arial" charset="0"/>
              </a:rPr>
              <a:t>changes). This result</a:t>
            </a:r>
            <a:r>
              <a:rPr lang="en-IE" sz="2000" kern="0" dirty="0">
                <a:latin typeface="Arial" charset="0"/>
              </a:rPr>
              <a:t>s</a:t>
            </a:r>
            <a:r>
              <a:rPr lang="pl-PL" sz="2000" kern="0" dirty="0">
                <a:latin typeface="Arial" charset="0"/>
              </a:rPr>
              <a:t> in</a:t>
            </a:r>
          </a:p>
          <a:p>
            <a:pPr marL="92075" lvl="1" indent="0">
              <a:spcBef>
                <a:spcPts val="0"/>
              </a:spcBef>
              <a:buNone/>
            </a:pPr>
            <a:r>
              <a:rPr lang="pl-PL" sz="2000" kern="0" dirty="0">
                <a:latin typeface="Arial" charset="0"/>
              </a:rPr>
              <a:t>degraded peak correlation </a:t>
            </a:r>
          </a:p>
          <a:p>
            <a:pPr marL="92075" lvl="1" indent="0">
              <a:spcBef>
                <a:spcPts val="0"/>
              </a:spcBef>
              <a:buNone/>
            </a:pPr>
            <a:r>
              <a:rPr lang="pl-PL" sz="2000" kern="0" dirty="0">
                <a:latin typeface="Arial" charset="0"/>
              </a:rPr>
              <a:t>for the ternary option.</a:t>
            </a:r>
          </a:p>
          <a:p>
            <a:pPr marL="92075" lvl="1" indent="0">
              <a:spcBef>
                <a:spcPts val="0"/>
              </a:spcBef>
              <a:buNone/>
            </a:pPr>
            <a:r>
              <a:rPr lang="pl-PL" sz="2000" kern="0" dirty="0">
                <a:latin typeface="Arial" charset="0"/>
              </a:rPr>
              <a:t> </a:t>
            </a:r>
          </a:p>
          <a:p>
            <a:pPr marL="92075" lvl="1" indent="0">
              <a:spcBef>
                <a:spcPts val="0"/>
              </a:spcBef>
              <a:buNone/>
            </a:pPr>
            <a:r>
              <a:rPr lang="en-IE" sz="2000" kern="0" dirty="0">
                <a:latin typeface="Arial" charset="0"/>
              </a:rPr>
              <a:t>This figure shows the</a:t>
            </a:r>
            <a:r>
              <a:rPr lang="pl-PL" sz="2000" kern="0" dirty="0">
                <a:latin typeface="Arial" charset="0"/>
              </a:rPr>
              <a:t> </a:t>
            </a:r>
            <a:endParaRPr lang="en-IE" sz="2000" kern="0" dirty="0">
              <a:latin typeface="Arial" charset="0"/>
            </a:endParaRPr>
          </a:p>
          <a:p>
            <a:pPr marL="92075" lvl="1" indent="0">
              <a:spcBef>
                <a:spcPts val="0"/>
              </a:spcBef>
              <a:buNone/>
            </a:pPr>
            <a:r>
              <a:rPr lang="pl-PL" sz="2000" kern="0" dirty="0">
                <a:latin typeface="Arial" charset="0"/>
              </a:rPr>
              <a:t>sidelobe metric changes v</a:t>
            </a:r>
            <a:r>
              <a:rPr lang="en-IE" sz="2000" kern="0" dirty="0">
                <a:latin typeface="Arial" charset="0"/>
              </a:rPr>
              <a:t>s</a:t>
            </a:r>
            <a:r>
              <a:rPr lang="pl-PL" sz="2000" kern="0" dirty="0">
                <a:latin typeface="Arial" charset="0"/>
              </a:rPr>
              <a:t> </a:t>
            </a:r>
          </a:p>
          <a:p>
            <a:pPr marL="92075" lvl="1" indent="0">
              <a:spcBef>
                <a:spcPts val="0"/>
              </a:spcBef>
              <a:buNone/>
            </a:pPr>
            <a:r>
              <a:rPr lang="pl-PL" sz="2000" kern="0" dirty="0">
                <a:latin typeface="Arial" charset="0"/>
              </a:rPr>
              <a:t>optimization iteration index.</a:t>
            </a:r>
          </a:p>
          <a:p>
            <a:pPr marL="92075" lvl="1" indent="0">
              <a:spcBef>
                <a:spcPts val="0"/>
              </a:spcBef>
              <a:buNone/>
            </a:pPr>
            <a:r>
              <a:rPr lang="pl-PL" sz="2000" kern="0" dirty="0">
                <a:latin typeface="Arial" charset="0"/>
              </a:rPr>
              <a:t>It also shows that </a:t>
            </a:r>
            <a:r>
              <a:rPr lang="en-IE" sz="2000" kern="0" dirty="0">
                <a:latin typeface="Arial" charset="0"/>
              </a:rPr>
              <a:t>the </a:t>
            </a:r>
            <a:r>
              <a:rPr lang="pl-PL" sz="2000" kern="0" dirty="0">
                <a:latin typeface="Arial" charset="0"/>
              </a:rPr>
              <a:t>binary </a:t>
            </a:r>
          </a:p>
          <a:p>
            <a:pPr marL="92075" lvl="1" indent="0">
              <a:spcBef>
                <a:spcPts val="0"/>
              </a:spcBef>
              <a:buNone/>
            </a:pPr>
            <a:r>
              <a:rPr lang="pl-PL" sz="2000" kern="0" dirty="0">
                <a:latin typeface="Arial" charset="0"/>
              </a:rPr>
              <a:t>Cipher ends optimization </a:t>
            </a:r>
          </a:p>
          <a:p>
            <a:pPr marL="92075" lvl="1" indent="0">
              <a:spcBef>
                <a:spcPts val="0"/>
              </a:spcBef>
              <a:buNone/>
            </a:pPr>
            <a:r>
              <a:rPr lang="pl-PL" sz="2000" kern="0" dirty="0">
                <a:latin typeface="Arial" charset="0"/>
              </a:rPr>
              <a:t>after fewer iterations.</a:t>
            </a:r>
          </a:p>
        </p:txBody>
      </p:sp>
      <p:pic>
        <p:nvPicPr>
          <p:cNvPr id="11" name="Picture 10">
            <a:extLst>
              <a:ext uri="{FF2B5EF4-FFF2-40B4-BE49-F238E27FC236}">
                <a16:creationId xmlns="" xmlns:a16="http://schemas.microsoft.com/office/drawing/2014/main" id="{08805397-A817-4C38-A955-4341B71FA485}"/>
              </a:ext>
            </a:extLst>
          </p:cNvPr>
          <p:cNvPicPr>
            <a:picLocks noChangeAspect="1"/>
          </p:cNvPicPr>
          <p:nvPr/>
        </p:nvPicPr>
        <p:blipFill>
          <a:blip r:embed="rId2"/>
          <a:stretch>
            <a:fillRect/>
          </a:stretch>
        </p:blipFill>
        <p:spPr>
          <a:xfrm>
            <a:off x="3429000" y="3124199"/>
            <a:ext cx="5488777" cy="3336065"/>
          </a:xfrm>
          <a:prstGeom prst="rect">
            <a:avLst/>
          </a:prstGeom>
        </p:spPr>
      </p:pic>
    </p:spTree>
    <p:extLst>
      <p:ext uri="{BB962C8B-B14F-4D97-AF65-F5344CB8AC3E}">
        <p14:creationId xmlns:p14="http://schemas.microsoft.com/office/powerpoint/2010/main" val="3453298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pl-PL" sz="3200" b="1" dirty="0">
                <a:solidFill>
                  <a:srgbClr val="000000"/>
                </a:solidFill>
              </a:rPr>
              <a:t>DSM on; PRF64 binary vs. ternary ciphers</a:t>
            </a:r>
            <a:endParaRPr lang="en-US" sz="3200" dirty="0">
              <a:latin typeface="Arial" charset="0"/>
            </a:endParaRPr>
          </a:p>
        </p:txBody>
      </p:sp>
      <p:sp>
        <p:nvSpPr>
          <p:cNvPr id="5" name="Rectangle 1027"/>
          <p:cNvSpPr txBox="1">
            <a:spLocks noChangeArrowheads="1"/>
          </p:cNvSpPr>
          <p:nvPr/>
        </p:nvSpPr>
        <p:spPr bwMode="auto">
          <a:xfrm>
            <a:off x="152401" y="1191763"/>
            <a:ext cx="3657600" cy="525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92075" lvl="1" indent="0">
              <a:buNone/>
            </a:pPr>
            <a:r>
              <a:rPr lang="pl-PL" sz="2000" kern="0" dirty="0">
                <a:latin typeface="Arial" charset="0"/>
              </a:rPr>
              <a:t>Since DSM optimizes only </a:t>
            </a:r>
            <a:r>
              <a:rPr lang="en-IE" sz="2000" kern="0" dirty="0">
                <a:latin typeface="Arial" charset="0"/>
              </a:rPr>
              <a:t>a </a:t>
            </a:r>
            <a:r>
              <a:rPr lang="pl-PL" sz="2000" kern="0" dirty="0">
                <a:latin typeface="Arial" charset="0"/>
              </a:rPr>
              <a:t>certain number of sidelobe delays before the 1st path (512ns in this example), a very late multipath can introduce early sidelobes. A channel with a delay spread of up to 320ns has been simulated. The results show that </a:t>
            </a:r>
            <a:r>
              <a:rPr lang="en-IE" sz="2000" kern="0" dirty="0">
                <a:latin typeface="Arial" charset="0"/>
              </a:rPr>
              <a:t>the binary</a:t>
            </a:r>
            <a:r>
              <a:rPr lang="pl-PL" sz="2000" kern="0" dirty="0">
                <a:latin typeface="Arial" charset="0"/>
              </a:rPr>
              <a:t> scheme, due to it’s guard interval, handles the delayed multipath better than the </a:t>
            </a:r>
            <a:r>
              <a:rPr lang="en-IE" sz="2000" kern="0" dirty="0" smtClean="0">
                <a:latin typeface="Arial" charset="0"/>
              </a:rPr>
              <a:t>ternary </a:t>
            </a:r>
            <a:r>
              <a:rPr lang="pl-PL" sz="2000" kern="0" dirty="0" smtClean="0">
                <a:latin typeface="Arial" charset="0"/>
              </a:rPr>
              <a:t>cipher </a:t>
            </a:r>
            <a:r>
              <a:rPr lang="pl-PL" sz="2000" kern="0" dirty="0">
                <a:latin typeface="Arial" charset="0"/>
              </a:rPr>
              <a:t>scheme.</a:t>
            </a:r>
          </a:p>
        </p:txBody>
      </p:sp>
      <p:pic>
        <p:nvPicPr>
          <p:cNvPr id="7" name="Picture 6">
            <a:extLst>
              <a:ext uri="{FF2B5EF4-FFF2-40B4-BE49-F238E27FC236}">
                <a16:creationId xmlns="" xmlns:a16="http://schemas.microsoft.com/office/drawing/2014/main" id="{50935648-CCC6-48AF-8C20-89ED86B2C0A3}"/>
              </a:ext>
            </a:extLst>
          </p:cNvPr>
          <p:cNvPicPr>
            <a:picLocks noChangeAspect="1"/>
          </p:cNvPicPr>
          <p:nvPr/>
        </p:nvPicPr>
        <p:blipFill>
          <a:blip r:embed="rId2"/>
          <a:stretch>
            <a:fillRect/>
          </a:stretch>
        </p:blipFill>
        <p:spPr>
          <a:xfrm>
            <a:off x="3877265" y="1191763"/>
            <a:ext cx="5148747" cy="4821631"/>
          </a:xfrm>
          <a:prstGeom prst="rect">
            <a:avLst/>
          </a:prstGeom>
        </p:spPr>
      </p:pic>
    </p:spTree>
    <p:extLst>
      <p:ext uri="{BB962C8B-B14F-4D97-AF65-F5344CB8AC3E}">
        <p14:creationId xmlns:p14="http://schemas.microsoft.com/office/powerpoint/2010/main" val="125347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pl-PL" sz="3200" b="1" dirty="0">
                <a:solidFill>
                  <a:srgbClr val="000000"/>
                </a:solidFill>
              </a:rPr>
              <a:t>DSM on, PRF64 – practical measurement</a:t>
            </a:r>
            <a:endParaRPr lang="en-US" sz="3200" dirty="0">
              <a:latin typeface="Arial" charset="0"/>
            </a:endParaRPr>
          </a:p>
        </p:txBody>
      </p:sp>
      <p:sp>
        <p:nvSpPr>
          <p:cNvPr id="5" name="Rectangle 1027"/>
          <p:cNvSpPr txBox="1">
            <a:spLocks noChangeArrowheads="1"/>
          </p:cNvSpPr>
          <p:nvPr/>
        </p:nvSpPr>
        <p:spPr bwMode="auto">
          <a:xfrm>
            <a:off x="186813" y="1295400"/>
            <a:ext cx="3089787" cy="487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92075" lvl="1" indent="0">
              <a:buNone/>
            </a:pPr>
            <a:r>
              <a:rPr lang="pl-PL" sz="2000" kern="0" dirty="0">
                <a:latin typeface="Arial" charset="0"/>
              </a:rPr>
              <a:t>Practical hardware measurement has been performed with DSM ON/OFF. Measurement was taken in a 20m2 room generating some multipath. Binary cipher length was 64 symbols. </a:t>
            </a:r>
          </a:p>
          <a:p>
            <a:pPr marL="92075" lvl="1" indent="0">
              <a:buNone/>
            </a:pPr>
            <a:r>
              <a:rPr lang="pl-PL" sz="2000" kern="0" dirty="0">
                <a:latin typeface="Arial" charset="0"/>
              </a:rPr>
              <a:t>Sidelobes without DSM are 9dB higher. To get the same performance as with DSM, </a:t>
            </a:r>
            <a:r>
              <a:rPr lang="en-IE" sz="2000" kern="0" dirty="0">
                <a:latin typeface="Arial" charset="0"/>
              </a:rPr>
              <a:t>the </a:t>
            </a:r>
            <a:r>
              <a:rPr lang="pl-PL" sz="2000" kern="0" dirty="0">
                <a:latin typeface="Arial" charset="0"/>
              </a:rPr>
              <a:t>cipher sequence would need to be 8x longer.</a:t>
            </a:r>
          </a:p>
        </p:txBody>
      </p:sp>
      <p:pic>
        <p:nvPicPr>
          <p:cNvPr id="10" name="Picture 9">
            <a:extLst>
              <a:ext uri="{FF2B5EF4-FFF2-40B4-BE49-F238E27FC236}">
                <a16:creationId xmlns="" xmlns:a16="http://schemas.microsoft.com/office/drawing/2014/main" id="{33A22DF9-681A-4CE9-A68E-13A51A6B7153}"/>
              </a:ext>
            </a:extLst>
          </p:cNvPr>
          <p:cNvPicPr>
            <a:picLocks noChangeAspect="1"/>
          </p:cNvPicPr>
          <p:nvPr/>
        </p:nvPicPr>
        <p:blipFill>
          <a:blip r:embed="rId2"/>
          <a:stretch>
            <a:fillRect/>
          </a:stretch>
        </p:blipFill>
        <p:spPr>
          <a:xfrm>
            <a:off x="3276600" y="2819400"/>
            <a:ext cx="5832987" cy="2969104"/>
          </a:xfrm>
          <a:prstGeom prst="rect">
            <a:avLst/>
          </a:prstGeom>
        </p:spPr>
      </p:pic>
    </p:spTree>
    <p:extLst>
      <p:ext uri="{BB962C8B-B14F-4D97-AF65-F5344CB8AC3E}">
        <p14:creationId xmlns:p14="http://schemas.microsoft.com/office/powerpoint/2010/main" val="4052713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09600"/>
            <a:ext cx="8686800" cy="457200"/>
          </a:xfrm>
        </p:spPr>
        <p:txBody>
          <a:bodyPr/>
          <a:lstStyle/>
          <a:p>
            <a:r>
              <a:rPr lang="pl-PL" sz="3200" b="1" dirty="0">
                <a:solidFill>
                  <a:srgbClr val="000000"/>
                </a:solidFill>
              </a:rPr>
              <a:t>DSM on PRF64 ciphers – summary</a:t>
            </a:r>
            <a:endParaRPr lang="en-US" sz="3200" dirty="0">
              <a:latin typeface="Arial" charset="0"/>
            </a:endParaRPr>
          </a:p>
        </p:txBody>
      </p:sp>
      <p:sp>
        <p:nvSpPr>
          <p:cNvPr id="5" name="Rectangle 1027"/>
          <p:cNvSpPr txBox="1">
            <a:spLocks noChangeArrowheads="1"/>
          </p:cNvSpPr>
          <p:nvPr/>
        </p:nvSpPr>
        <p:spPr bwMode="auto">
          <a:xfrm>
            <a:off x="158318" y="1066800"/>
            <a:ext cx="87285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434975" lvl="1" indent="-342900">
              <a:buFont typeface="Arial" panose="020B0604020202020204" pitchFamily="34" charset="0"/>
              <a:buChar char="•"/>
            </a:pPr>
            <a:r>
              <a:rPr lang="pl-PL" sz="1700" kern="0" dirty="0">
                <a:latin typeface="Arial" charset="0"/>
              </a:rPr>
              <a:t>Sidelobes after DSM are practically the same with both cipher types</a:t>
            </a:r>
          </a:p>
          <a:p>
            <a:pPr marL="434975" lvl="1" indent="-342900">
              <a:buFont typeface="Arial" panose="020B0604020202020204" pitchFamily="34" charset="0"/>
              <a:buChar char="•"/>
            </a:pPr>
            <a:r>
              <a:rPr lang="pl-PL" sz="1700" kern="0" dirty="0">
                <a:latin typeface="Arial" charset="0"/>
              </a:rPr>
              <a:t>Binary cipher is easier to generate/transmit than ternary one</a:t>
            </a:r>
          </a:p>
          <a:p>
            <a:pPr marL="434975" lvl="1" indent="-342900">
              <a:buFont typeface="Arial" panose="020B0604020202020204" pitchFamily="34" charset="0"/>
              <a:buChar char="•"/>
            </a:pPr>
            <a:r>
              <a:rPr lang="pl-PL" sz="1700" kern="0" dirty="0">
                <a:latin typeface="Arial" charset="0"/>
              </a:rPr>
              <a:t>DSM implementation on the binary cipher is easier due to 64x64 vs one 128x128 or two 64x64 (per 1024ns) correlations</a:t>
            </a:r>
          </a:p>
          <a:p>
            <a:pPr marL="434975" lvl="1" indent="-342900">
              <a:buFont typeface="Arial" panose="020B0604020202020204" pitchFamily="34" charset="0"/>
              <a:buChar char="•"/>
            </a:pPr>
            <a:r>
              <a:rPr lang="pl-PL" sz="1700" kern="0" dirty="0">
                <a:latin typeface="Arial" charset="0"/>
              </a:rPr>
              <a:t>In DSM’s implementation, binary scheme’s +-1 samples can be represented by just 1 bit; in ternary cipher 2 bits are requried for representation (-1,0+1). That increases </a:t>
            </a:r>
            <a:r>
              <a:rPr lang="en-IE" sz="1700" kern="0" dirty="0">
                <a:latin typeface="Arial" charset="0"/>
              </a:rPr>
              <a:t>the </a:t>
            </a:r>
            <a:r>
              <a:rPr lang="pl-PL" sz="1700" kern="0" dirty="0">
                <a:latin typeface="Arial" charset="0"/>
              </a:rPr>
              <a:t>digital complexity and area in this processing-intensive block. In case of </a:t>
            </a:r>
            <a:r>
              <a:rPr lang="en-IE" sz="1700" kern="0" dirty="0">
                <a:latin typeface="Arial" charset="0"/>
              </a:rPr>
              <a:t>the </a:t>
            </a:r>
            <a:r>
              <a:rPr lang="pl-PL" sz="1700" kern="0" dirty="0">
                <a:latin typeface="Arial" charset="0"/>
              </a:rPr>
              <a:t>binary cipher, zeroes are also present, but only before the sequence and at fixed positions known to the digital designer. </a:t>
            </a:r>
          </a:p>
          <a:p>
            <a:pPr marL="434975" lvl="1" indent="-342900">
              <a:buFont typeface="Arial" panose="020B0604020202020204" pitchFamily="34" charset="0"/>
              <a:buChar char="•"/>
            </a:pPr>
            <a:r>
              <a:rPr lang="pl-PL" sz="1700" kern="0" dirty="0">
                <a:latin typeface="Arial" charset="0"/>
              </a:rPr>
              <a:t>Sum of auto-correlations of all symbols is always even in our proposed binary scheme, while it can be odd in the ternary scheme. That means extra bit-width is required in the DSM processing loop of the ternary cipher. </a:t>
            </a:r>
          </a:p>
          <a:p>
            <a:pPr marL="434975" lvl="1" indent="-342900">
              <a:buFont typeface="Arial" panose="020B0604020202020204" pitchFamily="34" charset="0"/>
              <a:buChar char="•"/>
            </a:pPr>
            <a:r>
              <a:rPr lang="en-IE" sz="1700" kern="0" dirty="0">
                <a:latin typeface="Arial" charset="0"/>
              </a:rPr>
              <a:t>The b</a:t>
            </a:r>
            <a:r>
              <a:rPr lang="pl-PL" sz="1700" kern="0" dirty="0">
                <a:latin typeface="Arial" charset="0"/>
              </a:rPr>
              <a:t>inary scheme, due to the presence of the guard interval is less affected by late reflections (with large delay spread).</a:t>
            </a:r>
          </a:p>
          <a:p>
            <a:pPr marL="434975" lvl="1" indent="-342900">
              <a:buFont typeface="Arial" panose="020B0604020202020204" pitchFamily="34" charset="0"/>
              <a:buChar char="•"/>
            </a:pPr>
            <a:r>
              <a:rPr lang="pl-PL" sz="1700" kern="0" dirty="0">
                <a:latin typeface="Arial" charset="0"/>
              </a:rPr>
              <a:t>Bit changes in sidelobe optimization provide smaller sidelobe improvement gain in ternary cipher (due to 50% zeros), which means that more bit changes are required for similar sidelobe reduction as the binary scheme. That degrades peak correlation. </a:t>
            </a:r>
          </a:p>
          <a:p>
            <a:pPr marL="434975" lvl="1" indent="-342900">
              <a:buFont typeface="Arial" panose="020B0604020202020204" pitchFamily="34" charset="0"/>
              <a:buChar char="•"/>
            </a:pPr>
            <a:r>
              <a:rPr lang="pl-PL" sz="1700" kern="0" dirty="0">
                <a:latin typeface="Arial" charset="0"/>
              </a:rPr>
              <a:t>Higher number of accepted bit changes in DSM also means poorer per-symbol correlation. This could lead to problems with certain algorithms like carrier recovery.</a:t>
            </a:r>
          </a:p>
          <a:p>
            <a:pPr marL="434975" lvl="1" indent="-342900">
              <a:buFont typeface="Arial" panose="020B0604020202020204" pitchFamily="34" charset="0"/>
              <a:buChar char="•"/>
            </a:pPr>
            <a:endParaRPr lang="pl-PL" sz="2000" kern="0" dirty="0">
              <a:latin typeface="Arial" charset="0"/>
            </a:endParaRPr>
          </a:p>
        </p:txBody>
      </p:sp>
    </p:spTree>
    <p:extLst>
      <p:ext uri="{BB962C8B-B14F-4D97-AF65-F5344CB8AC3E}">
        <p14:creationId xmlns:p14="http://schemas.microsoft.com/office/powerpoint/2010/main" val="4189240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pl-PL" sz="3200" b="1" dirty="0">
                <a:solidFill>
                  <a:srgbClr val="000000"/>
                </a:solidFill>
              </a:rPr>
              <a:t>DSM on PRF128 ciphers</a:t>
            </a:r>
            <a:endParaRPr lang="en-US" sz="3200" dirty="0">
              <a:latin typeface="Arial" charset="0"/>
            </a:endParaRPr>
          </a:p>
        </p:txBody>
      </p:sp>
      <p:sp>
        <p:nvSpPr>
          <p:cNvPr id="5" name="Rectangle 1027"/>
          <p:cNvSpPr txBox="1">
            <a:spLocks noChangeArrowheads="1"/>
          </p:cNvSpPr>
          <p:nvPr/>
        </p:nvSpPr>
        <p:spPr bwMode="auto">
          <a:xfrm>
            <a:off x="186813" y="1295400"/>
            <a:ext cx="8728587" cy="487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434975" lvl="1" indent="-342900">
              <a:buFont typeface="Arial" panose="020B0604020202020204" pitchFamily="34" charset="0"/>
              <a:buChar char="•"/>
            </a:pPr>
            <a:r>
              <a:rPr lang="en-IE" sz="2000" kern="0" dirty="0">
                <a:latin typeface="Arial" charset="0"/>
              </a:rPr>
              <a:t>The </a:t>
            </a:r>
            <a:r>
              <a:rPr lang="pl-PL" sz="2000" kern="0" dirty="0">
                <a:latin typeface="Arial" charset="0"/>
              </a:rPr>
              <a:t>DSM algorithm can also be executed with PRF128 binary ciphers</a:t>
            </a:r>
          </a:p>
          <a:p>
            <a:pPr marL="434975" lvl="1" indent="-342900">
              <a:buFont typeface="Arial" panose="020B0604020202020204" pitchFamily="34" charset="0"/>
              <a:buChar char="•"/>
            </a:pPr>
            <a:r>
              <a:rPr lang="pl-PL" sz="2000" kern="0" dirty="0">
                <a:latin typeface="Arial" charset="0"/>
              </a:rPr>
              <a:t>Approximately 2x higher processing power is required compared to binary PRF64 binary </a:t>
            </a:r>
            <a:r>
              <a:rPr lang="pl-PL" sz="2000" kern="0" dirty="0" smtClean="0">
                <a:latin typeface="Arial" charset="0"/>
              </a:rPr>
              <a:t>cipher</a:t>
            </a:r>
            <a:endParaRPr lang="pl-PL" sz="2000" kern="0" dirty="0">
              <a:latin typeface="Arial" charset="0"/>
            </a:endParaRPr>
          </a:p>
          <a:p>
            <a:pPr marL="434975" lvl="1" indent="-342900">
              <a:buFont typeface="Arial" panose="020B0604020202020204" pitchFamily="34" charset="0"/>
              <a:buChar char="•"/>
            </a:pPr>
            <a:r>
              <a:rPr lang="pl-PL" sz="2000" kern="0" dirty="0">
                <a:latin typeface="Arial" charset="0"/>
              </a:rPr>
              <a:t>Sidelobe performance after DSM optimization is only slightly worse than in case of PRF64 (meaning slighty higher sidelobes and lower peak correlation)</a:t>
            </a:r>
            <a:r>
              <a:rPr lang="en-IE" sz="2000" kern="0" dirty="0">
                <a:latin typeface="Arial" charset="0"/>
              </a:rPr>
              <a:t> but with half the sequence </a:t>
            </a:r>
            <a:r>
              <a:rPr lang="en-IE" sz="2000" kern="0" dirty="0" smtClean="0">
                <a:latin typeface="Arial" charset="0"/>
              </a:rPr>
              <a:t>duration</a:t>
            </a:r>
            <a:endParaRPr lang="pl-PL" sz="2000" kern="0" dirty="0">
              <a:latin typeface="Arial" charset="0"/>
            </a:endParaRPr>
          </a:p>
          <a:p>
            <a:pPr marL="434975" lvl="1" indent="-342900">
              <a:buFont typeface="Arial" panose="020B0604020202020204" pitchFamily="34" charset="0"/>
              <a:buChar char="•"/>
            </a:pPr>
            <a:r>
              <a:rPr lang="pl-PL" sz="2000" kern="0" dirty="0">
                <a:latin typeface="Arial" charset="0"/>
              </a:rPr>
              <a:t>Actual performance depends on implementation details (iteration counts/other parameters etc</a:t>
            </a:r>
            <a:r>
              <a:rPr lang="pl-PL" sz="2000" kern="0" dirty="0" smtClean="0">
                <a:latin typeface="Arial" charset="0"/>
              </a:rPr>
              <a:t>)</a:t>
            </a:r>
            <a:endParaRPr lang="pl-PL" sz="2000" kern="0" dirty="0">
              <a:latin typeface="Arial" charset="0"/>
            </a:endParaRPr>
          </a:p>
          <a:p>
            <a:pPr marL="434975" lvl="1" indent="-342900">
              <a:buFont typeface="Arial" panose="020B0604020202020204" pitchFamily="34" charset="0"/>
              <a:buChar char="•"/>
            </a:pPr>
            <a:endParaRPr lang="pl-PL" sz="2000" kern="0" dirty="0">
              <a:latin typeface="Arial" charset="0"/>
            </a:endParaRPr>
          </a:p>
        </p:txBody>
      </p:sp>
    </p:spTree>
    <p:extLst>
      <p:ext uri="{BB962C8B-B14F-4D97-AF65-F5344CB8AC3E}">
        <p14:creationId xmlns:p14="http://schemas.microsoft.com/office/powerpoint/2010/main" val="2143398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1800"/>
            <a:ext cx="9144000" cy="461665"/>
          </a:xfrm>
          <a:prstGeom prst="rect">
            <a:avLst/>
          </a:prstGeom>
          <a:noFill/>
        </p:spPr>
        <p:txBody>
          <a:bodyPr wrap="square" rtlCol="0">
            <a:spAutoFit/>
          </a:bodyPr>
          <a:lstStyle/>
          <a:p>
            <a:pPr algn="ctr"/>
            <a:r>
              <a:rPr lang="en-IE" sz="2400" b="1" dirty="0" smtClean="0"/>
              <a:t>END</a:t>
            </a:r>
            <a:endParaRPr lang="en-IE" sz="2400" b="1" dirty="0"/>
          </a:p>
        </p:txBody>
      </p:sp>
    </p:spTree>
    <p:extLst>
      <p:ext uri="{BB962C8B-B14F-4D97-AF65-F5344CB8AC3E}">
        <p14:creationId xmlns:p14="http://schemas.microsoft.com/office/powerpoint/2010/main" val="214540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685800"/>
            <a:ext cx="8686800" cy="457200"/>
          </a:xfrm>
        </p:spPr>
        <p:txBody>
          <a:bodyPr/>
          <a:lstStyle/>
          <a:p>
            <a:r>
              <a:rPr lang="en-US" sz="3200" b="1" dirty="0">
                <a:solidFill>
                  <a:srgbClr val="000000"/>
                </a:solidFill>
              </a:rPr>
              <a:t>Cipher sequence structure:</a:t>
            </a:r>
            <a:endParaRPr lang="en-US" sz="3200" dirty="0">
              <a:latin typeface="Arial" charset="0"/>
            </a:endParaRPr>
          </a:p>
        </p:txBody>
      </p:sp>
      <p:sp>
        <p:nvSpPr>
          <p:cNvPr id="5" name="Rectangle 1027"/>
          <p:cNvSpPr txBox="1">
            <a:spLocks noChangeArrowheads="1"/>
          </p:cNvSpPr>
          <p:nvPr/>
        </p:nvSpPr>
        <p:spPr bwMode="auto">
          <a:xfrm>
            <a:off x="304800" y="12954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r>
              <a:rPr lang="en-IE" sz="2400" kern="0" dirty="0">
                <a:latin typeface="Arial" charset="0"/>
              </a:rPr>
              <a:t>With the cipher sequence generated </a:t>
            </a:r>
            <a:r>
              <a:rPr lang="en-IE" sz="2400" dirty="0">
                <a:latin typeface="Arial" charset="0"/>
              </a:rPr>
              <a:t>cryptographically it will only be correctly received (correctly correlated in the receiver) when both TX and RX parties know the keys and cryptographic </a:t>
            </a:r>
            <a:r>
              <a:rPr lang="en-IE" sz="2400" dirty="0" smtClean="0">
                <a:latin typeface="Arial" charset="0"/>
              </a:rPr>
              <a:t>scheme</a:t>
            </a:r>
            <a:endParaRPr lang="en-IE" sz="2400" dirty="0">
              <a:latin typeface="Arial" charset="0"/>
            </a:endParaRPr>
          </a:p>
          <a:p>
            <a:r>
              <a:rPr lang="en-IE" sz="2400" dirty="0">
                <a:latin typeface="Arial" charset="0"/>
              </a:rPr>
              <a:t>The receiver can validate the sequence by measuring the strength of the correlation across the whole sequence</a:t>
            </a:r>
            <a:endParaRPr lang="pl-PL" sz="2400" dirty="0">
              <a:latin typeface="Arial" charset="0"/>
            </a:endParaRPr>
          </a:p>
          <a:p>
            <a:r>
              <a:rPr lang="pl-PL" sz="2400" dirty="0">
                <a:latin typeface="Arial" charset="0"/>
              </a:rPr>
              <a:t>Longer cipher sequences generally improve correlation strength, while channel path attenuation </a:t>
            </a:r>
            <a:r>
              <a:rPr lang="pl-PL" sz="2400" dirty="0" smtClean="0">
                <a:latin typeface="Arial" charset="0"/>
              </a:rPr>
              <a:t>work</a:t>
            </a:r>
            <a:r>
              <a:rPr lang="en-IE" sz="2400" dirty="0" smtClean="0">
                <a:latin typeface="Arial" charset="0"/>
              </a:rPr>
              <a:t>s</a:t>
            </a:r>
            <a:r>
              <a:rPr lang="pl-PL" sz="2400" dirty="0" smtClean="0">
                <a:latin typeface="Arial" charset="0"/>
              </a:rPr>
              <a:t> </a:t>
            </a:r>
            <a:r>
              <a:rPr lang="pl-PL" sz="2400" dirty="0">
                <a:latin typeface="Arial" charset="0"/>
              </a:rPr>
              <a:t>the opposite </a:t>
            </a:r>
            <a:r>
              <a:rPr lang="pl-PL" sz="2400" dirty="0" smtClean="0">
                <a:latin typeface="Arial" charset="0"/>
              </a:rPr>
              <a:t>way</a:t>
            </a:r>
            <a:endParaRPr lang="pl-PL" sz="2400" dirty="0">
              <a:latin typeface="Arial" charset="0"/>
            </a:endParaRPr>
          </a:p>
          <a:p>
            <a:r>
              <a:rPr lang="pl-PL" sz="2400" dirty="0">
                <a:latin typeface="Arial" charset="0"/>
              </a:rPr>
              <a:t>Due to battery/power constraints it </a:t>
            </a:r>
            <a:r>
              <a:rPr lang="en-IE" sz="2400" dirty="0" smtClean="0">
                <a:latin typeface="Arial" charset="0"/>
              </a:rPr>
              <a:t>is </a:t>
            </a:r>
            <a:r>
              <a:rPr lang="en-IE" sz="2400" dirty="0" smtClean="0">
                <a:latin typeface="Arial" charset="0"/>
              </a:rPr>
              <a:t>highly desirable </a:t>
            </a:r>
            <a:r>
              <a:rPr lang="pl-PL" sz="2400" dirty="0" smtClean="0">
                <a:latin typeface="Arial" charset="0"/>
              </a:rPr>
              <a:t>to </a:t>
            </a:r>
            <a:r>
              <a:rPr lang="pl-PL" sz="2400" dirty="0">
                <a:latin typeface="Arial" charset="0"/>
              </a:rPr>
              <a:t>use the shortest cipher sequences </a:t>
            </a:r>
            <a:r>
              <a:rPr lang="pl-PL" sz="2400" dirty="0" smtClean="0">
                <a:latin typeface="Arial" charset="0"/>
              </a:rPr>
              <a:t>possible</a:t>
            </a:r>
            <a:endParaRPr lang="en-IE" sz="2400" dirty="0">
              <a:latin typeface="Arial" charset="0"/>
            </a:endParaRPr>
          </a:p>
          <a:p>
            <a:pPr lvl="1"/>
            <a:endParaRPr lang="en-IE" sz="2000" kern="0" dirty="0">
              <a:latin typeface="Arial" charset="0"/>
            </a:endParaRPr>
          </a:p>
        </p:txBody>
      </p:sp>
    </p:spTree>
    <p:extLst>
      <p:ext uri="{BB962C8B-B14F-4D97-AF65-F5344CB8AC3E}">
        <p14:creationId xmlns:p14="http://schemas.microsoft.com/office/powerpoint/2010/main" val="2643861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bwMode="auto">
          <a:xfrm>
            <a:off x="304800" y="1219200"/>
            <a:ext cx="868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r>
              <a:rPr lang="pl-PL" sz="2400" kern="0" dirty="0">
                <a:latin typeface="Arial" charset="0"/>
              </a:rPr>
              <a:t>Various cipher structures have been proposed at IEEE meeting in Warsaw. It is generally agreed that cypher PRF should be either 64</a:t>
            </a:r>
            <a:r>
              <a:rPr lang="en-IE" sz="2400" kern="0" dirty="0">
                <a:latin typeface="Arial" charset="0"/>
              </a:rPr>
              <a:t>MHz</a:t>
            </a:r>
            <a:r>
              <a:rPr lang="pl-PL" sz="2400" kern="0" dirty="0">
                <a:latin typeface="Arial" charset="0"/>
              </a:rPr>
              <a:t> or 128</a:t>
            </a:r>
            <a:r>
              <a:rPr lang="en-IE" sz="2400" kern="0" dirty="0">
                <a:latin typeface="Arial" charset="0"/>
              </a:rPr>
              <a:t>MHz</a:t>
            </a:r>
            <a:endParaRPr lang="pl-PL" sz="2400" kern="0" dirty="0">
              <a:latin typeface="Arial" charset="0"/>
            </a:endParaRPr>
          </a:p>
          <a:p>
            <a:r>
              <a:rPr lang="pl-PL" sz="2400" kern="0" dirty="0">
                <a:latin typeface="Arial" charset="0"/>
              </a:rPr>
              <a:t>Our PRF64 proposal uses </a:t>
            </a:r>
            <a:r>
              <a:rPr lang="pl-PL" sz="2400" kern="0" dirty="0">
                <a:solidFill>
                  <a:srgbClr val="FF0000"/>
                </a:solidFill>
                <a:latin typeface="Arial" charset="0"/>
              </a:rPr>
              <a:t>binary</a:t>
            </a:r>
            <a:r>
              <a:rPr lang="pl-PL" sz="2400" kern="0" dirty="0">
                <a:latin typeface="Arial" charset="0"/>
              </a:rPr>
              <a:t> pulses on the 8ns grid followed by 512ns guard </a:t>
            </a:r>
            <a:r>
              <a:rPr lang="pl-PL" sz="2400" kern="0" dirty="0" smtClean="0">
                <a:latin typeface="Arial" charset="0"/>
              </a:rPr>
              <a:t>interval</a:t>
            </a:r>
            <a:r>
              <a:rPr lang="en-IE" sz="2400" kern="0" dirty="0" smtClean="0">
                <a:latin typeface="Arial" charset="0"/>
              </a:rPr>
              <a:t>, giving a </a:t>
            </a:r>
            <a:r>
              <a:rPr lang="en-IE" sz="2400" kern="0" dirty="0">
                <a:latin typeface="Arial" charset="0"/>
              </a:rPr>
              <a:t>virtual symbol time </a:t>
            </a:r>
            <a:r>
              <a:rPr lang="en-IE" sz="2400" i="1" kern="0" dirty="0" err="1">
                <a:latin typeface="Arial" charset="0"/>
              </a:rPr>
              <a:t>T</a:t>
            </a:r>
            <a:r>
              <a:rPr lang="en-IE" sz="2400" i="1" kern="0" baseline="-25000" dirty="0" err="1">
                <a:latin typeface="Arial" charset="0"/>
              </a:rPr>
              <a:t>csymb</a:t>
            </a:r>
            <a:r>
              <a:rPr lang="en-IE" sz="2400" kern="0" dirty="0">
                <a:latin typeface="Arial" charset="0"/>
              </a:rPr>
              <a:t> </a:t>
            </a:r>
            <a:r>
              <a:rPr lang="en-IE" sz="2400" kern="0" dirty="0" smtClean="0">
                <a:latin typeface="Arial" charset="0"/>
              </a:rPr>
              <a:t>that is ~1.0256 µs</a:t>
            </a:r>
            <a:endParaRPr lang="pl-PL" sz="2400" kern="0" dirty="0">
              <a:latin typeface="Arial" charset="0"/>
            </a:endParaRPr>
          </a:p>
          <a:p>
            <a:r>
              <a:rPr lang="en-IE" sz="2400" kern="0" dirty="0">
                <a:latin typeface="Arial" charset="0"/>
              </a:rPr>
              <a:t>An</a:t>
            </a:r>
            <a:r>
              <a:rPr lang="pl-PL" sz="2400" kern="0" dirty="0">
                <a:latin typeface="Arial" charset="0"/>
              </a:rPr>
              <a:t>other </a:t>
            </a:r>
            <a:r>
              <a:rPr lang="en-IE" sz="2400" kern="0" dirty="0">
                <a:latin typeface="Arial" charset="0"/>
              </a:rPr>
              <a:t>HRP </a:t>
            </a:r>
            <a:r>
              <a:rPr lang="pl-PL" sz="2400" kern="0" dirty="0">
                <a:latin typeface="Arial" charset="0"/>
              </a:rPr>
              <a:t>contribution proposed </a:t>
            </a:r>
            <a:r>
              <a:rPr lang="pl-PL" sz="2400" kern="0" dirty="0">
                <a:solidFill>
                  <a:srgbClr val="FF0000"/>
                </a:solidFill>
                <a:latin typeface="Arial" charset="0"/>
              </a:rPr>
              <a:t>ternary</a:t>
            </a:r>
            <a:r>
              <a:rPr lang="pl-PL" sz="2400" kern="0" dirty="0">
                <a:latin typeface="Arial" charset="0"/>
              </a:rPr>
              <a:t> PRF64 sequences on the fixed 8ns </a:t>
            </a:r>
            <a:r>
              <a:rPr lang="en-IE" sz="2400" kern="0" dirty="0">
                <a:latin typeface="Arial" charset="0"/>
              </a:rPr>
              <a:t>pulse </a:t>
            </a:r>
            <a:r>
              <a:rPr lang="pl-PL" sz="2400" kern="0" dirty="0">
                <a:latin typeface="Arial" charset="0"/>
              </a:rPr>
              <a:t>grid (with 50% zeroes) </a:t>
            </a:r>
            <a:r>
              <a:rPr lang="en-IE" sz="2400" kern="0" dirty="0" smtClean="0">
                <a:latin typeface="Arial" charset="0"/>
              </a:rPr>
              <a:t>and an</a:t>
            </a:r>
            <a:r>
              <a:rPr lang="pl-PL" sz="2400" kern="0" dirty="0" smtClean="0">
                <a:latin typeface="Arial" charset="0"/>
              </a:rPr>
              <a:t> </a:t>
            </a:r>
            <a:r>
              <a:rPr lang="pl-PL" sz="2400" kern="0" dirty="0">
                <a:latin typeface="Arial" charset="0"/>
              </a:rPr>
              <a:t>optional hopping mode with 2ns hops</a:t>
            </a:r>
          </a:p>
          <a:p>
            <a:r>
              <a:rPr lang="en-IE" sz="2400" kern="0" dirty="0" smtClean="0">
                <a:latin typeface="Arial" charset="0"/>
              </a:rPr>
              <a:t>All </a:t>
            </a:r>
            <a:r>
              <a:rPr lang="pl-PL" sz="2400" kern="0" dirty="0">
                <a:latin typeface="Arial" charset="0"/>
              </a:rPr>
              <a:t>PRF128 </a:t>
            </a:r>
            <a:r>
              <a:rPr lang="pl-PL" sz="2400" kern="0" dirty="0" smtClean="0">
                <a:latin typeface="Arial" charset="0"/>
              </a:rPr>
              <a:t>proposals</a:t>
            </a:r>
            <a:r>
              <a:rPr lang="en-IE" sz="2400" kern="0" dirty="0" smtClean="0">
                <a:latin typeface="Arial" charset="0"/>
              </a:rPr>
              <a:t> </a:t>
            </a:r>
            <a:r>
              <a:rPr lang="en-IE" sz="2400" kern="0" dirty="0" smtClean="0">
                <a:latin typeface="Arial" charset="0"/>
              </a:rPr>
              <a:t>are quite </a:t>
            </a:r>
            <a:r>
              <a:rPr lang="pl-PL" sz="2400" kern="0" dirty="0" smtClean="0">
                <a:latin typeface="Arial" charset="0"/>
              </a:rPr>
              <a:t>similar</a:t>
            </a:r>
            <a:r>
              <a:rPr lang="pl-PL" sz="2400" kern="0" dirty="0">
                <a:latin typeface="Arial" charset="0"/>
              </a:rPr>
              <a:t>, </a:t>
            </a:r>
            <a:r>
              <a:rPr lang="pl-PL" sz="2400" kern="0" dirty="0" smtClean="0">
                <a:latin typeface="Arial" charset="0"/>
              </a:rPr>
              <a:t>utiliz</a:t>
            </a:r>
            <a:r>
              <a:rPr lang="en-IE" sz="2400" kern="0" dirty="0" err="1" smtClean="0">
                <a:latin typeface="Arial" charset="0"/>
              </a:rPr>
              <a:t>ing</a:t>
            </a:r>
            <a:r>
              <a:rPr lang="en-IE" sz="2400" kern="0" dirty="0" smtClean="0">
                <a:latin typeface="Arial" charset="0"/>
              </a:rPr>
              <a:t> </a:t>
            </a:r>
            <a:r>
              <a:rPr lang="pl-PL" sz="2400" kern="0" dirty="0" smtClean="0">
                <a:latin typeface="Arial" charset="0"/>
              </a:rPr>
              <a:t>full </a:t>
            </a:r>
            <a:r>
              <a:rPr lang="pl-PL" sz="2400" kern="0" dirty="0">
                <a:latin typeface="Arial" charset="0"/>
              </a:rPr>
              <a:t>8ns grid without zeroes. The only difference between proposals were gaps between cipher segments</a:t>
            </a:r>
            <a:endParaRPr lang="en-IE" sz="2400" kern="0" dirty="0">
              <a:latin typeface="Arial" charset="0"/>
            </a:endParaRPr>
          </a:p>
          <a:p>
            <a:endParaRPr lang="en-IE" sz="2400" kern="0" dirty="0">
              <a:latin typeface="Arial" charset="0"/>
            </a:endParaRPr>
          </a:p>
        </p:txBody>
      </p:sp>
      <p:sp>
        <p:nvSpPr>
          <p:cNvPr id="3" name="Rectangle 1026"/>
          <p:cNvSpPr txBox="1">
            <a:spLocks noChangeArrowheads="1"/>
          </p:cNvSpPr>
          <p:nvPr/>
        </p:nvSpPr>
        <p:spPr>
          <a:xfrm>
            <a:off x="295102" y="609600"/>
            <a:ext cx="8686800" cy="4572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r>
              <a:rPr lang="pl-PL" sz="3200" b="1" kern="0" dirty="0">
                <a:solidFill>
                  <a:srgbClr val="000000"/>
                </a:solidFill>
              </a:rPr>
              <a:t>Proposed </a:t>
            </a:r>
            <a:r>
              <a:rPr lang="en-IE" sz="3200" b="1" kern="0" dirty="0" smtClean="0">
                <a:solidFill>
                  <a:srgbClr val="000000"/>
                </a:solidFill>
              </a:rPr>
              <a:t>cipher </a:t>
            </a:r>
            <a:r>
              <a:rPr lang="en-US" sz="3200" b="1" kern="0" dirty="0" smtClean="0">
                <a:solidFill>
                  <a:srgbClr val="000000"/>
                </a:solidFill>
              </a:rPr>
              <a:t>sequence </a:t>
            </a:r>
            <a:r>
              <a:rPr lang="en-IE" sz="3200" b="1" dirty="0"/>
              <a:t>structure</a:t>
            </a:r>
            <a:r>
              <a:rPr lang="pl-PL" sz="3200" b="1" dirty="0"/>
              <a:t>s</a:t>
            </a:r>
            <a:r>
              <a:rPr lang="en-US" sz="3200" b="1" kern="0" dirty="0">
                <a:solidFill>
                  <a:srgbClr val="000000"/>
                </a:solidFill>
              </a:rPr>
              <a:t>:</a:t>
            </a:r>
            <a:endParaRPr lang="en-US" sz="3200" kern="0" dirty="0">
              <a:latin typeface="Arial" charset="0"/>
            </a:endParaRPr>
          </a:p>
        </p:txBody>
      </p:sp>
    </p:spTree>
    <p:extLst>
      <p:ext uri="{BB962C8B-B14F-4D97-AF65-F5344CB8AC3E}">
        <p14:creationId xmlns:p14="http://schemas.microsoft.com/office/powerpoint/2010/main" val="412725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bwMode="auto">
          <a:xfrm>
            <a:off x="304800" y="13716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r>
              <a:rPr lang="pl-PL" sz="2400" kern="0" dirty="0">
                <a:latin typeface="Arial" charset="0"/>
              </a:rPr>
              <a:t>The 512ns guard interval between cipher symbols proposed </a:t>
            </a:r>
            <a:r>
              <a:rPr lang="en-IE" sz="2400" kern="0" dirty="0">
                <a:latin typeface="Arial" charset="0"/>
              </a:rPr>
              <a:t>in 15-18-0108 </a:t>
            </a:r>
            <a:r>
              <a:rPr lang="pl-PL" sz="2400" kern="0" dirty="0">
                <a:latin typeface="Arial" charset="0"/>
              </a:rPr>
              <a:t>reduces inter-symbol interference and </a:t>
            </a:r>
            <a:r>
              <a:rPr lang="en-IE" sz="2400" kern="0" dirty="0">
                <a:latin typeface="Arial" charset="0"/>
              </a:rPr>
              <a:t>simplifies the</a:t>
            </a:r>
            <a:r>
              <a:rPr lang="pl-PL" sz="2400" kern="0" dirty="0">
                <a:latin typeface="Arial" charset="0"/>
              </a:rPr>
              <a:t> implementation of the digital sidelobe minimization (DSM</a:t>
            </a:r>
            <a:r>
              <a:rPr lang="en-IE" sz="2400" kern="0" dirty="0">
                <a:latin typeface="Arial" charset="0"/>
              </a:rPr>
              <a:t>) </a:t>
            </a:r>
            <a:r>
              <a:rPr lang="pl-PL" sz="2400" kern="0" dirty="0">
                <a:latin typeface="Arial" charset="0"/>
              </a:rPr>
              <a:t>algorithms. </a:t>
            </a:r>
            <a:endParaRPr lang="en-IE" sz="2400" kern="0" dirty="0" smtClean="0">
              <a:latin typeface="Arial" charset="0"/>
            </a:endParaRPr>
          </a:p>
          <a:p>
            <a:r>
              <a:rPr lang="en-IE" sz="2400" kern="0" dirty="0" smtClean="0">
                <a:latin typeface="Arial" charset="0"/>
              </a:rPr>
              <a:t>These</a:t>
            </a:r>
            <a:r>
              <a:rPr lang="pl-PL" sz="2400" kern="0" dirty="0" smtClean="0">
                <a:latin typeface="Arial" charset="0"/>
              </a:rPr>
              <a:t> </a:t>
            </a:r>
            <a:r>
              <a:rPr lang="pl-PL" sz="2400" kern="0" dirty="0">
                <a:latin typeface="Arial" charset="0"/>
              </a:rPr>
              <a:t>algorithms can reduce sidelobes by 25-35dB and typically involve calculations of auto-correlations, which in this case will be </a:t>
            </a:r>
            <a:r>
              <a:rPr lang="en-IE" sz="2400" kern="0" dirty="0">
                <a:latin typeface="Arial" charset="0"/>
              </a:rPr>
              <a:t>a </a:t>
            </a:r>
            <a:r>
              <a:rPr lang="pl-PL" sz="2400" kern="0" dirty="0">
                <a:latin typeface="Arial" charset="0"/>
              </a:rPr>
              <a:t>binary 64x64.</a:t>
            </a:r>
          </a:p>
          <a:p>
            <a:r>
              <a:rPr lang="en-IE" sz="2400" kern="0" dirty="0">
                <a:latin typeface="Arial" charset="0"/>
              </a:rPr>
              <a:t>The a</a:t>
            </a:r>
            <a:r>
              <a:rPr lang="pl-PL" sz="2400" kern="0" dirty="0">
                <a:latin typeface="Arial" charset="0"/>
              </a:rPr>
              <a:t>lternative PRF64 cypher structure</a:t>
            </a:r>
            <a:r>
              <a:rPr lang="en-IE" sz="2400" kern="0" dirty="0">
                <a:latin typeface="Arial" charset="0"/>
              </a:rPr>
              <a:t> with</a:t>
            </a:r>
            <a:r>
              <a:rPr lang="pl-PL" sz="2400" kern="0" dirty="0">
                <a:latin typeface="Arial" charset="0"/>
              </a:rPr>
              <a:t> ternary symbols, reduce</a:t>
            </a:r>
            <a:r>
              <a:rPr lang="en-IE" sz="2400" kern="0" dirty="0">
                <a:latin typeface="Arial" charset="0"/>
              </a:rPr>
              <a:t>s</a:t>
            </a:r>
            <a:r>
              <a:rPr lang="pl-PL" sz="2400" kern="0" dirty="0">
                <a:latin typeface="Arial" charset="0"/>
              </a:rPr>
              <a:t> sidelobes by 3dB compared to binary PRF128 symbols</a:t>
            </a:r>
            <a:r>
              <a:rPr lang="en-IE" sz="2400" kern="0" dirty="0">
                <a:latin typeface="Arial" charset="0"/>
              </a:rPr>
              <a:t> when DSM is not used</a:t>
            </a:r>
            <a:r>
              <a:rPr lang="pl-PL" sz="2400" kern="0" dirty="0">
                <a:latin typeface="Arial" charset="0"/>
              </a:rPr>
              <a:t>. </a:t>
            </a:r>
            <a:endParaRPr lang="en-IE" sz="2400" kern="0" dirty="0">
              <a:latin typeface="Arial" charset="0"/>
            </a:endParaRPr>
          </a:p>
          <a:p>
            <a:r>
              <a:rPr lang="en-IE" sz="2400" kern="0" dirty="0">
                <a:latin typeface="Arial" charset="0"/>
              </a:rPr>
              <a:t>C</a:t>
            </a:r>
            <a:r>
              <a:rPr lang="pl-PL" sz="2400" kern="0" dirty="0">
                <a:latin typeface="Arial" charset="0"/>
              </a:rPr>
              <a:t>omparison with </a:t>
            </a:r>
            <a:r>
              <a:rPr lang="en-IE" sz="2400" kern="0" dirty="0">
                <a:latin typeface="Arial" charset="0"/>
              </a:rPr>
              <a:t>the</a:t>
            </a:r>
            <a:r>
              <a:rPr lang="pl-PL" sz="2400" kern="0" dirty="0">
                <a:latin typeface="Arial" charset="0"/>
              </a:rPr>
              <a:t> binary PRF64 cipher </a:t>
            </a:r>
            <a:r>
              <a:rPr lang="en-IE" sz="2400" kern="0" dirty="0">
                <a:latin typeface="Arial" charset="0"/>
              </a:rPr>
              <a:t>with guard intervals </a:t>
            </a:r>
            <a:r>
              <a:rPr lang="pl-PL" sz="2400" kern="0" dirty="0">
                <a:latin typeface="Arial" charset="0"/>
              </a:rPr>
              <a:t>is more </a:t>
            </a:r>
            <a:r>
              <a:rPr lang="en-IE" sz="2400" kern="0" dirty="0">
                <a:latin typeface="Arial" charset="0"/>
              </a:rPr>
              <a:t>difficult because the </a:t>
            </a:r>
            <a:r>
              <a:rPr lang="pl-PL" sz="2400" kern="0" dirty="0">
                <a:latin typeface="Arial" charset="0"/>
              </a:rPr>
              <a:t>sidelobes vary depending on </a:t>
            </a:r>
            <a:r>
              <a:rPr lang="en-IE" sz="2400" kern="0" dirty="0">
                <a:latin typeface="Arial" charset="0"/>
              </a:rPr>
              <a:t>their </a:t>
            </a:r>
            <a:r>
              <a:rPr lang="pl-PL" sz="2400" kern="0" dirty="0">
                <a:latin typeface="Arial" charset="0"/>
              </a:rPr>
              <a:t>position. </a:t>
            </a:r>
          </a:p>
          <a:p>
            <a:endParaRPr lang="en-IE" sz="2400" kern="0" dirty="0">
              <a:latin typeface="Arial" charset="0"/>
            </a:endParaRPr>
          </a:p>
          <a:p>
            <a:endParaRPr lang="en-IE" sz="2400" kern="0" dirty="0">
              <a:latin typeface="Arial" charset="0"/>
            </a:endParaRPr>
          </a:p>
        </p:txBody>
      </p:sp>
      <p:sp>
        <p:nvSpPr>
          <p:cNvPr id="3" name="Rectangle 1026"/>
          <p:cNvSpPr txBox="1">
            <a:spLocks noChangeArrowheads="1"/>
          </p:cNvSpPr>
          <p:nvPr/>
        </p:nvSpPr>
        <p:spPr>
          <a:xfrm>
            <a:off x="304800" y="685800"/>
            <a:ext cx="8686800" cy="4572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r>
              <a:rPr lang="pl-PL" sz="3200" b="1" kern="0" dirty="0">
                <a:solidFill>
                  <a:schemeClr val="tx1"/>
                </a:solidFill>
              </a:rPr>
              <a:t>512ns </a:t>
            </a:r>
            <a:r>
              <a:rPr lang="en-IE" sz="3200" b="1" kern="0" dirty="0" smtClean="0">
                <a:solidFill>
                  <a:schemeClr val="tx1"/>
                </a:solidFill>
              </a:rPr>
              <a:t>guard interval</a:t>
            </a:r>
            <a:r>
              <a:rPr lang="pl-PL" sz="3200" b="1" kern="0" dirty="0" smtClean="0">
                <a:solidFill>
                  <a:schemeClr val="tx1"/>
                </a:solidFill>
              </a:rPr>
              <a:t> </a:t>
            </a:r>
            <a:r>
              <a:rPr lang="pl-PL" sz="3200" b="1" kern="0" dirty="0">
                <a:solidFill>
                  <a:schemeClr val="tx1"/>
                </a:solidFill>
              </a:rPr>
              <a:t>in the </a:t>
            </a:r>
            <a:r>
              <a:rPr lang="en-IE" sz="3200" b="1" kern="0" dirty="0">
                <a:solidFill>
                  <a:schemeClr val="tx1"/>
                </a:solidFill>
              </a:rPr>
              <a:t>cipher </a:t>
            </a:r>
            <a:r>
              <a:rPr lang="en-US" sz="3200" b="1" kern="0" dirty="0">
                <a:solidFill>
                  <a:schemeClr val="tx1"/>
                </a:solidFill>
              </a:rPr>
              <a:t>sequence:</a:t>
            </a:r>
            <a:endParaRPr lang="en-US" sz="3200" kern="0" dirty="0">
              <a:solidFill>
                <a:schemeClr val="tx1"/>
              </a:solidFill>
              <a:latin typeface="Arial" charset="0"/>
            </a:endParaRPr>
          </a:p>
        </p:txBody>
      </p:sp>
    </p:spTree>
    <p:extLst>
      <p:ext uri="{BB962C8B-B14F-4D97-AF65-F5344CB8AC3E}">
        <p14:creationId xmlns:p14="http://schemas.microsoft.com/office/powerpoint/2010/main" val="302783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bwMode="auto">
          <a:xfrm>
            <a:off x="304800" y="12954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r>
              <a:rPr lang="pl-PL" sz="2000" kern="0" dirty="0">
                <a:latin typeface="Arial" charset="0"/>
              </a:rPr>
              <a:t>The ternary cipher symbols also make DSM implementation more </a:t>
            </a:r>
            <a:r>
              <a:rPr lang="en-IE" sz="2000" kern="0" dirty="0">
                <a:latin typeface="Arial" charset="0"/>
              </a:rPr>
              <a:t>complex and intensive which </a:t>
            </a:r>
            <a:r>
              <a:rPr lang="pl-PL" sz="2000" kern="0" dirty="0">
                <a:latin typeface="Arial" charset="0"/>
              </a:rPr>
              <a:t>will </a:t>
            </a:r>
            <a:r>
              <a:rPr lang="en-IE" sz="2000" kern="0" dirty="0">
                <a:latin typeface="Arial" charset="0"/>
              </a:rPr>
              <a:t>result in more power and more logic </a:t>
            </a:r>
            <a:r>
              <a:rPr lang="en-IE" sz="2000" kern="0" dirty="0" smtClean="0">
                <a:latin typeface="Arial" charset="0"/>
              </a:rPr>
              <a:t>gates</a:t>
            </a:r>
            <a:r>
              <a:rPr lang="pl-PL" sz="2000" kern="0" dirty="0" smtClean="0">
                <a:latin typeface="Arial" charset="0"/>
              </a:rPr>
              <a:t> </a:t>
            </a:r>
            <a:endParaRPr lang="en-IE" sz="2000" kern="0" dirty="0" smtClean="0">
              <a:latin typeface="Arial" charset="0"/>
            </a:endParaRPr>
          </a:p>
          <a:p>
            <a:pPr lvl="1"/>
            <a:r>
              <a:rPr lang="pl-PL" sz="1800" kern="0" dirty="0" smtClean="0">
                <a:latin typeface="Arial" charset="0"/>
              </a:rPr>
              <a:t>For </a:t>
            </a:r>
            <a:r>
              <a:rPr lang="pl-PL" sz="1800" kern="0" dirty="0">
                <a:latin typeface="Arial" charset="0"/>
              </a:rPr>
              <a:t>example, executing DSM with the ternary cipher proposal would involve 128x128 correlations per 1024ns symbol, rather than 64x64 as in case of our </a:t>
            </a:r>
            <a:r>
              <a:rPr lang="pl-PL" sz="1800" kern="0" dirty="0" smtClean="0">
                <a:latin typeface="Arial" charset="0"/>
              </a:rPr>
              <a:t>proposal </a:t>
            </a:r>
            <a:endParaRPr lang="en-IE" sz="1800" kern="0" dirty="0" smtClean="0">
              <a:latin typeface="Arial" charset="0"/>
            </a:endParaRPr>
          </a:p>
          <a:p>
            <a:pPr lvl="1"/>
            <a:r>
              <a:rPr lang="pl-PL" sz="1800" kern="0" dirty="0" smtClean="0">
                <a:latin typeface="Arial" charset="0"/>
              </a:rPr>
              <a:t>The </a:t>
            </a:r>
            <a:r>
              <a:rPr lang="pl-PL" sz="1800" kern="0" dirty="0">
                <a:latin typeface="Arial" charset="0"/>
              </a:rPr>
              <a:t>DSM on ternary cipher could be alternatively implemented using smaller, 64-element symbols (512ns), where there would be similar 64x64 correlations, however twice as </a:t>
            </a:r>
            <a:r>
              <a:rPr lang="pl-PL" sz="1800" kern="0" dirty="0" smtClean="0">
                <a:latin typeface="Arial" charset="0"/>
              </a:rPr>
              <a:t>many</a:t>
            </a:r>
            <a:r>
              <a:rPr lang="en-IE" sz="1800" kern="0" dirty="0" smtClean="0">
                <a:latin typeface="Arial" charset="0"/>
              </a:rPr>
              <a:t> in any given time</a:t>
            </a:r>
            <a:endParaRPr lang="pl-PL" sz="1800" kern="0" dirty="0">
              <a:latin typeface="Arial" charset="0"/>
            </a:endParaRPr>
          </a:p>
          <a:p>
            <a:r>
              <a:rPr lang="pl-PL" sz="2000" kern="0" dirty="0">
                <a:latin typeface="Arial" charset="0"/>
              </a:rPr>
              <a:t>Due to lack of guard intervals, ternary cipher symbols are overlapping, and </a:t>
            </a:r>
            <a:r>
              <a:rPr lang="en-IE" sz="2000" kern="0" dirty="0" smtClean="0">
                <a:latin typeface="Arial" charset="0"/>
              </a:rPr>
              <a:t>so the </a:t>
            </a:r>
            <a:r>
              <a:rPr lang="pl-PL" sz="2000" kern="0" dirty="0">
                <a:latin typeface="Arial" charset="0"/>
              </a:rPr>
              <a:t>previous symbol also </a:t>
            </a:r>
            <a:r>
              <a:rPr lang="pl-PL" sz="2000" kern="0" dirty="0" smtClean="0">
                <a:latin typeface="Arial" charset="0"/>
              </a:rPr>
              <a:t>need</a:t>
            </a:r>
            <a:r>
              <a:rPr lang="en-IE" sz="2000" kern="0" dirty="0" smtClean="0">
                <a:latin typeface="Arial" charset="0"/>
              </a:rPr>
              <a:t>s</a:t>
            </a:r>
            <a:r>
              <a:rPr lang="pl-PL" sz="2000" kern="0" dirty="0" smtClean="0">
                <a:latin typeface="Arial" charset="0"/>
              </a:rPr>
              <a:t> </a:t>
            </a:r>
            <a:r>
              <a:rPr lang="pl-PL" sz="2000" kern="0" dirty="0">
                <a:latin typeface="Arial" charset="0"/>
              </a:rPr>
              <a:t>to be included in cross-correlation </a:t>
            </a:r>
            <a:r>
              <a:rPr lang="pl-PL" sz="2000" kern="0" dirty="0" smtClean="0">
                <a:latin typeface="Arial" charset="0"/>
              </a:rPr>
              <a:t>calculations</a:t>
            </a:r>
            <a:endParaRPr lang="pl-PL" sz="2000" kern="0" dirty="0">
              <a:latin typeface="Arial" charset="0"/>
            </a:endParaRPr>
          </a:p>
          <a:p>
            <a:r>
              <a:rPr lang="pl-PL" sz="2000" kern="0" dirty="0">
                <a:latin typeface="Arial" charset="0"/>
              </a:rPr>
              <a:t>Sidelobe reduction by 3dB is generally not enough to provide good performance. </a:t>
            </a:r>
            <a:r>
              <a:rPr lang="en-IE" sz="2000" kern="0" dirty="0" smtClean="0">
                <a:latin typeface="Arial" charset="0"/>
              </a:rPr>
              <a:t>Such </a:t>
            </a:r>
            <a:r>
              <a:rPr lang="en-US" sz="2000" kern="0" dirty="0" smtClean="0">
                <a:latin typeface="Arial" charset="0"/>
              </a:rPr>
              <a:t>system </a:t>
            </a:r>
            <a:r>
              <a:rPr lang="en-US" sz="2000" kern="0" dirty="0">
                <a:latin typeface="Arial" charset="0"/>
              </a:rPr>
              <a:t>w</a:t>
            </a:r>
            <a:r>
              <a:rPr lang="pl-PL" sz="2000" kern="0" dirty="0">
                <a:latin typeface="Arial" charset="0"/>
              </a:rPr>
              <a:t>ould</a:t>
            </a:r>
            <a:r>
              <a:rPr lang="en-US" sz="2000" kern="0" dirty="0">
                <a:latin typeface="Arial" charset="0"/>
              </a:rPr>
              <a:t> require </a:t>
            </a:r>
            <a:r>
              <a:rPr lang="pl-PL" sz="2000" kern="0" dirty="0">
                <a:latin typeface="Arial" charset="0"/>
              </a:rPr>
              <a:t>much </a:t>
            </a:r>
            <a:r>
              <a:rPr lang="en-US" sz="2000" kern="0" dirty="0">
                <a:latin typeface="Arial" charset="0"/>
              </a:rPr>
              <a:t>longer cipher</a:t>
            </a:r>
            <a:r>
              <a:rPr lang="pl-PL" sz="2000" kern="0" dirty="0">
                <a:latin typeface="Arial" charset="0"/>
              </a:rPr>
              <a:t> </a:t>
            </a:r>
            <a:r>
              <a:rPr lang="pl-PL" sz="2000" kern="0" dirty="0" smtClean="0">
                <a:latin typeface="Arial" charset="0"/>
              </a:rPr>
              <a:t>sequences</a:t>
            </a:r>
            <a:endParaRPr lang="pl-PL" sz="2400" kern="0" dirty="0">
              <a:latin typeface="Arial" charset="0"/>
            </a:endParaRPr>
          </a:p>
          <a:p>
            <a:endParaRPr lang="en-IE" sz="2400" kern="0" dirty="0">
              <a:latin typeface="Arial" charset="0"/>
            </a:endParaRPr>
          </a:p>
          <a:p>
            <a:endParaRPr lang="en-IE" sz="2400" kern="0" dirty="0">
              <a:latin typeface="Arial" charset="0"/>
            </a:endParaRPr>
          </a:p>
        </p:txBody>
      </p:sp>
      <p:sp>
        <p:nvSpPr>
          <p:cNvPr id="3" name="Rectangle 1026"/>
          <p:cNvSpPr txBox="1">
            <a:spLocks noChangeArrowheads="1"/>
          </p:cNvSpPr>
          <p:nvPr/>
        </p:nvSpPr>
        <p:spPr>
          <a:xfrm>
            <a:off x="304800" y="609600"/>
            <a:ext cx="8686800" cy="4572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r>
              <a:rPr lang="pl-PL" sz="3200" b="1" kern="0" dirty="0">
                <a:solidFill>
                  <a:schemeClr val="tx1"/>
                </a:solidFill>
              </a:rPr>
              <a:t>512ns </a:t>
            </a:r>
            <a:r>
              <a:rPr lang="en-IE" sz="3200" b="1" kern="0" dirty="0" smtClean="0">
                <a:solidFill>
                  <a:schemeClr val="tx1"/>
                </a:solidFill>
              </a:rPr>
              <a:t>guard </a:t>
            </a:r>
            <a:r>
              <a:rPr lang="en-IE" sz="3200" b="1" kern="0" dirty="0">
                <a:solidFill>
                  <a:schemeClr val="tx1"/>
                </a:solidFill>
              </a:rPr>
              <a:t>intervals</a:t>
            </a:r>
            <a:r>
              <a:rPr lang="pl-PL" sz="3200" b="1" kern="0" dirty="0">
                <a:solidFill>
                  <a:schemeClr val="tx1"/>
                </a:solidFill>
              </a:rPr>
              <a:t> in the </a:t>
            </a:r>
            <a:r>
              <a:rPr lang="en-IE" sz="3200" b="1" kern="0" dirty="0" smtClean="0">
                <a:solidFill>
                  <a:schemeClr val="tx1"/>
                </a:solidFill>
              </a:rPr>
              <a:t>cipher</a:t>
            </a:r>
            <a:r>
              <a:rPr lang="en-US" sz="3200" b="1" kern="0" dirty="0" smtClean="0">
                <a:solidFill>
                  <a:schemeClr val="tx1"/>
                </a:solidFill>
              </a:rPr>
              <a:t> </a:t>
            </a:r>
            <a:r>
              <a:rPr lang="en-US" sz="3200" b="1" kern="0" dirty="0">
                <a:solidFill>
                  <a:schemeClr val="tx1"/>
                </a:solidFill>
              </a:rPr>
              <a:t>sequence:</a:t>
            </a:r>
            <a:endParaRPr lang="en-US" sz="3200" kern="0" dirty="0">
              <a:solidFill>
                <a:schemeClr val="tx1"/>
              </a:solidFill>
              <a:latin typeface="Arial" charset="0"/>
            </a:endParaRPr>
          </a:p>
        </p:txBody>
      </p:sp>
    </p:spTree>
    <p:extLst>
      <p:ext uri="{BB962C8B-B14F-4D97-AF65-F5344CB8AC3E}">
        <p14:creationId xmlns:p14="http://schemas.microsoft.com/office/powerpoint/2010/main" val="31645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bwMode="auto">
          <a:xfrm>
            <a:off x="304800" y="12954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r>
              <a:rPr lang="pl-PL" sz="2400" kern="0" dirty="0">
                <a:latin typeface="Arial" charset="0"/>
              </a:rPr>
              <a:t>A number of applications, including </a:t>
            </a:r>
            <a:r>
              <a:rPr lang="en-IE" sz="2400" kern="0" dirty="0">
                <a:latin typeface="Arial" charset="0"/>
              </a:rPr>
              <a:t>passive entry</a:t>
            </a:r>
            <a:r>
              <a:rPr lang="pl-PL" sz="2400" kern="0" dirty="0">
                <a:latin typeface="Arial" charset="0"/>
              </a:rPr>
              <a:t>, require high sensitivity to detect very weak, strongly attenuated 1st </a:t>
            </a:r>
            <a:r>
              <a:rPr lang="pl-PL" sz="2400" kern="0" dirty="0" smtClean="0">
                <a:latin typeface="Arial" charset="0"/>
              </a:rPr>
              <a:t>paths</a:t>
            </a:r>
            <a:endParaRPr lang="en-IE" sz="2400" kern="0" dirty="0">
              <a:latin typeface="Arial" charset="0"/>
            </a:endParaRPr>
          </a:p>
          <a:p>
            <a:pPr lvl="1"/>
            <a:r>
              <a:rPr lang="pl-PL" sz="2000" kern="0" dirty="0">
                <a:latin typeface="Arial" charset="0"/>
              </a:rPr>
              <a:t>A typical scenario could be </a:t>
            </a:r>
            <a:r>
              <a:rPr lang="en-IE" sz="2000" kern="0" dirty="0">
                <a:latin typeface="Arial" charset="0"/>
              </a:rPr>
              <a:t>a </a:t>
            </a:r>
            <a:r>
              <a:rPr lang="pl-PL" sz="2000" kern="0" dirty="0">
                <a:latin typeface="Arial" charset="0"/>
              </a:rPr>
              <a:t>keyfob in the back pocket, which </a:t>
            </a:r>
            <a:r>
              <a:rPr lang="en-IE" sz="2000" kern="0" dirty="0">
                <a:latin typeface="Arial" charset="0"/>
              </a:rPr>
              <a:t>can attenuate the</a:t>
            </a:r>
            <a:r>
              <a:rPr lang="pl-PL" sz="2000" kern="0" dirty="0">
                <a:latin typeface="Arial" charset="0"/>
              </a:rPr>
              <a:t> 1st path by 30dB or more</a:t>
            </a:r>
          </a:p>
          <a:p>
            <a:r>
              <a:rPr lang="pl-PL" sz="2400" kern="0" dirty="0">
                <a:latin typeface="Arial" charset="0"/>
              </a:rPr>
              <a:t>Each additional multipath component increases </a:t>
            </a:r>
            <a:r>
              <a:rPr lang="en-IE" sz="2400" kern="0" dirty="0">
                <a:latin typeface="Arial" charset="0"/>
              </a:rPr>
              <a:t>the </a:t>
            </a:r>
            <a:r>
              <a:rPr lang="pl-PL" sz="2400" kern="0" dirty="0">
                <a:latin typeface="Arial" charset="0"/>
              </a:rPr>
              <a:t>pre-cursor </a:t>
            </a:r>
            <a:r>
              <a:rPr lang="pl-PL" sz="2400" kern="0" dirty="0" smtClean="0">
                <a:latin typeface="Arial" charset="0"/>
              </a:rPr>
              <a:t>sidelobes </a:t>
            </a:r>
            <a:endParaRPr lang="en-IE" sz="2400" kern="0" dirty="0">
              <a:latin typeface="Arial" charset="0"/>
            </a:endParaRPr>
          </a:p>
          <a:p>
            <a:pPr lvl="1"/>
            <a:r>
              <a:rPr lang="pl-PL" sz="2000" kern="0" dirty="0">
                <a:latin typeface="Arial" charset="0"/>
              </a:rPr>
              <a:t>In </a:t>
            </a:r>
            <a:r>
              <a:rPr lang="en-IE" sz="2000" kern="0" dirty="0">
                <a:latin typeface="Arial" charset="0"/>
              </a:rPr>
              <a:t>a </a:t>
            </a:r>
            <a:r>
              <a:rPr lang="pl-PL" sz="2000" kern="0" dirty="0">
                <a:latin typeface="Arial" charset="0"/>
              </a:rPr>
              <a:t>typical </a:t>
            </a:r>
            <a:r>
              <a:rPr lang="en-IE" sz="2000" kern="0" dirty="0" smtClean="0">
                <a:latin typeface="Arial" charset="0"/>
              </a:rPr>
              <a:t>parking </a:t>
            </a:r>
            <a:r>
              <a:rPr lang="pl-PL" sz="2000" kern="0" dirty="0" smtClean="0">
                <a:latin typeface="Arial" charset="0"/>
              </a:rPr>
              <a:t>garage</a:t>
            </a:r>
            <a:r>
              <a:rPr lang="en-IE" sz="2000" kern="0" dirty="0" smtClean="0">
                <a:latin typeface="Arial" charset="0"/>
              </a:rPr>
              <a:t> </a:t>
            </a:r>
            <a:r>
              <a:rPr lang="pl-PL" sz="2000" kern="0" dirty="0" smtClean="0">
                <a:latin typeface="Arial" charset="0"/>
              </a:rPr>
              <a:t>environment</a:t>
            </a:r>
            <a:r>
              <a:rPr lang="pl-PL" sz="2000" kern="0" dirty="0">
                <a:latin typeface="Arial" charset="0"/>
              </a:rPr>
              <a:t>, with rich multipath, sidelobes become a very significant problem</a:t>
            </a:r>
          </a:p>
          <a:p>
            <a:r>
              <a:rPr lang="pl-PL" sz="2400" kern="0" dirty="0">
                <a:latin typeface="Arial" charset="0"/>
              </a:rPr>
              <a:t>Digital sidelobe </a:t>
            </a:r>
            <a:r>
              <a:rPr lang="en-IE" sz="2400" kern="0" dirty="0">
                <a:latin typeface="Arial" charset="0"/>
              </a:rPr>
              <a:t>minimisation</a:t>
            </a:r>
            <a:r>
              <a:rPr lang="pl-PL" sz="2400" kern="0" dirty="0">
                <a:latin typeface="Arial" charset="0"/>
              </a:rPr>
              <a:t> solves this problem by reducing sidelobes by </a:t>
            </a:r>
            <a:r>
              <a:rPr lang="pl-PL" sz="2400" kern="0" dirty="0" smtClean="0">
                <a:latin typeface="Arial" charset="0"/>
              </a:rPr>
              <a:t>25</a:t>
            </a:r>
            <a:r>
              <a:rPr lang="en-IE" sz="2400" kern="0" dirty="0" smtClean="0">
                <a:latin typeface="Arial" charset="0"/>
              </a:rPr>
              <a:t> to </a:t>
            </a:r>
            <a:r>
              <a:rPr lang="pl-PL" sz="2400" kern="0" dirty="0" smtClean="0">
                <a:latin typeface="Arial" charset="0"/>
              </a:rPr>
              <a:t>35dB </a:t>
            </a:r>
            <a:r>
              <a:rPr lang="pl-PL" sz="2400" kern="0" dirty="0">
                <a:latin typeface="Arial" charset="0"/>
              </a:rPr>
              <a:t>and allows for </a:t>
            </a:r>
            <a:r>
              <a:rPr lang="en-IE" sz="2400" kern="0" dirty="0" smtClean="0">
                <a:latin typeface="Arial" charset="0"/>
              </a:rPr>
              <a:t>cipher</a:t>
            </a:r>
            <a:r>
              <a:rPr lang="pl-PL" sz="2400" kern="0" dirty="0" smtClean="0">
                <a:latin typeface="Arial" charset="0"/>
              </a:rPr>
              <a:t> </a:t>
            </a:r>
            <a:r>
              <a:rPr lang="pl-PL" sz="2400" kern="0" dirty="0">
                <a:latin typeface="Arial" charset="0"/>
              </a:rPr>
              <a:t>sequence length reduction by </a:t>
            </a:r>
            <a:r>
              <a:rPr lang="en-IE" sz="2400" kern="0" dirty="0">
                <a:latin typeface="Arial" charset="0"/>
              </a:rPr>
              <a:t>a</a:t>
            </a:r>
            <a:r>
              <a:rPr lang="pl-PL" sz="2400" kern="0" dirty="0">
                <a:latin typeface="Arial" charset="0"/>
              </a:rPr>
              <a:t> factor of </a:t>
            </a:r>
            <a:r>
              <a:rPr lang="en-IE" sz="2400" kern="0" dirty="0">
                <a:latin typeface="Arial" charset="0"/>
              </a:rPr>
              <a:t>4 to</a:t>
            </a:r>
            <a:r>
              <a:rPr lang="pl-PL" sz="2400" kern="0" dirty="0">
                <a:latin typeface="Arial" charset="0"/>
              </a:rPr>
              <a:t> 16 depending on </a:t>
            </a:r>
            <a:r>
              <a:rPr lang="en-IE" sz="2400" kern="0" dirty="0">
                <a:latin typeface="Arial" charset="0"/>
              </a:rPr>
              <a:t>the</a:t>
            </a:r>
            <a:r>
              <a:rPr lang="pl-PL" sz="2400" kern="0" dirty="0">
                <a:latin typeface="Arial" charset="0"/>
              </a:rPr>
              <a:t> conditions (channel, implementation etc</a:t>
            </a:r>
            <a:r>
              <a:rPr lang="pl-PL" sz="2400" kern="0" dirty="0" smtClean="0">
                <a:latin typeface="Arial" charset="0"/>
              </a:rPr>
              <a:t>)</a:t>
            </a:r>
            <a:endParaRPr lang="en-IE" sz="2400" kern="0" dirty="0">
              <a:latin typeface="Arial" charset="0"/>
            </a:endParaRPr>
          </a:p>
          <a:p>
            <a:endParaRPr lang="en-IE" sz="2400" kern="0" dirty="0">
              <a:latin typeface="Arial" charset="0"/>
            </a:endParaRPr>
          </a:p>
        </p:txBody>
      </p:sp>
      <p:sp>
        <p:nvSpPr>
          <p:cNvPr id="3" name="Rectangle 1026"/>
          <p:cNvSpPr txBox="1">
            <a:spLocks noChangeArrowheads="1"/>
          </p:cNvSpPr>
          <p:nvPr/>
        </p:nvSpPr>
        <p:spPr>
          <a:xfrm>
            <a:off x="304800" y="685800"/>
            <a:ext cx="8686800" cy="4572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r>
              <a:rPr lang="pl-PL" sz="3200" b="1" kern="0" dirty="0">
                <a:solidFill>
                  <a:schemeClr val="tx1"/>
                </a:solidFill>
              </a:rPr>
              <a:t>Sensitivity of the </a:t>
            </a:r>
            <a:r>
              <a:rPr lang="en-IE" sz="3200" b="1" kern="0" dirty="0" smtClean="0">
                <a:solidFill>
                  <a:schemeClr val="tx1"/>
                </a:solidFill>
              </a:rPr>
              <a:t>cipher</a:t>
            </a:r>
            <a:r>
              <a:rPr lang="en-US" sz="3200" b="1" kern="0" dirty="0" smtClean="0">
                <a:solidFill>
                  <a:schemeClr val="tx1"/>
                </a:solidFill>
              </a:rPr>
              <a:t> </a:t>
            </a:r>
            <a:r>
              <a:rPr lang="en-US" sz="3200" b="1" kern="0" dirty="0">
                <a:solidFill>
                  <a:schemeClr val="tx1"/>
                </a:solidFill>
              </a:rPr>
              <a:t>sequence</a:t>
            </a:r>
            <a:r>
              <a:rPr lang="pl-PL" sz="3200" b="1" kern="0" dirty="0">
                <a:solidFill>
                  <a:schemeClr val="tx1"/>
                </a:solidFill>
              </a:rPr>
              <a:t>s</a:t>
            </a:r>
            <a:r>
              <a:rPr lang="en-US" sz="3200" b="1" kern="0" dirty="0">
                <a:solidFill>
                  <a:schemeClr val="tx1"/>
                </a:solidFill>
              </a:rPr>
              <a:t> :</a:t>
            </a:r>
            <a:endParaRPr lang="en-US" sz="3200" kern="0" dirty="0">
              <a:solidFill>
                <a:schemeClr val="tx1"/>
              </a:solidFill>
              <a:latin typeface="Arial" charset="0"/>
            </a:endParaRPr>
          </a:p>
        </p:txBody>
      </p:sp>
    </p:spTree>
    <p:extLst>
      <p:ext uri="{BB962C8B-B14F-4D97-AF65-F5344CB8AC3E}">
        <p14:creationId xmlns:p14="http://schemas.microsoft.com/office/powerpoint/2010/main" val="3359288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bwMode="auto">
          <a:xfrm>
            <a:off x="152400" y="1219200"/>
            <a:ext cx="8686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r>
              <a:rPr lang="pl-PL" sz="2400" kern="0" dirty="0">
                <a:latin typeface="Arial" charset="0"/>
              </a:rPr>
              <a:t>This proposed optional scheme </a:t>
            </a:r>
            <a:r>
              <a:rPr lang="pl-PL" sz="2400" u="sng" kern="0" dirty="0">
                <a:latin typeface="Arial" charset="0"/>
              </a:rPr>
              <a:t>only theoretically </a:t>
            </a:r>
            <a:r>
              <a:rPr lang="en-US" sz="2400" kern="0" dirty="0">
                <a:latin typeface="Arial" charset="0"/>
              </a:rPr>
              <a:t>decreases </a:t>
            </a:r>
            <a:r>
              <a:rPr lang="pl-PL" sz="2400" kern="0" dirty="0">
                <a:latin typeface="Arial" charset="0"/>
              </a:rPr>
              <a:t>peak </a:t>
            </a:r>
            <a:r>
              <a:rPr lang="en-US" sz="2400" kern="0" dirty="0">
                <a:latin typeface="Arial" charset="0"/>
              </a:rPr>
              <a:t>sidelobe</a:t>
            </a:r>
            <a:r>
              <a:rPr lang="pl-PL" sz="2400" kern="0" dirty="0">
                <a:latin typeface="Arial" charset="0"/>
              </a:rPr>
              <a:t>s</a:t>
            </a:r>
            <a:r>
              <a:rPr lang="en-US" sz="2400" kern="0" dirty="0">
                <a:latin typeface="Arial" charset="0"/>
              </a:rPr>
              <a:t> by an additional 3dB</a:t>
            </a:r>
            <a:r>
              <a:rPr lang="pl-PL" sz="2400" kern="0" dirty="0">
                <a:latin typeface="Arial" charset="0"/>
              </a:rPr>
              <a:t> by shifting some of the sidelobes in time by +</a:t>
            </a:r>
            <a:r>
              <a:rPr lang="en-IE" sz="2400" kern="0" dirty="0">
                <a:latin typeface="Arial" charset="0"/>
              </a:rPr>
              <a:t>/</a:t>
            </a:r>
            <a:r>
              <a:rPr lang="pl-PL" sz="2400" kern="0" dirty="0">
                <a:latin typeface="Arial" charset="0"/>
              </a:rPr>
              <a:t>-</a:t>
            </a:r>
            <a:r>
              <a:rPr lang="pl-PL" sz="2400" kern="0" dirty="0" smtClean="0">
                <a:latin typeface="Arial" charset="0"/>
              </a:rPr>
              <a:t>2ns </a:t>
            </a:r>
            <a:endParaRPr lang="en-IE" sz="2400" kern="0" dirty="0" smtClean="0">
              <a:latin typeface="Arial" charset="0"/>
            </a:endParaRPr>
          </a:p>
          <a:p>
            <a:pPr lvl="1"/>
            <a:r>
              <a:rPr lang="pl-PL" sz="2000" kern="0" dirty="0" smtClean="0">
                <a:latin typeface="Arial" charset="0"/>
              </a:rPr>
              <a:t>In </a:t>
            </a:r>
            <a:r>
              <a:rPr lang="pl-PL" sz="2000" kern="0" dirty="0">
                <a:latin typeface="Arial" charset="0"/>
              </a:rPr>
              <a:t>practice, </a:t>
            </a:r>
            <a:r>
              <a:rPr lang="en-IE" sz="2000" kern="0" dirty="0">
                <a:latin typeface="Arial" charset="0"/>
              </a:rPr>
              <a:t>the </a:t>
            </a:r>
            <a:r>
              <a:rPr lang="pl-PL" sz="2000" kern="0" dirty="0">
                <a:latin typeface="Arial" charset="0"/>
              </a:rPr>
              <a:t>gain from this operation is much lower. </a:t>
            </a:r>
          </a:p>
          <a:p>
            <a:r>
              <a:rPr lang="pl-PL" sz="2400" kern="0" dirty="0">
                <a:latin typeface="Arial" charset="0"/>
              </a:rPr>
              <a:t>Additionally, digital sidelobe minimization would be </a:t>
            </a:r>
            <a:r>
              <a:rPr lang="en-IE" sz="2400" kern="0" dirty="0">
                <a:latin typeface="Arial" charset="0"/>
              </a:rPr>
              <a:t>highly complex </a:t>
            </a:r>
            <a:r>
              <a:rPr lang="pl-PL" sz="2400" kern="0" dirty="0">
                <a:latin typeface="Arial" charset="0"/>
              </a:rPr>
              <a:t>to implement on such a </a:t>
            </a:r>
            <a:r>
              <a:rPr lang="pl-PL" sz="2400" kern="0" dirty="0" smtClean="0">
                <a:latin typeface="Arial" charset="0"/>
              </a:rPr>
              <a:t>sequence</a:t>
            </a:r>
            <a:endParaRPr lang="en-IE" sz="2400" kern="0" dirty="0" smtClean="0">
              <a:latin typeface="Arial" charset="0"/>
            </a:endParaRPr>
          </a:p>
        </p:txBody>
      </p:sp>
      <p:sp>
        <p:nvSpPr>
          <p:cNvPr id="3" name="Rectangle 1026"/>
          <p:cNvSpPr txBox="1">
            <a:spLocks noChangeArrowheads="1"/>
          </p:cNvSpPr>
          <p:nvPr/>
        </p:nvSpPr>
        <p:spPr>
          <a:xfrm>
            <a:off x="152400" y="685800"/>
            <a:ext cx="8686800" cy="4572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a:lstStyle>
          <a:p>
            <a:r>
              <a:rPr lang="en-IE" sz="3200" b="1" kern="0" dirty="0" smtClean="0">
                <a:solidFill>
                  <a:schemeClr val="tx1"/>
                </a:solidFill>
              </a:rPr>
              <a:t>Cipher</a:t>
            </a:r>
            <a:r>
              <a:rPr lang="en-US" sz="3200" b="1" kern="0" dirty="0" smtClean="0">
                <a:solidFill>
                  <a:schemeClr val="tx1"/>
                </a:solidFill>
              </a:rPr>
              <a:t> </a:t>
            </a:r>
            <a:r>
              <a:rPr lang="en-US" sz="3200" b="1" kern="0" dirty="0">
                <a:solidFill>
                  <a:schemeClr val="tx1"/>
                </a:solidFill>
              </a:rPr>
              <a:t>sequence </a:t>
            </a:r>
            <a:r>
              <a:rPr lang="pl-PL" sz="3200" b="1" kern="0" dirty="0">
                <a:solidFill>
                  <a:schemeClr val="tx1"/>
                </a:solidFill>
              </a:rPr>
              <a:t>with 2ns hopping</a:t>
            </a:r>
            <a:r>
              <a:rPr lang="en-US" sz="3200" b="1" kern="0" dirty="0">
                <a:solidFill>
                  <a:schemeClr val="tx1"/>
                </a:solidFill>
              </a:rPr>
              <a:t>:</a:t>
            </a:r>
            <a:endParaRPr lang="en-US" sz="3200" kern="0" dirty="0">
              <a:solidFill>
                <a:schemeClr val="tx1"/>
              </a:solidFill>
              <a:latin typeface="Arial" charset="0"/>
            </a:endParaRPr>
          </a:p>
        </p:txBody>
      </p:sp>
      <p:pic>
        <p:nvPicPr>
          <p:cNvPr id="4" name="Picture 3">
            <a:extLst>
              <a:ext uri="{FF2B5EF4-FFF2-40B4-BE49-F238E27FC236}">
                <a16:creationId xmlns="" xmlns:a16="http://schemas.microsoft.com/office/drawing/2014/main" id="{AF2C37F6-D7F3-4343-A652-467DB6AFD763}"/>
              </a:ext>
            </a:extLst>
          </p:cNvPr>
          <p:cNvPicPr>
            <a:picLocks noChangeAspect="1"/>
          </p:cNvPicPr>
          <p:nvPr/>
        </p:nvPicPr>
        <p:blipFill>
          <a:blip r:embed="rId2"/>
          <a:stretch>
            <a:fillRect/>
          </a:stretch>
        </p:blipFill>
        <p:spPr>
          <a:xfrm>
            <a:off x="4876800" y="3581400"/>
            <a:ext cx="4195371" cy="2777757"/>
          </a:xfrm>
          <a:prstGeom prst="rect">
            <a:avLst/>
          </a:prstGeom>
        </p:spPr>
      </p:pic>
      <p:sp>
        <p:nvSpPr>
          <p:cNvPr id="5" name="Rectangle 1027"/>
          <p:cNvSpPr txBox="1">
            <a:spLocks noChangeArrowheads="1"/>
          </p:cNvSpPr>
          <p:nvPr/>
        </p:nvSpPr>
        <p:spPr bwMode="auto">
          <a:xfrm>
            <a:off x="152400" y="3657600"/>
            <a:ext cx="480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r>
              <a:rPr lang="pl-PL" sz="2400" kern="0" dirty="0" smtClean="0">
                <a:latin typeface="Arial" charset="0"/>
              </a:rPr>
              <a:t>Due </a:t>
            </a:r>
            <a:r>
              <a:rPr lang="pl-PL" sz="2400" kern="0" dirty="0">
                <a:latin typeface="Arial" charset="0"/>
              </a:rPr>
              <a:t>to 3x </a:t>
            </a:r>
            <a:r>
              <a:rPr lang="pl-PL" sz="2400" kern="0" dirty="0" smtClean="0">
                <a:latin typeface="Arial" charset="0"/>
              </a:rPr>
              <a:t>number </a:t>
            </a:r>
            <a:r>
              <a:rPr lang="pl-PL" sz="2400" kern="0" dirty="0">
                <a:latin typeface="Arial" charset="0"/>
              </a:rPr>
              <a:t>of sidelobe delays </a:t>
            </a:r>
            <a:r>
              <a:rPr lang="pl-PL" sz="2400" kern="0" dirty="0" smtClean="0">
                <a:latin typeface="Arial" charset="0"/>
              </a:rPr>
              <a:t>to</a:t>
            </a:r>
            <a:r>
              <a:rPr lang="en-IE" sz="2400" kern="0" dirty="0" smtClean="0">
                <a:latin typeface="Arial" charset="0"/>
              </a:rPr>
              <a:t> </a:t>
            </a:r>
            <a:r>
              <a:rPr lang="pl-PL" sz="2400" kern="0" dirty="0" smtClean="0">
                <a:latin typeface="Arial" charset="0"/>
              </a:rPr>
              <a:t>optimize</a:t>
            </a:r>
            <a:r>
              <a:rPr lang="pl-PL" sz="2400" kern="0" dirty="0">
                <a:latin typeface="Arial" charset="0"/>
              </a:rPr>
              <a:t>, the process </a:t>
            </a:r>
            <a:r>
              <a:rPr lang="en-IE" sz="2400" kern="0" dirty="0">
                <a:latin typeface="Arial" charset="0"/>
              </a:rPr>
              <a:t>is </a:t>
            </a:r>
            <a:r>
              <a:rPr lang="pl-PL" sz="2400" kern="0" dirty="0">
                <a:latin typeface="Arial" charset="0"/>
              </a:rPr>
              <a:t>far </a:t>
            </a:r>
            <a:r>
              <a:rPr lang="pl-PL" sz="2400" kern="0" dirty="0" smtClean="0">
                <a:latin typeface="Arial" charset="0"/>
              </a:rPr>
              <a:t>less</a:t>
            </a:r>
            <a:r>
              <a:rPr lang="en-IE" sz="2400" kern="0" dirty="0" smtClean="0">
                <a:latin typeface="Arial" charset="0"/>
              </a:rPr>
              <a:t> </a:t>
            </a:r>
            <a:r>
              <a:rPr lang="pl-PL" sz="2400" kern="0" dirty="0" smtClean="0">
                <a:latin typeface="Arial" charset="0"/>
              </a:rPr>
              <a:t>effective </a:t>
            </a:r>
            <a:r>
              <a:rPr lang="pl-PL" sz="2400" kern="0" dirty="0">
                <a:latin typeface="Arial" charset="0"/>
              </a:rPr>
              <a:t>and also </a:t>
            </a:r>
            <a:r>
              <a:rPr lang="pl-PL" sz="2400" kern="0" dirty="0" smtClean="0">
                <a:latin typeface="Arial" charset="0"/>
              </a:rPr>
              <a:t>extremely </a:t>
            </a:r>
            <a:r>
              <a:rPr lang="pl-PL" sz="2400" kern="0" dirty="0">
                <a:latin typeface="Arial" charset="0"/>
              </a:rPr>
              <a:t>intensive </a:t>
            </a:r>
            <a:r>
              <a:rPr lang="pl-PL" sz="2400" kern="0" dirty="0" smtClean="0">
                <a:latin typeface="Arial" charset="0"/>
              </a:rPr>
              <a:t>numerically</a:t>
            </a:r>
            <a:endParaRPr lang="en-IE" sz="2400" kern="0" dirty="0">
              <a:latin typeface="Arial" charset="0"/>
            </a:endParaRPr>
          </a:p>
          <a:p>
            <a:r>
              <a:rPr lang="pl-PL" sz="2400" kern="0" dirty="0" smtClean="0">
                <a:latin typeface="Arial" charset="0"/>
              </a:rPr>
              <a:t>Due </a:t>
            </a:r>
            <a:r>
              <a:rPr lang="pl-PL" sz="2400" kern="0" dirty="0">
                <a:latin typeface="Arial" charset="0"/>
              </a:rPr>
              <a:t>to these factors </a:t>
            </a:r>
            <a:r>
              <a:rPr lang="en-IE" sz="2400" kern="0" dirty="0">
                <a:latin typeface="Arial" charset="0"/>
              </a:rPr>
              <a:t>we </a:t>
            </a:r>
            <a:r>
              <a:rPr lang="en-IE" sz="2400" kern="0" dirty="0" smtClean="0">
                <a:latin typeface="Arial" charset="0"/>
              </a:rPr>
              <a:t>caution against</a:t>
            </a:r>
            <a:r>
              <a:rPr lang="pl-PL" sz="2400" kern="0" dirty="0" smtClean="0">
                <a:latin typeface="Arial" charset="0"/>
              </a:rPr>
              <a:t> </a:t>
            </a:r>
            <a:r>
              <a:rPr lang="en-IE" sz="2400" kern="0" dirty="0" smtClean="0">
                <a:latin typeface="Arial" charset="0"/>
              </a:rPr>
              <a:t>including </a:t>
            </a:r>
            <a:r>
              <a:rPr lang="pl-PL" sz="2400" kern="0" dirty="0" smtClean="0">
                <a:latin typeface="Arial" charset="0"/>
              </a:rPr>
              <a:t>this option</a:t>
            </a:r>
            <a:r>
              <a:rPr lang="en-IE" sz="2400" kern="0" dirty="0" smtClean="0">
                <a:latin typeface="Arial" charset="0"/>
              </a:rPr>
              <a:t> </a:t>
            </a:r>
            <a:r>
              <a:rPr lang="pl-PL" sz="2400" kern="0" dirty="0" smtClean="0">
                <a:latin typeface="Arial" charset="0"/>
              </a:rPr>
              <a:t> </a:t>
            </a:r>
            <a:r>
              <a:rPr lang="pl-PL" sz="2400" kern="0" dirty="0">
                <a:latin typeface="Arial" charset="0"/>
              </a:rPr>
              <a:t>in the </a:t>
            </a:r>
            <a:r>
              <a:rPr lang="pl-PL" sz="2400" kern="0" dirty="0" smtClean="0">
                <a:latin typeface="Arial" charset="0"/>
              </a:rPr>
              <a:t>standard</a:t>
            </a:r>
            <a:endParaRPr lang="en-IE" sz="2400" kern="0" dirty="0">
              <a:solidFill>
                <a:srgbClr val="C00000"/>
              </a:solidFill>
              <a:latin typeface="Arial" charset="0"/>
            </a:endParaRPr>
          </a:p>
          <a:p>
            <a:pPr marL="0" indent="0">
              <a:buNone/>
            </a:pPr>
            <a:endParaRPr lang="en-IE" sz="2400" kern="0" dirty="0">
              <a:solidFill>
                <a:srgbClr val="C00000"/>
              </a:solidFill>
              <a:latin typeface="Arial" charset="0"/>
            </a:endParaRPr>
          </a:p>
          <a:p>
            <a:pPr marL="0" indent="0">
              <a:buNone/>
            </a:pPr>
            <a:endParaRPr lang="en-IE" sz="2400" kern="0" dirty="0">
              <a:solidFill>
                <a:srgbClr val="C00000"/>
              </a:solidFill>
              <a:latin typeface="Arial" charset="0"/>
            </a:endParaRPr>
          </a:p>
          <a:p>
            <a:pPr marL="0" indent="0">
              <a:buNone/>
            </a:pPr>
            <a:endParaRPr lang="en-IE" sz="2400" kern="0" dirty="0">
              <a:solidFill>
                <a:srgbClr val="C00000"/>
              </a:solidFill>
              <a:latin typeface="Arial" charset="0"/>
            </a:endParaRPr>
          </a:p>
        </p:txBody>
      </p:sp>
    </p:spTree>
    <p:extLst>
      <p:ext uri="{BB962C8B-B14F-4D97-AF65-F5344CB8AC3E}">
        <p14:creationId xmlns:p14="http://schemas.microsoft.com/office/powerpoint/2010/main" val="2600195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bwMode="auto">
          <a:xfrm>
            <a:off x="457200" y="12954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a:lstStyle>
          <a:p>
            <a:pPr marL="0" indent="0">
              <a:buNone/>
            </a:pPr>
            <a:endParaRPr lang="en-IE" sz="2400" kern="0" dirty="0">
              <a:solidFill>
                <a:srgbClr val="C00000"/>
              </a:solidFill>
              <a:latin typeface="Arial" charset="0"/>
            </a:endParaRPr>
          </a:p>
          <a:p>
            <a:pPr marL="0" indent="0">
              <a:buNone/>
            </a:pPr>
            <a:endParaRPr lang="en-IE" sz="2400" kern="0" dirty="0">
              <a:solidFill>
                <a:srgbClr val="C00000"/>
              </a:solidFill>
              <a:latin typeface="Arial" charset="0"/>
            </a:endParaRPr>
          </a:p>
          <a:p>
            <a:pPr marL="0" indent="0">
              <a:buNone/>
            </a:pPr>
            <a:endParaRPr lang="en-IE" sz="2400" kern="0" dirty="0">
              <a:solidFill>
                <a:srgbClr val="C00000"/>
              </a:solidFill>
              <a:latin typeface="Arial" charset="0"/>
            </a:endParaRPr>
          </a:p>
          <a:p>
            <a:pPr marL="0" indent="0">
              <a:buNone/>
            </a:pPr>
            <a:endParaRPr lang="en-IE" sz="2400" kern="0" dirty="0">
              <a:solidFill>
                <a:srgbClr val="C00000"/>
              </a:solidFill>
              <a:latin typeface="Arial" charset="0"/>
            </a:endParaRPr>
          </a:p>
          <a:p>
            <a:pPr marL="0" indent="0">
              <a:buNone/>
            </a:pPr>
            <a:endParaRPr lang="en-IE" sz="2400" kern="0" dirty="0">
              <a:solidFill>
                <a:srgbClr val="C00000"/>
              </a:solidFill>
              <a:latin typeface="Arial" charset="0"/>
            </a:endParaRPr>
          </a:p>
          <a:p>
            <a:pPr marL="0" indent="0">
              <a:buNone/>
            </a:pPr>
            <a:endParaRPr lang="en-IE" sz="2400" kern="0" dirty="0">
              <a:solidFill>
                <a:srgbClr val="C00000"/>
              </a:solidFill>
              <a:latin typeface="Arial" charset="0"/>
            </a:endParaRPr>
          </a:p>
          <a:p>
            <a:pPr marL="0" indent="0">
              <a:buNone/>
            </a:pPr>
            <a:endParaRPr lang="en-US" sz="2400" kern="0" dirty="0">
              <a:solidFill>
                <a:srgbClr val="C00000"/>
              </a:solidFill>
              <a:latin typeface="Arial" charset="0"/>
            </a:endParaRPr>
          </a:p>
        </p:txBody>
      </p:sp>
      <p:pic>
        <p:nvPicPr>
          <p:cNvPr id="3" name="Picture 2">
            <a:extLst>
              <a:ext uri="{FF2B5EF4-FFF2-40B4-BE49-F238E27FC236}">
                <a16:creationId xmlns="" xmlns:a16="http://schemas.microsoft.com/office/drawing/2014/main" id="{C3248FC2-E380-4B23-BEDB-DFB4A908F753}"/>
              </a:ext>
            </a:extLst>
          </p:cNvPr>
          <p:cNvPicPr>
            <a:picLocks noChangeAspect="1"/>
          </p:cNvPicPr>
          <p:nvPr/>
        </p:nvPicPr>
        <p:blipFill>
          <a:blip r:embed="rId2"/>
          <a:stretch>
            <a:fillRect/>
          </a:stretch>
        </p:blipFill>
        <p:spPr>
          <a:xfrm>
            <a:off x="304800" y="710275"/>
            <a:ext cx="8411497" cy="5665943"/>
          </a:xfrm>
          <a:prstGeom prst="rect">
            <a:avLst/>
          </a:prstGeom>
        </p:spPr>
      </p:pic>
    </p:spTree>
    <p:extLst>
      <p:ext uri="{BB962C8B-B14F-4D97-AF65-F5344CB8AC3E}">
        <p14:creationId xmlns:p14="http://schemas.microsoft.com/office/powerpoint/2010/main" val="99641659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77156</TotalTime>
  <Words>2547</Words>
  <Application>Microsoft Office PowerPoint</Application>
  <PresentationFormat>On-screen Show (4:3)</PresentationFormat>
  <Paragraphs>141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PowerPoint Presentation</vt:lpstr>
      <vt:lpstr>The aim of this presentation:</vt:lpstr>
      <vt:lpstr>Cipher sequence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Digital sidelobe minimization – method 1</vt:lpstr>
      <vt:lpstr>Digital sidelobe minimization – method 2</vt:lpstr>
      <vt:lpstr>Digital sidelobe minimization - introduction</vt:lpstr>
      <vt:lpstr>Digital sidelobe minimization - examples</vt:lpstr>
      <vt:lpstr>DSM OFF/ON - examples</vt:lpstr>
      <vt:lpstr>DSM OFF, PRF64 binary cipher</vt:lpstr>
      <vt:lpstr>DSM OFF, ternary PRF64 cipher</vt:lpstr>
      <vt:lpstr>DSM OFF, PRF64 binary vs. ternary ciphers</vt:lpstr>
      <vt:lpstr>DSM ON/OFF - summary</vt:lpstr>
      <vt:lpstr>DSM on; PRF64 binary scheme</vt:lpstr>
      <vt:lpstr>DSM on; PRF64 binary vs. ternary ciphers</vt:lpstr>
      <vt:lpstr>DSM on; PRF64 binary vs. ternary ciphers</vt:lpstr>
      <vt:lpstr>DSM on; PRF64 binary vs. ternary ciphers</vt:lpstr>
      <vt:lpstr>DSM on, PRF64 – practical measurement</vt:lpstr>
      <vt:lpstr>DSM on PRF64 ciphers – summary</vt:lpstr>
      <vt:lpstr>DSM on PRF128 ciphers</vt:lpstr>
      <vt:lpstr>PowerPoint Presentation</vt:lpstr>
    </vt:vector>
  </TitlesOfParts>
  <Company>Decawave Ltd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Localisation architecture review and proposal for TG12 ULI</dc:title>
  <dc:subject>IEEE 802.15 &lt;TG12 ULI&gt;</dc:subject>
  <dc:creator>Billy Verso</dc:creator>
  <dc:description>&lt;15-16-xxxx-00-0012&gt;</dc:description>
  <cp:lastModifiedBy>Billy Verso</cp:lastModifiedBy>
  <cp:revision>1121</cp:revision>
  <cp:lastPrinted>2015-07-14T16:02:16Z</cp:lastPrinted>
  <dcterms:created xsi:type="dcterms:W3CDTF">2009-07-12T16:25:16Z</dcterms:created>
  <dcterms:modified xsi:type="dcterms:W3CDTF">2018-07-10T15:46:22Z</dcterms:modified>
</cp:coreProperties>
</file>