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handoutMasterIdLst>
    <p:handoutMasterId r:id="rId9"/>
  </p:handoutMasterIdLst>
  <p:sldIdLst>
    <p:sldId id="287" r:id="rId2"/>
    <p:sldId id="327" r:id="rId3"/>
    <p:sldId id="328" r:id="rId4"/>
    <p:sldId id="332" r:id="rId5"/>
    <p:sldId id="333" r:id="rId6"/>
    <p:sldId id="334" r:id="rId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243"/>
    <p:restoredTop sz="95701" autoAdjust="0"/>
  </p:normalViewPr>
  <p:slideViewPr>
    <p:cSldViewPr>
      <p:cViewPr varScale="1">
        <p:scale>
          <a:sx n="90" d="100"/>
          <a:sy n="90" d="100"/>
        </p:scale>
        <p:origin x="1176" y="1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34" y="66"/>
      </p:cViewPr>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handoutMaster" Target="handoutMasters/handoutMaster1.xml"/><Relationship Id="rId1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85122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4</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4</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5</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5</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575138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6</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6</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2353341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July 2018</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&lt;July 2018&gt;</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Kunal Shah (Silver Spring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7331"/>
            <a:ext cx="39624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kern="1200" dirty="0">
                <a:solidFill>
                  <a:schemeClr val="tx1"/>
                </a:solidFill>
                <a:effectLst/>
                <a:latin typeface="Times New Roman" charset="0"/>
                <a:ea typeface="ＭＳ Ｐゴシック" charset="0"/>
                <a:cs typeface="ＭＳ Ｐゴシック" charset="0"/>
              </a:rPr>
              <a:t> </a:t>
            </a:r>
            <a:r>
              <a:rPr lang="en-US" sz="1200" b="1" i="0" kern="1200" dirty="0" smtClean="0">
                <a:solidFill>
                  <a:schemeClr val="tx1"/>
                </a:solidFill>
                <a:effectLst/>
                <a:latin typeface="Times New Roman" charset="0"/>
                <a:ea typeface="ＭＳ Ｐゴシック" charset="0"/>
                <a:cs typeface="ＭＳ Ｐゴシック" charset="0"/>
              </a:rPr>
              <a:t>15-18-</a:t>
            </a:r>
            <a:r>
              <a:rPr lang="mr-IN" sz="1200" b="1" i="0" kern="1200" dirty="0" smtClean="0">
                <a:solidFill>
                  <a:schemeClr val="tx1"/>
                </a:solidFill>
                <a:effectLst/>
                <a:latin typeface="Times New Roman" charset="0"/>
                <a:ea typeface="ＭＳ Ｐゴシック" charset="0"/>
                <a:cs typeface="ＭＳ Ｐゴシック" charset="0"/>
              </a:rPr>
              <a:t>0337-01-secn</a:t>
            </a:r>
            <a:r>
              <a:rPr lang="en-US" sz="1200" b="1" i="0" kern="1200" dirty="0" smtClean="0">
                <a:solidFill>
                  <a:schemeClr val="tx1"/>
                </a:solidFill>
                <a:effectLst/>
                <a:latin typeface="Times New Roman" charset="0"/>
                <a:ea typeface="ＭＳ Ｐゴシック" charset="0"/>
                <a:cs typeface="ＭＳ Ｐゴシック" charset="0"/>
              </a:rPr>
              <a:t> </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smtClean="0"/>
              <a:t>Don Sturek (</a:t>
            </a:r>
            <a:r>
              <a:rPr lang="en-US" dirty="0" err="1" smtClean="0"/>
              <a:t>Itron</a:t>
            </a:r>
            <a:r>
              <a:rPr lang="en-US" dirty="0" smtClean="0"/>
              <a:t>)</a:t>
            </a:r>
            <a:endParaRPr lang="en-US" dirty="0"/>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IEEE 802.15.4y SECN Closing </a:t>
            </a:r>
            <a:r>
              <a:rPr lang="en-US" sz="1600" dirty="0">
                <a:solidFill>
                  <a:srgbClr val="FF0000"/>
                </a:solidFill>
                <a:latin typeface="Times New Roman" pitchFamily="18" charset="0"/>
                <a:ea typeface="ＭＳ Ｐゴシック" pitchFamily="-65" charset="-128"/>
                <a:cs typeface="+mn-cs"/>
              </a:rPr>
              <a:t>R</a:t>
            </a:r>
            <a:r>
              <a:rPr lang="en-US" sz="1600" dirty="0" smtClean="0">
                <a:solidFill>
                  <a:srgbClr val="FF0000"/>
                </a:solidFill>
                <a:latin typeface="Times New Roman" pitchFamily="18" charset="0"/>
                <a:ea typeface="ＭＳ Ｐゴシック" pitchFamily="-65" charset="-128"/>
                <a:cs typeface="+mn-cs"/>
              </a:rPr>
              <a:t>eport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11 July 2018</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Don Sturek</a:t>
            </a:r>
            <a:r>
              <a:rPr lang="en-US" sz="1600" dirty="0" smtClean="0">
                <a:solidFill>
                  <a:schemeClr val="tx2"/>
                </a:solidFill>
                <a:latin typeface="Times New Roman" pitchFamily="18" charset="0"/>
                <a:ea typeface="ＭＳ Ｐゴシック" pitchFamily="-65" charset="-128"/>
                <a:cs typeface="+mn-cs"/>
              </a:rPr>
              <a:t>] </a:t>
            </a:r>
            <a:r>
              <a:rPr lang="en-US" sz="1600" dirty="0">
                <a:solidFill>
                  <a:schemeClr val="tx2"/>
                </a:solidFill>
                <a:latin typeface="Times New Roman" pitchFamily="18" charset="0"/>
                <a:ea typeface="ＭＳ Ｐゴシック" pitchFamily="-65" charset="-128"/>
                <a:cs typeface="+mn-cs"/>
              </a:rPr>
              <a:t>Company [</a:t>
            </a:r>
            <a:r>
              <a:rPr lang="en-US" sz="1600" dirty="0">
                <a:solidFill>
                  <a:srgbClr val="FF0000"/>
                </a:solidFill>
                <a:latin typeface="Times New Roman" pitchFamily="18" charset="0"/>
                <a:ea typeface="ＭＳ Ｐゴシック" pitchFamily="-65" charset="-128"/>
                <a:cs typeface="+mn-cs"/>
              </a:rPr>
              <a:t>Itron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smtClean="0">
                <a:solidFill>
                  <a:schemeClr val="tx2"/>
                </a:solidFill>
                <a:latin typeface="Times New Roman" pitchFamily="18" charset="0"/>
                <a:ea typeface="ＭＳ Ｐゴシック" pitchFamily="-65" charset="-128"/>
                <a:cs typeface="+mn-cs"/>
              </a:rPr>
              <a:t>[San Jose, CA]</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dirty="0">
                <a:solidFill>
                  <a:schemeClr val="tx2"/>
                </a:solidFill>
                <a:latin typeface="Times New Roman" pitchFamily="18" charset="0"/>
                <a:ea typeface="ＭＳ Ｐゴシック" pitchFamily="-65" charset="-128"/>
                <a:cs typeface="+mn-cs"/>
              </a:rPr>
              <a:t>Voice:[], E-Mail</a:t>
            </a:r>
            <a:r>
              <a:rPr lang="en-US" sz="1600" dirty="0" smtClean="0">
                <a:solidFill>
                  <a:schemeClr val="tx2"/>
                </a:solidFill>
                <a:latin typeface="Times New Roman" pitchFamily="18" charset="0"/>
                <a:ea typeface="ＭＳ Ｐゴシック" pitchFamily="-65" charset="-128"/>
                <a:cs typeface="+mn-cs"/>
              </a:rPr>
              <a:t>:[</a:t>
            </a:r>
            <a:r>
              <a:rPr lang="en-US" sz="1600" dirty="0" err="1" smtClean="0">
                <a:solidFill>
                  <a:srgbClr val="FF0000"/>
                </a:solidFill>
                <a:latin typeface="Times New Roman" pitchFamily="18" charset="0"/>
                <a:ea typeface="ＭＳ Ｐゴシック" pitchFamily="-65" charset="-128"/>
                <a:cs typeface="+mn-cs"/>
              </a:rPr>
              <a:t>don.sturek@itron.com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IEEE 802.15.4y SECN closing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July 2018 plenary </a:t>
            </a:r>
            <a:r>
              <a:rPr lang="en-US" sz="1600" dirty="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IEEE 802.15.4y SECN </a:t>
            </a:r>
            <a:r>
              <a:rPr lang="en-US" sz="1600" dirty="0">
                <a:solidFill>
                  <a:srgbClr val="000000"/>
                </a:solidFill>
                <a:latin typeface="Times New Roman" pitchFamily="18" charset="0"/>
                <a:ea typeface="ＭＳ Ｐゴシック" pitchFamily="-65" charset="-128"/>
              </a:rPr>
              <a:t>closing report </a:t>
            </a:r>
            <a:r>
              <a:rPr lang="en-US" sz="1600" dirty="0">
                <a:latin typeface="Times New Roman" pitchFamily="18" charset="0"/>
                <a:ea typeface="ＭＳ Ｐゴシック" pitchFamily="-65" charset="-128"/>
              </a:rPr>
              <a:t>for </a:t>
            </a:r>
            <a:r>
              <a:rPr lang="en-US" sz="1600" dirty="0" smtClean="0">
                <a:latin typeface="Times New Roman" pitchFamily="18" charset="0"/>
                <a:ea typeface="ＭＳ Ｐゴシック" pitchFamily="-65" charset="-128"/>
              </a:rPr>
              <a:t>July 2018 plenary </a:t>
            </a:r>
            <a:r>
              <a:rPr lang="en-US" sz="1600" dirty="0">
                <a:latin typeface="Times New Roman" pitchFamily="18" charset="0"/>
                <a:ea typeface="ＭＳ Ｐゴシック" pitchFamily="-65" charset="-128"/>
              </a:rPr>
              <a:t>session</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IEEE 802.15.4y SECN </a:t>
            </a:r>
            <a:r>
              <a:rPr lang="en-US" sz="1600" dirty="0">
                <a:solidFill>
                  <a:srgbClr val="000000"/>
                </a:solidFill>
                <a:latin typeface="Times New Roman" pitchFamily="18" charset="0"/>
                <a:ea typeface="ＭＳ Ｐゴシック" pitchFamily="-65" charset="-128"/>
              </a:rPr>
              <a:t>closing report </a:t>
            </a:r>
            <a:r>
              <a:rPr lang="en-US" sz="1600" dirty="0">
                <a:latin typeface="Times New Roman" pitchFamily="18" charset="0"/>
                <a:ea typeface="ＭＳ Ｐゴシック" pitchFamily="-65" charset="-128"/>
              </a:rPr>
              <a:t>for </a:t>
            </a:r>
            <a:r>
              <a:rPr lang="en-US" sz="1600" dirty="0" smtClean="0">
                <a:latin typeface="Times New Roman" pitchFamily="18" charset="0"/>
                <a:ea typeface="ＭＳ Ｐゴシック" pitchFamily="-65" charset="-128"/>
              </a:rPr>
              <a:t>July 2018 plenary </a:t>
            </a:r>
            <a:r>
              <a:rPr lang="en-US" sz="1600" dirty="0">
                <a:latin typeface="Times New Roman" pitchFamily="18" charset="0"/>
                <a:ea typeface="ＭＳ Ｐゴシック" pitchFamily="-65" charset="-128"/>
              </a:rPr>
              <a:t>session</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&lt;July 2018&gt;</a:t>
            </a:r>
            <a:endParaRPr lang="en-US"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smtClean="0"/>
              <a:t>IEEE 802.15.4y SECN </a:t>
            </a:r>
            <a:r>
              <a:rPr lang="en-US" dirty="0"/>
              <a:t>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smtClean="0"/>
              <a:t>July 11, </a:t>
            </a:r>
            <a:r>
              <a:rPr lang="en-US" sz="2400" dirty="0"/>
              <a:t>2018</a:t>
            </a:r>
          </a:p>
          <a:p>
            <a:endParaRPr lang="en-US" sz="2400" dirty="0"/>
          </a:p>
          <a:p>
            <a:r>
              <a:rPr lang="en-US" altLang="ja-JP" sz="2400" dirty="0" smtClean="0"/>
              <a:t>Don Sturek</a:t>
            </a:r>
            <a:endParaRPr lang="en-US" altLang="ja-JP" sz="2400" dirty="0"/>
          </a:p>
          <a:p>
            <a:r>
              <a:rPr lang="en-US" sz="2400" dirty="0" smtClean="0"/>
              <a:t>IEEE 802.15.4y SECN </a:t>
            </a:r>
            <a:r>
              <a:rPr lang="en-US" sz="2400" dirty="0"/>
              <a:t>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smtClean="0"/>
              <a:t>July 2018</a:t>
            </a:r>
            <a:endParaRPr lang="en-US" altLang="ko-KR" dirty="0"/>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smtClean="0"/>
              <a:t>Proposals</a:t>
            </a:r>
            <a:endParaRPr lang="en-US" sz="3200" dirty="0"/>
          </a:p>
        </p:txBody>
      </p:sp>
      <p:sp>
        <p:nvSpPr>
          <p:cNvPr id="5124" name="Text Box 4"/>
          <p:cNvSpPr txBox="1">
            <a:spLocks noChangeArrowheads="1"/>
          </p:cNvSpPr>
          <p:nvPr/>
        </p:nvSpPr>
        <p:spPr bwMode="auto">
          <a:xfrm>
            <a:off x="495300" y="2205038"/>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1</a:t>
            </a:r>
            <a:r>
              <a:rPr lang="en-US" altLang="en-US" sz="2800" dirty="0" smtClean="0">
                <a:solidFill>
                  <a:srgbClr val="000000"/>
                </a:solidFill>
              </a:rPr>
              <a:t> remaining proposal from March interim:</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15-18-0109-01 </a:t>
            </a:r>
            <a:r>
              <a:rPr lang="mr-IN" altLang="en-US" sz="2800" dirty="0" smtClean="0">
                <a:solidFill>
                  <a:srgbClr val="000000"/>
                </a:solidFill>
              </a:rPr>
              <a:t>–</a:t>
            </a:r>
            <a:r>
              <a:rPr lang="en-US" altLang="en-US" sz="2800" dirty="0" smtClean="0">
                <a:solidFill>
                  <a:srgbClr val="000000"/>
                </a:solidFill>
              </a:rPr>
              <a:t> Algorithm Agility without Frame Changes </a:t>
            </a:r>
            <a:r>
              <a:rPr lang="mr-IN" altLang="en-US" sz="2800" dirty="0" smtClean="0">
                <a:solidFill>
                  <a:srgbClr val="000000"/>
                </a:solidFill>
              </a:rPr>
              <a:t>–</a:t>
            </a:r>
            <a:r>
              <a:rPr lang="en-US" altLang="en-US" sz="2800" dirty="0" smtClean="0">
                <a:solidFill>
                  <a:srgbClr val="000000"/>
                </a:solidFill>
              </a:rPr>
              <a:t> </a:t>
            </a:r>
            <a:r>
              <a:rPr lang="en-US" altLang="en-US" sz="2800" dirty="0" err="1" smtClean="0">
                <a:solidFill>
                  <a:srgbClr val="000000"/>
                </a:solidFill>
              </a:rPr>
              <a:t>Tero</a:t>
            </a:r>
            <a:r>
              <a:rPr lang="en-US" altLang="en-US" sz="2800" dirty="0" smtClean="0">
                <a:solidFill>
                  <a:srgbClr val="000000"/>
                </a:solidFill>
              </a:rPr>
              <a:t> </a:t>
            </a:r>
            <a:r>
              <a:rPr lang="en-US" altLang="en-US" sz="2800" dirty="0" err="1" smtClean="0">
                <a:solidFill>
                  <a:srgbClr val="000000"/>
                </a:solidFill>
              </a:rPr>
              <a:t>Kivinen</a:t>
            </a:r>
            <a:endParaRPr lang="en-US" altLang="en-US" sz="2800" dirty="0" smtClean="0">
              <a:solidFill>
                <a:srgbClr val="000000"/>
              </a:solidFill>
            </a:endParaRPr>
          </a:p>
          <a:p>
            <a:pPr marL="1314450" lvl="2" indent="-457200" eaLnBrk="1" hangingPunct="1">
              <a:spcBef>
                <a:spcPts val="375"/>
              </a:spcBef>
              <a:buSzPct val="100000"/>
              <a:buFont typeface="Arial" panose="020B0604020202020204" pitchFamily="34" charset="0"/>
              <a:buChar char="•"/>
            </a:pPr>
            <a:r>
              <a:rPr lang="en-US" altLang="en-US" sz="2800" dirty="0" smtClean="0">
                <a:solidFill>
                  <a:srgbClr val="000000"/>
                </a:solidFill>
              </a:rPr>
              <a:t>No new proposals at the San Diego plenary</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smtClean="0"/>
              <a:t>July 2018</a:t>
            </a:r>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57105947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smtClean="0"/>
              <a:t>Progress in San Diego</a:t>
            </a:r>
            <a:endParaRPr lang="en-US" sz="3200" dirty="0"/>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smtClean="0">
                <a:solidFill>
                  <a:srgbClr val="000000"/>
                </a:solidFill>
              </a:rPr>
              <a:t>Reviewed amendment development work:	</a:t>
            </a:r>
          </a:p>
          <a:p>
            <a:pPr marL="1314450" lvl="2" indent="-457200" eaLnBrk="1" hangingPunct="1">
              <a:spcBef>
                <a:spcPts val="375"/>
              </a:spcBef>
              <a:buSzPct val="100000"/>
              <a:buFont typeface="Arial" panose="020B0604020202020204" pitchFamily="34" charset="0"/>
              <a:buChar char="•"/>
            </a:pPr>
            <a:r>
              <a:rPr lang="en-US" altLang="en-US" sz="2800" dirty="0" smtClean="0">
                <a:solidFill>
                  <a:srgbClr val="000000"/>
                </a:solidFill>
              </a:rPr>
              <a:t>IEEE 802.15.4-2015</a:t>
            </a:r>
          </a:p>
          <a:p>
            <a:pPr marL="1828800" lvl="3" indent="-457200" eaLnBrk="1" hangingPunct="1">
              <a:spcBef>
                <a:spcPts val="375"/>
              </a:spcBef>
              <a:buSzPct val="100000"/>
              <a:buFont typeface="Arial" panose="020B0604020202020204" pitchFamily="34" charset="0"/>
              <a:buChar char="•"/>
            </a:pPr>
            <a:r>
              <a:rPr lang="en-US" altLang="en-US" sz="2000" dirty="0" smtClean="0">
                <a:solidFill>
                  <a:srgbClr val="000000"/>
                </a:solidFill>
                <a:latin typeface="Times" charset="0"/>
                <a:ea typeface="Times" charset="0"/>
                <a:cs typeface="Times" charset="0"/>
              </a:rPr>
              <a:t>Section 9.2 and 9.3 </a:t>
            </a:r>
            <a:r>
              <a:rPr lang="mr-IN" altLang="en-US" sz="2000" dirty="0" smtClean="0">
                <a:solidFill>
                  <a:srgbClr val="000000"/>
                </a:solidFill>
                <a:latin typeface="Times" charset="0"/>
                <a:ea typeface="Times" charset="0"/>
                <a:cs typeface="Times" charset="0"/>
              </a:rPr>
              <a:t>–</a:t>
            </a:r>
            <a:r>
              <a:rPr lang="en-US" altLang="en-US" sz="2000" dirty="0" smtClean="0">
                <a:solidFill>
                  <a:srgbClr val="000000"/>
                </a:solidFill>
                <a:latin typeface="Times" charset="0"/>
                <a:ea typeface="Times" charset="0"/>
                <a:cs typeface="Times" charset="0"/>
              </a:rPr>
              <a:t> Revise generic descriptions of ciphers to read “AEAD”, retain specific references to “CCM *” where they apply (details in 15-18-0324-01)</a:t>
            </a:r>
          </a:p>
          <a:p>
            <a:pPr marL="1828800" lvl="3" indent="-457200" eaLnBrk="1" hangingPunct="1">
              <a:spcBef>
                <a:spcPts val="375"/>
              </a:spcBef>
              <a:buSzPct val="100000"/>
              <a:buFont typeface="Arial" panose="020B0604020202020204" pitchFamily="34" charset="0"/>
              <a:buChar char="•"/>
            </a:pPr>
            <a:r>
              <a:rPr lang="en-US" altLang="en-US" sz="2000" dirty="0" smtClean="0">
                <a:solidFill>
                  <a:srgbClr val="000000"/>
                </a:solidFill>
                <a:latin typeface="Times" charset="0"/>
                <a:ea typeface="Times" charset="0"/>
                <a:cs typeface="Times" charset="0"/>
              </a:rPr>
              <a:t>Existing 15.4 Annex B </a:t>
            </a:r>
            <a:r>
              <a:rPr lang="mr-IN" altLang="en-US" sz="2000" dirty="0" smtClean="0">
                <a:solidFill>
                  <a:srgbClr val="000000"/>
                </a:solidFill>
                <a:latin typeface="Times" charset="0"/>
                <a:ea typeface="Times" charset="0"/>
                <a:cs typeface="Times" charset="0"/>
              </a:rPr>
              <a:t>–</a:t>
            </a:r>
            <a:r>
              <a:rPr lang="en-US" altLang="en-US" sz="2000" dirty="0" smtClean="0">
                <a:solidFill>
                  <a:srgbClr val="000000"/>
                </a:solidFill>
                <a:latin typeface="Times" charset="0"/>
                <a:ea typeface="Times" charset="0"/>
                <a:cs typeface="Times" charset="0"/>
              </a:rPr>
              <a:t> Review but there may not be any changes</a:t>
            </a:r>
          </a:p>
          <a:p>
            <a:pPr marL="1828800" lvl="3" indent="-457200" eaLnBrk="1" hangingPunct="1">
              <a:spcBef>
                <a:spcPts val="375"/>
              </a:spcBef>
              <a:buSzPct val="100000"/>
              <a:buFont typeface="Arial" panose="020B0604020202020204" pitchFamily="34" charset="0"/>
              <a:buChar char="•"/>
            </a:pPr>
            <a:r>
              <a:rPr lang="en-US" altLang="en-US" sz="2000" dirty="0" smtClean="0">
                <a:solidFill>
                  <a:srgbClr val="000000"/>
                </a:solidFill>
                <a:latin typeface="Times" charset="0"/>
                <a:ea typeface="Times" charset="0"/>
                <a:cs typeface="Times" charset="0"/>
              </a:rPr>
              <a:t>Existing 15.4 Annex C </a:t>
            </a:r>
            <a:r>
              <a:rPr lang="mr-IN" altLang="en-US" sz="2000" dirty="0" smtClean="0">
                <a:solidFill>
                  <a:srgbClr val="000000"/>
                </a:solidFill>
                <a:latin typeface="Times" charset="0"/>
                <a:ea typeface="Times" charset="0"/>
                <a:cs typeface="Times" charset="0"/>
              </a:rPr>
              <a:t>–</a:t>
            </a:r>
            <a:r>
              <a:rPr lang="en-US" altLang="en-US" sz="2000" dirty="0" smtClean="0">
                <a:solidFill>
                  <a:srgbClr val="000000"/>
                </a:solidFill>
                <a:latin typeface="Times" charset="0"/>
                <a:ea typeface="Times" charset="0"/>
                <a:cs typeface="Times" charset="0"/>
              </a:rPr>
              <a:t> Update to include v2 frame examples with IE’s plus different frame types.  Describe via listed inputs and expected outputs (use Wireshark PCAP files)</a:t>
            </a:r>
          </a:p>
          <a:p>
            <a:pPr marL="1314450" lvl="2" indent="-457200" eaLnBrk="1" hangingPunct="1">
              <a:spcBef>
                <a:spcPts val="375"/>
              </a:spcBef>
              <a:buSzPct val="100000"/>
              <a:buFont typeface="Arial" panose="020B0604020202020204" pitchFamily="34" charset="0"/>
              <a:buChar char="•"/>
            </a:pPr>
            <a:r>
              <a:rPr lang="en-US" altLang="en-US" sz="2800" dirty="0" smtClean="0">
                <a:solidFill>
                  <a:srgbClr val="000000"/>
                </a:solidFill>
                <a:latin typeface="Times" charset="0"/>
                <a:ea typeface="Times" charset="0"/>
                <a:cs typeface="Times" charset="0"/>
              </a:rPr>
              <a:t>Update </a:t>
            </a:r>
            <a:r>
              <a:rPr lang="mr-IN" sz="2800" dirty="0">
                <a:latin typeface="Times" charset="0"/>
                <a:ea typeface="Times" charset="0"/>
                <a:cs typeface="Times" charset="0"/>
              </a:rPr>
              <a:t> </a:t>
            </a:r>
            <a:r>
              <a:rPr lang="mr-IN" sz="2800" dirty="0" smtClean="0">
                <a:solidFill>
                  <a:schemeClr val="tx1"/>
                </a:solidFill>
                <a:latin typeface="Times" charset="0"/>
                <a:ea typeface="Times" charset="0"/>
                <a:cs typeface="Times" charset="0"/>
              </a:rPr>
              <a:t>15-15-0106-07</a:t>
            </a:r>
            <a:r>
              <a:rPr lang="en-US" sz="2800" dirty="0" smtClean="0">
                <a:solidFill>
                  <a:schemeClr val="tx1"/>
                </a:solidFill>
                <a:latin typeface="Times" charset="0"/>
                <a:ea typeface="Times" charset="0"/>
                <a:cs typeface="Times" charset="0"/>
              </a:rPr>
              <a:t> with new Key Descriptor fields</a:t>
            </a:r>
            <a:endParaRPr lang="mr-IN"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en-US" altLang="en-US" sz="2000" dirty="0" smtClean="0">
              <a:solidFill>
                <a:srgbClr val="000000"/>
              </a:solidFill>
              <a:latin typeface="Times" charset="0"/>
              <a:ea typeface="Times" charset="0"/>
              <a:cs typeface="Times" charset="0"/>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smtClean="0"/>
              <a:t>July 2018</a:t>
            </a:r>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6948550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smtClean="0"/>
              <a:t>Progress in San Diego</a:t>
            </a:r>
            <a:endParaRPr lang="en-US" sz="3200" dirty="0"/>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smtClean="0">
                <a:solidFill>
                  <a:srgbClr val="000000"/>
                </a:solidFill>
              </a:rPr>
              <a:t>Create a new “Annex B/C” for AES-256 CCM</a:t>
            </a:r>
          </a:p>
          <a:p>
            <a:pPr marL="1314450" lvl="2" indent="-457200" eaLnBrk="1" hangingPunct="1">
              <a:spcBef>
                <a:spcPts val="375"/>
              </a:spcBef>
              <a:buSzPct val="100000"/>
              <a:buFont typeface="Arial" panose="020B0604020202020204" pitchFamily="34" charset="0"/>
              <a:buChar char="•"/>
            </a:pPr>
            <a:r>
              <a:rPr lang="en-US" altLang="en-US" sz="2000" dirty="0" smtClean="0">
                <a:solidFill>
                  <a:srgbClr val="000000"/>
                </a:solidFill>
              </a:rPr>
              <a:t>Plan to put new “Annex B/C” material into a companion document to IEEE 802.15.4</a:t>
            </a:r>
          </a:p>
          <a:p>
            <a:pPr marL="1314450" lvl="2" indent="-457200" eaLnBrk="1" hangingPunct="1">
              <a:spcBef>
                <a:spcPts val="375"/>
              </a:spcBef>
              <a:buSzPct val="100000"/>
              <a:buFont typeface="Arial" panose="020B0604020202020204" pitchFamily="34" charset="0"/>
              <a:buChar char="•"/>
            </a:pPr>
            <a:r>
              <a:rPr lang="en-US" altLang="en-US" sz="2000" dirty="0" smtClean="0">
                <a:solidFill>
                  <a:srgbClr val="000000"/>
                </a:solidFill>
              </a:rPr>
              <a:t>Plan to use RFC 5116 as the library of available cipher suites</a:t>
            </a:r>
          </a:p>
          <a:p>
            <a:pPr marL="1314450" lvl="2" indent="-457200" eaLnBrk="1" hangingPunct="1">
              <a:spcBef>
                <a:spcPts val="375"/>
              </a:spcBef>
              <a:buSzPct val="100000"/>
              <a:buFont typeface="Arial" panose="020B0604020202020204" pitchFamily="34" charset="0"/>
              <a:buChar char="•"/>
            </a:pPr>
            <a:r>
              <a:rPr lang="en-US" altLang="en-US" sz="2000" dirty="0" smtClean="0">
                <a:solidFill>
                  <a:srgbClr val="000000"/>
                </a:solidFill>
              </a:rPr>
              <a:t>Propose to have IEEE 802.15 provide an ANA for accepted RFC 5116 cipher suites supported in IEEE 802.15.4</a:t>
            </a:r>
          </a:p>
          <a:p>
            <a:pPr marL="1828800" lvl="3" indent="-457200" eaLnBrk="1" hangingPunct="1">
              <a:spcBef>
                <a:spcPts val="375"/>
              </a:spcBef>
              <a:buSzPct val="100000"/>
              <a:buFont typeface="Arial" panose="020B0604020202020204" pitchFamily="34" charset="0"/>
              <a:buChar char="•"/>
            </a:pPr>
            <a:r>
              <a:rPr lang="en-US" altLang="en-US" sz="2000" dirty="0" smtClean="0">
                <a:solidFill>
                  <a:srgbClr val="000000"/>
                </a:solidFill>
              </a:rPr>
              <a:t>Accepted new cipher suites must be accompanied by “Annex B/C” material</a:t>
            </a:r>
          </a:p>
          <a:p>
            <a:pPr marL="1314450" lvl="2" indent="-457200" eaLnBrk="1" hangingPunct="1">
              <a:spcBef>
                <a:spcPts val="375"/>
              </a:spcBef>
              <a:buSzPct val="100000"/>
              <a:buFont typeface="Arial" panose="020B0604020202020204" pitchFamily="34" charset="0"/>
              <a:buChar char="•"/>
            </a:pPr>
            <a:r>
              <a:rPr lang="en-US" altLang="en-US" sz="2000" dirty="0" smtClean="0">
                <a:solidFill>
                  <a:srgbClr val="000000"/>
                </a:solidFill>
              </a:rPr>
              <a:t>Create a process</a:t>
            </a:r>
            <a:r>
              <a:rPr lang="en-US" altLang="en-US" sz="2000" smtClean="0">
                <a:solidFill>
                  <a:srgbClr val="000000"/>
                </a:solidFill>
              </a:rPr>
              <a:t>, documented in the Operations Manual, as to the process to add new cipher suites</a:t>
            </a:r>
            <a:endParaRPr lang="en-US" altLang="en-US" sz="2000" dirty="0" smtClean="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smtClean="0"/>
              <a:t>July 2018</a:t>
            </a:r>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094258789"/>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smtClean="0"/>
              <a:t>Progress in San Diego</a:t>
            </a:r>
            <a:endParaRPr lang="en-US" sz="3200" dirty="0"/>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smtClean="0">
                <a:solidFill>
                  <a:srgbClr val="000000"/>
                </a:solidFill>
              </a:rPr>
              <a:t>Reviewed IEEE 802.15.9 support for 4y:	</a:t>
            </a:r>
          </a:p>
          <a:p>
            <a:pPr marL="1314450" lvl="2" indent="-457200" eaLnBrk="1" hangingPunct="1">
              <a:spcBef>
                <a:spcPts val="375"/>
              </a:spcBef>
              <a:buSzPct val="100000"/>
              <a:buFont typeface="Arial" panose="020B0604020202020204" pitchFamily="34" charset="0"/>
              <a:buChar char="•"/>
            </a:pPr>
            <a:r>
              <a:rPr lang="en-US" altLang="en-US" sz="2800" dirty="0" smtClean="0">
                <a:solidFill>
                  <a:srgbClr val="000000"/>
                </a:solidFill>
              </a:rPr>
              <a:t>WNG presentation on 15.9 enhancements</a:t>
            </a:r>
          </a:p>
          <a:p>
            <a:pPr marL="1828800" lvl="3" indent="-457200" eaLnBrk="1" hangingPunct="1">
              <a:spcBef>
                <a:spcPts val="375"/>
              </a:spcBef>
              <a:buSzPct val="100000"/>
              <a:buFont typeface="Arial" panose="020B0604020202020204" pitchFamily="34" charset="0"/>
              <a:buChar char="•"/>
            </a:pPr>
            <a:r>
              <a:rPr lang="en-US" altLang="en-US" sz="2000" dirty="0" smtClean="0">
                <a:solidFill>
                  <a:srgbClr val="000000"/>
                </a:solidFill>
                <a:latin typeface="Times" charset="0"/>
                <a:ea typeface="Times" charset="0"/>
                <a:cs typeface="Times" charset="0"/>
              </a:rPr>
              <a:t>For each of 15.9 Annexes A-E, add in a description on how traffic keys of size 128 bit and 256 bit are formed.  Provide a warning not to use the same key material for multiple traffic keys of different size</a:t>
            </a:r>
          </a:p>
          <a:p>
            <a:pPr marL="1828800" lvl="3" indent="-457200" eaLnBrk="1" hangingPunct="1">
              <a:spcBef>
                <a:spcPts val="375"/>
              </a:spcBef>
              <a:buSzPct val="100000"/>
              <a:buFont typeface="Arial" panose="020B0604020202020204" pitchFamily="34" charset="0"/>
              <a:buChar char="•"/>
            </a:pPr>
            <a:r>
              <a:rPr lang="en-US" altLang="en-US" sz="2000" dirty="0" smtClean="0">
                <a:solidFill>
                  <a:srgbClr val="000000"/>
                </a:solidFill>
                <a:latin typeface="Times" charset="0"/>
                <a:ea typeface="Times" charset="0"/>
                <a:cs typeface="Times" charset="0"/>
              </a:rPr>
              <a:t>For each 15.9 Annex, describe support for multicast/broadcast key generation</a:t>
            </a:r>
          </a:p>
          <a:p>
            <a:pPr marL="1828800" lvl="3" indent="-457200" eaLnBrk="1" hangingPunct="1">
              <a:spcBef>
                <a:spcPts val="375"/>
              </a:spcBef>
              <a:buSzPct val="100000"/>
              <a:buFont typeface="Arial" panose="020B0604020202020204" pitchFamily="34" charset="0"/>
              <a:buChar char="•"/>
            </a:pPr>
            <a:r>
              <a:rPr lang="en-US" altLang="en-US" sz="2000" dirty="0" smtClean="0">
                <a:solidFill>
                  <a:srgbClr val="000000"/>
                </a:solidFill>
                <a:latin typeface="Times" charset="0"/>
                <a:ea typeface="Times" charset="0"/>
                <a:cs typeface="Times" charset="0"/>
              </a:rPr>
              <a:t>For each 15.9 Annex, describe how security algorithms are selected</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smtClean="0"/>
              <a:t>July 2018</a:t>
            </a:r>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58674839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39819</TotalTime>
  <Words>281</Words>
  <Application>Microsoft Macintosh PowerPoint</Application>
  <PresentationFormat>On-screen Show (4:3)</PresentationFormat>
  <Paragraphs>79</Paragraphs>
  <Slides>6</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MS PGothic</vt:lpstr>
      <vt:lpstr>ＭＳ Ｐゴシック</vt:lpstr>
      <vt:lpstr>Times</vt:lpstr>
      <vt:lpstr>Times New Roman</vt:lpstr>
      <vt:lpstr>Arial</vt:lpstr>
      <vt:lpstr>Default Design</vt:lpstr>
      <vt:lpstr>PowerPoint Presentation</vt:lpstr>
      <vt:lpstr>IEEE 802.15.4y SECN Closing report</vt:lpstr>
      <vt:lpstr>PowerPoint Presentation</vt:lpstr>
      <vt:lpstr>PowerPoint Presentation</vt:lpstr>
      <vt:lpstr>PowerPoint Presentation</vt:lpstr>
      <vt:lpstr>PowerPoint Presentation</vt:lpstr>
    </vt:vector>
  </TitlesOfParts>
  <Manager/>
  <Company>Silver Spring Networks</Company>
  <LinksUpToDate>false</LinksUpToDate>
  <SharedDoc>false</SharedDoc>
  <HyperlinkBase/>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Kunal Shah</dc:creator>
  <cp:keywords/>
  <dc:description/>
  <cp:lastModifiedBy>Sturek, Don</cp:lastModifiedBy>
  <cp:revision>692</cp:revision>
  <cp:lastPrinted>2015-07-14T16:02:16Z</cp:lastPrinted>
  <dcterms:created xsi:type="dcterms:W3CDTF">2009-07-12T16:25:16Z</dcterms:created>
  <dcterms:modified xsi:type="dcterms:W3CDTF">2018-07-11T16:54:33Z</dcterms:modified>
  <cp:category/>
</cp:coreProperties>
</file>