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2" r:id="rId5"/>
    <p:sldId id="333" r:id="rId6"/>
    <p:sldId id="334"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28"/>
    <p:restoredTop sz="95701" autoAdjust="0"/>
  </p:normalViewPr>
  <p:slideViewPr>
    <p:cSldViewPr>
      <p:cViewPr varScale="1">
        <p:scale>
          <a:sx n="90" d="100"/>
          <a:sy n="90" d="100"/>
        </p:scale>
        <p:origin x="1144"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7513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35334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&lt;July 2018&gt;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a:t>
            </a:r>
            <a:r>
              <a:rPr lang="en-US" sz="1200" b="1" i="0" kern="1200" dirty="0" smtClean="0">
                <a:solidFill>
                  <a:schemeClr val="tx1"/>
                </a:solidFill>
                <a:effectLst/>
                <a:latin typeface="Times New Roman" charset="0"/>
                <a:ea typeface="ＭＳ Ｐゴシック" charset="0"/>
                <a:cs typeface="ＭＳ Ｐゴシック" charset="0"/>
              </a:rPr>
              <a:t>15-18-</a:t>
            </a:r>
            <a:r>
              <a:rPr lang="mr-IN" sz="1200" b="1" i="0" kern="1200" dirty="0" smtClean="0">
                <a:solidFill>
                  <a:schemeClr val="tx1"/>
                </a:solidFill>
                <a:effectLst/>
                <a:latin typeface="Times New Roman" charset="0"/>
                <a:ea typeface="ＭＳ Ｐゴシック" charset="0"/>
                <a:cs typeface="ＭＳ Ｐゴシック" charset="0"/>
              </a:rPr>
              <a:t>0337-00-secn</a:t>
            </a:r>
            <a:r>
              <a:rPr lang="en-US" sz="1200" b="1" i="0" kern="1200" dirty="0" smtClean="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smtClean="0"/>
              <a:t>Don Sturek (</a:t>
            </a:r>
            <a:r>
              <a:rPr lang="en-US" dirty="0" err="1" smtClean="0"/>
              <a:t>Itron</a:t>
            </a:r>
            <a:r>
              <a:rPr lang="en-US" dirty="0" smtClean="0"/>
              <a: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IEEE 802.15.4y SECN Closing </a:t>
            </a:r>
            <a:r>
              <a:rPr lang="en-US" sz="1600" dirty="0">
                <a:solidFill>
                  <a:srgbClr val="FF0000"/>
                </a:solidFill>
                <a:latin typeface="Times New Roman" pitchFamily="18" charset="0"/>
                <a:ea typeface="ＭＳ Ｐゴシック" pitchFamily="-65" charset="-128"/>
                <a:cs typeface="+mn-cs"/>
              </a:rPr>
              <a:t>R</a:t>
            </a:r>
            <a:r>
              <a:rPr lang="en-US" sz="1600" dirty="0" smtClean="0">
                <a:solidFill>
                  <a:srgbClr val="FF0000"/>
                </a:solidFill>
                <a:latin typeface="Times New Roman" pitchFamily="18" charset="0"/>
                <a:ea typeface="ＭＳ Ｐゴシック" pitchFamily="-65" charset="-128"/>
                <a:cs typeface="+mn-cs"/>
              </a:rPr>
              <a:t>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July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Don Sturek</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[San Jose, CA]</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2018 plenary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July 2018 plenary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July 2018 plenary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2018&gt;</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IEEE 802.15.4y SECN </a:t>
            </a:r>
            <a:r>
              <a:rPr lang="en-US" dirty="0"/>
              <a:t>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smtClean="0"/>
              <a:t>July 11, </a:t>
            </a:r>
            <a:r>
              <a:rPr lang="en-US" sz="2400" dirty="0"/>
              <a:t>2018</a:t>
            </a:r>
          </a:p>
          <a:p>
            <a:endParaRPr lang="en-US" sz="2400" dirty="0"/>
          </a:p>
          <a:p>
            <a:r>
              <a:rPr lang="en-US" altLang="ja-JP" sz="2400" dirty="0" smtClean="0"/>
              <a:t>Don Sturek</a:t>
            </a:r>
            <a:endParaRPr lang="en-US" altLang="ja-JP" sz="2400" dirty="0"/>
          </a:p>
          <a:p>
            <a:r>
              <a:rPr lang="en-US" sz="2400" dirty="0" smtClean="0"/>
              <a:t>IEEE 802.15.4y SECN </a:t>
            </a:r>
            <a:r>
              <a:rPr lang="en-US" sz="2400" dirty="0"/>
              <a:t>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July 2018</a:t>
            </a:r>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Proposals</a:t>
            </a:r>
            <a:endParaRPr lang="en-US" sz="3200" dirty="0"/>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1</a:t>
            </a:r>
            <a:r>
              <a:rPr lang="en-US" altLang="en-US" sz="2800" dirty="0" smtClean="0">
                <a:solidFill>
                  <a:srgbClr val="000000"/>
                </a:solidFill>
              </a:rPr>
              <a:t> remaining proposal from March interim:</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15-18-0109-01 </a:t>
            </a:r>
            <a:r>
              <a:rPr lang="mr-IN" altLang="en-US" sz="2800" dirty="0" smtClean="0">
                <a:solidFill>
                  <a:srgbClr val="000000"/>
                </a:solidFill>
              </a:rPr>
              <a:t>–</a:t>
            </a:r>
            <a:r>
              <a:rPr lang="en-US" altLang="en-US" sz="2800" dirty="0" smtClean="0">
                <a:solidFill>
                  <a:srgbClr val="000000"/>
                </a:solidFill>
              </a:rPr>
              <a:t> Algorithm Agility without Frame Changes </a:t>
            </a:r>
            <a:r>
              <a:rPr lang="mr-IN" altLang="en-US" sz="2800" dirty="0" smtClean="0">
                <a:solidFill>
                  <a:srgbClr val="000000"/>
                </a:solidFill>
              </a:rPr>
              <a:t>–</a:t>
            </a:r>
            <a:r>
              <a:rPr lang="en-US" altLang="en-US" sz="2800" dirty="0" smtClean="0">
                <a:solidFill>
                  <a:srgbClr val="000000"/>
                </a:solidFill>
              </a:rPr>
              <a:t> </a:t>
            </a:r>
            <a:r>
              <a:rPr lang="en-US" altLang="en-US" sz="2800" dirty="0" err="1" smtClean="0">
                <a:solidFill>
                  <a:srgbClr val="000000"/>
                </a:solidFill>
              </a:rPr>
              <a:t>Tero</a:t>
            </a:r>
            <a:r>
              <a:rPr lang="en-US" altLang="en-US" sz="2800" dirty="0" smtClean="0">
                <a:solidFill>
                  <a:srgbClr val="000000"/>
                </a:solidFill>
              </a:rPr>
              <a:t> </a:t>
            </a:r>
            <a:r>
              <a:rPr lang="en-US" altLang="en-US" sz="2800" dirty="0" err="1" smtClean="0">
                <a:solidFill>
                  <a:srgbClr val="000000"/>
                </a:solidFill>
              </a:rPr>
              <a:t>Kivinen</a:t>
            </a:r>
            <a:endParaRPr lang="en-US" altLang="en-US" sz="2800" dirty="0" smtClean="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No new proposals at the San Diego plenary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July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Progress in San Diego</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smtClean="0">
                <a:solidFill>
                  <a:srgbClr val="000000"/>
                </a:solidFill>
              </a:rPr>
              <a:t>Reviewed amendment development work:	</a:t>
            </a: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IEEE 802.15.4-2015</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Section 9.2 and 9.3 </a:t>
            </a:r>
            <a:r>
              <a:rPr lang="mr-IN" altLang="en-US" sz="2000" dirty="0" smtClean="0">
                <a:solidFill>
                  <a:srgbClr val="000000"/>
                </a:solidFill>
                <a:latin typeface="Times" charset="0"/>
                <a:ea typeface="Times" charset="0"/>
                <a:cs typeface="Times" charset="0"/>
              </a:rPr>
              <a:t>–</a:t>
            </a:r>
            <a:r>
              <a:rPr lang="en-US" altLang="en-US" sz="2000" dirty="0" smtClean="0">
                <a:solidFill>
                  <a:srgbClr val="000000"/>
                </a:solidFill>
                <a:latin typeface="Times" charset="0"/>
                <a:ea typeface="Times" charset="0"/>
                <a:cs typeface="Times" charset="0"/>
              </a:rPr>
              <a:t> Revise generic descriptions of ciphers to read “AEAD”, retain specific references to “CCM *” where they apply (details in 15-18-0324-01)</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Existing </a:t>
            </a:r>
            <a:r>
              <a:rPr lang="en-US" altLang="en-US" sz="2000" dirty="0" smtClean="0">
                <a:solidFill>
                  <a:srgbClr val="000000"/>
                </a:solidFill>
                <a:latin typeface="Times" charset="0"/>
                <a:ea typeface="Times" charset="0"/>
                <a:cs typeface="Times" charset="0"/>
              </a:rPr>
              <a:t>15.4 Annex </a:t>
            </a:r>
            <a:r>
              <a:rPr lang="en-US" altLang="en-US" sz="2000" dirty="0" smtClean="0">
                <a:solidFill>
                  <a:srgbClr val="000000"/>
                </a:solidFill>
                <a:latin typeface="Times" charset="0"/>
                <a:ea typeface="Times" charset="0"/>
                <a:cs typeface="Times" charset="0"/>
              </a:rPr>
              <a:t>B </a:t>
            </a:r>
            <a:r>
              <a:rPr lang="mr-IN" altLang="en-US" sz="2000" dirty="0" smtClean="0">
                <a:solidFill>
                  <a:srgbClr val="000000"/>
                </a:solidFill>
                <a:latin typeface="Times" charset="0"/>
                <a:ea typeface="Times" charset="0"/>
                <a:cs typeface="Times" charset="0"/>
              </a:rPr>
              <a:t>–</a:t>
            </a:r>
            <a:r>
              <a:rPr lang="en-US" altLang="en-US" sz="2000" dirty="0" smtClean="0">
                <a:solidFill>
                  <a:srgbClr val="000000"/>
                </a:solidFill>
                <a:latin typeface="Times" charset="0"/>
                <a:ea typeface="Times" charset="0"/>
                <a:cs typeface="Times" charset="0"/>
              </a:rPr>
              <a:t> Review but there may not be any changes</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Existing </a:t>
            </a:r>
            <a:r>
              <a:rPr lang="en-US" altLang="en-US" sz="2000" dirty="0" smtClean="0">
                <a:solidFill>
                  <a:srgbClr val="000000"/>
                </a:solidFill>
                <a:latin typeface="Times" charset="0"/>
                <a:ea typeface="Times" charset="0"/>
                <a:cs typeface="Times" charset="0"/>
              </a:rPr>
              <a:t>15.4 Annex </a:t>
            </a:r>
            <a:r>
              <a:rPr lang="en-US" altLang="en-US" sz="2000" dirty="0" smtClean="0">
                <a:solidFill>
                  <a:srgbClr val="000000"/>
                </a:solidFill>
                <a:latin typeface="Times" charset="0"/>
                <a:ea typeface="Times" charset="0"/>
                <a:cs typeface="Times" charset="0"/>
              </a:rPr>
              <a:t>C </a:t>
            </a:r>
            <a:r>
              <a:rPr lang="mr-IN" altLang="en-US" sz="2000" dirty="0" smtClean="0">
                <a:solidFill>
                  <a:srgbClr val="000000"/>
                </a:solidFill>
                <a:latin typeface="Times" charset="0"/>
                <a:ea typeface="Times" charset="0"/>
                <a:cs typeface="Times" charset="0"/>
              </a:rPr>
              <a:t>–</a:t>
            </a:r>
            <a:r>
              <a:rPr lang="en-US" altLang="en-US" sz="2000" dirty="0" smtClean="0">
                <a:solidFill>
                  <a:srgbClr val="000000"/>
                </a:solidFill>
                <a:latin typeface="Times" charset="0"/>
                <a:ea typeface="Times" charset="0"/>
                <a:cs typeface="Times" charset="0"/>
              </a:rPr>
              <a:t> Update to include v2 frame examples with IE’s plus different frame types.  Describe via listed inputs and expected outputs (use Wireshark PCAP files)</a:t>
            </a: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latin typeface="Times" charset="0"/>
                <a:ea typeface="Times" charset="0"/>
                <a:cs typeface="Times" charset="0"/>
              </a:rPr>
              <a:t>Update </a:t>
            </a:r>
            <a:r>
              <a:rPr lang="mr-IN" sz="2800" dirty="0">
                <a:latin typeface="Times" charset="0"/>
                <a:ea typeface="Times" charset="0"/>
                <a:cs typeface="Times" charset="0"/>
              </a:rPr>
              <a:t> </a:t>
            </a:r>
            <a:r>
              <a:rPr lang="mr-IN" sz="2800" dirty="0" smtClean="0">
                <a:solidFill>
                  <a:schemeClr val="tx1"/>
                </a:solidFill>
                <a:latin typeface="Times" charset="0"/>
                <a:ea typeface="Times" charset="0"/>
                <a:cs typeface="Times" charset="0"/>
              </a:rPr>
              <a:t>15-15-0106-07</a:t>
            </a:r>
            <a:r>
              <a:rPr lang="en-US" sz="2800" dirty="0" smtClean="0">
                <a:solidFill>
                  <a:schemeClr val="tx1"/>
                </a:solidFill>
                <a:latin typeface="Times" charset="0"/>
                <a:ea typeface="Times" charset="0"/>
                <a:cs typeface="Times" charset="0"/>
              </a:rPr>
              <a:t> with new Key Descriptor fields</a:t>
            </a: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smtClean="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July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Progress in San Diego</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smtClean="0">
                <a:solidFill>
                  <a:srgbClr val="000000"/>
                </a:solidFill>
              </a:rPr>
              <a:t>C</a:t>
            </a:r>
            <a:r>
              <a:rPr lang="en-US" altLang="en-US" sz="2800" dirty="0" smtClean="0">
                <a:solidFill>
                  <a:srgbClr val="000000"/>
                </a:solidFill>
              </a:rPr>
              <a:t>reate a new “Annex B/C” for AES-256 CCM</a:t>
            </a: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Plan to put new “Annex B/C” material into a companion document to IEEE 802.15.4</a:t>
            </a: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Plan to use RFC 5116 as the library of available cipher suites</a:t>
            </a: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Propose to have IEEE 802.15 provide an ANA for accepted RFC 5116 cipher suites supported in IEEE 802.15.4</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Accepted new cipher suites must be accompanied by “Annex B/C” material</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July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09425878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Progress in San Diego</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smtClean="0">
                <a:solidFill>
                  <a:srgbClr val="000000"/>
                </a:solidFill>
              </a:rPr>
              <a:t>Reviewed </a:t>
            </a:r>
            <a:r>
              <a:rPr lang="en-US" altLang="en-US" sz="2800" dirty="0" smtClean="0">
                <a:solidFill>
                  <a:srgbClr val="000000"/>
                </a:solidFill>
              </a:rPr>
              <a:t>IEEE 802.15.9 support for 4y:	</a:t>
            </a: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WNG presentation on 15.9 enhancements</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For each of </a:t>
            </a:r>
            <a:r>
              <a:rPr lang="en-US" altLang="en-US" sz="2000" dirty="0" smtClean="0">
                <a:solidFill>
                  <a:srgbClr val="000000"/>
                </a:solidFill>
                <a:latin typeface="Times" charset="0"/>
                <a:ea typeface="Times" charset="0"/>
                <a:cs typeface="Times" charset="0"/>
              </a:rPr>
              <a:t>15.9 Annexes </a:t>
            </a:r>
            <a:r>
              <a:rPr lang="en-US" altLang="en-US" sz="2000" dirty="0" smtClean="0">
                <a:solidFill>
                  <a:srgbClr val="000000"/>
                </a:solidFill>
                <a:latin typeface="Times" charset="0"/>
                <a:ea typeface="Times" charset="0"/>
                <a:cs typeface="Times" charset="0"/>
              </a:rPr>
              <a:t>A-E, add in a description on how traffic keys of size 128 bit and 256 bit are </a:t>
            </a:r>
            <a:r>
              <a:rPr lang="en-US" altLang="en-US" sz="2000" dirty="0" smtClean="0">
                <a:solidFill>
                  <a:srgbClr val="000000"/>
                </a:solidFill>
                <a:latin typeface="Times" charset="0"/>
                <a:ea typeface="Times" charset="0"/>
                <a:cs typeface="Times" charset="0"/>
              </a:rPr>
              <a:t>formed.  Provide a warning not to use the same key material for multiple traffic keys of different size</a:t>
            </a:r>
            <a:endParaRPr lang="en-US" altLang="en-US" sz="2000" dirty="0" smtClean="0">
              <a:solidFill>
                <a:srgbClr val="000000"/>
              </a:solidFill>
              <a:latin typeface="Times" charset="0"/>
              <a:ea typeface="Times" charset="0"/>
              <a:cs typeface="Times" charset="0"/>
            </a:endParaRP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For each </a:t>
            </a:r>
            <a:r>
              <a:rPr lang="en-US" altLang="en-US" sz="2000" dirty="0" smtClean="0">
                <a:solidFill>
                  <a:srgbClr val="000000"/>
                </a:solidFill>
                <a:latin typeface="Times" charset="0"/>
                <a:ea typeface="Times" charset="0"/>
                <a:cs typeface="Times" charset="0"/>
              </a:rPr>
              <a:t>15.9 Annex</a:t>
            </a:r>
            <a:r>
              <a:rPr lang="en-US" altLang="en-US" sz="2000" dirty="0" smtClean="0">
                <a:solidFill>
                  <a:srgbClr val="000000"/>
                </a:solidFill>
                <a:latin typeface="Times" charset="0"/>
                <a:ea typeface="Times" charset="0"/>
                <a:cs typeface="Times" charset="0"/>
              </a:rPr>
              <a:t>, describe support for multicast/broadcast key generation</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For each </a:t>
            </a:r>
            <a:r>
              <a:rPr lang="en-US" altLang="en-US" sz="2000" dirty="0" smtClean="0">
                <a:solidFill>
                  <a:srgbClr val="000000"/>
                </a:solidFill>
                <a:latin typeface="Times" charset="0"/>
                <a:ea typeface="Times" charset="0"/>
                <a:cs typeface="Times" charset="0"/>
              </a:rPr>
              <a:t>15.9 Annex</a:t>
            </a:r>
            <a:r>
              <a:rPr lang="en-US" altLang="en-US" sz="2000" dirty="0" smtClean="0">
                <a:solidFill>
                  <a:srgbClr val="000000"/>
                </a:solidFill>
                <a:latin typeface="Times" charset="0"/>
                <a:ea typeface="Times" charset="0"/>
                <a:cs typeface="Times" charset="0"/>
              </a:rPr>
              <a:t>, describe how security algorithms are selected</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July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8674839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39793</TotalTime>
  <Words>262</Words>
  <Application>Microsoft Macintosh PowerPoint</Application>
  <PresentationFormat>On-screen Show (4:3)</PresentationFormat>
  <Paragraphs>78</Paragraphs>
  <Slides>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MS PGothic</vt:lpstr>
      <vt:lpstr>ＭＳ Ｐゴシック</vt:lpstr>
      <vt:lpstr>Times</vt:lpstr>
      <vt:lpstr>Times New Roman</vt:lpstr>
      <vt:lpstr>Arial</vt:lpstr>
      <vt:lpstr>Default Design</vt:lpstr>
      <vt:lpstr>PowerPoint Presentation</vt:lpstr>
      <vt:lpstr>IEEE 802.15.4y SECN Closing report</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690</cp:revision>
  <cp:lastPrinted>2015-07-14T16:02:16Z</cp:lastPrinted>
  <dcterms:created xsi:type="dcterms:W3CDTF">2009-07-12T16:25:16Z</dcterms:created>
  <dcterms:modified xsi:type="dcterms:W3CDTF">2018-07-10T17:00:02Z</dcterms:modified>
  <cp:category/>
</cp:coreProperties>
</file>