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63" r:id="rId4"/>
    <p:sldId id="261" r:id="rId5"/>
    <p:sldId id="260" r:id="rId6"/>
    <p:sldId id="26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4215293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13698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13698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July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July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July 2018</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July 2018</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July 2018</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July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July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July 2018</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&lt;author&gt;, &lt;company&gt;</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a:t>
            </a:r>
            <a:r>
              <a:rPr lang="en-US" altLang="en-US" sz="1400" b="1" smtClean="0"/>
              <a:t>&lt;</a:t>
            </a:r>
            <a:r>
              <a:rPr lang="en-US" sz="1400" b="1" smtClean="0"/>
              <a:t>15-18-0336-00-004z</a:t>
            </a:r>
            <a:r>
              <a:rPr lang="en-US" altLang="en-US" sz="1400" b="1" smtClean="0"/>
              <a:t>&gt;</a:t>
            </a:r>
            <a:endParaRPr lang="en-US" alt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5"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SRDEV Evaluation Criteria</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Date Submitted: </a:t>
            </a:r>
            <a:r>
              <a:rPr lang="en-US" altLang="en-US" sz="1600" smtClean="0">
                <a:solidFill>
                  <a:schemeClr val="tx2"/>
                </a:solidFill>
              </a:rPr>
              <a:t>[</a:t>
            </a:r>
            <a:r>
              <a:rPr lang="en-US" altLang="en-US" sz="1600" smtClean="0">
                <a:solidFill>
                  <a:srgbClr val="FF0000"/>
                </a:solidFill>
              </a:rPr>
              <a:t>10 July, 2018</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Frank Leong (NXP Semiconductors), Jochen Hammerschmidt (Apple)</a:t>
            </a:r>
            <a:r>
              <a:rPr lang="en-US" altLang="en-US" sz="1600" smtClean="0">
                <a:solidFill>
                  <a:schemeClr val="tx2"/>
                </a:solidFill>
              </a:rPr>
              <a:t>]</a:t>
            </a:r>
          </a:p>
          <a:p>
            <a:pPr>
              <a:spcBef>
                <a:spcPts val="600"/>
              </a:spcBef>
              <a:spcAft>
                <a:spcPts val="600"/>
              </a:spcAft>
            </a:pPr>
            <a:r>
              <a:rPr lang="en-US" altLang="en-US" sz="1600" b="1" smtClean="0">
                <a:solidFill>
                  <a:schemeClr val="tx2"/>
                </a:solidFill>
              </a:rPr>
              <a:t>Re:</a:t>
            </a:r>
            <a:r>
              <a:rPr lang="en-US" altLang="en-US" sz="1600" smtClean="0">
                <a:solidFill>
                  <a:schemeClr val="tx2"/>
                </a:solidFill>
              </a:rPr>
              <a:t> [</a:t>
            </a:r>
            <a:r>
              <a:rPr lang="en-US" altLang="en-US" sz="1600" smtClean="0">
                <a:solidFill>
                  <a:srgbClr val="FF0000"/>
                </a:solidFill>
              </a:rPr>
              <a:t>Input to the Task Group</a:t>
            </a:r>
            <a:r>
              <a:rPr lang="en-US" altLang="en-US" sz="1600" smtClean="0">
                <a:solidFill>
                  <a:schemeClr val="tx2"/>
                </a:solidFill>
              </a:rPr>
              <a:t>]</a:t>
            </a:r>
            <a:endParaRPr lang="en-US" altLang="en-US" smtClean="0">
              <a:solidFill>
                <a:schemeClr val="tx2"/>
              </a:solidFill>
            </a:endParaRPr>
          </a:p>
          <a:p>
            <a:pPr>
              <a:spcBef>
                <a:spcPts val="600"/>
              </a:spcBef>
              <a:spcAft>
                <a:spcPts val="600"/>
              </a:spcAft>
            </a:pPr>
            <a:r>
              <a:rPr lang="en-US" altLang="en-US" sz="1600" b="1" smtClean="0">
                <a:solidFill>
                  <a:schemeClr val="tx2"/>
                </a:solidFill>
              </a:rPr>
              <a:t>Abstract</a:t>
            </a:r>
            <a:r>
              <a:rPr lang="en-US" altLang="en-US" sz="1600" b="1">
                <a:solidFill>
                  <a:schemeClr val="tx2"/>
                </a:solidFill>
              </a:rPr>
              <a:t>:</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Presentation, SRDEV, Evaluation Criteria, Key Performance Indicators</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Purpose:</a:t>
            </a:r>
            <a:r>
              <a:rPr lang="en-US" altLang="en-US" sz="1600">
                <a:solidFill>
                  <a:schemeClr val="tx2"/>
                </a:solidFill>
              </a:rPr>
              <a:t>	</a:t>
            </a:r>
            <a:r>
              <a:rPr lang="en-US" altLang="en-US" sz="1600" smtClean="0">
                <a:solidFill>
                  <a:schemeClr val="tx2"/>
                </a:solidFill>
              </a:rPr>
              <a:t>[]</a:t>
            </a:r>
            <a:endParaRPr lang="en-US" altLang="en-US" sz="1600">
              <a:solidFill>
                <a:schemeClr val="tx2"/>
              </a:solidFill>
            </a:endParaRP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mtClean="0"/>
              <a:t>SRDEV Evaluation Criteria</a:t>
            </a:r>
            <a:endParaRPr lang="en-US" altLang="en-US"/>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Key Performance Indicators </a:t>
            </a:r>
            <a:br>
              <a:rPr lang="en-US" altLang="en-US" sz="3200" dirty="0" smtClean="0"/>
            </a:br>
            <a:r>
              <a:rPr lang="en-US" altLang="en-US" sz="3200" dirty="0"/>
              <a:t>(</a:t>
            </a:r>
            <a:r>
              <a:rPr lang="en-US" altLang="en-US" sz="3200" dirty="0" smtClean="0"/>
              <a:t>Evaluation </a:t>
            </a:r>
            <a:r>
              <a:rPr lang="en-US" altLang="en-US" sz="3200" smtClean="0"/>
              <a:t>Criteria) I</a:t>
            </a:r>
            <a:endParaRPr lang="en-US" altLang="en-US" sz="3200" dirty="0"/>
          </a:p>
        </p:txBody>
      </p:sp>
      <p:sp>
        <p:nvSpPr>
          <p:cNvPr id="4099" name="Rectangle 3"/>
          <p:cNvSpPr>
            <a:spLocks noGrp="1" noChangeArrowheads="1"/>
          </p:cNvSpPr>
          <p:nvPr>
            <p:ph type="body" idx="1"/>
          </p:nvPr>
        </p:nvSpPr>
        <p:spPr>
          <a:ln/>
        </p:spPr>
        <p:txBody>
          <a:bodyPr/>
          <a:lstStyle/>
          <a:p>
            <a:endParaRPr lang="en-US" altLang="en-US" sz="2000" smtClean="0"/>
          </a:p>
          <a:p>
            <a:endParaRPr lang="en-US" altLang="en-US" sz="2000" smtClean="0"/>
          </a:p>
          <a:p>
            <a:r>
              <a:rPr lang="en-US" altLang="en-US" sz="2000" smtClean="0"/>
              <a:t>STS ACF quality &amp; first path </a:t>
            </a:r>
            <a:r>
              <a:rPr lang="en-US" altLang="en-US" sz="2000" dirty="0" smtClean="0"/>
              <a:t>dynamic range for Secure Ranging</a:t>
            </a:r>
          </a:p>
          <a:p>
            <a:pPr lvl="1"/>
            <a:r>
              <a:rPr lang="en-US" altLang="en-US" sz="1600" dirty="0" smtClean="0"/>
              <a:t>CDF (or CCDF) of </a:t>
            </a:r>
            <a:r>
              <a:rPr lang="en-US" altLang="en-US" sz="1600" dirty="0" err="1" smtClean="0"/>
              <a:t>sidelobe</a:t>
            </a:r>
            <a:r>
              <a:rPr lang="en-US" altLang="en-US" sz="1600" dirty="0" smtClean="0"/>
              <a:t> peak </a:t>
            </a:r>
            <a:r>
              <a:rPr lang="en-US" altLang="en-US" sz="1600" dirty="0"/>
              <a:t>levels relative to main lobe of </a:t>
            </a:r>
            <a:r>
              <a:rPr lang="en-US" altLang="en-US" sz="1600" dirty="0" smtClean="0"/>
              <a:t>Normalized STS Autocorrelation (AC)</a:t>
            </a:r>
          </a:p>
          <a:p>
            <a:pPr lvl="1"/>
            <a:r>
              <a:rPr lang="en-US" altLang="en-US" sz="1600" dirty="0" smtClean="0"/>
              <a:t>E.g</a:t>
            </a:r>
            <a:r>
              <a:rPr lang="en-US" altLang="en-US" sz="1600" smtClean="0"/>
              <a:t>., max(abs</a:t>
            </a:r>
            <a:r>
              <a:rPr lang="en-US" altLang="en-US" sz="1600" dirty="0" smtClean="0"/>
              <a:t>(.)) of </a:t>
            </a:r>
            <a:r>
              <a:rPr lang="en-US" altLang="en-US" sz="1600" dirty="0" err="1" smtClean="0"/>
              <a:t>sidelobe</a:t>
            </a:r>
            <a:r>
              <a:rPr lang="en-US" altLang="en-US" sz="1600" dirty="0" smtClean="0"/>
              <a:t> levels </a:t>
            </a:r>
            <a:r>
              <a:rPr lang="en-US" altLang="en-US" sz="1600" dirty="0"/>
              <a:t>in </a:t>
            </a:r>
            <a:r>
              <a:rPr lang="en-US" altLang="en-US" sz="1600" dirty="0" smtClean="0"/>
              <a:t>[dB] over </a:t>
            </a:r>
            <a:r>
              <a:rPr lang="en-US" altLang="en-US" sz="1600" smtClean="0"/>
              <a:t>a {-128 ns, +128 ns} temporal </a:t>
            </a:r>
            <a:r>
              <a:rPr lang="en-US" altLang="en-US" sz="1600" dirty="0" smtClean="0"/>
              <a:t>window of one random STS sequence; this represents </a:t>
            </a:r>
            <a:r>
              <a:rPr lang="en-US" altLang="en-US" sz="1600" smtClean="0"/>
              <a:t>one sample for CDF/CCDF curve</a:t>
            </a:r>
          </a:p>
          <a:p>
            <a:pPr lvl="1"/>
            <a:r>
              <a:rPr lang="en-US" altLang="en-US" sz="1600" smtClean="0"/>
              <a:t>Focus initially on DSLS-free implementation</a:t>
            </a:r>
          </a:p>
          <a:p>
            <a:endParaRPr lang="en-US" altLang="en-US" sz="16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664535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Key Performance Indicators </a:t>
            </a:r>
            <a:br>
              <a:rPr lang="en-US" altLang="en-US" sz="3200" dirty="0" smtClean="0"/>
            </a:br>
            <a:r>
              <a:rPr lang="en-US" altLang="en-US" sz="3200" dirty="0"/>
              <a:t>(</a:t>
            </a:r>
            <a:r>
              <a:rPr lang="en-US" altLang="en-US" sz="3200" dirty="0" smtClean="0"/>
              <a:t>Evaluation </a:t>
            </a:r>
            <a:r>
              <a:rPr lang="en-US" altLang="en-US" sz="3200" smtClean="0"/>
              <a:t>Criteria) II</a:t>
            </a:r>
            <a:endParaRPr lang="en-US" altLang="en-US" sz="3200" dirty="0"/>
          </a:p>
        </p:txBody>
      </p:sp>
      <p:sp>
        <p:nvSpPr>
          <p:cNvPr id="4099" name="Rectangle 3"/>
          <p:cNvSpPr>
            <a:spLocks noGrp="1" noChangeArrowheads="1"/>
          </p:cNvSpPr>
          <p:nvPr>
            <p:ph type="body" idx="1"/>
          </p:nvPr>
        </p:nvSpPr>
        <p:spPr>
          <a:ln/>
        </p:spPr>
        <p:txBody>
          <a:bodyPr/>
          <a:lstStyle/>
          <a:p>
            <a:endParaRPr lang="en-US" altLang="en-US" sz="2000" smtClean="0"/>
          </a:p>
          <a:p>
            <a:r>
              <a:rPr lang="en-US" altLang="en-US" sz="2000" smtClean="0"/>
              <a:t>Average EIRP and Peak EIRP w.r.t. regulatory limits</a:t>
            </a:r>
            <a:endParaRPr lang="en-US" altLang="en-US" sz="2000" dirty="0" smtClean="0"/>
          </a:p>
          <a:p>
            <a:pPr lvl="1"/>
            <a:r>
              <a:rPr lang="en-US" altLang="en-US" sz="1600" smtClean="0"/>
              <a:t>Compare potential to maximize link budget for short frames</a:t>
            </a:r>
          </a:p>
          <a:p>
            <a:pPr lvl="2"/>
            <a:r>
              <a:rPr lang="en-US" altLang="en-US" sz="1400" smtClean="0"/>
              <a:t>Consider potential impact of peak power limit on link budget</a:t>
            </a:r>
            <a:endParaRPr lang="en-US" altLang="en-US" sz="1400" dirty="0" smtClean="0"/>
          </a:p>
          <a:p>
            <a:pPr lvl="1"/>
            <a:r>
              <a:rPr lang="en-US" altLang="en-US" sz="1600" smtClean="0"/>
              <a:t>Scope of </a:t>
            </a:r>
            <a:r>
              <a:rPr lang="en-US" altLang="en-US" sz="1600" dirty="0"/>
              <a:t>Secure </a:t>
            </a:r>
            <a:r>
              <a:rPr lang="en-US" altLang="en-US" sz="1600"/>
              <a:t>Ranging </a:t>
            </a:r>
            <a:r>
              <a:rPr lang="en-US" altLang="en-US" sz="1600" smtClean="0"/>
              <a:t>includes sub-ms frame lengths</a:t>
            </a:r>
            <a:endParaRPr lang="en-US" altLang="en-US" sz="1600" dirty="0"/>
          </a:p>
          <a:p>
            <a:endParaRPr lang="en-US" altLang="en-US" sz="2000" smtClean="0"/>
          </a:p>
          <a:p>
            <a:r>
              <a:rPr lang="en-US" altLang="en-US" sz="2000" smtClean="0"/>
              <a:t>Instantaneous (PA) Peak Power / PAPR</a:t>
            </a:r>
            <a:br>
              <a:rPr lang="en-US" altLang="en-US" sz="2000" smtClean="0"/>
            </a:br>
            <a:r>
              <a:rPr lang="en-US" altLang="en-US" sz="2000" smtClean="0"/>
              <a:t>(measurement w/o BW limitation, i.e., peak voltage)</a:t>
            </a:r>
          </a:p>
          <a:p>
            <a:pPr lvl="1"/>
            <a:r>
              <a:rPr lang="en-US" altLang="en-US" sz="1600" smtClean="0"/>
              <a:t>Consider link </a:t>
            </a:r>
            <a:r>
              <a:rPr lang="en-US" altLang="en-US" sz="1600"/>
              <a:t>budget for </a:t>
            </a:r>
            <a:r>
              <a:rPr lang="en-US" altLang="en-US" sz="1600" smtClean="0"/>
              <a:t>(low-cost / low-power) transmitter implementations, including possible application losses</a:t>
            </a:r>
            <a:endParaRPr lang="en-US" altLang="en-US" sz="160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992074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Key Performance Indicators </a:t>
            </a:r>
            <a:br>
              <a:rPr lang="en-US" altLang="en-US" sz="3200" dirty="0" smtClean="0"/>
            </a:br>
            <a:r>
              <a:rPr lang="en-US" altLang="en-US" sz="3200" dirty="0"/>
              <a:t>(</a:t>
            </a:r>
            <a:r>
              <a:rPr lang="en-US" altLang="en-US" sz="3200" dirty="0" smtClean="0"/>
              <a:t>Evaluation </a:t>
            </a:r>
            <a:r>
              <a:rPr lang="en-US" altLang="en-US" sz="3200" smtClean="0"/>
              <a:t>Criteria) III</a:t>
            </a:r>
            <a:endParaRPr lang="en-US" altLang="en-US" sz="3200" dirty="0"/>
          </a:p>
        </p:txBody>
      </p:sp>
      <p:sp>
        <p:nvSpPr>
          <p:cNvPr id="4099" name="Rectangle 3"/>
          <p:cNvSpPr>
            <a:spLocks noGrp="1" noChangeArrowheads="1"/>
          </p:cNvSpPr>
          <p:nvPr>
            <p:ph type="body" idx="1"/>
          </p:nvPr>
        </p:nvSpPr>
        <p:spPr>
          <a:ln/>
        </p:spPr>
        <p:txBody>
          <a:bodyPr/>
          <a:lstStyle/>
          <a:p>
            <a:endParaRPr lang="en-US" altLang="en-US" sz="2000" smtClean="0"/>
          </a:p>
          <a:p>
            <a:r>
              <a:rPr lang="en-US" altLang="en-US" sz="2000" smtClean="0"/>
              <a:t>PER </a:t>
            </a:r>
            <a:r>
              <a:rPr lang="en-US" altLang="en-US" sz="2000" dirty="0" smtClean="0"/>
              <a:t>associated with PHR </a:t>
            </a:r>
            <a:r>
              <a:rPr lang="en-US" altLang="en-US" sz="2000" smtClean="0"/>
              <a:t>and PSDU (incl. coding gain)</a:t>
            </a:r>
          </a:p>
          <a:p>
            <a:endParaRPr lang="en-US" altLang="en-US" sz="2000" smtClean="0"/>
          </a:p>
          <a:p>
            <a:r>
              <a:rPr lang="en-US" altLang="en-US" sz="2000" smtClean="0"/>
              <a:t>Budgeting of energy distribution across frame fields</a:t>
            </a:r>
            <a:endParaRPr lang="en-US" altLang="en-US" sz="2000" dirty="0"/>
          </a:p>
          <a:p>
            <a:endParaRPr lang="en-US" altLang="en-US" sz="2000" smtClean="0"/>
          </a:p>
          <a:p>
            <a:r>
              <a:rPr lang="en-US" altLang="en-US" sz="2000" smtClean="0"/>
              <a:t>Required on-air time</a:t>
            </a:r>
            <a:endParaRPr lang="en-US" altLang="en-US" sz="2000" dirty="0"/>
          </a:p>
          <a:p>
            <a:pPr lvl="1"/>
            <a:r>
              <a:rPr lang="en-US" altLang="en-US" sz="1600" smtClean="0"/>
              <a:t>Number of frames per ranging (e.g., avoid sending timestamp frames)</a:t>
            </a:r>
          </a:p>
          <a:p>
            <a:pPr lvl="1"/>
            <a:r>
              <a:rPr lang="en-US" altLang="en-US" sz="1600" smtClean="0"/>
              <a:t>Packet </a:t>
            </a:r>
            <a:r>
              <a:rPr lang="en-US" altLang="en-US" sz="1600" dirty="0" smtClean="0"/>
              <a:t>duration for given Performance / Features</a:t>
            </a:r>
          </a:p>
          <a:p>
            <a:pPr lvl="2"/>
            <a:r>
              <a:rPr lang="en-US" altLang="en-US" sz="1400" smtClean="0"/>
              <a:t>Reduce multi-user </a:t>
            </a:r>
            <a:r>
              <a:rPr lang="en-US" altLang="en-US" sz="1400" dirty="0" smtClean="0"/>
              <a:t>interference </a:t>
            </a:r>
            <a:r>
              <a:rPr lang="en-US" altLang="en-US" sz="1400" smtClean="0"/>
              <a:t>/ increase network capacity</a:t>
            </a:r>
          </a:p>
          <a:p>
            <a:pPr lvl="1"/>
            <a:endParaRPr lang="en-US" altLang="en-US" sz="1600"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918000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smtClean="0"/>
              <a:t>July 2018</a:t>
            </a:r>
            <a:endParaRPr lang="en-US" altLang="en-US"/>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Key Performance Indicators </a:t>
            </a:r>
            <a:br>
              <a:rPr lang="en-US" altLang="en-US" sz="3200" dirty="0" smtClean="0"/>
            </a:br>
            <a:r>
              <a:rPr lang="en-US" altLang="en-US" sz="3200" dirty="0"/>
              <a:t>(</a:t>
            </a:r>
            <a:r>
              <a:rPr lang="en-US" altLang="en-US" sz="3200" dirty="0" smtClean="0"/>
              <a:t>Evaluation </a:t>
            </a:r>
            <a:r>
              <a:rPr lang="en-US" altLang="en-US" sz="3200" smtClean="0"/>
              <a:t>Criteria) IV</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smtClean="0"/>
              <a:t>Backward compatibility</a:t>
            </a:r>
          </a:p>
          <a:p>
            <a:pPr lvl="1"/>
            <a:r>
              <a:rPr lang="en-US" altLang="en-US" sz="1600" smtClean="0"/>
              <a:t>Similarity to legacy standard</a:t>
            </a:r>
          </a:p>
          <a:p>
            <a:endParaRPr lang="en-US" altLang="en-US" sz="2000" smtClean="0"/>
          </a:p>
          <a:p>
            <a:r>
              <a:rPr lang="en-US" altLang="en-US" sz="2000" smtClean="0"/>
              <a:t>Future-proofness</a:t>
            </a:r>
          </a:p>
          <a:p>
            <a:endParaRPr lang="en-US" altLang="en-US" sz="2000" smtClean="0"/>
          </a:p>
          <a:p>
            <a:r>
              <a:rPr lang="en-US" altLang="en-US" sz="2000" smtClean="0"/>
              <a:t>Attack resilience (e.g., random STS acceptance rate)</a:t>
            </a:r>
          </a:p>
          <a:p>
            <a:endParaRPr lang="en-US" altLang="en-US" sz="2000" smtClean="0"/>
          </a:p>
          <a:p>
            <a:r>
              <a:rPr lang="en-US" altLang="en-US" sz="2000" smtClean="0"/>
              <a:t>Localization performance</a:t>
            </a:r>
          </a:p>
          <a:p>
            <a:pPr lvl="1"/>
            <a:r>
              <a:rPr lang="en-US" altLang="en-US" sz="1600" smtClean="0"/>
              <a:t>Achievable accuracy (effective amplitude resolution) of CIR estimation</a:t>
            </a:r>
            <a:endParaRPr lang="en-US" altLang="en-US" sz="1600" dirty="0" smtClean="0"/>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905652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368</Words>
  <Application>Microsoft Office PowerPoint</Application>
  <PresentationFormat>On-screen Show (4:3)</PresentationFormat>
  <Paragraphs>85</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IEEE-P802_15</vt:lpstr>
      <vt:lpstr>PowerPoint Presentation</vt:lpstr>
      <vt:lpstr>SRDEV Evaluation Criteria</vt:lpstr>
      <vt:lpstr>Key Performance Indicators  (Evaluation Criteria) I</vt:lpstr>
      <vt:lpstr>Key Performance Indicators  (Evaluation Criteria) II</vt:lpstr>
      <vt:lpstr>Key Performance Indicators  (Evaluation Criteria) III</vt:lpstr>
      <vt:lpstr>Key Performance Indicators  (Evaluation Criteria) IV</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2018-06-26T07:51:37Z</dcterms:created>
  <dcterms:modified xsi:type="dcterms:W3CDTF">2018-07-10T14:51:35Z</dcterms:modified>
</cp:coreProperties>
</file>