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56" r:id="rId4"/>
    <p:sldId id="264" r:id="rId5"/>
    <p:sldId id="266" r:id="rId6"/>
    <p:sldId id="267" r:id="rId7"/>
    <p:sldId id="268" r:id="rId8"/>
    <p:sldId id="265" r:id="rId9"/>
    <p:sldId id="269" r:id="rId10"/>
    <p:sldId id="270" r:id="rId11"/>
    <p:sldId id="272" r:id="rId12"/>
    <p:sldId id="273" r:id="rId13"/>
    <p:sldId id="276" r:id="rId14"/>
    <p:sldId id="274" r:id="rId15"/>
    <p:sldId id="275" r:id="rId16"/>
    <p:sldId id="27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4215293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July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July 2018</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July 2018</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July 2018</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July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July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July 2018</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a:t>
            </a:r>
            <a:r>
              <a:rPr lang="en-US" altLang="en-US" sz="1400" b="1" smtClean="0"/>
              <a:t>&lt;</a:t>
            </a:r>
            <a:r>
              <a:rPr lang="en-US" sz="1400" b="1" smtClean="0"/>
              <a:t>15-18-0335-00-004z</a:t>
            </a:r>
            <a:r>
              <a:rPr lang="en-US" altLang="en-US" sz="1400" b="1" smtClean="0"/>
              <a:t>&gt;</a:t>
            </a:r>
            <a:endParaRPr lang="en-US" alt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5"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solidFill>
                  <a:schemeClr val="tx2"/>
                </a:solidFill>
              </a:rPr>
              <a:t>Submission Title: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SRDEV PPDU for Enhanced Impulse Radio</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Date Submitted: </a:t>
            </a:r>
            <a:r>
              <a:rPr lang="en-US" altLang="en-US" sz="1600" smtClean="0">
                <a:solidFill>
                  <a:schemeClr val="tx2"/>
                </a:solidFill>
              </a:rPr>
              <a:t>[</a:t>
            </a:r>
            <a:r>
              <a:rPr lang="en-US" altLang="en-US" sz="1600" smtClean="0">
                <a:solidFill>
                  <a:srgbClr val="FF0000"/>
                </a:solidFill>
              </a:rPr>
              <a:t>10 July, 2018</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Source: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Frank </a:t>
            </a:r>
            <a:r>
              <a:rPr lang="en-US" altLang="en-US" sz="1600">
                <a:solidFill>
                  <a:srgbClr val="FF0000"/>
                </a:solidFill>
              </a:rPr>
              <a:t>Leong (NXP Semiconductors), Wolfgang Küchler (NXP Semiconductors</a:t>
            </a:r>
            <a:r>
              <a:rPr lang="en-US" altLang="en-US" sz="1600" smtClean="0">
                <a:solidFill>
                  <a:srgbClr val="FF0000"/>
                </a:solidFill>
              </a:rPr>
              <a:t>),</a:t>
            </a:r>
            <a:br>
              <a:rPr lang="en-US" altLang="en-US" sz="1600" smtClean="0">
                <a:solidFill>
                  <a:srgbClr val="FF0000"/>
                </a:solidFill>
              </a:rPr>
            </a:br>
            <a:r>
              <a:rPr lang="en-US" altLang="en-US" sz="1600" smtClean="0">
                <a:solidFill>
                  <a:srgbClr val="FF0000"/>
                </a:solidFill>
              </a:rPr>
              <a:t>Thomas </a:t>
            </a:r>
            <a:r>
              <a:rPr lang="en-US" altLang="en-US" sz="1600">
                <a:solidFill>
                  <a:srgbClr val="FF0000"/>
                </a:solidFill>
              </a:rPr>
              <a:t>Baier (NXP Semiconductors</a:t>
            </a:r>
            <a:r>
              <a:rPr lang="en-US" altLang="en-US" sz="1600" smtClean="0">
                <a:solidFill>
                  <a:srgbClr val="FF0000"/>
                </a:solidFill>
              </a:rPr>
              <a:t>), Brima </a:t>
            </a:r>
            <a:r>
              <a:rPr lang="en-US" altLang="en-US" sz="1600">
                <a:solidFill>
                  <a:srgbClr val="FF0000"/>
                </a:solidFill>
              </a:rPr>
              <a:t>Ibrahim (NXP </a:t>
            </a:r>
            <a:r>
              <a:rPr lang="en-US" altLang="en-US" sz="1600" smtClean="0">
                <a:solidFill>
                  <a:srgbClr val="FF0000"/>
                </a:solidFill>
              </a:rPr>
              <a:t>Semiconductors),</a:t>
            </a:r>
            <a:br>
              <a:rPr lang="en-US" altLang="en-US" sz="1600" smtClean="0">
                <a:solidFill>
                  <a:srgbClr val="FF0000"/>
                </a:solidFill>
              </a:rPr>
            </a:br>
            <a:r>
              <a:rPr lang="en-US" altLang="en-US" sz="1600" smtClean="0">
                <a:solidFill>
                  <a:srgbClr val="FF0000"/>
                </a:solidFill>
              </a:rPr>
              <a:t>Jochen </a:t>
            </a:r>
            <a:r>
              <a:rPr lang="en-US" altLang="en-US" sz="1600">
                <a:solidFill>
                  <a:srgbClr val="FF0000"/>
                </a:solidFill>
              </a:rPr>
              <a:t>Hammerschmidt (Apple</a:t>
            </a:r>
            <a:r>
              <a:rPr lang="en-US" altLang="en-US" sz="1600" smtClean="0">
                <a:solidFill>
                  <a:srgbClr val="FF0000"/>
                </a:solidFill>
              </a:rPr>
              <a:t>), Ayman </a:t>
            </a:r>
            <a:r>
              <a:rPr lang="en-US" altLang="en-US" sz="1600">
                <a:solidFill>
                  <a:srgbClr val="FF0000"/>
                </a:solidFill>
              </a:rPr>
              <a:t>Naguib (Apple</a:t>
            </a:r>
            <a:r>
              <a:rPr lang="en-US" altLang="en-US" sz="1600" smtClean="0">
                <a:solidFill>
                  <a:srgbClr val="FF0000"/>
                </a:solidFill>
              </a:rPr>
              <a:t>),</a:t>
            </a:r>
            <a:br>
              <a:rPr lang="en-US" altLang="en-US" sz="1600" smtClean="0">
                <a:solidFill>
                  <a:srgbClr val="FF0000"/>
                </a:solidFill>
              </a:rPr>
            </a:br>
            <a:r>
              <a:rPr lang="en-US" altLang="en-US" sz="1600" smtClean="0">
                <a:solidFill>
                  <a:srgbClr val="FF0000"/>
                </a:solidFill>
              </a:rPr>
              <a:t>Thomas </a:t>
            </a:r>
            <a:r>
              <a:rPr lang="en-US" altLang="en-US" sz="1600">
                <a:solidFill>
                  <a:srgbClr val="FF0000"/>
                </a:solidFill>
              </a:rPr>
              <a:t>Reisinger (Continental</a:t>
            </a:r>
            <a:r>
              <a:rPr lang="en-US" altLang="en-US" sz="1600" smtClean="0">
                <a:solidFill>
                  <a:srgbClr val="FF0000"/>
                </a:solidFill>
              </a:rPr>
              <a:t>), Daniel </a:t>
            </a:r>
            <a:r>
              <a:rPr lang="en-US" altLang="en-US" sz="1600">
                <a:solidFill>
                  <a:srgbClr val="FF0000"/>
                </a:solidFill>
              </a:rPr>
              <a:t>Knobloch (BMW</a:t>
            </a:r>
            <a:r>
              <a:rPr lang="en-US" altLang="en-US" sz="1600" smtClean="0">
                <a:solidFill>
                  <a:srgbClr val="FF0000"/>
                </a:solidFill>
              </a:rPr>
              <a:t>)</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Re: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Input to the Task Group</a:t>
            </a:r>
            <a:r>
              <a:rPr lang="en-US" altLang="en-US" sz="1600" smtClean="0">
                <a:solidFill>
                  <a:schemeClr val="tx2"/>
                </a:solidFill>
              </a:rPr>
              <a:t>]</a:t>
            </a:r>
            <a:endParaRPr lang="en-US" altLang="en-US">
              <a:solidFill>
                <a:schemeClr val="tx2"/>
              </a:solidFill>
            </a:endParaRPr>
          </a:p>
          <a:p>
            <a:pPr>
              <a:spcBef>
                <a:spcPts val="600"/>
              </a:spcBef>
              <a:spcAft>
                <a:spcPts val="600"/>
              </a:spcAft>
            </a:pPr>
            <a:r>
              <a:rPr lang="en-US" altLang="en-US" sz="1600" b="1">
                <a:solidFill>
                  <a:schemeClr val="tx2"/>
                </a:solidFill>
              </a:rPr>
              <a:t>Abstract:</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Presentation, SRDEV PPDU, Enhanced Impulse Radio</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Purpose:</a:t>
            </a:r>
            <a:r>
              <a:rPr lang="en-US" altLang="en-US" sz="1600">
                <a:solidFill>
                  <a:schemeClr val="tx2"/>
                </a:solidFill>
              </a:rPr>
              <a:t>	</a:t>
            </a:r>
            <a:r>
              <a:rPr lang="en-US" altLang="en-US" sz="1600" smtClean="0">
                <a:solidFill>
                  <a:schemeClr val="tx2"/>
                </a:solidFill>
              </a:rPr>
              <a:t>[]</a:t>
            </a:r>
            <a:endParaRPr lang="en-US" altLang="en-US" sz="1600">
              <a:solidFill>
                <a:schemeClr val="tx2"/>
              </a:solidFill>
            </a:endParaRPr>
          </a:p>
          <a:p>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POM: PRF128 SFD</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smtClean="0"/>
              <a:t>Binary codes to maximize ACF/length (minimize XCF/length)</a:t>
            </a:r>
            <a:endParaRPr lang="en-US" altLang="en-US" sz="1600" smtClean="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2564764420"/>
              </p:ext>
            </p:extLst>
          </p:nvPr>
        </p:nvGraphicFramePr>
        <p:xfrm>
          <a:off x="1115616" y="2780928"/>
          <a:ext cx="4248472" cy="3240362"/>
        </p:xfrm>
        <a:graphic>
          <a:graphicData uri="http://schemas.openxmlformats.org/drawingml/2006/table">
            <a:tbl>
              <a:tblPr firstRow="1" firstCol="1" bandRow="1">
                <a:tableStyleId>{5C22544A-7EE6-4342-B048-85BDC9FD1C3A}</a:tableStyleId>
              </a:tblPr>
              <a:tblGrid>
                <a:gridCol w="884139"/>
                <a:gridCol w="2636760"/>
                <a:gridCol w="727573"/>
              </a:tblGrid>
              <a:tr h="321913">
                <a:tc>
                  <a:txBody>
                    <a:bodyPr/>
                    <a:lstStyle/>
                    <a:p>
                      <a:pPr>
                        <a:spcAft>
                          <a:spcPts val="0"/>
                        </a:spcAft>
                      </a:pPr>
                      <a:r>
                        <a:rPr lang="en-US" sz="1800">
                          <a:effectLst/>
                        </a:rPr>
                        <a:t>ID</a:t>
                      </a:r>
                      <a:endParaRPr lang="en-US" sz="1800">
                        <a:effectLst/>
                        <a:latin typeface="Times New Roman"/>
                        <a:ea typeface="Times New Roman"/>
                      </a:endParaRPr>
                    </a:p>
                  </a:txBody>
                  <a:tcPr marL="68580" marR="68580" marT="0" marB="0"/>
                </a:tc>
                <a:tc>
                  <a:txBody>
                    <a:bodyPr/>
                    <a:lstStyle/>
                    <a:p>
                      <a:pPr>
                        <a:spcAft>
                          <a:spcPts val="0"/>
                        </a:spcAft>
                      </a:pPr>
                      <a:r>
                        <a:rPr lang="en-US" sz="1800">
                          <a:effectLst/>
                        </a:rPr>
                        <a:t>Pattern</a:t>
                      </a:r>
                      <a:endParaRPr lang="en-US" sz="1800">
                        <a:effectLst/>
                        <a:latin typeface="Times New Roman"/>
                        <a:ea typeface="Times New Roman"/>
                      </a:endParaRPr>
                    </a:p>
                  </a:txBody>
                  <a:tcPr marL="68580" marR="68580" marT="0" marB="0"/>
                </a:tc>
                <a:tc>
                  <a:txBody>
                    <a:bodyPr/>
                    <a:lstStyle/>
                    <a:p>
                      <a:pPr>
                        <a:spcAft>
                          <a:spcPts val="0"/>
                        </a:spcAft>
                      </a:pPr>
                      <a:r>
                        <a:rPr lang="en-US" sz="1800">
                          <a:effectLst/>
                        </a:rPr>
                        <a:t>N</a:t>
                      </a:r>
                      <a:r>
                        <a:rPr lang="en-US" sz="1800" baseline="-25000">
                          <a:effectLst/>
                        </a:rPr>
                        <a:t>sym</a:t>
                      </a:r>
                      <a:endParaRPr lang="en-US" sz="1800">
                        <a:effectLst/>
                        <a:latin typeface="Times New Roman"/>
                        <a:ea typeface="Times New Roman"/>
                      </a:endParaRPr>
                    </a:p>
                  </a:txBody>
                  <a:tcPr marL="68580" marR="68580" marT="0" marB="0"/>
                </a:tc>
              </a:tr>
              <a:tr h="343150">
                <a:tc>
                  <a:txBody>
                    <a:bodyPr/>
                    <a:lstStyle/>
                    <a:p>
                      <a:pPr>
                        <a:spcAft>
                          <a:spcPts val="0"/>
                        </a:spcAft>
                      </a:pPr>
                      <a:r>
                        <a:rPr lang="en-US" sz="1800">
                          <a:effectLst/>
                        </a:rPr>
                        <a:t>0</a:t>
                      </a:r>
                      <a:endParaRPr lang="en-US" sz="1800">
                        <a:effectLst/>
                        <a:latin typeface="Times New Roman"/>
                        <a:ea typeface="Times New Roman"/>
                      </a:endParaRPr>
                    </a:p>
                  </a:txBody>
                  <a:tcPr marL="68580" marR="68580" marT="0" marB="0"/>
                </a:tc>
                <a:tc>
                  <a:txBody>
                    <a:bodyPr/>
                    <a:lstStyle/>
                    <a:p>
                      <a:pPr algn="just">
                        <a:spcAft>
                          <a:spcPts val="0"/>
                        </a:spcAft>
                      </a:pPr>
                      <a:r>
                        <a:rPr lang="en-US" sz="1800">
                          <a:effectLst/>
                          <a:latin typeface="Courier New" panose="02070309020205020404" pitchFamily="49" charset="0"/>
                          <a:cs typeface="Courier New" panose="02070309020205020404" pitchFamily="49" charset="0"/>
                        </a:rPr>
                        <a:t>--+-</a:t>
                      </a:r>
                      <a:endParaRPr lang="en-US" sz="1800">
                        <a:effectLst/>
                        <a:latin typeface="Courier New" panose="02070309020205020404" pitchFamily="49" charset="0"/>
                        <a:ea typeface="Times New Roman"/>
                        <a:cs typeface="Courier New" panose="02070309020205020404" pitchFamily="49" charset="0"/>
                      </a:endParaRPr>
                    </a:p>
                  </a:txBody>
                  <a:tcPr marL="68580" marR="68580" marT="0" marB="0"/>
                </a:tc>
                <a:tc>
                  <a:txBody>
                    <a:bodyPr/>
                    <a:lstStyle/>
                    <a:p>
                      <a:pPr>
                        <a:spcAft>
                          <a:spcPts val="0"/>
                        </a:spcAft>
                      </a:pPr>
                      <a:r>
                        <a:rPr lang="en-US" sz="1800">
                          <a:effectLst/>
                        </a:rPr>
                        <a:t>4</a:t>
                      </a:r>
                      <a:endParaRPr lang="en-US" sz="1800">
                        <a:effectLst/>
                        <a:latin typeface="Times New Roman"/>
                        <a:ea typeface="Times New Roman"/>
                      </a:endParaRPr>
                    </a:p>
                  </a:txBody>
                  <a:tcPr marL="68580" marR="68580" marT="0" marB="0"/>
                </a:tc>
              </a:tr>
              <a:tr h="321913">
                <a:tc>
                  <a:txBody>
                    <a:bodyPr/>
                    <a:lstStyle/>
                    <a:p>
                      <a:pPr>
                        <a:spcAft>
                          <a:spcPts val="0"/>
                        </a:spcAft>
                      </a:pPr>
                      <a:r>
                        <a:rPr lang="en-US" sz="1800">
                          <a:effectLst/>
                        </a:rPr>
                        <a:t>1</a:t>
                      </a:r>
                      <a:endParaRPr lang="en-US" sz="1800">
                        <a:effectLst/>
                        <a:latin typeface="Times New Roman"/>
                        <a:ea typeface="Times New Roman"/>
                      </a:endParaRPr>
                    </a:p>
                  </a:txBody>
                  <a:tcPr marL="68580" marR="68580" marT="0" marB="0"/>
                </a:tc>
                <a:tc>
                  <a:txBody>
                    <a:bodyPr/>
                    <a:lstStyle/>
                    <a:p>
                      <a:pPr algn="just">
                        <a:spcAft>
                          <a:spcPts val="0"/>
                        </a:spcAft>
                      </a:pPr>
                      <a:r>
                        <a:rPr lang="en-US" sz="1800">
                          <a:effectLst/>
                          <a:latin typeface="Courier New" panose="02070309020205020404" pitchFamily="49" charset="0"/>
                          <a:cs typeface="Courier New" panose="02070309020205020404" pitchFamily="49" charset="0"/>
                        </a:rPr>
                        <a:t>----++-+</a:t>
                      </a:r>
                      <a:endParaRPr lang="en-US" sz="1800">
                        <a:effectLst/>
                        <a:latin typeface="Courier New" panose="02070309020205020404" pitchFamily="49" charset="0"/>
                        <a:ea typeface="Times New Roman"/>
                        <a:cs typeface="Courier New" panose="02070309020205020404" pitchFamily="49" charset="0"/>
                      </a:endParaRPr>
                    </a:p>
                  </a:txBody>
                  <a:tcPr marL="68580" marR="68580" marT="0" marB="0"/>
                </a:tc>
                <a:tc>
                  <a:txBody>
                    <a:bodyPr/>
                    <a:lstStyle/>
                    <a:p>
                      <a:pPr>
                        <a:spcAft>
                          <a:spcPts val="0"/>
                        </a:spcAft>
                      </a:pPr>
                      <a:r>
                        <a:rPr lang="en-US" sz="1800">
                          <a:effectLst/>
                        </a:rPr>
                        <a:t>8</a:t>
                      </a:r>
                      <a:endParaRPr lang="en-US" sz="1800">
                        <a:effectLst/>
                        <a:latin typeface="Times New Roman"/>
                        <a:ea typeface="Times New Roman"/>
                      </a:endParaRPr>
                    </a:p>
                  </a:txBody>
                  <a:tcPr marL="68580" marR="68580" marT="0" marB="0"/>
                </a:tc>
              </a:tr>
              <a:tr h="321913">
                <a:tc>
                  <a:txBody>
                    <a:bodyPr/>
                    <a:lstStyle/>
                    <a:p>
                      <a:pPr>
                        <a:spcAft>
                          <a:spcPts val="0"/>
                        </a:spcAft>
                      </a:pPr>
                      <a:r>
                        <a:rPr lang="en-US" sz="1800">
                          <a:effectLst/>
                        </a:rPr>
                        <a:t>2</a:t>
                      </a:r>
                      <a:endParaRPr lang="en-US" sz="1800">
                        <a:effectLst/>
                        <a:latin typeface="Times New Roman"/>
                        <a:ea typeface="Times New Roman"/>
                      </a:endParaRPr>
                    </a:p>
                  </a:txBody>
                  <a:tcPr marL="68580" marR="68580" marT="0" marB="0"/>
                </a:tc>
                <a:tc>
                  <a:txBody>
                    <a:bodyPr/>
                    <a:lstStyle/>
                    <a:p>
                      <a:pPr algn="just">
                        <a:spcAft>
                          <a:spcPts val="0"/>
                        </a:spcAft>
                      </a:pPr>
                      <a:r>
                        <a:rPr lang="en-US" sz="1800">
                          <a:effectLst/>
                          <a:latin typeface="Courier New" panose="02070309020205020404" pitchFamily="49" charset="0"/>
                          <a:cs typeface="Courier New" panose="02070309020205020404" pitchFamily="49" charset="0"/>
                        </a:rPr>
                        <a:t>---+-+--+--+++-+</a:t>
                      </a:r>
                      <a:endParaRPr lang="en-US" sz="1800">
                        <a:effectLst/>
                        <a:latin typeface="Courier New" panose="02070309020205020404" pitchFamily="49" charset="0"/>
                        <a:ea typeface="Times New Roman"/>
                        <a:cs typeface="Courier New" panose="02070309020205020404" pitchFamily="49" charset="0"/>
                      </a:endParaRPr>
                    </a:p>
                  </a:txBody>
                  <a:tcPr marL="68580" marR="68580" marT="0" marB="0"/>
                </a:tc>
                <a:tc>
                  <a:txBody>
                    <a:bodyPr/>
                    <a:lstStyle/>
                    <a:p>
                      <a:pPr>
                        <a:spcAft>
                          <a:spcPts val="0"/>
                        </a:spcAft>
                      </a:pPr>
                      <a:r>
                        <a:rPr lang="en-US" sz="1800">
                          <a:effectLst/>
                        </a:rPr>
                        <a:t>16</a:t>
                      </a:r>
                      <a:endParaRPr lang="en-US" sz="1800">
                        <a:effectLst/>
                        <a:latin typeface="Times New Roman"/>
                        <a:ea typeface="Times New Roman"/>
                      </a:endParaRPr>
                    </a:p>
                  </a:txBody>
                  <a:tcPr marL="68580" marR="68580" marT="0" marB="0"/>
                </a:tc>
              </a:tr>
              <a:tr h="643825">
                <a:tc>
                  <a:txBody>
                    <a:bodyPr/>
                    <a:lstStyle/>
                    <a:p>
                      <a:pPr>
                        <a:spcAft>
                          <a:spcPts val="0"/>
                        </a:spcAft>
                      </a:pPr>
                      <a:r>
                        <a:rPr lang="en-US" sz="1800">
                          <a:effectLst/>
                        </a:rPr>
                        <a:t>3</a:t>
                      </a:r>
                      <a:endParaRPr lang="en-US" sz="1800">
                        <a:effectLst/>
                        <a:latin typeface="Times New Roman"/>
                        <a:ea typeface="Times New Roman"/>
                      </a:endParaRPr>
                    </a:p>
                  </a:txBody>
                  <a:tcPr marL="68580" marR="68580" marT="0" marB="0"/>
                </a:tc>
                <a:tc>
                  <a:txBody>
                    <a:bodyPr/>
                    <a:lstStyle/>
                    <a:p>
                      <a:pPr algn="l">
                        <a:spcAft>
                          <a:spcPts val="0"/>
                        </a:spcAft>
                      </a:pPr>
                      <a:r>
                        <a:rPr lang="en-US" sz="1800">
                          <a:effectLst/>
                          <a:latin typeface="Courier New" panose="02070309020205020404" pitchFamily="49" charset="0"/>
                          <a:cs typeface="Courier New" panose="02070309020205020404" pitchFamily="49" charset="0"/>
                        </a:rPr>
                        <a:t>-----+---+++--+-</a:t>
                      </a:r>
                      <a:br>
                        <a:rPr lang="en-US" sz="1800">
                          <a:effectLst/>
                          <a:latin typeface="Courier New" panose="02070309020205020404" pitchFamily="49" charset="0"/>
                          <a:cs typeface="Courier New" panose="02070309020205020404" pitchFamily="49" charset="0"/>
                        </a:rPr>
                      </a:br>
                      <a:r>
                        <a:rPr lang="en-US" sz="1800">
                          <a:effectLst/>
                          <a:latin typeface="Courier New" panose="02070309020205020404" pitchFamily="49" charset="0"/>
                          <a:cs typeface="Courier New" panose="02070309020205020404" pitchFamily="49" charset="0"/>
                        </a:rPr>
                        <a:t>-+-+-+--+--++---</a:t>
                      </a:r>
                      <a:endParaRPr lang="en-US" sz="1800">
                        <a:effectLst/>
                        <a:latin typeface="Courier New" panose="02070309020205020404" pitchFamily="49" charset="0"/>
                        <a:ea typeface="Times New Roman"/>
                        <a:cs typeface="Courier New" panose="02070309020205020404" pitchFamily="49" charset="0"/>
                      </a:endParaRPr>
                    </a:p>
                  </a:txBody>
                  <a:tcPr marL="68580" marR="68580" marT="0" marB="0"/>
                </a:tc>
                <a:tc>
                  <a:txBody>
                    <a:bodyPr/>
                    <a:lstStyle/>
                    <a:p>
                      <a:pPr>
                        <a:spcAft>
                          <a:spcPts val="0"/>
                        </a:spcAft>
                      </a:pPr>
                      <a:r>
                        <a:rPr lang="en-US" sz="1800">
                          <a:effectLst/>
                        </a:rPr>
                        <a:t>32</a:t>
                      </a:r>
                      <a:endParaRPr lang="en-US" sz="1800">
                        <a:effectLst/>
                        <a:latin typeface="Times New Roman"/>
                        <a:ea typeface="Times New Roman"/>
                      </a:endParaRPr>
                    </a:p>
                  </a:txBody>
                  <a:tcPr marL="68580" marR="68580" marT="0" marB="0"/>
                </a:tc>
              </a:tr>
              <a:tr h="1287648">
                <a:tc>
                  <a:txBody>
                    <a:bodyPr/>
                    <a:lstStyle/>
                    <a:p>
                      <a:pPr>
                        <a:spcAft>
                          <a:spcPts val="0"/>
                        </a:spcAft>
                      </a:pPr>
                      <a:r>
                        <a:rPr lang="en-US" sz="1800">
                          <a:effectLst/>
                        </a:rPr>
                        <a:t>4</a:t>
                      </a:r>
                      <a:endParaRPr lang="en-US" sz="1800">
                        <a:effectLst/>
                        <a:latin typeface="Times New Roman"/>
                        <a:ea typeface="Times New Roman"/>
                      </a:endParaRPr>
                    </a:p>
                  </a:txBody>
                  <a:tcPr marL="68580" marR="68580" marT="0" marB="0"/>
                </a:tc>
                <a:tc>
                  <a:txBody>
                    <a:bodyPr/>
                    <a:lstStyle/>
                    <a:p>
                      <a:pPr algn="l">
                        <a:spcAft>
                          <a:spcPts val="0"/>
                        </a:spcAft>
                      </a:pPr>
                      <a:r>
                        <a:rPr lang="en-US" sz="1800">
                          <a:effectLst/>
                          <a:latin typeface="Courier New" panose="02070309020205020404" pitchFamily="49" charset="0"/>
                          <a:cs typeface="Courier New" panose="02070309020205020404" pitchFamily="49" charset="0"/>
                        </a:rPr>
                        <a:t>-----+---+--+---</a:t>
                      </a:r>
                      <a:br>
                        <a:rPr lang="en-US" sz="1800">
                          <a:effectLst/>
                          <a:latin typeface="Courier New" panose="02070309020205020404" pitchFamily="49" charset="0"/>
                          <a:cs typeface="Courier New" panose="02070309020205020404" pitchFamily="49" charset="0"/>
                        </a:rPr>
                      </a:br>
                      <a:r>
                        <a:rPr lang="en-US" sz="1800">
                          <a:effectLst/>
                          <a:latin typeface="Courier New" panose="02070309020205020404" pitchFamily="49" charset="0"/>
                          <a:cs typeface="Courier New" panose="02070309020205020404" pitchFamily="49" charset="0"/>
                        </a:rPr>
                        <a:t>-+-++---+-+-+---</a:t>
                      </a:r>
                      <a:br>
                        <a:rPr lang="en-US" sz="1800">
                          <a:effectLst/>
                          <a:latin typeface="Courier New" panose="02070309020205020404" pitchFamily="49" charset="0"/>
                          <a:cs typeface="Courier New" panose="02070309020205020404" pitchFamily="49" charset="0"/>
                        </a:rPr>
                      </a:br>
                      <a:r>
                        <a:rPr lang="en-US" sz="1800">
                          <a:effectLst/>
                          <a:latin typeface="Courier New" panose="02070309020205020404" pitchFamily="49" charset="0"/>
                          <a:cs typeface="Courier New" panose="02070309020205020404" pitchFamily="49" charset="0"/>
                        </a:rPr>
                        <a:t>----++---++-+-++</a:t>
                      </a:r>
                      <a:br>
                        <a:rPr lang="en-US" sz="1800">
                          <a:effectLst/>
                          <a:latin typeface="Courier New" panose="02070309020205020404" pitchFamily="49" charset="0"/>
                          <a:cs typeface="Courier New" panose="02070309020205020404" pitchFamily="49" charset="0"/>
                        </a:rPr>
                      </a:br>
                      <a:r>
                        <a:rPr lang="en-US" sz="1800">
                          <a:effectLst/>
                          <a:latin typeface="Courier New" panose="02070309020205020404" pitchFamily="49" charset="0"/>
                          <a:cs typeface="Courier New" panose="02070309020205020404" pitchFamily="49" charset="0"/>
                        </a:rPr>
                        <a:t>--+-----++++--+-</a:t>
                      </a:r>
                      <a:endParaRPr lang="en-US" sz="1800">
                        <a:effectLst/>
                        <a:latin typeface="Courier New" panose="02070309020205020404" pitchFamily="49" charset="0"/>
                        <a:ea typeface="Times New Roman"/>
                        <a:cs typeface="Courier New" panose="02070309020205020404" pitchFamily="49" charset="0"/>
                      </a:endParaRPr>
                    </a:p>
                  </a:txBody>
                  <a:tcPr marL="68580" marR="68580" marT="0" marB="0"/>
                </a:tc>
                <a:tc>
                  <a:txBody>
                    <a:bodyPr/>
                    <a:lstStyle/>
                    <a:p>
                      <a:pPr>
                        <a:spcAft>
                          <a:spcPts val="0"/>
                        </a:spcAft>
                      </a:pPr>
                      <a:r>
                        <a:rPr lang="en-US" sz="1800">
                          <a:effectLst/>
                        </a:rPr>
                        <a:t>64</a:t>
                      </a:r>
                      <a:endParaRPr lang="en-US" sz="180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937390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POM: PRF128 PHR</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smtClean="0"/>
              <a:t>Simplify PHR w.r.t. legacy PHR</a:t>
            </a:r>
          </a:p>
          <a:p>
            <a:r>
              <a:rPr lang="en-US" altLang="en-US" sz="2000" smtClean="0"/>
              <a:t>Allow extended PSDU lengths up to 1023 bytes</a:t>
            </a:r>
          </a:p>
          <a:p>
            <a:r>
              <a:rPr lang="en-US" altLang="en-US" sz="2000" smtClean="0"/>
              <a:t>Same modulation, coding, and datarate as PSDU</a:t>
            </a:r>
            <a:endParaRPr lang="en-US" altLang="en-US" sz="1600" smtClean="0"/>
          </a:p>
          <a:p>
            <a:pPr lvl="1"/>
            <a:endParaRPr lang="en-US" altLang="en-US" sz="1600" smtClean="0"/>
          </a:p>
          <a:p>
            <a:endParaRPr lang="en-US" altLang="en-US" sz="2000" smtClean="0"/>
          </a:p>
          <a:p>
            <a:endParaRPr lang="en-US" altLang="en-US" sz="2000" smtClean="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pic>
        <p:nvPicPr>
          <p:cNvPr id="2049"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l="30805" r="30780" b="19341"/>
          <a:stretch/>
        </p:blipFill>
        <p:spPr bwMode="auto">
          <a:xfrm>
            <a:off x="971600" y="3503025"/>
            <a:ext cx="7416824" cy="194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9217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POM: PRF128 PSDU, Modulation (I)</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smtClean="0"/>
              <a:t>Based on BPSK</a:t>
            </a:r>
          </a:p>
          <a:p>
            <a:r>
              <a:rPr lang="en-US" altLang="en-US" sz="2000" smtClean="0"/>
              <a:t>Chip grid 499.2 MHz, local peak PRF 249.6 MHz</a:t>
            </a:r>
          </a:p>
          <a:p>
            <a:endParaRPr lang="en-US" altLang="en-US" sz="2000" smtClean="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3568" y="3218700"/>
            <a:ext cx="7920880" cy="2730580"/>
          </a:xfrm>
          <a:prstGeom prst="rect">
            <a:avLst/>
          </a:prstGeom>
          <a:noFill/>
        </p:spPr>
      </p:pic>
    </p:spTree>
    <p:extLst>
      <p:ext uri="{BB962C8B-B14F-4D97-AF65-F5344CB8AC3E}">
        <p14:creationId xmlns:p14="http://schemas.microsoft.com/office/powerpoint/2010/main" val="969664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POM: PRF128 PSDU, Modulation (II)</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sp>
        <p:nvSpPr>
          <p:cNvPr id="11" name="Rectangle 3"/>
          <p:cNvSpPr txBox="1">
            <a:spLocks noChangeArrowheads="1"/>
          </p:cNvSpPr>
          <p:nvPr/>
        </p:nvSpPr>
        <p:spPr bwMode="auto">
          <a:xfrm>
            <a:off x="685800" y="1700808"/>
            <a:ext cx="7772400" cy="4395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en-US" sz="1800" kern="0" smtClean="0"/>
              <a:t>Ex. using </a:t>
            </a:r>
            <a:r>
              <a:rPr lang="en-US" altLang="en-US" sz="1800" kern="0"/>
              <a:t>Raised Cosine (RC) pulse shape (Tp = </a:t>
            </a:r>
            <a:r>
              <a:rPr lang="en-US" altLang="en-US" sz="1800" kern="0" smtClean="0"/>
              <a:t>2 ns</a:t>
            </a:r>
            <a:r>
              <a:rPr lang="en-US" altLang="en-US" sz="1800" kern="0"/>
              <a:t>, alpha = 0.5)</a:t>
            </a:r>
          </a:p>
          <a:p>
            <a:r>
              <a:rPr lang="en-US" altLang="en-US" sz="1800" kern="0" smtClean="0"/>
              <a:t>Peak PRF 499.2 MHz: 3.46 dB headroom needed</a:t>
            </a:r>
          </a:p>
          <a:p>
            <a:r>
              <a:rPr lang="en-US" altLang="en-US" sz="1800" kern="0"/>
              <a:t>Peak PRF </a:t>
            </a:r>
            <a:r>
              <a:rPr lang="en-US" altLang="en-US" sz="1800" kern="0" smtClean="0"/>
              <a:t>249.6 </a:t>
            </a:r>
            <a:r>
              <a:rPr lang="en-US" altLang="en-US" sz="1800" kern="0"/>
              <a:t>MHz </a:t>
            </a:r>
            <a:r>
              <a:rPr lang="en-US" altLang="en-US" sz="1800" kern="0" smtClean="0"/>
              <a:t>(i.e., w/ guard chips): 0.16 dB headroom needed</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34" y="2924944"/>
            <a:ext cx="4032474" cy="3216907"/>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1797" y="2924945"/>
            <a:ext cx="3944979" cy="3216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87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14</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POM: PRF128 PSDU, Coding (I)</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smtClean="0"/>
              <a:t>Constraint length 7</a:t>
            </a:r>
            <a:r>
              <a:rPr lang="en-US" altLang="en-US" sz="2000"/>
              <a:t> </a:t>
            </a:r>
            <a:r>
              <a:rPr lang="en-US" altLang="en-US" sz="2000" smtClean="0"/>
              <a:t>(as used </a:t>
            </a:r>
            <a:r>
              <a:rPr lang="en-US" altLang="en-US" sz="2000"/>
              <a:t>for </a:t>
            </a:r>
            <a:r>
              <a:rPr lang="en-US" altLang="en-US" sz="2000" smtClean="0"/>
              <a:t>IEEE802.11a/g/n/p</a:t>
            </a:r>
            <a:r>
              <a:rPr lang="en-US" altLang="en-US" sz="2000"/>
              <a:t>, </a:t>
            </a:r>
            <a:r>
              <a:rPr lang="en-US" altLang="en-US" sz="2000" smtClean="0"/>
              <a:t>DVB-T/S)</a:t>
            </a:r>
          </a:p>
          <a:p>
            <a:r>
              <a:rPr lang="en-US" altLang="en-US" sz="2000" smtClean="0"/>
              <a:t>Using </a:t>
            </a:r>
            <a:r>
              <a:rPr lang="en-US" altLang="en-US" sz="2000"/>
              <a:t>ubiquitous generator polynomials G=(133,171</a:t>
            </a:r>
            <a:r>
              <a:rPr lang="en-US" altLang="en-US" sz="2000" smtClean="0"/>
              <a:t>)</a:t>
            </a:r>
          </a:p>
          <a:p>
            <a:r>
              <a:rPr lang="en-US" altLang="en-US" sz="2000" smtClean="0"/>
              <a:t>Data rate of 7.8 Mbit/s (no RS coding)</a:t>
            </a:r>
          </a:p>
          <a:p>
            <a:r>
              <a:rPr lang="en-US" altLang="en-US" sz="2000" smtClean="0"/>
              <a:t>Efficient </a:t>
            </a:r>
            <a:r>
              <a:rPr lang="en-US" altLang="en-US" sz="2000"/>
              <a:t>rate adaptation </a:t>
            </a:r>
            <a:r>
              <a:rPr lang="en-US" altLang="en-US" sz="2000" smtClean="0"/>
              <a:t>possible via puncturing</a:t>
            </a:r>
            <a:endParaRPr lang="en-US" altLang="en-US" sz="2000"/>
          </a:p>
          <a:p>
            <a:endParaRPr lang="en-US" altLang="en-US" sz="2000" smtClean="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7584" y="3815560"/>
            <a:ext cx="6120680" cy="2349744"/>
          </a:xfrm>
          <a:prstGeom prst="rect">
            <a:avLst/>
          </a:prstGeom>
          <a:noFill/>
        </p:spPr>
      </p:pic>
    </p:spTree>
    <p:extLst>
      <p:ext uri="{BB962C8B-B14F-4D97-AF65-F5344CB8AC3E}">
        <p14:creationId xmlns:p14="http://schemas.microsoft.com/office/powerpoint/2010/main" val="33305788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15</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POM: PRF128 PSDU, Coding (II)</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pic>
        <p:nvPicPr>
          <p:cNvPr id="8" name="Picture 7"/>
          <p:cNvPicPr>
            <a:picLocks noChangeAspect="1"/>
          </p:cNvPicPr>
          <p:nvPr/>
        </p:nvPicPr>
        <p:blipFill>
          <a:blip r:embed="rId3"/>
          <a:stretch>
            <a:fillRect/>
          </a:stretch>
        </p:blipFill>
        <p:spPr>
          <a:xfrm>
            <a:off x="1331640" y="1556792"/>
            <a:ext cx="6288228" cy="4392488"/>
          </a:xfrm>
          <a:prstGeom prst="rect">
            <a:avLst/>
          </a:prstGeom>
        </p:spPr>
      </p:pic>
      <p:sp>
        <p:nvSpPr>
          <p:cNvPr id="10" name="Rectangle 9"/>
          <p:cNvSpPr/>
          <p:nvPr/>
        </p:nvSpPr>
        <p:spPr>
          <a:xfrm>
            <a:off x="5508104" y="5990997"/>
            <a:ext cx="3113353" cy="307777"/>
          </a:xfrm>
          <a:prstGeom prst="rect">
            <a:avLst/>
          </a:prstGeom>
        </p:spPr>
        <p:txBody>
          <a:bodyPr wrap="none">
            <a:spAutoFit/>
          </a:bodyPr>
          <a:lstStyle/>
          <a:p>
            <a:r>
              <a:rPr lang="en-US" sz="1400" smtClean="0"/>
              <a:t>Simulation performed for 21-byte PSDU</a:t>
            </a:r>
            <a:endParaRPr lang="en-US" sz="1400"/>
          </a:p>
        </p:txBody>
      </p:sp>
    </p:spTree>
    <p:extLst>
      <p:ext uri="{BB962C8B-B14F-4D97-AF65-F5344CB8AC3E}">
        <p14:creationId xmlns:p14="http://schemas.microsoft.com/office/powerpoint/2010/main" val="31187259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16</a:t>
            </a:fld>
            <a:endParaRPr lang="en-US" altLang="en-US"/>
          </a:p>
        </p:txBody>
      </p:sp>
      <p:sp>
        <p:nvSpPr>
          <p:cNvPr id="4098" name="Rectangle 2"/>
          <p:cNvSpPr>
            <a:spLocks noGrp="1" noChangeArrowheads="1"/>
          </p:cNvSpPr>
          <p:nvPr>
            <p:ph type="title"/>
          </p:nvPr>
        </p:nvSpPr>
        <p:spPr>
          <a:ln/>
        </p:spPr>
        <p:txBody>
          <a:bodyPr/>
          <a:lstStyle/>
          <a:p>
            <a:r>
              <a:rPr lang="en-US" altLang="en-US" sz="3200" smtClean="0"/>
              <a:t>Conclusion</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r>
              <a:rPr lang="en-US" altLang="en-US" sz="2000" smtClean="0"/>
              <a:t>Presented two enhancement stages:</a:t>
            </a:r>
          </a:p>
          <a:p>
            <a:pPr marL="0" indent="0">
              <a:buNone/>
            </a:pPr>
            <a:endParaRPr lang="en-US" altLang="en-US" sz="2000" smtClean="0"/>
          </a:p>
          <a:p>
            <a:r>
              <a:rPr lang="en-US" altLang="en-US" sz="2000" b="1" smtClean="0"/>
              <a:t>Minimally Incremental Mode (MIM)</a:t>
            </a:r>
          </a:p>
          <a:p>
            <a:pPr lvl="1"/>
            <a:r>
              <a:rPr lang="en-US" altLang="en-US" sz="1600" smtClean="0"/>
              <a:t>Retain a large number of elements from the existing 802.15.4 PHY</a:t>
            </a:r>
          </a:p>
          <a:p>
            <a:pPr lvl="1"/>
            <a:r>
              <a:rPr lang="en-US" altLang="en-US" sz="1600" smtClean="0"/>
              <a:t>Allow re-use of legacy implementations with modest alterations</a:t>
            </a:r>
          </a:p>
          <a:p>
            <a:pPr lvl="1"/>
            <a:r>
              <a:rPr lang="en-US" altLang="en-US" sz="1600" smtClean="0"/>
              <a:t>Consider reduced implementation subset</a:t>
            </a:r>
            <a:endParaRPr lang="en-US" altLang="en-US" sz="2000" smtClean="0"/>
          </a:p>
          <a:p>
            <a:endParaRPr lang="en-US" altLang="en-US" sz="2000" smtClean="0"/>
          </a:p>
          <a:p>
            <a:r>
              <a:rPr lang="en-US" altLang="en-US" sz="2000" b="1" smtClean="0"/>
              <a:t>Performance Optimized Mode (POM)</a:t>
            </a:r>
          </a:p>
          <a:p>
            <a:pPr lvl="1"/>
            <a:r>
              <a:rPr lang="en-US" altLang="en-US" sz="1600"/>
              <a:t>Additional </a:t>
            </a:r>
            <a:r>
              <a:rPr lang="en-US" altLang="en-US" sz="1600" smtClean="0"/>
              <a:t>signaling and performance </a:t>
            </a:r>
            <a:r>
              <a:rPr lang="en-US" altLang="en-US" sz="1600"/>
              <a:t>enhancements</a:t>
            </a:r>
            <a:endParaRPr lang="en-US" altLang="en-US" sz="1600" smtClean="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spTree>
    <p:extLst>
      <p:ext uri="{BB962C8B-B14F-4D97-AF65-F5344CB8AC3E}">
        <p14:creationId xmlns:p14="http://schemas.microsoft.com/office/powerpoint/2010/main" val="466715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mtClean="0"/>
              <a:t>SRDEV PPDU</a:t>
            </a:r>
            <a:br>
              <a:rPr lang="en-US" altLang="en-US" smtClean="0"/>
            </a:br>
            <a:r>
              <a:rPr lang="en-US" altLang="en-US" sz="1800"/>
              <a:t/>
            </a:r>
            <a:br>
              <a:rPr lang="en-US" altLang="en-US" sz="1800"/>
            </a:br>
            <a:r>
              <a:rPr lang="en-US" altLang="en-US" sz="1800"/>
              <a:t>Summary of 15-18-0286-01-004z-hrp-uwb-srdev-ppdu-text-contribution.docx</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smtClean="0"/>
              <a:t>Overall Approach</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r>
              <a:rPr lang="en-US" altLang="en-US" sz="2000" smtClean="0"/>
              <a:t>General:</a:t>
            </a:r>
          </a:p>
          <a:p>
            <a:r>
              <a:rPr lang="en-US" altLang="en-US" sz="2000" smtClean="0"/>
              <a:t>Nominal </a:t>
            </a:r>
            <a:r>
              <a:rPr lang="en-US" altLang="en-US" sz="2000"/>
              <a:t>mean PRF ≥ 62.4 </a:t>
            </a:r>
            <a:r>
              <a:rPr lang="en-US" altLang="en-US" sz="2000" smtClean="0"/>
              <a:t>MHz</a:t>
            </a:r>
          </a:p>
          <a:p>
            <a:r>
              <a:rPr lang="en-US" altLang="en-US" sz="2000"/>
              <a:t>Require support for </a:t>
            </a:r>
            <a:r>
              <a:rPr lang="en-US" altLang="en-US" sz="2000" smtClean="0"/>
              <a:t>CH5</a:t>
            </a:r>
            <a:r>
              <a:rPr lang="en-US" altLang="en-US" sz="2000"/>
              <a:t> (6489.6 </a:t>
            </a:r>
            <a:r>
              <a:rPr lang="en-US" altLang="en-US" sz="2000" smtClean="0"/>
              <a:t>MHz) and CH9 (7987.2 </a:t>
            </a:r>
            <a:r>
              <a:rPr lang="en-US" altLang="en-US" sz="2000"/>
              <a:t>MHz)</a:t>
            </a:r>
          </a:p>
          <a:p>
            <a:pPr marL="0" indent="0">
              <a:buNone/>
            </a:pPr>
            <a:endParaRPr lang="en-US" altLang="en-US" sz="2000" smtClean="0"/>
          </a:p>
          <a:p>
            <a:pPr marL="0" indent="0">
              <a:buNone/>
            </a:pPr>
            <a:r>
              <a:rPr lang="en-US" altLang="en-US" sz="2000" smtClean="0"/>
              <a:t>Distinguish between two enhancement stages:</a:t>
            </a:r>
          </a:p>
          <a:p>
            <a:r>
              <a:rPr lang="en-US" altLang="en-US" sz="2000" b="1" smtClean="0"/>
              <a:t>Minimally Incremental Mode (“MIM”)</a:t>
            </a:r>
          </a:p>
          <a:p>
            <a:pPr lvl="1"/>
            <a:r>
              <a:rPr lang="en-US" altLang="en-US" sz="1600" smtClean="0"/>
              <a:t>Retain a large number of elements from the existing 802.15.4 PHY</a:t>
            </a:r>
          </a:p>
          <a:p>
            <a:pPr lvl="1"/>
            <a:r>
              <a:rPr lang="en-US" altLang="en-US" sz="1600" smtClean="0"/>
              <a:t>Allow re-use of legacy implementations with modest alterations</a:t>
            </a:r>
          </a:p>
          <a:p>
            <a:pPr lvl="1"/>
            <a:r>
              <a:rPr lang="en-US" altLang="en-US" sz="1600" smtClean="0"/>
              <a:t>Consider reduced implementation subset</a:t>
            </a:r>
            <a:endParaRPr lang="en-US" altLang="en-US" sz="2000" smtClean="0"/>
          </a:p>
          <a:p>
            <a:r>
              <a:rPr lang="en-US" altLang="en-US" sz="2000" b="1" smtClean="0"/>
              <a:t>Performance Optimized Mode (“POM”)</a:t>
            </a:r>
          </a:p>
          <a:p>
            <a:pPr lvl="1"/>
            <a:r>
              <a:rPr lang="en-US" altLang="en-US" sz="1600"/>
              <a:t>Additional signaling and performance enhancements</a:t>
            </a:r>
            <a:endParaRPr lang="en-US" altLang="en-US" sz="1600" smtClean="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MIM: PRF64 Mode</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smtClean="0"/>
              <a:t>Legacy SYNC, SFD, PHR, PSDU</a:t>
            </a:r>
          </a:p>
          <a:p>
            <a:r>
              <a:rPr lang="en-US" altLang="en-US" sz="2000" smtClean="0"/>
              <a:t>Add Scrambled Timestamp Sequence (STS) field</a:t>
            </a:r>
          </a:p>
          <a:p>
            <a:pPr lvl="1"/>
            <a:r>
              <a:rPr lang="en-US" altLang="en-US" sz="1400" smtClean="0"/>
              <a:t>Three associated frame formats</a:t>
            </a:r>
          </a:p>
          <a:p>
            <a:endParaRPr lang="en-US" altLang="en-US" sz="2000" smtClean="0"/>
          </a:p>
          <a:p>
            <a:endParaRPr lang="en-US" altLang="en-US" sz="2000" smtClean="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3134931"/>
            <a:ext cx="5866080" cy="1086157"/>
          </a:xfrm>
          <a:prstGeom prst="rect">
            <a:avLst/>
          </a:prstGeom>
          <a:noFill/>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75656" y="4293096"/>
            <a:ext cx="5859780" cy="1084580"/>
          </a:xfrm>
          <a:prstGeom prst="rect">
            <a:avLst/>
          </a:prstGeom>
          <a:noFill/>
        </p:spPr>
      </p:pic>
      <p:pic>
        <p:nvPicPr>
          <p:cNvPr id="10" name="Picture 9" descr="../../../../../../../Desktop/Screen%20Shot%202018-05-03%20at%203.27."/>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525226" y="5386272"/>
            <a:ext cx="2784348" cy="812102"/>
          </a:xfrm>
          <a:prstGeom prst="rect">
            <a:avLst/>
          </a:prstGeom>
          <a:noFill/>
          <a:ln>
            <a:noFill/>
          </a:ln>
        </p:spPr>
      </p:pic>
    </p:spTree>
    <p:extLst>
      <p:ext uri="{BB962C8B-B14F-4D97-AF65-F5344CB8AC3E}">
        <p14:creationId xmlns:p14="http://schemas.microsoft.com/office/powerpoint/2010/main" val="213413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MIM: PRF64 Mode, STS</a:t>
            </a:r>
            <a:endParaRPr lang="en-US" altLang="en-US" sz="3200" dirty="0"/>
          </a:p>
        </p:txBody>
      </p:sp>
      <p:sp>
        <p:nvSpPr>
          <p:cNvPr id="4099" name="Rectangle 3"/>
          <p:cNvSpPr>
            <a:spLocks noGrp="1" noChangeArrowheads="1"/>
          </p:cNvSpPr>
          <p:nvPr>
            <p:ph type="body" idx="1"/>
          </p:nvPr>
        </p:nvSpPr>
        <p:spPr>
          <a:ln/>
        </p:spPr>
        <p:txBody>
          <a:bodyPr/>
          <a:lstStyle/>
          <a:p>
            <a:endParaRPr lang="en-US" altLang="en-US" sz="2000" smtClean="0"/>
          </a:p>
          <a:p>
            <a:r>
              <a:rPr lang="en-US" altLang="en-US" sz="2000" smtClean="0"/>
              <a:t>STS generated by Deterministic Random Bit Generator (DRBG) based on AES-128</a:t>
            </a:r>
          </a:p>
          <a:p>
            <a:endParaRPr lang="en-US" altLang="en-US" sz="2000" smtClean="0"/>
          </a:p>
          <a:p>
            <a:r>
              <a:rPr lang="en-US" altLang="en-US" sz="2000" smtClean="0"/>
              <a:t>Provide for baseline performance that does not require Rx with Digital Side-Lobe Suppression (DSLS)</a:t>
            </a:r>
          </a:p>
          <a:p>
            <a:pPr lvl="1"/>
            <a:r>
              <a:rPr lang="en-US" altLang="en-US" sz="1600" smtClean="0"/>
              <a:t>Performance can be further enhanced when DSLS is applied</a:t>
            </a:r>
          </a:p>
          <a:p>
            <a:endParaRPr lang="en-US" altLang="en-US" sz="1600" smtClean="0"/>
          </a:p>
          <a:p>
            <a:endParaRPr lang="en-US" altLang="en-US" sz="2000" smtClean="0"/>
          </a:p>
          <a:p>
            <a:endParaRPr lang="en-US" altLang="en-US" sz="2000" smtClean="0"/>
          </a:p>
        </p:txBody>
      </p:sp>
      <p:sp>
        <p:nvSpPr>
          <p:cNvPr id="8"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spTree>
    <p:extLst>
      <p:ext uri="{BB962C8B-B14F-4D97-AF65-F5344CB8AC3E}">
        <p14:creationId xmlns:p14="http://schemas.microsoft.com/office/powerpoint/2010/main" val="2789107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MIM: PRF64 STS w/o DSLS</a:t>
            </a:r>
            <a:endParaRPr lang="en-US" altLang="en-US" sz="3200" dirty="0"/>
          </a:p>
        </p:txBody>
      </p:sp>
      <p:pic>
        <p:nvPicPr>
          <p:cNvPr id="1026" name="Picture 2" descr="C:\Users\nlv20478\Desktop\sts_autocorr_cdf_prf64_hopping_2018070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431839"/>
            <a:ext cx="7776865" cy="4661457"/>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mc:AlternateContent xmlns:mc="http://schemas.openxmlformats.org/markup-compatibility/2006" xmlns:a14="http://schemas.microsoft.com/office/drawing/2010/main">
        <mc:Choice Requires="a14">
          <p:sp>
            <p:nvSpPr>
              <p:cNvPr id="7" name="Rectangle 6"/>
              <p:cNvSpPr/>
              <p:nvPr/>
            </p:nvSpPr>
            <p:spPr>
              <a:xfrm>
                <a:off x="4211960" y="5912611"/>
                <a:ext cx="4471417" cy="540725"/>
              </a:xfrm>
              <a:prstGeom prst="rect">
                <a:avLst/>
              </a:prstGeom>
            </p:spPr>
            <p:txBody>
              <a:bodyPr wrap="none">
                <a:spAutoFit/>
              </a:bodyPr>
              <a:lstStyle/>
              <a:p>
                <a:r>
                  <a:rPr lang="en-US" sz="1400" smtClean="0"/>
                  <a:t>Simulation performed for </a:t>
                </a:r>
                <a14:m>
                  <m:oMath xmlns:m="http://schemas.openxmlformats.org/officeDocument/2006/math">
                    <m:sSub>
                      <m:sSubPr>
                        <m:ctrlPr>
                          <a:rPr lang="en-US" sz="1400" i="1">
                            <a:latin typeface="Cambria Math"/>
                          </a:rPr>
                        </m:ctrlPr>
                      </m:sSubPr>
                      <m:e>
                        <m:r>
                          <a:rPr lang="en-US" sz="1400" i="1">
                            <a:latin typeface="Cambria Math"/>
                          </a:rPr>
                          <m:t>𝑁</m:t>
                        </m:r>
                      </m:e>
                      <m:sub>
                        <m:r>
                          <a:rPr lang="en-US" sz="1400" i="1">
                            <a:latin typeface="Cambria Math"/>
                          </a:rPr>
                          <m:t>𝑆𝑇𝑆</m:t>
                        </m:r>
                        <m:r>
                          <a:rPr lang="en-US" sz="1400" i="1">
                            <a:latin typeface="Cambria Math"/>
                          </a:rPr>
                          <m:t>,</m:t>
                        </m:r>
                        <m:r>
                          <a:rPr lang="en-US" sz="1400" i="1">
                            <a:latin typeface="Cambria Math"/>
                          </a:rPr>
                          <m:t>𝑠𝑒𝑔𝑚𝑒𝑛𝑡</m:t>
                        </m:r>
                      </m:sub>
                    </m:sSub>
                    <m:r>
                      <a:rPr lang="en-US" sz="1400" i="1">
                        <a:latin typeface="Cambria Math"/>
                      </a:rPr>
                      <m:t>= 3</m:t>
                    </m:r>
                    <m:r>
                      <a:rPr lang="en-US" sz="1400" b="0" i="1" smtClean="0">
                        <a:latin typeface="Cambria Math"/>
                      </a:rPr>
                      <m:t>276</m:t>
                    </m:r>
                    <m:r>
                      <a:rPr lang="en-US" sz="1400" i="1">
                        <a:latin typeface="Cambria Math"/>
                      </a:rPr>
                      <m:t>8</m:t>
                    </m:r>
                  </m:oMath>
                </a14:m>
                <a:r>
                  <a:rPr lang="en-US" sz="1400" smtClean="0"/>
                  <a:t> (~65 µs),</a:t>
                </a:r>
                <a:br>
                  <a:rPr lang="en-US" sz="1400" smtClean="0"/>
                </a:br>
                <a:r>
                  <a:rPr lang="en-US" sz="1400" smtClean="0"/>
                  <a:t>across a {-128 ns, +128 ns} window around the main lobe</a:t>
                </a:r>
                <a:endParaRPr lang="en-US" sz="1400"/>
              </a:p>
            </p:txBody>
          </p:sp>
        </mc:Choice>
        <mc:Fallback xmlns="">
          <p:sp>
            <p:nvSpPr>
              <p:cNvPr id="7" name="Rectangle 6"/>
              <p:cNvSpPr>
                <a:spLocks noRot="1" noChangeAspect="1" noMove="1" noResize="1" noEditPoints="1" noAdjustHandles="1" noChangeArrowheads="1" noChangeShapeType="1" noTextEdit="1"/>
              </p:cNvSpPr>
              <p:nvPr/>
            </p:nvSpPr>
            <p:spPr>
              <a:xfrm>
                <a:off x="4211960" y="5912611"/>
                <a:ext cx="4471417" cy="540725"/>
              </a:xfrm>
              <a:prstGeom prst="rect">
                <a:avLst/>
              </a:prstGeom>
              <a:blipFill rotWithShape="1">
                <a:blip r:embed="rId4"/>
                <a:stretch>
                  <a:fillRect l="-409" t="-1124" b="-10112"/>
                </a:stretch>
              </a:blipFill>
            </p:spPr>
            <p:txBody>
              <a:bodyPr/>
              <a:lstStyle/>
              <a:p>
                <a:r>
                  <a:rPr lang="en-US">
                    <a:noFill/>
                  </a:rPr>
                  <a:t> </a:t>
                </a:r>
              </a:p>
            </p:txBody>
          </p:sp>
        </mc:Fallback>
      </mc:AlternateContent>
      <p:sp>
        <p:nvSpPr>
          <p:cNvPr id="2" name="TextBox 1"/>
          <p:cNvSpPr txBox="1"/>
          <p:nvPr/>
        </p:nvSpPr>
        <p:spPr>
          <a:xfrm>
            <a:off x="251520" y="5912611"/>
            <a:ext cx="2137124" cy="461665"/>
          </a:xfrm>
          <a:prstGeom prst="rect">
            <a:avLst/>
          </a:prstGeom>
          <a:noFill/>
        </p:spPr>
        <p:txBody>
          <a:bodyPr wrap="none" rtlCol="0">
            <a:spAutoFit/>
          </a:bodyPr>
          <a:lstStyle/>
          <a:p>
            <a:r>
              <a:rPr lang="en-US"/>
              <a:t>Further ~3 dB improvement</a:t>
            </a:r>
            <a:br>
              <a:rPr lang="en-US"/>
            </a:br>
            <a:r>
              <a:rPr lang="en-US"/>
              <a:t>with finer pulse grid, see </a:t>
            </a:r>
            <a:r>
              <a:rPr lang="en-US" smtClean="0"/>
              <a:t>§5.3.4</a:t>
            </a:r>
            <a:endParaRPr lang="en-US"/>
          </a:p>
        </p:txBody>
      </p:sp>
    </p:spTree>
    <p:extLst>
      <p:ext uri="{BB962C8B-B14F-4D97-AF65-F5344CB8AC3E}">
        <p14:creationId xmlns:p14="http://schemas.microsoft.com/office/powerpoint/2010/main" val="1822969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POM: PRF128 Mode</a:t>
            </a:r>
            <a:endParaRPr lang="en-US" altLang="en-US" sz="3200" dirty="0"/>
          </a:p>
        </p:txBody>
      </p:sp>
      <p:sp>
        <p:nvSpPr>
          <p:cNvPr id="4099" name="Rectangle 3"/>
          <p:cNvSpPr>
            <a:spLocks noGrp="1" noChangeArrowheads="1"/>
          </p:cNvSpPr>
          <p:nvPr>
            <p:ph type="body" idx="1"/>
          </p:nvPr>
        </p:nvSpPr>
        <p:spPr>
          <a:ln/>
        </p:spPr>
        <p:txBody>
          <a:bodyPr/>
          <a:lstStyle/>
          <a:p>
            <a:endParaRPr lang="en-US" altLang="en-US" sz="2000" smtClean="0"/>
          </a:p>
          <a:p>
            <a:r>
              <a:rPr lang="en-US" altLang="en-US" sz="2000" smtClean="0"/>
              <a:t>STS with highest </a:t>
            </a:r>
            <a:r>
              <a:rPr lang="en-US" altLang="en-US" sz="2000"/>
              <a:t>possible natural </a:t>
            </a:r>
            <a:r>
              <a:rPr lang="en-US" altLang="en-US" sz="2000" smtClean="0"/>
              <a:t>BPSK entropy </a:t>
            </a:r>
            <a:r>
              <a:rPr lang="en-US" altLang="en-US" sz="2000"/>
              <a:t>for </a:t>
            </a:r>
            <a:r>
              <a:rPr lang="el-GR" altLang="en-US" sz="2000" smtClean="0"/>
              <a:t>δ</a:t>
            </a:r>
            <a:r>
              <a:rPr lang="en-US" altLang="en-US" sz="2000" smtClean="0"/>
              <a:t>L=4</a:t>
            </a:r>
          </a:p>
          <a:p>
            <a:pPr lvl="1"/>
            <a:r>
              <a:rPr lang="en-US" altLang="en-US" sz="1600" smtClean="0"/>
              <a:t>Minimize frame length for given target entropy</a:t>
            </a:r>
            <a:endParaRPr lang="en-US" altLang="en-US" sz="1600"/>
          </a:p>
          <a:p>
            <a:endParaRPr lang="en-US" altLang="en-US" sz="2000"/>
          </a:p>
          <a:p>
            <a:r>
              <a:rPr lang="en-US" altLang="en-US" sz="2000" smtClean="0"/>
              <a:t>Revised SYNC, SFD, PHR, PSDU</a:t>
            </a:r>
          </a:p>
          <a:p>
            <a:pPr lvl="1"/>
            <a:r>
              <a:rPr lang="en-US" altLang="en-US" sz="1600" smtClean="0"/>
              <a:t>Retain a large number of elements from the existing 802.15.4 PHY</a:t>
            </a:r>
          </a:p>
          <a:p>
            <a:pPr lvl="1"/>
            <a:r>
              <a:rPr lang="en-US" altLang="en-US" sz="1600"/>
              <a:t>Same STS-based frame formats as for PRF64 </a:t>
            </a:r>
            <a:r>
              <a:rPr lang="en-US" altLang="en-US" sz="1600" smtClean="0"/>
              <a:t>mode (@CH{5,9})</a:t>
            </a:r>
          </a:p>
          <a:p>
            <a:pPr lvl="1"/>
            <a:r>
              <a:rPr lang="en-US" altLang="en-US" sz="1600" smtClean="0"/>
              <a:t>Re-use of </a:t>
            </a:r>
            <a:r>
              <a:rPr lang="el-GR" altLang="en-US" sz="1600" smtClean="0"/>
              <a:t>δ</a:t>
            </a:r>
            <a:r>
              <a:rPr lang="en-US" altLang="en-US" sz="1600" smtClean="0"/>
              <a:t>L=4 correlator hardware in Rx</a:t>
            </a:r>
          </a:p>
          <a:p>
            <a:pPr lvl="1"/>
            <a:r>
              <a:rPr lang="en-US" altLang="en-US" sz="1600" smtClean="0"/>
              <a:t>Active/Guard/Active/Guard PSDU symbol structure</a:t>
            </a:r>
          </a:p>
          <a:p>
            <a:pPr lvl="1"/>
            <a:r>
              <a:rPr lang="en-US" altLang="en-US" sz="1600" smtClean="0"/>
              <a:t>Constant PRF, maximizing degrees of freedom in AGC implementation</a:t>
            </a:r>
          </a:p>
          <a:p>
            <a:pPr lvl="1"/>
            <a:r>
              <a:rPr lang="en-US" altLang="en-US" sz="1600" smtClean="0"/>
              <a:t>Optimize PSDU coding scheme</a:t>
            </a:r>
          </a:p>
          <a:p>
            <a:pPr lvl="1"/>
            <a:endParaRPr lang="en-US" altLang="en-US" sz="1600" smtClean="0"/>
          </a:p>
          <a:p>
            <a:endParaRPr lang="en-US" altLang="en-US" sz="2000" smtClean="0"/>
          </a:p>
          <a:p>
            <a:endParaRPr lang="en-US" altLang="en-US" sz="2000" smtClean="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spTree>
    <p:extLst>
      <p:ext uri="{BB962C8B-B14F-4D97-AF65-F5344CB8AC3E}">
        <p14:creationId xmlns:p14="http://schemas.microsoft.com/office/powerpoint/2010/main" val="901445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POM: PRF128 SYNC (I)</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smtClean="0"/>
              <a:t>Allow re-use </a:t>
            </a:r>
            <a:r>
              <a:rPr lang="en-US" altLang="en-US" sz="2000"/>
              <a:t>of </a:t>
            </a:r>
            <a:r>
              <a:rPr lang="en-US" altLang="en-US" sz="2000" smtClean="0"/>
              <a:t>IEEE 802.15.4 HRP UWB </a:t>
            </a:r>
            <a:r>
              <a:rPr lang="el-GR" altLang="en-US" sz="2000" smtClean="0"/>
              <a:t>δ</a:t>
            </a:r>
            <a:r>
              <a:rPr lang="en-US" altLang="en-US" sz="2000" smtClean="0"/>
              <a:t>L=4 correlator</a:t>
            </a:r>
            <a:endParaRPr lang="en-US" altLang="en-US" sz="2000"/>
          </a:p>
          <a:p>
            <a:r>
              <a:rPr lang="en-US" altLang="en-US" sz="2000"/>
              <a:t>Maximum mean PRF </a:t>
            </a:r>
            <a:r>
              <a:rPr lang="en-US" altLang="en-US" sz="2000" smtClean="0"/>
              <a:t>(reduced </a:t>
            </a:r>
            <a:r>
              <a:rPr lang="en-US" altLang="en-US" sz="2000"/>
              <a:t>PAPR)</a:t>
            </a:r>
          </a:p>
          <a:p>
            <a:r>
              <a:rPr lang="en-US" altLang="en-US" sz="2000"/>
              <a:t>Maximum processing gain </a:t>
            </a:r>
            <a:r>
              <a:rPr lang="en-US" altLang="en-US" sz="2000" smtClean="0"/>
              <a:t>(</a:t>
            </a:r>
            <a:r>
              <a:rPr lang="en-US" altLang="en-US" sz="2000"/>
              <a:t>higher dynamic range)</a:t>
            </a:r>
          </a:p>
          <a:p>
            <a:r>
              <a:rPr lang="en-US" altLang="en-US" sz="2000" smtClean="0"/>
              <a:t>Strongly </a:t>
            </a:r>
            <a:r>
              <a:rPr lang="en-US" altLang="en-US" sz="2000"/>
              <a:t>impulse-like ACF</a:t>
            </a:r>
          </a:p>
          <a:p>
            <a:pPr lvl="1"/>
            <a:r>
              <a:rPr lang="en-US" altLang="en-US" sz="1600" smtClean="0"/>
              <a:t>Low, constant </a:t>
            </a:r>
            <a:r>
              <a:rPr lang="en-US" altLang="en-US" sz="1600"/>
              <a:t>side-lobe </a:t>
            </a:r>
            <a:r>
              <a:rPr lang="en-US" altLang="en-US" sz="1600" smtClean="0"/>
              <a:t>level (~-</a:t>
            </a:r>
            <a:r>
              <a:rPr lang="en-US" altLang="en-US" sz="1600"/>
              <a:t>42 dB for </a:t>
            </a:r>
            <a:r>
              <a:rPr lang="en-US" altLang="en-US" sz="1600" smtClean="0"/>
              <a:t>Length-127 </a:t>
            </a:r>
            <a:r>
              <a:rPr lang="en-US" altLang="en-US" sz="1600"/>
              <a:t>sequence</a:t>
            </a:r>
            <a:r>
              <a:rPr lang="en-US" altLang="en-US" sz="1600" smtClean="0"/>
              <a:t>)</a:t>
            </a:r>
          </a:p>
          <a:p>
            <a:pPr lvl="1"/>
            <a:r>
              <a:rPr lang="en-US" altLang="en-US" sz="1600" smtClean="0"/>
              <a:t>Sidelobes may be further reduced by DSLS if desired</a:t>
            </a:r>
          </a:p>
          <a:p>
            <a:pPr lvl="1"/>
            <a:r>
              <a:rPr lang="en-US" altLang="en-US" sz="1600" smtClean="0"/>
              <a:t>Main purpose of SYNC is to facilitate acquisition, sidelobe performance of STS typically determines final accuracy of CIR estimate in SRDEV</a:t>
            </a:r>
            <a:endParaRPr lang="en-US" altLang="en-US" sz="1600"/>
          </a:p>
          <a:p>
            <a:r>
              <a:rPr lang="en-US" altLang="en-US" sz="2000" smtClean="0"/>
              <a:t>Improved handling of DC content</a:t>
            </a:r>
          </a:p>
          <a:p>
            <a:pPr lvl="1"/>
            <a:r>
              <a:rPr lang="en-US" altLang="en-US" sz="1600" smtClean="0"/>
              <a:t>Corresponding receiver is less </a:t>
            </a:r>
            <a:r>
              <a:rPr lang="en-US" altLang="en-US" sz="1600"/>
              <a:t>sensitive </a:t>
            </a:r>
            <a:r>
              <a:rPr lang="en-US" altLang="en-US" sz="1600" smtClean="0"/>
              <a:t>to </a:t>
            </a:r>
            <a:r>
              <a:rPr lang="en-US" altLang="en-US" sz="1600"/>
              <a:t>DC </a:t>
            </a:r>
            <a:r>
              <a:rPr lang="en-US" altLang="en-US" sz="1600" smtClean="0"/>
              <a:t>offsets/spurs</a:t>
            </a:r>
          </a:p>
          <a:p>
            <a:endParaRPr lang="en-US" altLang="en-US" sz="2000" smtClean="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spTree>
    <p:extLst>
      <p:ext uri="{BB962C8B-B14F-4D97-AF65-F5344CB8AC3E}">
        <p14:creationId xmlns:p14="http://schemas.microsoft.com/office/powerpoint/2010/main" val="3817135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POM: PRF128 SYNC (II)</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 Continental, BMW</a:t>
            </a:r>
            <a:endParaRPr lang="en-US" altLang="en-US"/>
          </a:p>
        </p:txBody>
      </p:sp>
      <p:pic>
        <p:nvPicPr>
          <p:cNvPr id="8" name="Picture 7">
            <a:extLst>
              <a:ext uri="{FF2B5EF4-FFF2-40B4-BE49-F238E27FC236}">
                <a16:creationId xmlns:a16="http://schemas.microsoft.com/office/drawing/2014/main" xmlns="" id="{4EE7F89C-1C78-4B1A-87AC-8A98EDA080BC}"/>
              </a:ext>
            </a:extLst>
          </p:cNvPr>
          <p:cNvPicPr>
            <a:picLocks noChangeAspect="1"/>
          </p:cNvPicPr>
          <p:nvPr/>
        </p:nvPicPr>
        <p:blipFill>
          <a:blip r:embed="rId3"/>
          <a:stretch>
            <a:fillRect/>
          </a:stretch>
        </p:blipFill>
        <p:spPr>
          <a:xfrm>
            <a:off x="1403648" y="1772816"/>
            <a:ext cx="6048672" cy="4530725"/>
          </a:xfrm>
          <a:prstGeom prst="rect">
            <a:avLst/>
          </a:prstGeom>
        </p:spPr>
      </p:pic>
    </p:spTree>
    <p:extLst>
      <p:ext uri="{BB962C8B-B14F-4D97-AF65-F5344CB8AC3E}">
        <p14:creationId xmlns:p14="http://schemas.microsoft.com/office/powerpoint/2010/main" val="2355592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1065</Words>
  <Application>Microsoft Office PowerPoint</Application>
  <PresentationFormat>On-screen Show (4:3)</PresentationFormat>
  <Paragraphs>218</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IEEE-P802_15</vt:lpstr>
      <vt:lpstr>PowerPoint Presentation</vt:lpstr>
      <vt:lpstr>SRDEV PPDU  Summary of 15-18-0286-01-004z-hrp-uwb-srdev-ppdu-text-contribution.docx</vt:lpstr>
      <vt:lpstr>Overall Approach</vt:lpstr>
      <vt:lpstr>MIM: PRF64 Mode</vt:lpstr>
      <vt:lpstr>MIM: PRF64 Mode, STS</vt:lpstr>
      <vt:lpstr>MIM: PRF64 STS w/o DSLS</vt:lpstr>
      <vt:lpstr>POM: PRF128 Mode</vt:lpstr>
      <vt:lpstr>POM: PRF128 SYNC (I)</vt:lpstr>
      <vt:lpstr>POM: PRF128 SYNC (II)</vt:lpstr>
      <vt:lpstr>POM: PRF128 SFD</vt:lpstr>
      <vt:lpstr>POM: PRF128 PHR</vt:lpstr>
      <vt:lpstr>POM: PRF128 PSDU, Modulation (I)</vt:lpstr>
      <vt:lpstr>POM: PRF128 PSDU, Modulation (II)</vt:lpstr>
      <vt:lpstr>POM: PRF128 PSDU, Coding (I)</vt:lpstr>
      <vt:lpstr>POM: PRF128 PSDU, Coding (II)</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2018-06-26T07:51:37Z</dcterms:created>
  <dcterms:modified xsi:type="dcterms:W3CDTF">2018-07-10T14:49:09Z</dcterms:modified>
</cp:coreProperties>
</file>