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331" r:id="rId2"/>
    <p:sldId id="317" r:id="rId3"/>
    <p:sldId id="343" r:id="rId4"/>
    <p:sldId id="342" r:id="rId5"/>
    <p:sldId id="340" r:id="rId6"/>
    <p:sldId id="345" r:id="rId7"/>
    <p:sldId id="346" r:id="rId8"/>
    <p:sldId id="33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07D47F9F-1758-D94B-9879-BDD3C8A8A06A}" type="slidenum">
              <a:rPr lang="en-US" smtClean="0"/>
              <a:pPr/>
              <a:t>1</a:t>
            </a:fld>
            <a:endParaRPr lang="en-US"/>
          </a:p>
        </p:txBody>
      </p:sp>
    </p:spTree>
    <p:extLst>
      <p:ext uri="{BB962C8B-B14F-4D97-AF65-F5344CB8AC3E}">
        <p14:creationId xmlns:p14="http://schemas.microsoft.com/office/powerpoint/2010/main" val="3897111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4049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4977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89272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92134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257813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84387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4639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smtClean="0"/>
              <a:t>&lt;July 2018&gt;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dirty="0"/>
              <a:t>Slide </a:t>
            </a:r>
            <a:fld id="{C68A915F-B456-5149-A807-E92E2E55320D}" type="slidenum">
              <a:rPr lang="en-US"/>
              <a:pPr/>
              <a:t>‹#›</a:t>
            </a:fld>
            <a:endParaRPr lang="en-US" dirty="0"/>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Ruben Salazar, Chris Calvert (Landis+Gyr)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Ruben Salazar, Chris Calvert (Landis+Gyr)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&lt;September 2017&gt;</a:t>
            </a:r>
            <a:endParaRPr lang="en-US" dirty="0"/>
          </a:p>
        </p:txBody>
      </p:sp>
      <p:sp>
        <p:nvSpPr>
          <p:cNvPr id="8" name="Footer Placeholder 7"/>
          <p:cNvSpPr>
            <a:spLocks noGrp="1"/>
          </p:cNvSpPr>
          <p:nvPr>
            <p:ph type="ftr" sz="quarter" idx="11"/>
          </p:nvPr>
        </p:nvSpPr>
        <p:spPr/>
        <p:txBody>
          <a:bodyPr/>
          <a:lstStyle>
            <a:lvl1pPr>
              <a:defRPr/>
            </a:lvl1pPr>
          </a:lstStyle>
          <a:p>
            <a:r>
              <a:rPr lang="en-US"/>
              <a:t>Hidetoshi Yokota, Ruben Salazar, Randy Turner (Landis+Gyr)</a:t>
            </a:r>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&lt;September 2017&gt;</a:t>
            </a:r>
            <a:endParaRPr lang="en-US" dirty="0"/>
          </a:p>
        </p:txBody>
      </p:sp>
      <p:sp>
        <p:nvSpPr>
          <p:cNvPr id="4" name="Footer Placeholder 3"/>
          <p:cNvSpPr>
            <a:spLocks noGrp="1"/>
          </p:cNvSpPr>
          <p:nvPr>
            <p:ph type="ftr" sz="quarter" idx="11"/>
          </p:nvPr>
        </p:nvSpPr>
        <p:spPr/>
        <p:txBody>
          <a:bodyPr/>
          <a:lstStyle>
            <a:lvl1pPr>
              <a:defRPr/>
            </a:lvl1pPr>
          </a:lstStyle>
          <a:p>
            <a:r>
              <a:rPr lang="en-US"/>
              <a:t>Hidetoshi Yokota, Ruben Salazar, Randy Turner (Landis+Gyr)</a:t>
            </a:r>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&lt;July 2018&gt;</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Chris Calvert (Landis+Gyr)</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&lt;July 2018&gt;</a:t>
            </a:r>
            <a:endParaRPr lang="en-US" dirty="0"/>
          </a:p>
        </p:txBody>
      </p:sp>
      <p:sp>
        <p:nvSpPr>
          <p:cNvPr id="1029" name="Rectangle 5"/>
          <p:cNvSpPr>
            <a:spLocks noGrp="1" noChangeArrowheads="1"/>
          </p:cNvSpPr>
          <p:nvPr>
            <p:ph type="ftr" sz="quarter" idx="3"/>
          </p:nvPr>
        </p:nvSpPr>
        <p:spPr bwMode="auto">
          <a:xfrm>
            <a:off x="4983480" y="6475413"/>
            <a:ext cx="393192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l">
              <a:defRPr/>
            </a:lvl1pPr>
          </a:lstStyle>
          <a:p>
            <a:r>
              <a:rPr lang="en-US" dirty="0" smtClean="0"/>
              <a:t>Chris Calvert (</a:t>
            </a:r>
            <a:r>
              <a:rPr lang="en-US" dirty="0" err="1" smtClean="0"/>
              <a:t>Landis+Gyr</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802.15-&lt;</a:t>
            </a:r>
            <a:r>
              <a:rPr lang="en-US" sz="1400" b="1" dirty="0">
                <a:effectLst/>
              </a:rPr>
              <a:t> </a:t>
            </a:r>
            <a:r>
              <a:rPr lang="en-US" sz="1400" b="1" dirty="0" smtClean="0">
                <a:effectLst/>
              </a:rPr>
              <a:t>15-18-0334-00-004x</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220D18D-D1D3-4A66-A9F9-2F8AEB788C79}"/>
              </a:ext>
            </a:extLst>
          </p:cNvPr>
          <p:cNvSpPr>
            <a:spLocks noGrp="1"/>
          </p:cNvSpPr>
          <p:nvPr>
            <p:ph type="dt" sz="half" idx="10"/>
          </p:nvPr>
        </p:nvSpPr>
        <p:spPr/>
        <p:txBody>
          <a:bodyPr/>
          <a:lstStyle/>
          <a:p>
            <a:r>
              <a:rPr lang="en-US" dirty="0" smtClean="0"/>
              <a:t>&lt;July 2018&gt;</a:t>
            </a:r>
            <a:endParaRPr lang="en-US" dirty="0"/>
          </a:p>
        </p:txBody>
      </p:sp>
      <p:sp>
        <p:nvSpPr>
          <p:cNvPr id="3" name="Footer Placeholder 2">
            <a:extLst>
              <a:ext uri="{FF2B5EF4-FFF2-40B4-BE49-F238E27FC236}">
                <a16:creationId xmlns:a16="http://schemas.microsoft.com/office/drawing/2014/main" xmlns="" id="{683671C2-4209-45DF-8F7C-DD31FE002CE3}"/>
              </a:ext>
            </a:extLst>
          </p:cNvPr>
          <p:cNvSpPr>
            <a:spLocks noGrp="1"/>
          </p:cNvSpPr>
          <p:nvPr>
            <p:ph type="ftr" sz="quarter" idx="11"/>
          </p:nvPr>
        </p:nvSpPr>
        <p:spPr/>
        <p:txBody>
          <a:bodyPr/>
          <a:lstStyle/>
          <a:p>
            <a:r>
              <a:rPr lang="fr-FR" dirty="0" smtClean="0"/>
              <a:t>Chris Calvert (</a:t>
            </a:r>
            <a:r>
              <a:rPr lang="fr-FR" dirty="0" err="1" smtClean="0"/>
              <a:t>Landis+Gyr</a:t>
            </a:r>
            <a:r>
              <a:rPr lang="fr-FR" dirty="0" smtClean="0"/>
              <a:t>)</a:t>
            </a:r>
            <a:endParaRPr lang="en-US" dirty="0"/>
          </a:p>
        </p:txBody>
      </p:sp>
      <p:sp>
        <p:nvSpPr>
          <p:cNvPr id="4" name="Slide Number Placeholder 3">
            <a:extLst>
              <a:ext uri="{FF2B5EF4-FFF2-40B4-BE49-F238E27FC236}">
                <a16:creationId xmlns:a16="http://schemas.microsoft.com/office/drawing/2014/main" xmlns="" id="{46356D7A-B59E-4050-8A16-315B4357E507}"/>
              </a:ext>
            </a:extLst>
          </p:cNvPr>
          <p:cNvSpPr>
            <a:spLocks noGrp="1"/>
          </p:cNvSpPr>
          <p:nvPr>
            <p:ph type="sldNum" sz="quarter" idx="12"/>
          </p:nvPr>
        </p:nvSpPr>
        <p:spPr/>
        <p:txBody>
          <a:bodyPr/>
          <a:lstStyle/>
          <a:p>
            <a:r>
              <a:rPr lang="en-US"/>
              <a:t>Slide </a:t>
            </a:r>
            <a:fld id="{B203204F-18E1-E243-BC77-5EC53382E152}" type="slidenum">
              <a:rPr lang="en-US" smtClean="0"/>
              <a:pPr/>
              <a:t>1</a:t>
            </a:fld>
            <a:endParaRPr lang="en-US"/>
          </a:p>
        </p:txBody>
      </p:sp>
      <p:sp>
        <p:nvSpPr>
          <p:cNvPr id="5" name="Rectangle 2">
            <a:extLst>
              <a:ext uri="{FF2B5EF4-FFF2-40B4-BE49-F238E27FC236}">
                <a16:creationId xmlns:a16="http://schemas.microsoft.com/office/drawing/2014/main" xmlns="" id="{7BF14C09-0488-47E6-9D6E-FDAB7D47315D}"/>
              </a:ext>
            </a:extLst>
          </p:cNvPr>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6" name="Rectangle 3">
            <a:extLst>
              <a:ext uri="{FF2B5EF4-FFF2-40B4-BE49-F238E27FC236}">
                <a16:creationId xmlns:a16="http://schemas.microsoft.com/office/drawing/2014/main" xmlns="" id="{347DCF39-79E1-401D-BD5A-62B1CB8961E1}"/>
              </a:ext>
            </a:extLst>
          </p:cNvPr>
          <p:cNvSpPr>
            <a:spLocks noChangeArrowheads="1"/>
          </p:cNvSpPr>
          <p:nvPr/>
        </p:nvSpPr>
        <p:spPr bwMode="auto">
          <a:xfrm>
            <a:off x="152400" y="609600"/>
            <a:ext cx="8991600" cy="52886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[SUN FSK spec extension to lower data rates]</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10 July 2018</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Chris Calvert</a:t>
            </a:r>
            <a:r>
              <a:rPr lang="en-US" sz="1600" dirty="0" smtClean="0">
                <a:solidFill>
                  <a:schemeClr val="tx2"/>
                </a:solidFill>
              </a:rPr>
              <a:t>] </a:t>
            </a:r>
            <a:r>
              <a:rPr lang="en-US" sz="1600" dirty="0">
                <a:solidFill>
                  <a:schemeClr val="tx2"/>
                </a:solidFill>
              </a:rPr>
              <a:t>Company [</a:t>
            </a:r>
            <a:r>
              <a:rPr lang="en-US" sz="1600" dirty="0">
                <a:solidFill>
                  <a:srgbClr val="FF0000"/>
                </a:solidFill>
              </a:rPr>
              <a:t>Landis + Gyr</a:t>
            </a:r>
            <a:r>
              <a:rPr lang="en-US" sz="1600" dirty="0">
                <a:solidFill>
                  <a:schemeClr val="tx2"/>
                </a:solidFill>
              </a:rPr>
              <a:t>]</a:t>
            </a: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30000 </a:t>
            </a:r>
            <a:r>
              <a:rPr lang="en-US" sz="1600" dirty="0">
                <a:solidFill>
                  <a:srgbClr val="FF0000"/>
                </a:solidFill>
              </a:rPr>
              <a:t>M</a:t>
            </a:r>
            <a:r>
              <a:rPr lang="en-US" sz="1600" dirty="0" smtClean="0">
                <a:solidFill>
                  <a:srgbClr val="FF0000"/>
                </a:solidFill>
              </a:rPr>
              <a:t>ill </a:t>
            </a:r>
            <a:r>
              <a:rPr lang="en-US" sz="1600" dirty="0">
                <a:solidFill>
                  <a:srgbClr val="FF0000"/>
                </a:solidFill>
              </a:rPr>
              <a:t>C</a:t>
            </a:r>
            <a:r>
              <a:rPr lang="en-US" sz="1600" dirty="0" smtClean="0">
                <a:solidFill>
                  <a:srgbClr val="FF0000"/>
                </a:solidFill>
              </a:rPr>
              <a:t>reek Ave, Alpharetta GA 30022</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+1678 258 3165</a:t>
            </a:r>
            <a:r>
              <a:rPr lang="en-US" sz="1600" dirty="0" smtClean="0">
                <a:solidFill>
                  <a:schemeClr val="tx2"/>
                </a:solidFill>
              </a:rPr>
              <a:t>], </a:t>
            </a:r>
            <a:r>
              <a:rPr lang="en-US" sz="1600" dirty="0">
                <a:solidFill>
                  <a:schemeClr val="tx2"/>
                </a:solidFill>
              </a:rPr>
              <a:t>FAX: </a:t>
            </a:r>
            <a:r>
              <a:rPr lang="en-US" sz="1600" dirty="0" smtClean="0">
                <a:solidFill>
                  <a:schemeClr val="tx2"/>
                </a:solidFill>
              </a:rPr>
              <a:t>[     ], </a:t>
            </a:r>
            <a:r>
              <a:rPr lang="en-US" sz="1600" dirty="0">
                <a:solidFill>
                  <a:schemeClr val="tx2"/>
                </a:solidFill>
              </a:rPr>
              <a:t>E-Mail</a:t>
            </a:r>
            <a:r>
              <a:rPr lang="en-US" sz="1600" dirty="0" smtClean="0">
                <a:solidFill>
                  <a:schemeClr val="tx2"/>
                </a:solidFill>
              </a:rPr>
              <a:t>:[</a:t>
            </a:r>
            <a:r>
              <a:rPr lang="en-US" sz="1600" dirty="0" smtClean="0">
                <a:solidFill>
                  <a:srgbClr val="FF0000"/>
                </a:solidFill>
              </a:rPr>
              <a:t>chris.calvert@landisgyr.com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ja-JP" sz="1600" dirty="0" smtClean="0">
                <a:ea typeface="ＭＳ Ｐゴシック" panose="020B0600070205080204" pitchFamily="34" charset="-128"/>
              </a:rPr>
              <a:t>Proposed extending SUN FSK PHY specification to lower data rates in certain bands.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Proposed spec changes for lower SUN FSK baud rates</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13481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Overview – 802.15.4x PAR</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Content Placeholder 1"/>
          <p:cNvSpPr>
            <a:spLocks noGrp="1"/>
          </p:cNvSpPr>
          <p:nvPr>
            <p:ph idx="1"/>
          </p:nvPr>
        </p:nvSpPr>
        <p:spPr>
          <a:xfrm>
            <a:off x="838200" y="1981200"/>
            <a:ext cx="7772400" cy="4114800"/>
          </a:xfrm>
        </p:spPr>
        <p:txBody>
          <a:bodyPr/>
          <a:lstStyle/>
          <a:p>
            <a:pPr marL="0" indent="0">
              <a:buNone/>
            </a:pPr>
            <a:r>
              <a:rPr lang="en-US" dirty="0" smtClean="0"/>
              <a:t>“This </a:t>
            </a:r>
            <a:r>
              <a:rPr lang="en-US" dirty="0"/>
              <a:t>amendment also defines additional channel plans to support emerging </a:t>
            </a:r>
            <a:r>
              <a:rPr lang="en-US" dirty="0" smtClean="0"/>
              <a:t>applications.  Typical </a:t>
            </a:r>
            <a:r>
              <a:rPr lang="en-US" dirty="0"/>
              <a:t>range of the radio is up to 5 kilometers with line of sight using omnidirectional antennas</a:t>
            </a:r>
            <a:r>
              <a:rPr lang="en-US" dirty="0" smtClean="0"/>
              <a:t>.”</a:t>
            </a:r>
            <a:endParaRPr lang="en-US" dirty="0"/>
          </a:p>
        </p:txBody>
      </p:sp>
    </p:spTree>
    <p:extLst>
      <p:ext uri="{BB962C8B-B14F-4D97-AF65-F5344CB8AC3E}">
        <p14:creationId xmlns:p14="http://schemas.microsoft.com/office/powerpoint/2010/main" val="393641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Proposal from May</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&lt;July 2018&gt;</a:t>
            </a:r>
            <a:endParaRPr lang="en-US" dirty="0"/>
          </a:p>
        </p:txBody>
      </p:sp>
      <p:sp>
        <p:nvSpPr>
          <p:cNvPr id="11" name="Content Placeholder 7">
            <a:extLst>
              <a:ext uri="{FF2B5EF4-FFF2-40B4-BE49-F238E27FC236}">
                <a16:creationId xmlns:a16="http://schemas.microsoft.com/office/drawing/2014/main" xmlns="" id="{218BFF98-09E7-4D0E-8139-59A3EC8465B6}"/>
              </a:ext>
            </a:extLst>
          </p:cNvPr>
          <p:cNvSpPr txBox="1">
            <a:spLocks/>
          </p:cNvSpPr>
          <p:nvPr/>
        </p:nvSpPr>
        <p:spPr bwMode="auto">
          <a:xfrm>
            <a:off x="598227" y="1564991"/>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a:lstStyle>
          <a:p>
            <a:r>
              <a:rPr lang="en-US" kern="0" dirty="0" smtClean="0"/>
              <a:t>For SUN FSK PHY – add three optional PHYs as defined in table below:</a:t>
            </a:r>
          </a:p>
          <a:p>
            <a:endParaRPr lang="en-US" kern="0" dirty="0" smtClean="0"/>
          </a:p>
          <a:p>
            <a:endParaRPr lang="en-US" kern="0" dirty="0" smtClean="0"/>
          </a:p>
          <a:p>
            <a:endParaRPr lang="en-US" kern="0" dirty="0" smtClean="0"/>
          </a:p>
          <a:p>
            <a:endParaRPr lang="en-US" kern="0" dirty="0" smtClean="0"/>
          </a:p>
          <a:p>
            <a:r>
              <a:rPr lang="en-US" kern="0" dirty="0" smtClean="0"/>
              <a:t>Determine which ISM channel plans in table 20-7 to apply these to – but certainly include 902-928 </a:t>
            </a:r>
            <a:r>
              <a:rPr lang="en-US" kern="0" dirty="0" err="1" smtClean="0"/>
              <a:t>MHz.</a:t>
            </a:r>
            <a:r>
              <a:rPr lang="en-US" kern="0" dirty="0" smtClean="0"/>
              <a:t>  </a:t>
            </a:r>
          </a:p>
          <a:p>
            <a:pPr marL="0" indent="0">
              <a:buFontTx/>
              <a:buNone/>
            </a:pPr>
            <a:endParaRPr lang="en-US" kern="0" dirty="0" smtClean="0"/>
          </a:p>
          <a:p>
            <a:endParaRPr lang="en-US" kern="0" dirty="0"/>
          </a:p>
        </p:txBody>
      </p:sp>
      <p:sp>
        <p:nvSpPr>
          <p:cNvPr id="12" name="Footer Placeholder 2"/>
          <p:cNvSpPr>
            <a:spLocks noGrp="1"/>
          </p:cNvSpPr>
          <p:nvPr>
            <p:ph type="ftr" sz="quarter" idx="11"/>
          </p:nvPr>
        </p:nvSpPr>
        <p:spPr>
          <a:xfrm>
            <a:off x="4983480" y="6475413"/>
            <a:ext cx="393192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Calvert (</a:t>
            </a:r>
            <a:r>
              <a:rPr lang="en-US" dirty="0"/>
              <a:t>Landis+Gyr)</a:t>
            </a:r>
          </a:p>
        </p:txBody>
      </p:sp>
      <p:sp>
        <p:nvSpPr>
          <p:cNvPr id="13"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a:xfrm>
            <a:off x="4393695" y="6475413"/>
            <a:ext cx="432812" cy="184666"/>
          </a:xfrm>
        </p:spPr>
        <p:txBody>
          <a:bodyPr/>
          <a:lstStyle/>
          <a:p>
            <a:r>
              <a:rPr lang="en-US" dirty="0" smtClean="0"/>
              <a:t>Slide </a:t>
            </a:r>
            <a:r>
              <a:rPr lang="en-US" dirty="0"/>
              <a:t>3</a:t>
            </a:r>
          </a:p>
        </p:txBody>
      </p:sp>
      <p:sp>
        <p:nvSpPr>
          <p:cNvPr id="15"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graphicFrame>
        <p:nvGraphicFramePr>
          <p:cNvPr id="16" name="Table 15"/>
          <p:cNvGraphicFramePr>
            <a:graphicFrameLocks noGrp="1"/>
          </p:cNvGraphicFramePr>
          <p:nvPr>
            <p:extLst>
              <p:ext uri="{D42A27DB-BD31-4B8C-83A1-F6EECF244321}">
                <p14:modId xmlns:p14="http://schemas.microsoft.com/office/powerpoint/2010/main" val="1342332061"/>
              </p:ext>
            </p:extLst>
          </p:nvPr>
        </p:nvGraphicFramePr>
        <p:xfrm>
          <a:off x="723900" y="2631791"/>
          <a:ext cx="7772400" cy="2139251"/>
        </p:xfrm>
        <a:graphic>
          <a:graphicData uri="http://schemas.openxmlformats.org/drawingml/2006/table">
            <a:tbl>
              <a:tblPr firstRow="1" bandRow="1">
                <a:tableStyleId>{5C22544A-7EE6-4342-B048-85BDC9FD1C3A}</a:tableStyleId>
              </a:tblPr>
              <a:tblGrid>
                <a:gridCol w="2819400"/>
                <a:gridCol w="1752600"/>
                <a:gridCol w="1600200"/>
                <a:gridCol w="1600200"/>
              </a:tblGrid>
              <a:tr h="325692">
                <a:tc>
                  <a:txBody>
                    <a:bodyPr/>
                    <a:lstStyle/>
                    <a:p>
                      <a:endParaRPr lang="en-US" dirty="0"/>
                    </a:p>
                  </a:txBody>
                  <a:tcPr/>
                </a:tc>
                <a:tc>
                  <a:txBody>
                    <a:bodyPr/>
                    <a:lstStyle/>
                    <a:p>
                      <a:pPr algn="ctr"/>
                      <a:r>
                        <a:rPr lang="en-US" dirty="0" smtClean="0"/>
                        <a:t>Mode 6</a:t>
                      </a:r>
                      <a:endParaRPr lang="en-US" dirty="0"/>
                    </a:p>
                  </a:txBody>
                  <a:tcPr/>
                </a:tc>
                <a:tc>
                  <a:txBody>
                    <a:bodyPr/>
                    <a:lstStyle/>
                    <a:p>
                      <a:pPr algn="ctr"/>
                      <a:r>
                        <a:rPr lang="en-US" dirty="0" smtClean="0"/>
                        <a:t>Mode 7</a:t>
                      </a:r>
                      <a:endParaRPr lang="en-US" dirty="0"/>
                    </a:p>
                  </a:txBody>
                  <a:tcPr/>
                </a:tc>
                <a:tc>
                  <a:txBody>
                    <a:bodyPr/>
                    <a:lstStyle/>
                    <a:p>
                      <a:pPr algn="ctr"/>
                      <a:r>
                        <a:rPr lang="en-US" dirty="0" smtClean="0"/>
                        <a:t>Mode 8</a:t>
                      </a:r>
                      <a:endParaRPr lang="en-US" dirty="0"/>
                    </a:p>
                  </a:txBody>
                  <a:tcPr/>
                </a:tc>
              </a:tr>
              <a:tr h="360108">
                <a:tc>
                  <a:txBody>
                    <a:bodyPr/>
                    <a:lstStyle/>
                    <a:p>
                      <a:r>
                        <a:rPr lang="en-US" dirty="0" smtClean="0"/>
                        <a:t>Data rate (kb/s)</a:t>
                      </a:r>
                    </a:p>
                  </a:txBody>
                  <a:tcPr/>
                </a:tc>
                <a:tc>
                  <a:txBody>
                    <a:bodyPr/>
                    <a:lstStyle/>
                    <a:p>
                      <a:pPr algn="ctr"/>
                      <a:r>
                        <a:rPr lang="en-US" dirty="0" smtClean="0"/>
                        <a:t>10</a:t>
                      </a:r>
                      <a:endParaRPr lang="en-US" dirty="0"/>
                    </a:p>
                  </a:txBody>
                  <a:tcPr/>
                </a:tc>
                <a:tc>
                  <a:txBody>
                    <a:bodyPr/>
                    <a:lstStyle/>
                    <a:p>
                      <a:pPr algn="ctr"/>
                      <a:r>
                        <a:rPr lang="en-US" dirty="0" smtClean="0"/>
                        <a:t>20</a:t>
                      </a:r>
                      <a:endParaRPr lang="en-US" dirty="0"/>
                    </a:p>
                  </a:txBody>
                  <a:tcPr/>
                </a:tc>
                <a:tc>
                  <a:txBody>
                    <a:bodyPr/>
                    <a:lstStyle/>
                    <a:p>
                      <a:pPr algn="ctr"/>
                      <a:r>
                        <a:rPr lang="en-US" dirty="0" smtClean="0"/>
                        <a:t>40</a:t>
                      </a:r>
                      <a:endParaRPr lang="en-US" dirty="0"/>
                    </a:p>
                  </a:txBody>
                  <a:tcPr/>
                </a:tc>
              </a:tr>
              <a:tr h="335281">
                <a:tc>
                  <a:txBody>
                    <a:bodyPr/>
                    <a:lstStyle/>
                    <a:p>
                      <a:r>
                        <a:rPr lang="en-US" dirty="0" smtClean="0"/>
                        <a:t>Modulation</a:t>
                      </a:r>
                      <a:endParaRPr lang="en-US" dirty="0"/>
                    </a:p>
                  </a:txBody>
                  <a:tcPr/>
                </a:tc>
                <a:tc>
                  <a:txBody>
                    <a:bodyPr/>
                    <a:lstStyle/>
                    <a:p>
                      <a:pPr algn="ctr"/>
                      <a:r>
                        <a:rPr lang="en-US" dirty="0" smtClean="0"/>
                        <a:t>2FSK</a:t>
                      </a:r>
                    </a:p>
                  </a:txBody>
                  <a:tcPr/>
                </a:tc>
                <a:tc>
                  <a:txBody>
                    <a:bodyPr/>
                    <a:lstStyle/>
                    <a:p>
                      <a:pPr algn="ctr"/>
                      <a:r>
                        <a:rPr lang="en-US" dirty="0" smtClean="0"/>
                        <a:t>2FSK</a:t>
                      </a:r>
                    </a:p>
                  </a:txBody>
                  <a:tcPr/>
                </a:tc>
                <a:tc>
                  <a:txBody>
                    <a:bodyPr/>
                    <a:lstStyle/>
                    <a:p>
                      <a:pPr algn="ctr"/>
                      <a:r>
                        <a:rPr lang="en-US" dirty="0" smtClean="0"/>
                        <a:t>2FSK</a:t>
                      </a:r>
                    </a:p>
                  </a:txBody>
                  <a:tcPr/>
                </a:tc>
              </a:tr>
              <a:tr h="401891">
                <a:tc>
                  <a:txBody>
                    <a:bodyPr/>
                    <a:lstStyle/>
                    <a:p>
                      <a:r>
                        <a:rPr lang="en-US" dirty="0" smtClean="0"/>
                        <a:t>Mod Index</a:t>
                      </a:r>
                      <a:endParaRPr lang="en-US" dirty="0"/>
                    </a:p>
                  </a:txBody>
                  <a:tcPr/>
                </a:tc>
                <a:tc>
                  <a:txBody>
                    <a:bodyPr/>
                    <a:lstStyle/>
                    <a:p>
                      <a:pPr algn="ctr"/>
                      <a:r>
                        <a:rPr lang="en-US" dirty="0" smtClean="0"/>
                        <a:t>0.5</a:t>
                      </a:r>
                      <a:r>
                        <a:rPr lang="en-US" baseline="0" dirty="0" smtClean="0"/>
                        <a:t> or 1.0 (TBD)</a:t>
                      </a:r>
                      <a:endParaRPr lang="en-US"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smtClean="0"/>
                        <a:t>0.5</a:t>
                      </a:r>
                      <a:r>
                        <a:rPr lang="en-US" baseline="0" dirty="0" smtClean="0"/>
                        <a:t> or 1.0 (TBD)</a:t>
                      </a:r>
                      <a:endParaRPr lang="en-US" dirty="0" smtClean="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smtClean="0"/>
                        <a:t>0.5</a:t>
                      </a:r>
                      <a:r>
                        <a:rPr lang="en-US" baseline="0" dirty="0" smtClean="0"/>
                        <a:t> or 1.0 (TBD)</a:t>
                      </a:r>
                      <a:endParaRPr lang="en-US" dirty="0" smtClean="0"/>
                    </a:p>
                  </a:txBody>
                  <a:tcPr/>
                </a:tc>
              </a:tr>
              <a:tr h="401891">
                <a:tc>
                  <a:txBody>
                    <a:bodyPr/>
                    <a:lstStyle/>
                    <a:p>
                      <a:r>
                        <a:rPr lang="en-US" dirty="0" smtClean="0"/>
                        <a:t>Channel spacing (kHz)</a:t>
                      </a:r>
                      <a:endParaRPr lang="en-US" dirty="0"/>
                    </a:p>
                  </a:txBody>
                  <a:tcPr/>
                </a:tc>
                <a:tc>
                  <a:txBody>
                    <a:bodyPr/>
                    <a:lstStyle/>
                    <a:p>
                      <a:pPr algn="ctr"/>
                      <a:r>
                        <a:rPr lang="en-US" dirty="0" smtClean="0"/>
                        <a:t>100</a:t>
                      </a:r>
                      <a:endParaRPr lang="en-US" dirty="0"/>
                    </a:p>
                  </a:txBody>
                  <a:tcPr/>
                </a:tc>
                <a:tc>
                  <a:txBody>
                    <a:bodyPr/>
                    <a:lstStyle/>
                    <a:p>
                      <a:pPr algn="ctr"/>
                      <a:r>
                        <a:rPr lang="en-US" dirty="0" smtClean="0"/>
                        <a:t>100</a:t>
                      </a:r>
                      <a:endParaRPr lang="en-US" dirty="0"/>
                    </a:p>
                  </a:txBody>
                  <a:tcPr/>
                </a:tc>
                <a:tc>
                  <a:txBody>
                    <a:bodyPr/>
                    <a:lstStyle/>
                    <a:p>
                      <a:pPr algn="ctr"/>
                      <a:r>
                        <a:rPr lang="en-US" dirty="0" smtClean="0"/>
                        <a:t>100</a:t>
                      </a:r>
                      <a:endParaRPr lang="en-US" dirty="0"/>
                    </a:p>
                  </a:txBody>
                  <a:tcPr/>
                </a:tc>
              </a:tr>
            </a:tbl>
          </a:graphicData>
        </a:graphic>
      </p:graphicFrame>
    </p:spTree>
    <p:extLst>
      <p:ext uri="{BB962C8B-B14F-4D97-AF65-F5344CB8AC3E}">
        <p14:creationId xmlns:p14="http://schemas.microsoft.com/office/powerpoint/2010/main" val="3535438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Updates &amp; Measurements</a:t>
            </a:r>
            <a:endParaRPr lang="en-US" dirty="0"/>
          </a:p>
        </p:txBody>
      </p:sp>
      <p:sp>
        <p:nvSpPr>
          <p:cNvPr id="8" name="Content Placeholder 7">
            <a:extLst>
              <a:ext uri="{FF2B5EF4-FFF2-40B4-BE49-F238E27FC236}">
                <a16:creationId xmlns:a16="http://schemas.microsoft.com/office/drawing/2014/main" xmlns="" id="{218BFF98-09E7-4D0E-8139-59A3EC8465B6}"/>
              </a:ext>
            </a:extLst>
          </p:cNvPr>
          <p:cNvSpPr>
            <a:spLocks noGrp="1"/>
          </p:cNvSpPr>
          <p:nvPr>
            <p:ph idx="1"/>
          </p:nvPr>
        </p:nvSpPr>
        <p:spPr>
          <a:xfrm>
            <a:off x="762000" y="1600200"/>
            <a:ext cx="7772400" cy="4114800"/>
          </a:xfrm>
        </p:spPr>
        <p:txBody>
          <a:bodyPr/>
          <a:lstStyle/>
          <a:p>
            <a:r>
              <a:rPr lang="en-US" sz="2000" dirty="0" smtClean="0">
                <a:cs typeface="+mn-cs"/>
              </a:rPr>
              <a:t>Decided having a 40kbps and 50kbps PHY did not make sense – so eliminated that from further consideration.  </a:t>
            </a:r>
          </a:p>
          <a:p>
            <a:r>
              <a:rPr lang="en-US" sz="2000" dirty="0" smtClean="0"/>
              <a:t>Looked at different silicon solutions widely used today and determined that best Mod Index for both 10kbps and 20kbps baud rates was 1.0</a:t>
            </a:r>
          </a:p>
          <a:p>
            <a:r>
              <a:rPr lang="en-US" sz="2000" dirty="0" smtClean="0"/>
              <a:t>Captured ACP data to determine best suggested channel spacing</a:t>
            </a:r>
          </a:p>
          <a:p>
            <a:endParaRPr lang="en-US" sz="2000" dirty="0"/>
          </a:p>
          <a:p>
            <a:endParaRPr lang="en-US" sz="2000" dirty="0" smtClean="0"/>
          </a:p>
          <a:p>
            <a:endParaRPr lang="en-US" sz="2000" dirty="0"/>
          </a:p>
          <a:p>
            <a:endParaRPr lang="en-US" sz="2000" dirty="0" smtClean="0"/>
          </a:p>
          <a:p>
            <a:endParaRPr lang="en-US" sz="2000" dirty="0"/>
          </a:p>
          <a:p>
            <a:r>
              <a:rPr lang="en-US" sz="2000" dirty="0" smtClean="0"/>
              <a:t>Based on the measurements – suggest moving forward with the spec additions on the next slide</a:t>
            </a:r>
          </a:p>
          <a:p>
            <a:pPr marL="0" indent="0">
              <a:buNone/>
            </a:pPr>
            <a:endParaRPr lang="en-US" sz="2000"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graphicFrame>
        <p:nvGraphicFramePr>
          <p:cNvPr id="2" name="Table 1"/>
          <p:cNvGraphicFramePr>
            <a:graphicFrameLocks noGrp="1"/>
          </p:cNvGraphicFramePr>
          <p:nvPr>
            <p:extLst>
              <p:ext uri="{D42A27DB-BD31-4B8C-83A1-F6EECF244321}">
                <p14:modId xmlns:p14="http://schemas.microsoft.com/office/powerpoint/2010/main" val="2236227529"/>
              </p:ext>
            </p:extLst>
          </p:nvPr>
        </p:nvGraphicFramePr>
        <p:xfrm>
          <a:off x="1295400" y="4152107"/>
          <a:ext cx="5486402" cy="1524000"/>
        </p:xfrm>
        <a:graphic>
          <a:graphicData uri="http://schemas.openxmlformats.org/drawingml/2006/table">
            <a:tbl>
              <a:tblPr firstRow="1" firstCol="1" bandRow="1">
                <a:tableStyleId>{5C22544A-7EE6-4342-B048-85BDC9FD1C3A}</a:tableStyleId>
              </a:tblPr>
              <a:tblGrid>
                <a:gridCol w="765544"/>
                <a:gridCol w="1176227"/>
                <a:gridCol w="1184202"/>
                <a:gridCol w="1176227"/>
                <a:gridCol w="1184202"/>
              </a:tblGrid>
              <a:tr h="304800">
                <a:tc>
                  <a:txBody>
                    <a:bodyPr/>
                    <a:lstStyle/>
                    <a:p>
                      <a:endParaRPr lang="en-US" sz="1400" dirty="0">
                        <a:effectLst/>
                        <a:latin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1400" dirty="0">
                          <a:effectLst/>
                        </a:rPr>
                        <a:t>50kHz spacing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spcBef>
                          <a:spcPts val="0"/>
                        </a:spcBef>
                        <a:spcAft>
                          <a:spcPts val="0"/>
                        </a:spcAft>
                      </a:pPr>
                      <a:r>
                        <a:rPr lang="en-US" sz="1400">
                          <a:effectLst/>
                        </a:rPr>
                        <a:t>100kHz spacing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304800">
                <a:tc>
                  <a:txBody>
                    <a:bodyPr/>
                    <a:lstStyle/>
                    <a:p>
                      <a:endParaRPr lang="en-US" sz="1400">
                        <a:effectLst/>
                        <a:latin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Lower ACP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Upper ACP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Lower ACP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Upper ACP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4800">
                <a:tc>
                  <a:txBody>
                    <a:bodyPr/>
                    <a:lstStyle/>
                    <a:p>
                      <a:pPr marL="0" marR="0">
                        <a:spcBef>
                          <a:spcPts val="0"/>
                        </a:spcBef>
                        <a:spcAft>
                          <a:spcPts val="0"/>
                        </a:spcAft>
                      </a:pPr>
                      <a:r>
                        <a:rPr lang="en-US" sz="1400">
                          <a:effectLst/>
                        </a:rPr>
                        <a:t>10kbps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-35.37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-35.25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-44.88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-44.68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4800">
                <a:tc>
                  <a:txBody>
                    <a:bodyPr/>
                    <a:lstStyle/>
                    <a:p>
                      <a:pPr marL="0" marR="0">
                        <a:spcBef>
                          <a:spcPts val="0"/>
                        </a:spcBef>
                        <a:spcAft>
                          <a:spcPts val="0"/>
                        </a:spcAft>
                      </a:pPr>
                      <a:r>
                        <a:rPr lang="en-US" sz="1400">
                          <a:effectLst/>
                        </a:rPr>
                        <a:t>20kbps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-26.44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-26.11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-34.87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-35.12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4800">
                <a:tc>
                  <a:txBody>
                    <a:bodyPr/>
                    <a:lstStyle/>
                    <a:p>
                      <a:endParaRPr lang="en-US" sz="1400">
                        <a:effectLst/>
                        <a:latin typeface="Times New Roman" panose="02020603050405020304" pitchFamily="18" charset="0"/>
                      </a:endParaRPr>
                    </a:p>
                  </a:txBody>
                  <a:tcPr marL="68580" marR="68580" marT="0" marB="0"/>
                </a:tc>
                <a:tc gridSpan="4">
                  <a:txBody>
                    <a:bodyPr/>
                    <a:lstStyle/>
                    <a:p>
                      <a:pPr marL="0" marR="0">
                        <a:spcBef>
                          <a:spcPts val="0"/>
                        </a:spcBef>
                        <a:spcAft>
                          <a:spcPts val="0"/>
                        </a:spcAft>
                      </a:pPr>
                      <a:r>
                        <a:rPr lang="en-US" sz="1400" dirty="0">
                          <a:effectLst/>
                        </a:rPr>
                        <a:t>All Measurements in </a:t>
                      </a:r>
                      <a:r>
                        <a:rPr lang="en-US" sz="1400" dirty="0" err="1">
                          <a:effectLst/>
                        </a:rPr>
                        <a:t>dBc</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627760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Extension proposal</a:t>
            </a:r>
            <a:endParaRPr lang="en-US" dirty="0"/>
          </a:p>
        </p:txBody>
      </p:sp>
      <p:sp>
        <p:nvSpPr>
          <p:cNvPr id="8" name="Content Placeholder 7">
            <a:extLst>
              <a:ext uri="{FF2B5EF4-FFF2-40B4-BE49-F238E27FC236}">
                <a16:creationId xmlns:a16="http://schemas.microsoft.com/office/drawing/2014/main" xmlns="" id="{218BFF98-09E7-4D0E-8139-59A3EC8465B6}"/>
              </a:ext>
            </a:extLst>
          </p:cNvPr>
          <p:cNvSpPr>
            <a:spLocks noGrp="1"/>
          </p:cNvSpPr>
          <p:nvPr>
            <p:ph idx="1"/>
          </p:nvPr>
        </p:nvSpPr>
        <p:spPr>
          <a:xfrm>
            <a:off x="598227" y="1564991"/>
            <a:ext cx="7772400" cy="4114800"/>
          </a:xfrm>
        </p:spPr>
        <p:txBody>
          <a:bodyPr/>
          <a:lstStyle/>
          <a:p>
            <a:r>
              <a:rPr lang="en-US" dirty="0" smtClean="0"/>
              <a:t>For SUN FSK PHY – add optional PHYs as defined in table below:</a:t>
            </a:r>
          </a:p>
          <a:p>
            <a:endParaRPr lang="en-US" dirty="0"/>
          </a:p>
          <a:p>
            <a:endParaRPr lang="en-US" dirty="0" smtClean="0"/>
          </a:p>
          <a:p>
            <a:endParaRPr lang="en-US" dirty="0"/>
          </a:p>
          <a:p>
            <a:endParaRPr lang="en-US" dirty="0" smtClean="0"/>
          </a:p>
          <a:p>
            <a:r>
              <a:rPr lang="en-US" sz="1600" dirty="0" smtClean="0"/>
              <a:t>Depending on bands PHYs to be added to – actual mode numbers will vary.  </a:t>
            </a:r>
          </a:p>
          <a:p>
            <a:r>
              <a:rPr lang="en-US" sz="1600" dirty="0" smtClean="0"/>
              <a:t>The Transmit spectral mask (20.6.6) should use the original spec based on baud rate (R) and not what the spec added as part of 4V using channel spacing (S)</a:t>
            </a:r>
          </a:p>
          <a:p>
            <a:endParaRPr lang="en-US" dirty="0"/>
          </a:p>
          <a:p>
            <a:endParaRPr lang="en-US" dirty="0" smtClean="0"/>
          </a:p>
          <a:p>
            <a:endParaRPr lang="en-US" dirty="0"/>
          </a:p>
          <a:p>
            <a:endParaRPr lang="en-US" dirty="0" smtClean="0"/>
          </a:p>
          <a:p>
            <a:pPr marL="0" indent="0">
              <a:buNone/>
            </a:pPr>
            <a:endParaRPr lang="en-US" dirty="0"/>
          </a:p>
          <a:p>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graphicFrame>
        <p:nvGraphicFramePr>
          <p:cNvPr id="2" name="Table 1"/>
          <p:cNvGraphicFramePr>
            <a:graphicFrameLocks noGrp="1"/>
          </p:cNvGraphicFramePr>
          <p:nvPr>
            <p:extLst>
              <p:ext uri="{D42A27DB-BD31-4B8C-83A1-F6EECF244321}">
                <p14:modId xmlns:p14="http://schemas.microsoft.com/office/powerpoint/2010/main" val="160962815"/>
              </p:ext>
            </p:extLst>
          </p:nvPr>
        </p:nvGraphicFramePr>
        <p:xfrm>
          <a:off x="1398327" y="2865505"/>
          <a:ext cx="6172200" cy="1901062"/>
        </p:xfrm>
        <a:graphic>
          <a:graphicData uri="http://schemas.openxmlformats.org/drawingml/2006/table">
            <a:tbl>
              <a:tblPr firstRow="1" bandRow="1">
                <a:tableStyleId>{5C22544A-7EE6-4342-B048-85BDC9FD1C3A}</a:tableStyleId>
              </a:tblPr>
              <a:tblGrid>
                <a:gridCol w="2819400"/>
                <a:gridCol w="1752600"/>
                <a:gridCol w="1600200"/>
              </a:tblGrid>
              <a:tr h="325692">
                <a:tc>
                  <a:txBody>
                    <a:bodyPr/>
                    <a:lstStyle/>
                    <a:p>
                      <a:endParaRPr lang="en-US" dirty="0"/>
                    </a:p>
                  </a:txBody>
                  <a:tcPr/>
                </a:tc>
                <a:tc>
                  <a:txBody>
                    <a:bodyPr/>
                    <a:lstStyle/>
                    <a:p>
                      <a:pPr algn="ctr"/>
                      <a:r>
                        <a:rPr lang="en-US" dirty="0" smtClean="0"/>
                        <a:t>Mode a</a:t>
                      </a:r>
                      <a:endParaRPr lang="en-US" dirty="0"/>
                    </a:p>
                  </a:txBody>
                  <a:tcPr/>
                </a:tc>
                <a:tc>
                  <a:txBody>
                    <a:bodyPr/>
                    <a:lstStyle/>
                    <a:p>
                      <a:pPr algn="ctr"/>
                      <a:r>
                        <a:rPr lang="en-US" dirty="0" smtClean="0"/>
                        <a:t>Mode b</a:t>
                      </a:r>
                      <a:endParaRPr lang="en-US" dirty="0"/>
                    </a:p>
                  </a:txBody>
                  <a:tcPr/>
                </a:tc>
              </a:tr>
              <a:tr h="360108">
                <a:tc>
                  <a:txBody>
                    <a:bodyPr/>
                    <a:lstStyle/>
                    <a:p>
                      <a:r>
                        <a:rPr lang="en-US" dirty="0" smtClean="0"/>
                        <a:t>Data rate (kb/s)</a:t>
                      </a:r>
                    </a:p>
                  </a:txBody>
                  <a:tcPr/>
                </a:tc>
                <a:tc>
                  <a:txBody>
                    <a:bodyPr/>
                    <a:lstStyle/>
                    <a:p>
                      <a:pPr algn="ctr"/>
                      <a:r>
                        <a:rPr lang="en-US" dirty="0" smtClean="0"/>
                        <a:t>10</a:t>
                      </a:r>
                      <a:endParaRPr lang="en-US" dirty="0"/>
                    </a:p>
                  </a:txBody>
                  <a:tcPr/>
                </a:tc>
                <a:tc>
                  <a:txBody>
                    <a:bodyPr/>
                    <a:lstStyle/>
                    <a:p>
                      <a:pPr algn="ctr"/>
                      <a:r>
                        <a:rPr lang="en-US" dirty="0" smtClean="0"/>
                        <a:t>20</a:t>
                      </a:r>
                      <a:endParaRPr lang="en-US" dirty="0"/>
                    </a:p>
                  </a:txBody>
                  <a:tcPr/>
                </a:tc>
              </a:tr>
              <a:tr h="335281">
                <a:tc>
                  <a:txBody>
                    <a:bodyPr/>
                    <a:lstStyle/>
                    <a:p>
                      <a:r>
                        <a:rPr lang="en-US" dirty="0" smtClean="0"/>
                        <a:t>Modulation</a:t>
                      </a:r>
                      <a:endParaRPr lang="en-US" dirty="0"/>
                    </a:p>
                  </a:txBody>
                  <a:tcPr/>
                </a:tc>
                <a:tc>
                  <a:txBody>
                    <a:bodyPr/>
                    <a:lstStyle/>
                    <a:p>
                      <a:pPr algn="ctr"/>
                      <a:r>
                        <a:rPr lang="en-US" dirty="0" smtClean="0"/>
                        <a:t>2FSK</a:t>
                      </a:r>
                    </a:p>
                  </a:txBody>
                  <a:tcPr/>
                </a:tc>
                <a:tc>
                  <a:txBody>
                    <a:bodyPr/>
                    <a:lstStyle/>
                    <a:p>
                      <a:pPr algn="ctr"/>
                      <a:r>
                        <a:rPr lang="en-US" dirty="0" smtClean="0"/>
                        <a:t>2FSK</a:t>
                      </a:r>
                    </a:p>
                  </a:txBody>
                  <a:tcPr/>
                </a:tc>
              </a:tr>
              <a:tr h="401891">
                <a:tc>
                  <a:txBody>
                    <a:bodyPr/>
                    <a:lstStyle/>
                    <a:p>
                      <a:r>
                        <a:rPr lang="en-US" dirty="0" smtClean="0"/>
                        <a:t>Mod Index</a:t>
                      </a:r>
                      <a:endParaRPr lang="en-US" dirty="0"/>
                    </a:p>
                  </a:txBody>
                  <a:tcPr/>
                </a:tc>
                <a:tc>
                  <a:txBody>
                    <a:bodyPr/>
                    <a:lstStyle/>
                    <a:p>
                      <a:pPr algn="ctr"/>
                      <a:r>
                        <a:rPr lang="en-US" baseline="0" dirty="0" smtClean="0"/>
                        <a:t>1.0</a:t>
                      </a:r>
                      <a:endParaRPr lang="en-US"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aseline="0" dirty="0" smtClean="0"/>
                        <a:t>1.0 </a:t>
                      </a:r>
                      <a:endParaRPr lang="en-US" dirty="0" smtClean="0"/>
                    </a:p>
                  </a:txBody>
                  <a:tcPr/>
                </a:tc>
              </a:tr>
              <a:tr h="401891">
                <a:tc>
                  <a:txBody>
                    <a:bodyPr/>
                    <a:lstStyle/>
                    <a:p>
                      <a:r>
                        <a:rPr lang="en-US" dirty="0" smtClean="0"/>
                        <a:t>Channel spacing (kHz)</a:t>
                      </a:r>
                      <a:endParaRPr lang="en-US" dirty="0"/>
                    </a:p>
                  </a:txBody>
                  <a:tcPr/>
                </a:tc>
                <a:tc>
                  <a:txBody>
                    <a:bodyPr/>
                    <a:lstStyle/>
                    <a:p>
                      <a:pPr algn="ctr"/>
                      <a:r>
                        <a:rPr lang="en-US" dirty="0" smtClean="0"/>
                        <a:t>50</a:t>
                      </a:r>
                      <a:endParaRPr lang="en-US" dirty="0"/>
                    </a:p>
                  </a:txBody>
                  <a:tcPr/>
                </a:tc>
                <a:tc>
                  <a:txBody>
                    <a:bodyPr/>
                    <a:lstStyle/>
                    <a:p>
                      <a:pPr algn="ctr"/>
                      <a:r>
                        <a:rPr lang="en-US" dirty="0" smtClean="0"/>
                        <a:t>100</a:t>
                      </a:r>
                      <a:endParaRPr lang="en-US" dirty="0"/>
                    </a:p>
                  </a:txBody>
                  <a:tcPr/>
                </a:tc>
              </a:tr>
            </a:tbl>
          </a:graphicData>
        </a:graphic>
      </p:graphicFrame>
    </p:spTree>
    <p:extLst>
      <p:ext uri="{BB962C8B-B14F-4D97-AF65-F5344CB8AC3E}">
        <p14:creationId xmlns:p14="http://schemas.microsoft.com/office/powerpoint/2010/main" val="2941858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Extension proposal</a:t>
            </a:r>
            <a:endParaRPr lang="en-US" dirty="0"/>
          </a:p>
        </p:txBody>
      </p:sp>
      <p:sp>
        <p:nvSpPr>
          <p:cNvPr id="8" name="Content Placeholder 7">
            <a:extLst>
              <a:ext uri="{FF2B5EF4-FFF2-40B4-BE49-F238E27FC236}">
                <a16:creationId xmlns:a16="http://schemas.microsoft.com/office/drawing/2014/main" xmlns="" id="{218BFF98-09E7-4D0E-8139-59A3EC8465B6}"/>
              </a:ext>
            </a:extLst>
          </p:cNvPr>
          <p:cNvSpPr>
            <a:spLocks noGrp="1"/>
          </p:cNvSpPr>
          <p:nvPr>
            <p:ph idx="1"/>
          </p:nvPr>
        </p:nvSpPr>
        <p:spPr>
          <a:xfrm>
            <a:off x="598227" y="1564991"/>
            <a:ext cx="7772400" cy="4114800"/>
          </a:xfrm>
        </p:spPr>
        <p:txBody>
          <a:bodyPr/>
          <a:lstStyle/>
          <a:p>
            <a:r>
              <a:rPr lang="en-US" dirty="0" smtClean="0"/>
              <a:t>For SUN FSK PHY – frequency bands to add this PHY to:</a:t>
            </a:r>
          </a:p>
          <a:p>
            <a:r>
              <a:rPr lang="en-US" sz="1800" dirty="0" smtClean="0"/>
              <a:t>From Table 20-6 – consider adding these options to all the bands in 20-6 which have 50kbps baud rate for Mode #1.  </a:t>
            </a:r>
          </a:p>
          <a:p>
            <a:pPr lvl="1"/>
            <a:r>
              <a:rPr lang="en-US" sz="1800" dirty="0" smtClean="0"/>
              <a:t>Frequency Band Identifiers - 470-510, 779-787, 863-870, 865-867, 902-928, 917-923.5, 2400-2483.4</a:t>
            </a:r>
          </a:p>
          <a:p>
            <a:pPr lvl="1"/>
            <a:r>
              <a:rPr lang="en-US" sz="1800" dirty="0" smtClean="0"/>
              <a:t>Do we add two more Modes in this table to account for these?  </a:t>
            </a:r>
          </a:p>
          <a:p>
            <a:r>
              <a:rPr lang="en-US" sz="1800" dirty="0" smtClean="0"/>
              <a:t>From Table 20-7 – consider adding these options to ALL of the bands.  </a:t>
            </a:r>
          </a:p>
          <a:p>
            <a:pPr lvl="1"/>
            <a:r>
              <a:rPr lang="en-US" sz="1800" dirty="0" smtClean="0"/>
              <a:t>Frequency Band Identifiers – 920 – 928, 902 – 928 (alternate), 902 – 907.5 &amp; 915 – 928, 915 – 928, 915 – 921, 915 – 918, 919 – 923, 920.5 – 924.5 and 920 - 925</a:t>
            </a:r>
            <a:endParaRPr lang="en-US" sz="1800" dirty="0"/>
          </a:p>
          <a:p>
            <a:endParaRPr lang="en-US" dirty="0" smtClean="0"/>
          </a:p>
          <a:p>
            <a:endParaRPr lang="en-US" dirty="0"/>
          </a:p>
          <a:p>
            <a:endParaRPr lang="en-US" dirty="0" smtClean="0"/>
          </a:p>
          <a:p>
            <a:pPr marL="0" indent="0">
              <a:buNone/>
            </a:pPr>
            <a:endParaRPr lang="en-US" dirty="0"/>
          </a:p>
          <a:p>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2255916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Extension proposal</a:t>
            </a:r>
            <a:endParaRPr lang="en-US" dirty="0"/>
          </a:p>
        </p:txBody>
      </p:sp>
      <p:sp>
        <p:nvSpPr>
          <p:cNvPr id="8" name="Content Placeholder 7">
            <a:extLst>
              <a:ext uri="{FF2B5EF4-FFF2-40B4-BE49-F238E27FC236}">
                <a16:creationId xmlns:a16="http://schemas.microsoft.com/office/drawing/2014/main" xmlns="" id="{218BFF98-09E7-4D0E-8139-59A3EC8465B6}"/>
              </a:ext>
            </a:extLst>
          </p:cNvPr>
          <p:cNvSpPr>
            <a:spLocks noGrp="1"/>
          </p:cNvSpPr>
          <p:nvPr>
            <p:ph idx="1"/>
          </p:nvPr>
        </p:nvSpPr>
        <p:spPr>
          <a:xfrm>
            <a:off x="598227" y="1564991"/>
            <a:ext cx="7772400" cy="4114800"/>
          </a:xfrm>
        </p:spPr>
        <p:txBody>
          <a:bodyPr/>
          <a:lstStyle/>
          <a:p>
            <a:r>
              <a:rPr lang="en-US" dirty="0" smtClean="0"/>
              <a:t>Other changes necessary</a:t>
            </a:r>
          </a:p>
          <a:p>
            <a:pPr lvl="1"/>
            <a:r>
              <a:rPr lang="en-US" sz="1800" dirty="0" smtClean="0"/>
              <a:t>SUN Device Capabilities IE (Section 7.4.4.10)</a:t>
            </a:r>
          </a:p>
          <a:p>
            <a:pPr lvl="2"/>
            <a:r>
              <a:rPr lang="en-US" sz="1600" dirty="0" smtClean="0"/>
              <a:t>In Table 20-6 – would need to add new PHY Type 9 – FSK-C which is a continuation of FSK B – which is now a full table after 4V.</a:t>
            </a:r>
          </a:p>
          <a:p>
            <a:pPr lvl="2"/>
            <a:r>
              <a:rPr lang="en-US" sz="1600" dirty="0" smtClean="0"/>
              <a:t>Would need a new Table following 7-22 (7-22a for now) called FSK-C PHY mode encoding.  Mode id 0 would be the 10kbps PHY and id 1 would be the 20kbps PHY</a:t>
            </a:r>
          </a:p>
          <a:p>
            <a:pPr lvl="1"/>
            <a:r>
              <a:rPr lang="en-US" sz="1800" dirty="0" smtClean="0"/>
              <a:t>Channel </a:t>
            </a:r>
            <a:r>
              <a:rPr lang="en-US" sz="1800" dirty="0"/>
              <a:t>numbering for SUN and TVWS </a:t>
            </a:r>
            <a:r>
              <a:rPr lang="en-US" sz="1800" dirty="0" smtClean="0"/>
              <a:t>PHYs (Section </a:t>
            </a:r>
            <a:r>
              <a:rPr lang="en-US" sz="1800" dirty="0"/>
              <a:t>10.1.2.8 </a:t>
            </a:r>
            <a:r>
              <a:rPr lang="en-US" sz="1800" dirty="0" smtClean="0"/>
              <a:t>)</a:t>
            </a:r>
          </a:p>
          <a:p>
            <a:pPr lvl="2"/>
            <a:r>
              <a:rPr lang="en-US" sz="1600" dirty="0" smtClean="0"/>
              <a:t>Based on the frequency bands agreed to add the PHY’s to – Table 10-10 that specifies the channel numbering would have to be updated.  </a:t>
            </a:r>
            <a:endParaRPr lang="en-US" sz="1600" dirty="0"/>
          </a:p>
          <a:p>
            <a:endParaRPr lang="en-US" dirty="0" smtClean="0"/>
          </a:p>
          <a:p>
            <a:endParaRPr lang="en-US" dirty="0"/>
          </a:p>
          <a:p>
            <a:endParaRPr lang="en-US" dirty="0" smtClean="0"/>
          </a:p>
          <a:p>
            <a:pPr marL="0" indent="0">
              <a:buNone/>
            </a:pPr>
            <a:endParaRPr lang="en-US" dirty="0"/>
          </a:p>
          <a:p>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803943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Conclusions</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Calvert (</a:t>
            </a:r>
            <a:r>
              <a:rPr lang="en-US" dirty="0"/>
              <a:t>Landis+Gyr)</a:t>
            </a:r>
          </a:p>
        </p:txBody>
      </p:sp>
      <p:sp>
        <p:nvSpPr>
          <p:cNvPr id="4" name="Slide Number Placeholder 3">
            <a:extLst>
              <a:ext uri="{FF2B5EF4-FFF2-40B4-BE49-F238E27FC236}">
                <a16:creationId xmlns:a16="http://schemas.microsoft.com/office/drawing/2014/main" xmlns=""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Rectangle 1"/>
          <p:cNvSpPr/>
          <p:nvPr/>
        </p:nvSpPr>
        <p:spPr>
          <a:xfrm>
            <a:off x="700882" y="1578638"/>
            <a:ext cx="7389812" cy="1015663"/>
          </a:xfrm>
          <a:prstGeom prst="rect">
            <a:avLst/>
          </a:prstGeom>
        </p:spPr>
        <p:txBody>
          <a:bodyPr wrap="square">
            <a:spAutoFit/>
          </a:bodyPr>
          <a:lstStyle/>
          <a:p>
            <a:pPr marL="342900" indent="-342900" eaLnBrk="1" hangingPunct="1">
              <a:spcBef>
                <a:spcPct val="20000"/>
              </a:spcBef>
              <a:buChar char="•"/>
            </a:pPr>
            <a:r>
              <a:rPr lang="en-US" sz="2000" dirty="0" smtClean="0">
                <a:latin typeface="+mn-lt"/>
                <a:ea typeface="+mn-ea"/>
              </a:rPr>
              <a:t>Upon agreement on PHY’s and frequency bands – ask editors to move forward with adding these changes to the 4x amendment specification.  </a:t>
            </a:r>
            <a:endParaRPr lang="en-US" sz="2000" dirty="0">
              <a:latin typeface="+mn-lt"/>
              <a:ea typeface="+mn-ea"/>
            </a:endParaRPr>
          </a:p>
        </p:txBody>
      </p:sp>
    </p:spTree>
    <p:extLst>
      <p:ext uri="{BB962C8B-B14F-4D97-AF65-F5344CB8AC3E}">
        <p14:creationId xmlns:p14="http://schemas.microsoft.com/office/powerpoint/2010/main" val="468749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Times New Roman" charset="0"/>
            <a:ea typeface="ＭＳ Ｐゴシック" charset="0"/>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L+G</Template>
  <TotalTime>3480</TotalTime>
  <Words>882</Words>
  <Application>Microsoft Office PowerPoint</Application>
  <PresentationFormat>On-screen Show (4:3)</PresentationFormat>
  <Paragraphs>189</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ＭＳ Ｐゴシック</vt:lpstr>
      <vt:lpstr>Arial</vt:lpstr>
      <vt:lpstr>Calibri</vt:lpstr>
      <vt:lpstr>Lucida Grande</vt:lpstr>
      <vt:lpstr>Times New Roman</vt:lpstr>
      <vt:lpstr>IEEE-P802_15</vt:lpstr>
      <vt:lpstr>PowerPoint Presentation</vt:lpstr>
      <vt:lpstr>Overview – 802.15.4x PAR</vt:lpstr>
      <vt:lpstr>Proposal from May</vt:lpstr>
      <vt:lpstr>Updates &amp; Measurements</vt:lpstr>
      <vt:lpstr>Extension proposal</vt:lpstr>
      <vt:lpstr>Extension proposal</vt:lpstr>
      <vt:lpstr>Extension proposal</vt:lpstr>
      <vt:lpstr>Conclusions</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15-17-0215-00-0012</dc:description>
  <cp:lastModifiedBy>Calvert, Chris</cp:lastModifiedBy>
  <cp:revision>242</cp:revision>
  <cp:lastPrinted>1998-02-10T13:28:06Z</cp:lastPrinted>
  <dcterms:created xsi:type="dcterms:W3CDTF">1999-11-08T18:59:45Z</dcterms:created>
  <dcterms:modified xsi:type="dcterms:W3CDTF">2018-07-10T17:52:15Z</dcterms:modified>
</cp:coreProperties>
</file>