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331" r:id="rId2"/>
    <p:sldId id="342" r:id="rId3"/>
    <p:sldId id="338" r:id="rId4"/>
    <p:sldId id="358" r:id="rId5"/>
    <p:sldId id="359" r:id="rId6"/>
    <p:sldId id="360" r:id="rId7"/>
    <p:sldId id="351" r:id="rId8"/>
    <p:sldId id="361" r:id="rId9"/>
    <p:sldId id="340" r:id="rId10"/>
    <p:sldId id="354" r:id="rId11"/>
    <p:sldId id="355" r:id="rId12"/>
    <p:sldId id="35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최상성" initials="최" lastIdx="0" clrIdx="0">
    <p:extLst>
      <p:ext uri="{19B8F6BF-5375-455C-9EA6-DF929625EA0E}">
        <p15:presenceInfo xmlns:p15="http://schemas.microsoft.com/office/powerpoint/2012/main" userId="34eca31a3d41ab5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A4D0F4"/>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570" y="1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2923" y="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802.15-&lt;doc#&gt;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29E30D-AAEB-964B-AB2C-32EA10875CA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9143284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802.15-&lt;doc#&gt;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7D47F9F-1758-D94B-9879-BDD3C8A8A0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8912466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07D47F9F-1758-D94B-9879-BDD3C8A8A06A}" type="slidenum">
              <a:rPr lang="en-US" smtClean="0"/>
              <a:pPr/>
              <a:t>1</a:t>
            </a:fld>
            <a:endParaRPr lang="en-US"/>
          </a:p>
        </p:txBody>
      </p:sp>
      <p:sp>
        <p:nvSpPr>
          <p:cNvPr id="9" name="머리글 개체 틀 8"/>
          <p:cNvSpPr>
            <a:spLocks noGrp="1"/>
          </p:cNvSpPr>
          <p:nvPr>
            <p:ph type="hdr" sz="quarter" idx="14"/>
          </p:nvPr>
        </p:nvSpPr>
        <p:spPr/>
        <p:txBody>
          <a:bodyPr/>
          <a:lstStyle/>
          <a:p>
            <a:r>
              <a:rPr lang="en-US" smtClean="0"/>
              <a:t>doc.: IEEE 802.15-&lt;doc#&gt;</a:t>
            </a:r>
            <a:endParaRPr lang="en-US"/>
          </a:p>
        </p:txBody>
      </p:sp>
    </p:spTree>
    <p:extLst>
      <p:ext uri="{BB962C8B-B14F-4D97-AF65-F5344CB8AC3E}">
        <p14:creationId xmlns:p14="http://schemas.microsoft.com/office/powerpoint/2010/main" val="3897111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
        <p:nvSpPr>
          <p:cNvPr id="3" name="머리글 개체 틀 2"/>
          <p:cNvSpPr>
            <a:spLocks noGrp="1"/>
          </p:cNvSpPr>
          <p:nvPr>
            <p:ph type="hdr" sz="quarter" idx="10"/>
          </p:nvPr>
        </p:nvSpPr>
        <p:spPr/>
        <p:txBody>
          <a:bodyPr/>
          <a:lstStyle/>
          <a:p>
            <a:r>
              <a:rPr lang="en-US" smtClean="0"/>
              <a:t>doc.: IEEE 802.15-&lt;doc#&gt;</a:t>
            </a:r>
            <a:endParaRPr lang="en-US"/>
          </a:p>
        </p:txBody>
      </p:sp>
    </p:spTree>
    <p:extLst>
      <p:ext uri="{BB962C8B-B14F-4D97-AF65-F5344CB8AC3E}">
        <p14:creationId xmlns:p14="http://schemas.microsoft.com/office/powerpoint/2010/main" val="671988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
        <p:nvSpPr>
          <p:cNvPr id="3" name="머리글 개체 틀 2"/>
          <p:cNvSpPr>
            <a:spLocks noGrp="1"/>
          </p:cNvSpPr>
          <p:nvPr>
            <p:ph type="hdr" sz="quarter" idx="10"/>
          </p:nvPr>
        </p:nvSpPr>
        <p:spPr/>
        <p:txBody>
          <a:bodyPr/>
          <a:lstStyle/>
          <a:p>
            <a:r>
              <a:rPr lang="en-US" smtClean="0"/>
              <a:t>doc.: IEEE 802.15-&lt;doc#&gt;</a:t>
            </a:r>
            <a:endParaRPr lang="en-US"/>
          </a:p>
        </p:txBody>
      </p:sp>
    </p:spTree>
    <p:extLst>
      <p:ext uri="{BB962C8B-B14F-4D97-AF65-F5344CB8AC3E}">
        <p14:creationId xmlns:p14="http://schemas.microsoft.com/office/powerpoint/2010/main" val="26412479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
        <p:nvSpPr>
          <p:cNvPr id="3" name="머리글 개체 틀 2"/>
          <p:cNvSpPr>
            <a:spLocks noGrp="1"/>
          </p:cNvSpPr>
          <p:nvPr>
            <p:ph type="hdr" sz="quarter" idx="10"/>
          </p:nvPr>
        </p:nvSpPr>
        <p:spPr/>
        <p:txBody>
          <a:bodyPr/>
          <a:lstStyle/>
          <a:p>
            <a:r>
              <a:rPr lang="en-US" smtClean="0"/>
              <a:t>doc.: IEEE 802.15-&lt;doc#&gt;</a:t>
            </a:r>
            <a:endParaRPr lang="en-US"/>
          </a:p>
        </p:txBody>
      </p:sp>
    </p:spTree>
    <p:extLst>
      <p:ext uri="{BB962C8B-B14F-4D97-AF65-F5344CB8AC3E}">
        <p14:creationId xmlns:p14="http://schemas.microsoft.com/office/powerpoint/2010/main" val="2676637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
        <p:nvSpPr>
          <p:cNvPr id="3" name="머리글 개체 틀 2"/>
          <p:cNvSpPr>
            <a:spLocks noGrp="1"/>
          </p:cNvSpPr>
          <p:nvPr>
            <p:ph type="hdr" sz="quarter" idx="10"/>
          </p:nvPr>
        </p:nvSpPr>
        <p:spPr/>
        <p:txBody>
          <a:bodyPr/>
          <a:lstStyle/>
          <a:p>
            <a:r>
              <a:rPr lang="en-US" smtClean="0"/>
              <a:t>doc.: IEEE 802.15-&lt;doc#&gt;</a:t>
            </a:r>
            <a:endParaRPr lang="en-US"/>
          </a:p>
        </p:txBody>
      </p:sp>
    </p:spTree>
    <p:extLst>
      <p:ext uri="{BB962C8B-B14F-4D97-AF65-F5344CB8AC3E}">
        <p14:creationId xmlns:p14="http://schemas.microsoft.com/office/powerpoint/2010/main" val="489272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
        <p:nvSpPr>
          <p:cNvPr id="3" name="머리글 개체 틀 2"/>
          <p:cNvSpPr>
            <a:spLocks noGrp="1"/>
          </p:cNvSpPr>
          <p:nvPr>
            <p:ph type="hdr" sz="quarter" idx="10"/>
          </p:nvPr>
        </p:nvSpPr>
        <p:spPr/>
        <p:txBody>
          <a:bodyPr/>
          <a:lstStyle/>
          <a:p>
            <a:r>
              <a:rPr lang="en-US" smtClean="0"/>
              <a:t>doc.: IEEE 802.15-&lt;doc#&gt;</a:t>
            </a:r>
            <a:endParaRPr lang="en-US"/>
          </a:p>
        </p:txBody>
      </p:sp>
    </p:spTree>
    <p:extLst>
      <p:ext uri="{BB962C8B-B14F-4D97-AF65-F5344CB8AC3E}">
        <p14:creationId xmlns:p14="http://schemas.microsoft.com/office/powerpoint/2010/main" val="104639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
        <p:nvSpPr>
          <p:cNvPr id="3" name="머리글 개체 틀 2"/>
          <p:cNvSpPr>
            <a:spLocks noGrp="1"/>
          </p:cNvSpPr>
          <p:nvPr>
            <p:ph type="hdr" sz="quarter" idx="10"/>
          </p:nvPr>
        </p:nvSpPr>
        <p:spPr/>
        <p:txBody>
          <a:bodyPr/>
          <a:lstStyle/>
          <a:p>
            <a:r>
              <a:rPr lang="en-US" smtClean="0"/>
              <a:t>doc.: IEEE 802.15-&lt;doc#&gt;</a:t>
            </a:r>
            <a:endParaRPr lang="en-US"/>
          </a:p>
        </p:txBody>
      </p:sp>
    </p:spTree>
    <p:extLst>
      <p:ext uri="{BB962C8B-B14F-4D97-AF65-F5344CB8AC3E}">
        <p14:creationId xmlns:p14="http://schemas.microsoft.com/office/powerpoint/2010/main" val="3596965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
        <p:nvSpPr>
          <p:cNvPr id="3" name="머리글 개체 틀 2"/>
          <p:cNvSpPr>
            <a:spLocks noGrp="1"/>
          </p:cNvSpPr>
          <p:nvPr>
            <p:ph type="hdr" sz="quarter" idx="10"/>
          </p:nvPr>
        </p:nvSpPr>
        <p:spPr/>
        <p:txBody>
          <a:bodyPr/>
          <a:lstStyle/>
          <a:p>
            <a:r>
              <a:rPr lang="en-US" smtClean="0"/>
              <a:t>doc.: IEEE 802.15-&lt;doc#&gt;</a:t>
            </a:r>
            <a:endParaRPr lang="en-US"/>
          </a:p>
        </p:txBody>
      </p:sp>
    </p:spTree>
    <p:extLst>
      <p:ext uri="{BB962C8B-B14F-4D97-AF65-F5344CB8AC3E}">
        <p14:creationId xmlns:p14="http://schemas.microsoft.com/office/powerpoint/2010/main" val="3743673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
        <p:nvSpPr>
          <p:cNvPr id="3" name="머리글 개체 틀 2"/>
          <p:cNvSpPr>
            <a:spLocks noGrp="1"/>
          </p:cNvSpPr>
          <p:nvPr>
            <p:ph type="hdr" sz="quarter" idx="10"/>
          </p:nvPr>
        </p:nvSpPr>
        <p:spPr/>
        <p:txBody>
          <a:bodyPr/>
          <a:lstStyle/>
          <a:p>
            <a:r>
              <a:rPr lang="en-US" smtClean="0"/>
              <a:t>doc.: IEEE 802.15-&lt;doc#&gt;</a:t>
            </a:r>
            <a:endParaRPr lang="en-US"/>
          </a:p>
        </p:txBody>
      </p:sp>
    </p:spTree>
    <p:extLst>
      <p:ext uri="{BB962C8B-B14F-4D97-AF65-F5344CB8AC3E}">
        <p14:creationId xmlns:p14="http://schemas.microsoft.com/office/powerpoint/2010/main" val="3991910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
        <p:nvSpPr>
          <p:cNvPr id="3" name="머리글 개체 틀 2"/>
          <p:cNvSpPr>
            <a:spLocks noGrp="1"/>
          </p:cNvSpPr>
          <p:nvPr>
            <p:ph type="hdr" sz="quarter" idx="10"/>
          </p:nvPr>
        </p:nvSpPr>
        <p:spPr/>
        <p:txBody>
          <a:bodyPr/>
          <a:lstStyle/>
          <a:p>
            <a:r>
              <a:rPr lang="en-US" smtClean="0"/>
              <a:t>doc.: IEEE 802.15-&lt;doc#&gt;</a:t>
            </a:r>
            <a:endParaRPr lang="en-US"/>
          </a:p>
        </p:txBody>
      </p:sp>
    </p:spTree>
    <p:extLst>
      <p:ext uri="{BB962C8B-B14F-4D97-AF65-F5344CB8AC3E}">
        <p14:creationId xmlns:p14="http://schemas.microsoft.com/office/powerpoint/2010/main" val="1912258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
        <p:nvSpPr>
          <p:cNvPr id="3" name="머리글 개체 틀 2"/>
          <p:cNvSpPr>
            <a:spLocks noGrp="1"/>
          </p:cNvSpPr>
          <p:nvPr>
            <p:ph type="hdr" sz="quarter" idx="10"/>
          </p:nvPr>
        </p:nvSpPr>
        <p:spPr/>
        <p:txBody>
          <a:bodyPr/>
          <a:lstStyle/>
          <a:p>
            <a:r>
              <a:rPr lang="en-US" smtClean="0"/>
              <a:t>doc.: IEEE 802.15-&lt;doc#&gt;</a:t>
            </a:r>
            <a:endParaRPr lang="en-US"/>
          </a:p>
        </p:txBody>
      </p:sp>
    </p:spTree>
    <p:extLst>
      <p:ext uri="{BB962C8B-B14F-4D97-AF65-F5344CB8AC3E}">
        <p14:creationId xmlns:p14="http://schemas.microsoft.com/office/powerpoint/2010/main" val="2601797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
        <p:nvSpPr>
          <p:cNvPr id="3" name="머리글 개체 틀 2"/>
          <p:cNvSpPr>
            <a:spLocks noGrp="1"/>
          </p:cNvSpPr>
          <p:nvPr>
            <p:ph type="hdr" sz="quarter" idx="10"/>
          </p:nvPr>
        </p:nvSpPr>
        <p:spPr/>
        <p:txBody>
          <a:bodyPr/>
          <a:lstStyle/>
          <a:p>
            <a:r>
              <a:rPr lang="en-US" smtClean="0"/>
              <a:t>doc.: IEEE 802.15-&lt;doc#&gt;</a:t>
            </a:r>
            <a:endParaRPr lang="en-US"/>
          </a:p>
        </p:txBody>
      </p:sp>
    </p:spTree>
    <p:extLst>
      <p:ext uri="{BB962C8B-B14F-4D97-AF65-F5344CB8AC3E}">
        <p14:creationId xmlns:p14="http://schemas.microsoft.com/office/powerpoint/2010/main" val="392134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ko-KR" smtClean="0"/>
              <a:t>&lt;July 2018&gt;</a:t>
            </a:r>
            <a:endParaRPr lang="en-US" dirty="0"/>
          </a:p>
        </p:txBody>
      </p:sp>
      <p:sp>
        <p:nvSpPr>
          <p:cNvPr id="5" name="Footer Placeholder 4"/>
          <p:cNvSpPr>
            <a:spLocks noGrp="1"/>
          </p:cNvSpPr>
          <p:nvPr>
            <p:ph type="ftr" sz="quarter" idx="11"/>
          </p:nvPr>
        </p:nvSpPr>
        <p:spPr/>
        <p:txBody>
          <a:bodyPr/>
          <a:lstStyle>
            <a:lvl1pPr>
              <a:defRPr/>
            </a:lvl1pPr>
          </a:lstStyle>
          <a:p>
            <a:r>
              <a:rPr lang="en-US" smtClean="0"/>
              <a:t>Sangsung Choi (Woosong University)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168B6F8-15F7-2C49-9C87-E006FB55FC52}" type="slidenum">
              <a:rPr lang="en-US"/>
              <a:pPr/>
              <a:t>‹#›</a:t>
            </a:fld>
            <a:endParaRPr lang="en-US"/>
          </a:p>
        </p:txBody>
      </p:sp>
    </p:spTree>
    <p:extLst>
      <p:ext uri="{BB962C8B-B14F-4D97-AF65-F5344CB8AC3E}">
        <p14:creationId xmlns:p14="http://schemas.microsoft.com/office/powerpoint/2010/main" val="326168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ko-KR" smtClean="0"/>
              <a:t>&lt;July 2018&gt;</a:t>
            </a:r>
            <a:endParaRPr lang="en-US" dirty="0"/>
          </a:p>
        </p:txBody>
      </p:sp>
      <p:sp>
        <p:nvSpPr>
          <p:cNvPr id="5" name="Footer Placeholder 4"/>
          <p:cNvSpPr>
            <a:spLocks noGrp="1"/>
          </p:cNvSpPr>
          <p:nvPr>
            <p:ph type="ftr" sz="quarter" idx="11"/>
          </p:nvPr>
        </p:nvSpPr>
        <p:spPr/>
        <p:txBody>
          <a:bodyPr/>
          <a:lstStyle>
            <a:lvl1pPr>
              <a:defRPr/>
            </a:lvl1pPr>
          </a:lstStyle>
          <a:p>
            <a:r>
              <a:rPr lang="en-US" smtClean="0"/>
              <a:t>Sangsung Choi (Woosong University)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F2E1CED-FA29-964B-B240-22232612640B}" type="slidenum">
              <a:rPr lang="en-US"/>
              <a:pPr/>
              <a:t>‹#›</a:t>
            </a:fld>
            <a:endParaRPr lang="en-US"/>
          </a:p>
        </p:txBody>
      </p:sp>
    </p:spTree>
    <p:extLst>
      <p:ext uri="{BB962C8B-B14F-4D97-AF65-F5344CB8AC3E}">
        <p14:creationId xmlns:p14="http://schemas.microsoft.com/office/powerpoint/2010/main" val="300672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ko-KR" smtClean="0"/>
              <a:t>&lt;July 2018&gt;</a:t>
            </a:r>
            <a:endParaRPr lang="en-US" dirty="0"/>
          </a:p>
        </p:txBody>
      </p:sp>
      <p:sp>
        <p:nvSpPr>
          <p:cNvPr id="5" name="Footer Placeholder 4"/>
          <p:cNvSpPr>
            <a:spLocks noGrp="1"/>
          </p:cNvSpPr>
          <p:nvPr>
            <p:ph type="ftr" sz="quarter" idx="11"/>
          </p:nvPr>
        </p:nvSpPr>
        <p:spPr/>
        <p:txBody>
          <a:bodyPr/>
          <a:lstStyle>
            <a:lvl1pPr>
              <a:defRPr/>
            </a:lvl1pPr>
          </a:lstStyle>
          <a:p>
            <a:r>
              <a:rPr lang="en-US" smtClean="0"/>
              <a:t>Sangsung Choi (Woosong University)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A65A4EB-78A5-5C45-8671-2A8B3BF5AA4D}" type="slidenum">
              <a:rPr lang="en-US"/>
              <a:pPr/>
              <a:t>‹#›</a:t>
            </a:fld>
            <a:endParaRPr lang="en-US"/>
          </a:p>
        </p:txBody>
      </p:sp>
    </p:spTree>
    <p:extLst>
      <p:ext uri="{BB962C8B-B14F-4D97-AF65-F5344CB8AC3E}">
        <p14:creationId xmlns:p14="http://schemas.microsoft.com/office/powerpoint/2010/main" val="398401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ko-KR" smtClean="0"/>
              <a:t>&lt;July 2018&gt;</a:t>
            </a:r>
            <a:endParaRPr lang="en-US" dirty="0"/>
          </a:p>
        </p:txBody>
      </p:sp>
      <p:sp>
        <p:nvSpPr>
          <p:cNvPr id="5" name="Footer Placeholder 4"/>
          <p:cNvSpPr>
            <a:spLocks noGrp="1"/>
          </p:cNvSpPr>
          <p:nvPr>
            <p:ph type="ftr" sz="quarter" idx="11"/>
          </p:nvPr>
        </p:nvSpPr>
        <p:spPr/>
        <p:txBody>
          <a:bodyPr/>
          <a:lstStyle>
            <a:lvl1pPr>
              <a:defRPr/>
            </a:lvl1pPr>
          </a:lstStyle>
          <a:p>
            <a:r>
              <a:rPr lang="en-US" smtClean="0"/>
              <a:t>Sangsung Choi (Woosong University)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68A915F-B456-5149-A807-E92E2E55320D}" type="slidenum">
              <a:rPr lang="en-US"/>
              <a:pPr/>
              <a:t>‹#›</a:t>
            </a:fld>
            <a:endParaRPr lang="en-US"/>
          </a:p>
        </p:txBody>
      </p:sp>
    </p:spTree>
    <p:extLst>
      <p:ext uri="{BB962C8B-B14F-4D97-AF65-F5344CB8AC3E}">
        <p14:creationId xmlns:p14="http://schemas.microsoft.com/office/powerpoint/2010/main" val="11742006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smtClean="0"/>
              <a:t>&lt;July 2018&gt;</a:t>
            </a:r>
            <a:endParaRPr lang="en-US" dirty="0"/>
          </a:p>
        </p:txBody>
      </p:sp>
      <p:sp>
        <p:nvSpPr>
          <p:cNvPr id="5" name="Footer Placeholder 4"/>
          <p:cNvSpPr>
            <a:spLocks noGrp="1"/>
          </p:cNvSpPr>
          <p:nvPr>
            <p:ph type="ftr" sz="quarter" idx="11"/>
          </p:nvPr>
        </p:nvSpPr>
        <p:spPr/>
        <p:txBody>
          <a:bodyPr/>
          <a:lstStyle>
            <a:lvl1pPr>
              <a:defRPr/>
            </a:lvl1pPr>
          </a:lstStyle>
          <a:p>
            <a:r>
              <a:rPr lang="en-US" smtClean="0"/>
              <a:t>Sangsung Choi (Woosong University)</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445AD505-05E9-B64B-B0BB-7EEAB2629E21}" type="slidenum">
              <a:rPr lang="en-US"/>
              <a:pPr/>
              <a:t>‹#›</a:t>
            </a:fld>
            <a:endParaRPr lang="en-US"/>
          </a:p>
        </p:txBody>
      </p:sp>
    </p:spTree>
    <p:extLst>
      <p:ext uri="{BB962C8B-B14F-4D97-AF65-F5344CB8AC3E}">
        <p14:creationId xmlns:p14="http://schemas.microsoft.com/office/powerpoint/2010/main" val="33305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ko-KR" smtClean="0"/>
              <a:t>&lt;July 2018&gt;</a:t>
            </a:r>
            <a:endParaRPr lang="en-US" dirty="0"/>
          </a:p>
        </p:txBody>
      </p:sp>
      <p:sp>
        <p:nvSpPr>
          <p:cNvPr id="6" name="Footer Placeholder 5"/>
          <p:cNvSpPr>
            <a:spLocks noGrp="1"/>
          </p:cNvSpPr>
          <p:nvPr>
            <p:ph type="ftr" sz="quarter" idx="11"/>
          </p:nvPr>
        </p:nvSpPr>
        <p:spPr/>
        <p:txBody>
          <a:bodyPr/>
          <a:lstStyle>
            <a:lvl1pPr>
              <a:defRPr/>
            </a:lvl1pPr>
          </a:lstStyle>
          <a:p>
            <a:r>
              <a:rPr lang="en-US" smtClean="0"/>
              <a:t>Sangsung Choi (Woosong University)</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690D2C8-773B-224D-A301-3E4D532B54B3}" type="slidenum">
              <a:rPr lang="en-US"/>
              <a:pPr/>
              <a:t>‹#›</a:t>
            </a:fld>
            <a:endParaRPr lang="en-US"/>
          </a:p>
        </p:txBody>
      </p:sp>
    </p:spTree>
    <p:extLst>
      <p:ext uri="{BB962C8B-B14F-4D97-AF65-F5344CB8AC3E}">
        <p14:creationId xmlns:p14="http://schemas.microsoft.com/office/powerpoint/2010/main" val="377148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ko-KR" smtClean="0"/>
              <a:t>&lt;July 2018&gt;</a:t>
            </a:r>
            <a:endParaRPr lang="en-US" dirty="0"/>
          </a:p>
        </p:txBody>
      </p:sp>
      <p:sp>
        <p:nvSpPr>
          <p:cNvPr id="8" name="Footer Placeholder 7"/>
          <p:cNvSpPr>
            <a:spLocks noGrp="1"/>
          </p:cNvSpPr>
          <p:nvPr>
            <p:ph type="ftr" sz="quarter" idx="11"/>
          </p:nvPr>
        </p:nvSpPr>
        <p:spPr/>
        <p:txBody>
          <a:bodyPr/>
          <a:lstStyle>
            <a:lvl1pPr>
              <a:defRPr/>
            </a:lvl1pPr>
          </a:lstStyle>
          <a:p>
            <a:r>
              <a:rPr lang="en-US" smtClean="0"/>
              <a:t>Sangsung Choi (Woosong University)</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300D226A-75F5-B94A-8020-5E59BED46E05}" type="slidenum">
              <a:rPr lang="en-US"/>
              <a:pPr/>
              <a:t>‹#›</a:t>
            </a:fld>
            <a:endParaRPr lang="en-US"/>
          </a:p>
        </p:txBody>
      </p:sp>
    </p:spTree>
    <p:extLst>
      <p:ext uri="{BB962C8B-B14F-4D97-AF65-F5344CB8AC3E}">
        <p14:creationId xmlns:p14="http://schemas.microsoft.com/office/powerpoint/2010/main" val="136031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ko-KR" smtClean="0"/>
              <a:t>&lt;July 2018&gt;</a:t>
            </a:r>
            <a:endParaRPr lang="en-US" dirty="0"/>
          </a:p>
        </p:txBody>
      </p:sp>
      <p:sp>
        <p:nvSpPr>
          <p:cNvPr id="4" name="Footer Placeholder 3"/>
          <p:cNvSpPr>
            <a:spLocks noGrp="1"/>
          </p:cNvSpPr>
          <p:nvPr>
            <p:ph type="ftr" sz="quarter" idx="11"/>
          </p:nvPr>
        </p:nvSpPr>
        <p:spPr/>
        <p:txBody>
          <a:bodyPr/>
          <a:lstStyle>
            <a:lvl1pPr>
              <a:defRPr/>
            </a:lvl1pPr>
          </a:lstStyle>
          <a:p>
            <a:r>
              <a:rPr lang="en-US" smtClean="0"/>
              <a:t>Sangsung Choi (Woosong University)</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8761FD8D-6E16-6948-8228-37F606CBBE8D}" type="slidenum">
              <a:rPr lang="en-US"/>
              <a:pPr/>
              <a:t>‹#›</a:t>
            </a:fld>
            <a:endParaRPr lang="en-US"/>
          </a:p>
        </p:txBody>
      </p:sp>
    </p:spTree>
    <p:extLst>
      <p:ext uri="{BB962C8B-B14F-4D97-AF65-F5344CB8AC3E}">
        <p14:creationId xmlns:p14="http://schemas.microsoft.com/office/powerpoint/2010/main" val="413575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smtClean="0"/>
              <a:t>&lt;July 2018&gt;</a:t>
            </a:r>
            <a:endParaRPr lang="en-US" dirty="0"/>
          </a:p>
        </p:txBody>
      </p:sp>
      <p:sp>
        <p:nvSpPr>
          <p:cNvPr id="3" name="Footer Placeholder 2"/>
          <p:cNvSpPr>
            <a:spLocks noGrp="1"/>
          </p:cNvSpPr>
          <p:nvPr>
            <p:ph type="ftr" sz="quarter" idx="11"/>
          </p:nvPr>
        </p:nvSpPr>
        <p:spPr/>
        <p:txBody>
          <a:bodyPr/>
          <a:lstStyle>
            <a:lvl1pPr>
              <a:defRPr/>
            </a:lvl1pPr>
          </a:lstStyle>
          <a:p>
            <a:r>
              <a:rPr lang="en-US" smtClean="0"/>
              <a:t>Sangsung Choi (Woosong University)</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B203204F-18E1-E243-BC77-5EC53382E152}" type="slidenum">
              <a:rPr lang="en-US"/>
              <a:pPr/>
              <a:t>‹#›</a:t>
            </a:fld>
            <a:endParaRPr lang="en-US"/>
          </a:p>
        </p:txBody>
      </p:sp>
    </p:spTree>
    <p:extLst>
      <p:ext uri="{BB962C8B-B14F-4D97-AF65-F5344CB8AC3E}">
        <p14:creationId xmlns:p14="http://schemas.microsoft.com/office/powerpoint/2010/main" val="252368835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smtClean="0"/>
              <a:t>&lt;July 2018&gt;</a:t>
            </a:r>
            <a:endParaRPr lang="en-US" dirty="0"/>
          </a:p>
        </p:txBody>
      </p:sp>
      <p:sp>
        <p:nvSpPr>
          <p:cNvPr id="6" name="Footer Placeholder 5"/>
          <p:cNvSpPr>
            <a:spLocks noGrp="1"/>
          </p:cNvSpPr>
          <p:nvPr>
            <p:ph type="ftr" sz="quarter" idx="11"/>
          </p:nvPr>
        </p:nvSpPr>
        <p:spPr/>
        <p:txBody>
          <a:bodyPr/>
          <a:lstStyle>
            <a:lvl1pPr>
              <a:defRPr/>
            </a:lvl1pPr>
          </a:lstStyle>
          <a:p>
            <a:r>
              <a:rPr lang="en-US" smtClean="0"/>
              <a:t>Sangsung Choi (Woosong University)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A5A882C-4495-3547-A1B3-144F6924F619}" type="slidenum">
              <a:rPr lang="en-US"/>
              <a:pPr/>
              <a:t>‹#›</a:t>
            </a:fld>
            <a:endParaRPr lang="en-US"/>
          </a:p>
        </p:txBody>
      </p:sp>
    </p:spTree>
    <p:extLst>
      <p:ext uri="{BB962C8B-B14F-4D97-AF65-F5344CB8AC3E}">
        <p14:creationId xmlns:p14="http://schemas.microsoft.com/office/powerpoint/2010/main" val="349397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smtClean="0"/>
              <a:t>&lt;July 2018&gt;</a:t>
            </a:r>
            <a:endParaRPr lang="en-US" dirty="0"/>
          </a:p>
        </p:txBody>
      </p:sp>
      <p:sp>
        <p:nvSpPr>
          <p:cNvPr id="6" name="Footer Placeholder 5"/>
          <p:cNvSpPr>
            <a:spLocks noGrp="1"/>
          </p:cNvSpPr>
          <p:nvPr>
            <p:ph type="ftr" sz="quarter" idx="11"/>
          </p:nvPr>
        </p:nvSpPr>
        <p:spPr/>
        <p:txBody>
          <a:bodyPr/>
          <a:lstStyle>
            <a:lvl1pPr>
              <a:defRPr/>
            </a:lvl1pPr>
          </a:lstStyle>
          <a:p>
            <a:r>
              <a:rPr lang="en-US" smtClean="0"/>
              <a:t>Sangsung Choi (Woosong University)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9B09096-F2D6-514C-B2EA-74D000F610C7}" type="slidenum">
              <a:rPr lang="en-US"/>
              <a:pPr/>
              <a:t>‹#›</a:t>
            </a:fld>
            <a:endParaRPr lang="en-US"/>
          </a:p>
        </p:txBody>
      </p:sp>
    </p:spTree>
    <p:extLst>
      <p:ext uri="{BB962C8B-B14F-4D97-AF65-F5344CB8AC3E}">
        <p14:creationId xmlns:p14="http://schemas.microsoft.com/office/powerpoint/2010/main" val="370212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altLang="ko-KR" smtClean="0"/>
              <a:t>&lt;July 2018&gt;</a:t>
            </a:r>
            <a:endParaRPr lang="en-US" dirty="0"/>
          </a:p>
        </p:txBody>
      </p:sp>
      <p:sp>
        <p:nvSpPr>
          <p:cNvPr id="1029" name="Rectangle 5"/>
          <p:cNvSpPr>
            <a:spLocks noGrp="1" noChangeArrowheads="1"/>
          </p:cNvSpPr>
          <p:nvPr>
            <p:ph type="ftr" sz="quarter" idx="3"/>
          </p:nvPr>
        </p:nvSpPr>
        <p:spPr bwMode="auto">
          <a:xfrm>
            <a:off x="4983480" y="6475413"/>
            <a:ext cx="393192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l">
              <a:defRPr/>
            </a:lvl1pPr>
          </a:lstStyle>
          <a:p>
            <a:r>
              <a:rPr lang="en-US" smtClean="0"/>
              <a:t>Sangsung Choi (Woosong University)</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EC268870-D625-D040-B128-9224461A2F95}" type="slidenum">
              <a:rPr lang="en-US"/>
              <a:pPr/>
              <a:t>‹#›</a:t>
            </a:fld>
            <a:endParaRPr lang="en-US"/>
          </a:p>
        </p:txBody>
      </p:sp>
      <p:sp>
        <p:nvSpPr>
          <p:cNvPr id="1031" name="Rectangle 7"/>
          <p:cNvSpPr>
            <a:spLocks noChangeArrowheads="1"/>
          </p:cNvSpPr>
          <p:nvPr/>
        </p:nvSpPr>
        <p:spPr bwMode="auto">
          <a:xfrm>
            <a:off x="2819400" y="394156"/>
            <a:ext cx="56388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sz="1400" b="1" dirty="0"/>
              <a:t>doc.: IEEE 802.15-&lt;</a:t>
            </a:r>
            <a:r>
              <a:rPr lang="en-US" sz="1400" b="1" dirty="0">
                <a:effectLst/>
              </a:rPr>
              <a:t> </a:t>
            </a:r>
            <a:r>
              <a:rPr lang="en-US" sz="1400" b="1" dirty="0" smtClean="0">
                <a:effectLst/>
              </a:rPr>
              <a:t>15-18-00329-00-004x</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2220D18D-D1D3-4A66-A9F9-2F8AEB788C79}"/>
              </a:ext>
            </a:extLst>
          </p:cNvPr>
          <p:cNvSpPr>
            <a:spLocks noGrp="1"/>
          </p:cNvSpPr>
          <p:nvPr>
            <p:ph type="dt" sz="half" idx="10"/>
          </p:nvPr>
        </p:nvSpPr>
        <p:spPr/>
        <p:txBody>
          <a:bodyPr/>
          <a:lstStyle/>
          <a:p>
            <a:r>
              <a:rPr lang="en-US" altLang="ko-KR" smtClean="0"/>
              <a:t>&lt;July 2018&gt;</a:t>
            </a:r>
            <a:endParaRPr lang="en-US" dirty="0"/>
          </a:p>
        </p:txBody>
      </p:sp>
      <p:sp>
        <p:nvSpPr>
          <p:cNvPr id="3" name="Footer Placeholder 2">
            <a:extLst>
              <a:ext uri="{FF2B5EF4-FFF2-40B4-BE49-F238E27FC236}">
                <a16:creationId xmlns="" xmlns:a16="http://schemas.microsoft.com/office/drawing/2014/main" id="{683671C2-4209-45DF-8F7C-DD31FE002CE3}"/>
              </a:ext>
            </a:extLst>
          </p:cNvPr>
          <p:cNvSpPr>
            <a:spLocks noGrp="1"/>
          </p:cNvSpPr>
          <p:nvPr>
            <p:ph type="ftr" sz="quarter" idx="11"/>
          </p:nvPr>
        </p:nvSpPr>
        <p:spPr/>
        <p:txBody>
          <a:bodyPr/>
          <a:lstStyle/>
          <a:p>
            <a:r>
              <a:rPr lang="fr-FR" smtClean="0"/>
              <a:t>Sangsung Choi (Woosong University)</a:t>
            </a:r>
            <a:endParaRPr lang="en-US" dirty="0"/>
          </a:p>
        </p:txBody>
      </p:sp>
      <p:sp>
        <p:nvSpPr>
          <p:cNvPr id="5" name="Rectangle 2">
            <a:extLst>
              <a:ext uri="{FF2B5EF4-FFF2-40B4-BE49-F238E27FC236}">
                <a16:creationId xmlns="" xmlns:a16="http://schemas.microsoft.com/office/drawing/2014/main" id="{7BF14C09-0488-47E6-9D6E-FDAB7D47315D}"/>
              </a:ext>
            </a:extLst>
          </p:cNvPr>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6" name="Rectangle 3">
            <a:extLst>
              <a:ext uri="{FF2B5EF4-FFF2-40B4-BE49-F238E27FC236}">
                <a16:creationId xmlns="" xmlns:a16="http://schemas.microsoft.com/office/drawing/2014/main" id="{347DCF39-79E1-401D-BD5A-62B1CB8961E1}"/>
              </a:ext>
            </a:extLst>
          </p:cNvPr>
          <p:cNvSpPr>
            <a:spLocks noChangeArrowheads="1"/>
          </p:cNvSpPr>
          <p:nvPr/>
        </p:nvSpPr>
        <p:spPr bwMode="auto">
          <a:xfrm>
            <a:off x="152400" y="609600"/>
            <a:ext cx="8991600" cy="52886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altLang="ko-KR" sz="1600" dirty="0" smtClean="0">
                <a:solidFill>
                  <a:schemeClr val="tx2"/>
                </a:solidFill>
              </a:rPr>
              <a:t>FSK </a:t>
            </a:r>
            <a:r>
              <a:rPr lang="en-US" altLang="ko-KR" sz="1600" dirty="0">
                <a:solidFill>
                  <a:schemeClr val="tx2"/>
                </a:solidFill>
              </a:rPr>
              <a:t>extension to lower data rates </a:t>
            </a:r>
            <a:r>
              <a:rPr lang="en-US" altLang="ko-KR" sz="1600" dirty="0" smtClean="0">
                <a:solidFill>
                  <a:schemeClr val="tx2"/>
                </a:solidFill>
              </a:rPr>
              <a:t>for </a:t>
            </a:r>
            <a:r>
              <a:rPr lang="en-US" sz="1600" dirty="0" smtClean="0">
                <a:solidFill>
                  <a:schemeClr val="tx2"/>
                </a:solidFill>
              </a:rPr>
              <a:t>Korea Sub-GHz Band]</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a:solidFill>
                  <a:srgbClr val="FF0000"/>
                </a:solidFill>
              </a:rPr>
              <a:t>9</a:t>
            </a:r>
            <a:r>
              <a:rPr lang="en-US" sz="1600" dirty="0" smtClean="0">
                <a:solidFill>
                  <a:srgbClr val="FF0000"/>
                </a:solidFill>
              </a:rPr>
              <a:t> July 2018</a:t>
            </a:r>
            <a:r>
              <a:rPr lang="en-US" sz="1600" dirty="0" smtClean="0">
                <a:solidFill>
                  <a:schemeClr val="tx2"/>
                </a:solidFill>
              </a:rPr>
              <a:t>]</a:t>
            </a:r>
            <a:r>
              <a:rPr lang="en-US" sz="1600" dirty="0">
                <a:solidFill>
                  <a:schemeClr val="tx2"/>
                </a:solidFill>
              </a:rPr>
              <a:t>	</a:t>
            </a:r>
            <a:r>
              <a:rPr lang="en-US" sz="1600" dirty="0" smtClean="0">
                <a:solidFill>
                  <a:schemeClr val="tx2"/>
                </a:solidFill>
              </a:rPr>
              <a:t> </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err="1" smtClean="0">
                <a:solidFill>
                  <a:srgbClr val="FF0000"/>
                </a:solidFill>
              </a:rPr>
              <a:t>Sangsung</a:t>
            </a:r>
            <a:r>
              <a:rPr lang="en-US" sz="1600" dirty="0" smtClean="0">
                <a:solidFill>
                  <a:srgbClr val="FF0000"/>
                </a:solidFill>
              </a:rPr>
              <a:t> Choi</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err="1" smtClean="0">
                <a:solidFill>
                  <a:srgbClr val="FF0000"/>
                </a:solidFill>
              </a:rPr>
              <a:t>Woosong</a:t>
            </a:r>
            <a:r>
              <a:rPr lang="en-US" sz="1600" dirty="0" smtClean="0">
                <a:solidFill>
                  <a:srgbClr val="FF0000"/>
                </a:solidFill>
              </a:rPr>
              <a:t> University</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171 </a:t>
            </a:r>
            <a:r>
              <a:rPr lang="en-US" sz="1600" dirty="0" err="1" smtClean="0">
                <a:solidFill>
                  <a:srgbClr val="FF0000"/>
                </a:solidFill>
              </a:rPr>
              <a:t>Dongdaejeon-ro</a:t>
            </a:r>
            <a:r>
              <a:rPr lang="en-US" sz="1600" dirty="0" smtClean="0">
                <a:solidFill>
                  <a:srgbClr val="FF0000"/>
                </a:solidFill>
              </a:rPr>
              <a:t>, Dong-</a:t>
            </a:r>
            <a:r>
              <a:rPr lang="en-US" sz="1600" dirty="0" err="1" smtClean="0">
                <a:solidFill>
                  <a:srgbClr val="FF0000"/>
                </a:solidFill>
              </a:rPr>
              <a:t>gu</a:t>
            </a:r>
            <a:r>
              <a:rPr lang="en-US" sz="1600" dirty="0" smtClean="0">
                <a:solidFill>
                  <a:srgbClr val="FF0000"/>
                </a:solidFill>
              </a:rPr>
              <a:t>, Daejeon, Korea</a:t>
            </a:r>
            <a:r>
              <a:rPr lang="en-US" sz="1600" dirty="0" smtClean="0"/>
              <a:t>]</a:t>
            </a:r>
          </a:p>
          <a:p>
            <a:r>
              <a:rPr lang="en-US" sz="1600" dirty="0" smtClean="0">
                <a:solidFill>
                  <a:schemeClr val="tx2"/>
                </a:solidFill>
              </a:rPr>
              <a:t>Voice:[</a:t>
            </a:r>
            <a:r>
              <a:rPr lang="en-US" sz="1600" dirty="0" smtClean="0">
                <a:solidFill>
                  <a:srgbClr val="FF0000"/>
                </a:solidFill>
              </a:rPr>
              <a:t>+82-42-630-9615</a:t>
            </a:r>
            <a:r>
              <a:rPr lang="en-US" sz="1600" dirty="0" smtClean="0">
                <a:solidFill>
                  <a:schemeClr val="tx2"/>
                </a:solidFill>
              </a:rPr>
              <a:t>], FAX: [+</a:t>
            </a:r>
            <a:r>
              <a:rPr lang="en-US" sz="1600" dirty="0" smtClean="0">
                <a:solidFill>
                  <a:srgbClr val="FF0000"/>
                </a:solidFill>
              </a:rPr>
              <a:t> 82-42-630-9119</a:t>
            </a:r>
            <a:r>
              <a:rPr lang="en-US" sz="1600" dirty="0" smtClean="0">
                <a:solidFill>
                  <a:schemeClr val="tx2"/>
                </a:solidFill>
              </a:rPr>
              <a:t>], E-Mail:[</a:t>
            </a:r>
            <a:r>
              <a:rPr lang="en-US" sz="1600" dirty="0" smtClean="0">
                <a:solidFill>
                  <a:srgbClr val="FF0000"/>
                </a:solidFill>
              </a:rPr>
              <a:t>sschoi@wsu.ac.kr</a:t>
            </a:r>
            <a:r>
              <a:rPr lang="en-US" sz="1600" dirty="0" smtClean="0">
                <a:solidFill>
                  <a:schemeClr val="tx2"/>
                </a:solidFill>
              </a:rPr>
              <a:t>]	</a:t>
            </a:r>
          </a:p>
          <a:p>
            <a:pPr>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a:t>
            </a:r>
            <a:r>
              <a:rPr lang="ja-JP" altLang="en-US" dirty="0">
                <a:solidFill>
                  <a:schemeClr val="accent2"/>
                </a:solidFill>
                <a:latin typeface="Arial"/>
              </a:rPr>
              <a:t>“</a:t>
            </a:r>
            <a:r>
              <a:rPr lang="en-US" dirty="0">
                <a:solidFill>
                  <a:schemeClr val="accent2"/>
                </a:solidFill>
              </a:rPr>
              <a:t>General Contributions</a:t>
            </a:r>
            <a:r>
              <a:rPr lang="ja-JP" altLang="en-US" dirty="0">
                <a:solidFill>
                  <a:schemeClr val="accent2"/>
                </a:solidFill>
                <a:latin typeface="Arial"/>
              </a:rPr>
              <a:t>”</a:t>
            </a:r>
            <a:r>
              <a:rPr lang="en-US" dirty="0">
                <a:solidFill>
                  <a:schemeClr val="accent2"/>
                </a:solidFill>
              </a:rPr>
              <a:t>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ja-JP" sz="1600" dirty="0" smtClean="0">
                <a:ea typeface="ＭＳ Ｐゴシック" panose="020B0600070205080204" pitchFamily="34" charset="-128"/>
              </a:rPr>
              <a:t>Proposed extending SUN FSK PHY specification to lower data rates in Korea </a:t>
            </a:r>
            <a:r>
              <a:rPr lang="en-US" altLang="ko-KR" sz="1600" dirty="0" smtClean="0">
                <a:ea typeface="ＭＳ Ｐゴシック" panose="020B0600070205080204" pitchFamily="34" charset="-128"/>
              </a:rPr>
              <a:t>sub-</a:t>
            </a:r>
            <a:r>
              <a:rPr lang="en-US" altLang="ko-KR" sz="1600" dirty="0" err="1" smtClean="0">
                <a:ea typeface="ＭＳ Ｐゴシック" panose="020B0600070205080204" pitchFamily="34" charset="-128"/>
              </a:rPr>
              <a:t>giga</a:t>
            </a:r>
            <a:r>
              <a:rPr lang="en-US" altLang="ja-JP" sz="1600" dirty="0" smtClean="0">
                <a:ea typeface="ＭＳ Ｐゴシック" panose="020B0600070205080204" pitchFamily="34" charset="-128"/>
              </a:rPr>
              <a:t> bands.</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rgbClr val="FF0000"/>
                </a:solidFill>
              </a:rPr>
              <a:t>Discussion</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슬라이드 번호 개체 틀 6"/>
          <p:cNvSpPr>
            <a:spLocks noGrp="1"/>
          </p:cNvSpPr>
          <p:nvPr>
            <p:ph type="sldNum" sz="quarter" idx="12"/>
          </p:nvPr>
        </p:nvSpPr>
        <p:spPr/>
        <p:txBody>
          <a:bodyPr/>
          <a:lstStyle/>
          <a:p>
            <a:r>
              <a:rPr lang="en-US" smtClean="0"/>
              <a:t>Slide </a:t>
            </a:r>
            <a:fld id="{B203204F-18E1-E243-BC77-5EC53382E152}" type="slidenum">
              <a:rPr lang="en-US" smtClean="0"/>
              <a:pPr/>
              <a:t>1</a:t>
            </a:fld>
            <a:endParaRPr lang="en-US"/>
          </a:p>
        </p:txBody>
      </p:sp>
    </p:spTree>
    <p:extLst>
      <p:ext uri="{BB962C8B-B14F-4D97-AF65-F5344CB8AC3E}">
        <p14:creationId xmlns:p14="http://schemas.microsoft.com/office/powerpoint/2010/main" val="1113481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Extension proposal #2</a:t>
            </a:r>
            <a:endParaRPr lang="en-US" dirty="0"/>
          </a:p>
        </p:txBody>
      </p:sp>
      <p:sp>
        <p:nvSpPr>
          <p:cNvPr id="8"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611056" y="1774649"/>
            <a:ext cx="7998087" cy="4114800"/>
          </a:xfrm>
        </p:spPr>
        <p:txBody>
          <a:bodyPr/>
          <a:lstStyle/>
          <a:p>
            <a:r>
              <a:rPr lang="en-US" dirty="0" smtClean="0"/>
              <a:t>For SUN FSK PHY – add 940.1~946.3 MHz for Korea as defined in table below:</a:t>
            </a:r>
          </a:p>
          <a:p>
            <a:pPr marL="0" indent="0">
              <a:buNone/>
            </a:pPr>
            <a:r>
              <a:rPr lang="en-US" altLang="ko-KR" sz="2000" dirty="0" smtClean="0"/>
              <a:t>     </a:t>
            </a:r>
            <a:r>
              <a:rPr lang="en-US" altLang="ko-KR" sz="2000" dirty="0"/>
              <a:t>- </a:t>
            </a:r>
            <a:r>
              <a:rPr lang="en-US" altLang="ko-KR" sz="2000" dirty="0" smtClean="0"/>
              <a:t>Only add frequency band for FSK PHY as 917~923.5MHz band</a:t>
            </a:r>
            <a:endParaRPr lang="en-US" dirty="0" smtClean="0"/>
          </a:p>
          <a:p>
            <a:pPr marL="442913" indent="-442913">
              <a:buNone/>
            </a:pPr>
            <a:endParaRPr lang="en-US" altLang="ko-KR" sz="2000" dirty="0" smtClean="0"/>
          </a:p>
          <a:p>
            <a:pPr marL="0" indent="0">
              <a:buNone/>
            </a:pPr>
            <a:endParaRPr lang="en-US" sz="2000" dirty="0"/>
          </a:p>
          <a:p>
            <a:endParaRPr lang="en-US" dirty="0" smtClean="0"/>
          </a:p>
          <a:p>
            <a:endParaRPr lang="en-US" dirty="0"/>
          </a:p>
          <a:p>
            <a:endParaRPr lang="en-US" dirty="0" smtClean="0"/>
          </a:p>
          <a:p>
            <a:pPr marL="0" indent="0">
              <a:buNone/>
            </a:pPr>
            <a:endParaRPr lang="en-US" dirty="0" smtClean="0"/>
          </a:p>
          <a:p>
            <a:pPr marL="0" indent="0">
              <a:buNone/>
            </a:pPr>
            <a:endParaRPr lang="en-US" dirty="0"/>
          </a:p>
          <a:p>
            <a:endParaRPr lang="en-US"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ko-KR"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Sangsung Choi (Woosong University)</a:t>
            </a:r>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graphicFrame>
        <p:nvGraphicFramePr>
          <p:cNvPr id="3" name="표 2"/>
          <p:cNvGraphicFramePr>
            <a:graphicFrameLocks noGrp="1"/>
          </p:cNvGraphicFramePr>
          <p:nvPr>
            <p:extLst>
              <p:ext uri="{D42A27DB-BD31-4B8C-83A1-F6EECF244321}">
                <p14:modId xmlns:p14="http://schemas.microsoft.com/office/powerpoint/2010/main" val="3664750910"/>
              </p:ext>
            </p:extLst>
          </p:nvPr>
        </p:nvGraphicFramePr>
        <p:xfrm>
          <a:off x="914398" y="3505200"/>
          <a:ext cx="7543802" cy="2814320"/>
        </p:xfrm>
        <a:graphic>
          <a:graphicData uri="http://schemas.openxmlformats.org/drawingml/2006/table">
            <a:tbl>
              <a:tblPr firstRow="1" bandRow="1">
                <a:tableStyleId>{5C22544A-7EE6-4342-B048-85BDC9FD1C3A}</a:tableStyleId>
              </a:tblPr>
              <a:tblGrid>
                <a:gridCol w="1143001"/>
                <a:gridCol w="1066800"/>
                <a:gridCol w="1066800"/>
                <a:gridCol w="1066800"/>
                <a:gridCol w="1066800"/>
                <a:gridCol w="1066800"/>
                <a:gridCol w="1066801"/>
              </a:tblGrid>
              <a:tr h="370840">
                <a:tc>
                  <a:txBody>
                    <a:bodyPr/>
                    <a:lstStyle/>
                    <a:p>
                      <a:pPr latinLnBrk="1"/>
                      <a:r>
                        <a:rPr lang="en-US" altLang="ko-KR" sz="1400" dirty="0" smtClean="0"/>
                        <a:t>Frequency Band(MHz)</a:t>
                      </a:r>
                      <a:endParaRPr lang="ko-KR" altLang="en-US" sz="1400" dirty="0"/>
                    </a:p>
                  </a:txBody>
                  <a:tcPr/>
                </a:tc>
                <a:tc>
                  <a:txBody>
                    <a:bodyPr/>
                    <a:lstStyle/>
                    <a:p>
                      <a:pPr latinLnBrk="1"/>
                      <a:r>
                        <a:rPr lang="en-US" altLang="ko-KR" sz="1400" dirty="0" smtClean="0"/>
                        <a:t>Parameter</a:t>
                      </a:r>
                      <a:endParaRPr lang="ko-KR" altLang="en-US" sz="1400" dirty="0"/>
                    </a:p>
                  </a:txBody>
                  <a:tcPr/>
                </a:tc>
                <a:tc>
                  <a:txBody>
                    <a:bodyPr/>
                    <a:lstStyle/>
                    <a:p>
                      <a:pPr latinLnBrk="1"/>
                      <a:r>
                        <a:rPr lang="en-US" altLang="ko-KR" sz="1400" dirty="0" smtClean="0"/>
                        <a:t>Operating Mode #1</a:t>
                      </a:r>
                      <a:endParaRPr lang="ko-KR" altLang="en-US" sz="1400" dirty="0"/>
                    </a:p>
                  </a:txBody>
                  <a:tcPr/>
                </a:tc>
                <a:tc>
                  <a:txBody>
                    <a:bodyPr/>
                    <a:lstStyle/>
                    <a:p>
                      <a:pPr marL="0" marR="0" lvl="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Operating Mode #2</a:t>
                      </a:r>
                      <a:endParaRPr lang="ko-KR" altLang="en-US" sz="1400" dirty="0"/>
                    </a:p>
                  </a:txBody>
                  <a:tcPr/>
                </a:tc>
                <a:tc>
                  <a:txBody>
                    <a:bodyPr/>
                    <a:lstStyle/>
                    <a:p>
                      <a:pPr marL="0" marR="0" lvl="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Operating Mode #3</a:t>
                      </a:r>
                      <a:endParaRPr lang="ko-KR" altLang="en-US" sz="1400" dirty="0"/>
                    </a:p>
                  </a:txBody>
                  <a:tcPr/>
                </a:tc>
                <a:tc>
                  <a:txBody>
                    <a:bodyPr/>
                    <a:lstStyle/>
                    <a:p>
                      <a:pPr marL="0" marR="0" lvl="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Operating Mode #4</a:t>
                      </a:r>
                      <a:endParaRPr lang="ko-KR" altLang="en-US" sz="1400" dirty="0"/>
                    </a:p>
                  </a:txBody>
                  <a:tcPr/>
                </a:tc>
                <a:tc>
                  <a:txBody>
                    <a:bodyPr/>
                    <a:lstStyle/>
                    <a:p>
                      <a:pPr marL="0" marR="0" lvl="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Operating Mode #5</a:t>
                      </a:r>
                      <a:endParaRPr lang="ko-KR" altLang="en-US" sz="1400" dirty="0"/>
                    </a:p>
                  </a:txBody>
                  <a:tcPr/>
                </a:tc>
              </a:tr>
              <a:tr h="370840">
                <a:tc rowSpan="4">
                  <a:txBody>
                    <a:bodyPr/>
                    <a:lstStyle/>
                    <a:p>
                      <a:pPr latinLnBrk="1"/>
                      <a:endParaRPr lang="en-US" altLang="ko-KR" sz="1400" dirty="0" smtClean="0"/>
                    </a:p>
                    <a:p>
                      <a:pPr latinLnBrk="1"/>
                      <a:endParaRPr lang="en-US" altLang="ko-KR" sz="1400" dirty="0" smtClean="0"/>
                    </a:p>
                    <a:p>
                      <a:pPr latinLnBrk="1"/>
                      <a:endParaRPr lang="en-US" altLang="ko-KR" sz="1400" dirty="0" smtClean="0"/>
                    </a:p>
                    <a:p>
                      <a:pPr algn="ctr" latinLnBrk="1">
                        <a:lnSpc>
                          <a:spcPct val="150000"/>
                        </a:lnSpc>
                      </a:pPr>
                      <a:r>
                        <a:rPr lang="en-US" altLang="ko-KR" sz="1400" spc="-150" dirty="0" smtClean="0">
                          <a:solidFill>
                            <a:srgbClr val="FF0000"/>
                          </a:solidFill>
                        </a:rPr>
                        <a:t>940.1~946.3</a:t>
                      </a:r>
                    </a:p>
                    <a:p>
                      <a:pPr algn="ctr" latinLnBrk="1">
                        <a:lnSpc>
                          <a:spcPct val="150000"/>
                        </a:lnSpc>
                      </a:pPr>
                      <a:r>
                        <a:rPr lang="en-US" altLang="ko-KR" sz="1400" dirty="0" smtClean="0">
                          <a:solidFill>
                            <a:srgbClr val="FF0000"/>
                          </a:solidFill>
                        </a:rPr>
                        <a:t>(Korea)</a:t>
                      </a:r>
                      <a:endParaRPr lang="ko-KR" altLang="en-US" sz="1400" dirty="0">
                        <a:solidFill>
                          <a:srgbClr val="FF0000"/>
                        </a:solidFill>
                      </a:endParaRPr>
                    </a:p>
                  </a:txBody>
                  <a:tcPr/>
                </a:tc>
                <a:tc>
                  <a:txBody>
                    <a:bodyPr/>
                    <a:lstStyle/>
                    <a:p>
                      <a:pPr algn="ctr" latinLnBrk="1"/>
                      <a:r>
                        <a:rPr lang="en-US" altLang="ko-KR" sz="1400" dirty="0" smtClean="0"/>
                        <a:t>Data Rate</a:t>
                      </a:r>
                    </a:p>
                    <a:p>
                      <a:pPr algn="ctr" latinLnBrk="1"/>
                      <a:r>
                        <a:rPr lang="en-US" altLang="ko-KR" sz="1400" dirty="0" smtClean="0"/>
                        <a:t>(Kb/s)</a:t>
                      </a:r>
                      <a:endParaRPr lang="ko-KR" altLang="en-US" sz="1400" dirty="0"/>
                    </a:p>
                  </a:txBody>
                  <a:tcPr/>
                </a:tc>
                <a:tc>
                  <a:txBody>
                    <a:bodyPr/>
                    <a:lstStyle/>
                    <a:p>
                      <a:pPr algn="ctr" latinLnBrk="1"/>
                      <a:r>
                        <a:rPr lang="en-US" altLang="ko-KR" sz="1400" dirty="0" smtClean="0"/>
                        <a:t>50</a:t>
                      </a:r>
                      <a:endParaRPr lang="ko-KR" altLang="en-US" sz="1400" dirty="0"/>
                    </a:p>
                  </a:txBody>
                  <a:tcPr/>
                </a:tc>
                <a:tc>
                  <a:txBody>
                    <a:bodyPr/>
                    <a:lstStyle/>
                    <a:p>
                      <a:pPr algn="ctr" latinLnBrk="1"/>
                      <a:r>
                        <a:rPr lang="en-US" altLang="ko-KR" sz="1400" dirty="0" smtClean="0"/>
                        <a:t>150</a:t>
                      </a:r>
                      <a:endParaRPr lang="ko-KR" altLang="en-US" sz="1400" dirty="0"/>
                    </a:p>
                  </a:txBody>
                  <a:tcPr/>
                </a:tc>
                <a:tc>
                  <a:txBody>
                    <a:bodyPr/>
                    <a:lstStyle/>
                    <a:p>
                      <a:pPr algn="ctr" latinLnBrk="1"/>
                      <a:r>
                        <a:rPr lang="en-US" altLang="ko-KR" sz="1400" dirty="0" smtClean="0"/>
                        <a:t>200</a:t>
                      </a:r>
                      <a:endParaRPr lang="ko-KR" altLang="en-US" sz="1400" dirty="0"/>
                    </a:p>
                  </a:txBody>
                  <a:tcPr/>
                </a:tc>
                <a:tc>
                  <a:txBody>
                    <a:bodyPr/>
                    <a:lstStyle/>
                    <a:p>
                      <a:pPr algn="ctr" latinLnBrk="1"/>
                      <a:r>
                        <a:rPr lang="en-US" altLang="ko-KR" sz="1400" dirty="0" smtClean="0">
                          <a:solidFill>
                            <a:srgbClr val="FF0000"/>
                          </a:solidFill>
                        </a:rPr>
                        <a:t>12.5</a:t>
                      </a:r>
                      <a:endParaRPr lang="ko-KR" altLang="en-US" sz="1400" dirty="0">
                        <a:solidFill>
                          <a:srgbClr val="FF0000"/>
                        </a:solidFill>
                      </a:endParaRPr>
                    </a:p>
                  </a:txBody>
                  <a:tcPr/>
                </a:tc>
                <a:tc>
                  <a:txBody>
                    <a:bodyPr/>
                    <a:lstStyle/>
                    <a:p>
                      <a:pPr algn="ctr" latinLnBrk="1"/>
                      <a:r>
                        <a:rPr lang="en-US" altLang="ko-KR" sz="1400" dirty="0" smtClean="0">
                          <a:solidFill>
                            <a:srgbClr val="FF0000"/>
                          </a:solidFill>
                        </a:rPr>
                        <a:t>25</a:t>
                      </a:r>
                      <a:endParaRPr lang="ko-KR" altLang="en-US" sz="1400" dirty="0">
                        <a:solidFill>
                          <a:srgbClr val="FF0000"/>
                        </a:solidFill>
                      </a:endParaRPr>
                    </a:p>
                  </a:txBody>
                  <a:tcPr/>
                </a:tc>
              </a:tr>
              <a:tr h="370840">
                <a:tc vMerge="1">
                  <a:txBody>
                    <a:bodyPr/>
                    <a:lstStyle/>
                    <a:p>
                      <a:pPr latinLnBrk="1"/>
                      <a:endParaRPr lang="ko-KR" altLang="en-US" dirty="0"/>
                    </a:p>
                  </a:txBody>
                  <a:tcPr/>
                </a:tc>
                <a:tc>
                  <a:txBody>
                    <a:bodyPr/>
                    <a:lstStyle/>
                    <a:p>
                      <a:pPr algn="ctr" latinLnBrk="1"/>
                      <a:r>
                        <a:rPr lang="en-US" altLang="ko-KR" sz="1400" dirty="0" smtClean="0"/>
                        <a:t>Modulation</a:t>
                      </a:r>
                      <a:endParaRPr lang="ko-KR" altLang="en-US" sz="1400" dirty="0"/>
                    </a:p>
                  </a:txBody>
                  <a:tcPr/>
                </a:tc>
                <a:tc>
                  <a:txBody>
                    <a:bodyPr/>
                    <a:lstStyle/>
                    <a:p>
                      <a:pPr algn="ctr" latinLnBrk="1"/>
                      <a:r>
                        <a:rPr lang="en-US" altLang="ko-KR" sz="1400" dirty="0" smtClean="0"/>
                        <a:t>Filtered 2FSK</a:t>
                      </a:r>
                      <a:endParaRPr lang="ko-KR" altLang="en-US" sz="1400" dirty="0"/>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Filtered 2FSK</a:t>
                      </a:r>
                      <a:endParaRPr lang="ko-KR" altLang="en-US" sz="1400" dirty="0"/>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Filtered 2FSK</a:t>
                      </a:r>
                      <a:endParaRPr lang="ko-KR" altLang="en-US" sz="1400" dirty="0"/>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solidFill>
                            <a:srgbClr val="FF0000"/>
                          </a:solidFill>
                        </a:rPr>
                        <a:t>Filtered 2FSK</a:t>
                      </a:r>
                      <a:endParaRPr lang="ko-KR" altLang="en-US" sz="1400" dirty="0">
                        <a:solidFill>
                          <a:srgbClr val="FF0000"/>
                        </a:solidFill>
                      </a:endParaRPr>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solidFill>
                            <a:srgbClr val="FF0000"/>
                          </a:solidFill>
                        </a:rPr>
                        <a:t>Filtered 2FSK</a:t>
                      </a:r>
                      <a:endParaRPr lang="ko-KR" altLang="en-US" sz="1400" dirty="0">
                        <a:solidFill>
                          <a:srgbClr val="FF0000"/>
                        </a:solidFill>
                      </a:endParaRPr>
                    </a:p>
                  </a:txBody>
                  <a:tcPr/>
                </a:tc>
              </a:tr>
              <a:tr h="370840">
                <a:tc vMerge="1">
                  <a:txBody>
                    <a:bodyPr/>
                    <a:lstStyle/>
                    <a:p>
                      <a:pPr latinLnBrk="1"/>
                      <a:endParaRPr lang="ko-KR" altLang="en-US" dirty="0"/>
                    </a:p>
                  </a:txBody>
                  <a:tcPr/>
                </a:tc>
                <a:tc>
                  <a:txBody>
                    <a:bodyPr/>
                    <a:lstStyle/>
                    <a:p>
                      <a:pPr algn="ctr" latinLnBrk="1"/>
                      <a:r>
                        <a:rPr lang="en-US" altLang="ko-KR" sz="1400" dirty="0" smtClean="0"/>
                        <a:t>Modulation Index</a:t>
                      </a:r>
                      <a:endParaRPr lang="ko-KR" altLang="en-US" sz="1400" dirty="0"/>
                    </a:p>
                  </a:txBody>
                  <a:tcPr/>
                </a:tc>
                <a:tc>
                  <a:txBody>
                    <a:bodyPr/>
                    <a:lstStyle/>
                    <a:p>
                      <a:pPr algn="ctr" latinLnBrk="1"/>
                      <a:r>
                        <a:rPr lang="en-US" altLang="ko-KR" sz="1400" dirty="0" smtClean="0"/>
                        <a:t>1.0</a:t>
                      </a:r>
                      <a:endParaRPr lang="ko-KR" altLang="en-US" sz="1400" dirty="0"/>
                    </a:p>
                  </a:txBody>
                  <a:tcPr/>
                </a:tc>
                <a:tc>
                  <a:txBody>
                    <a:bodyPr/>
                    <a:lstStyle/>
                    <a:p>
                      <a:pPr algn="ctr" latinLnBrk="1"/>
                      <a:r>
                        <a:rPr lang="en-US" altLang="ko-KR" sz="1400" dirty="0" smtClean="0"/>
                        <a:t>0.5</a:t>
                      </a:r>
                      <a:endParaRPr lang="ko-KR" altLang="en-US" sz="1400" dirty="0"/>
                    </a:p>
                  </a:txBody>
                  <a:tcPr/>
                </a:tc>
                <a:tc>
                  <a:txBody>
                    <a:bodyPr/>
                    <a:lstStyle/>
                    <a:p>
                      <a:pPr algn="ctr" latinLnBrk="1"/>
                      <a:r>
                        <a:rPr lang="en-US" altLang="ko-KR" sz="1400" dirty="0" smtClean="0"/>
                        <a:t>0.5</a:t>
                      </a:r>
                      <a:endParaRPr lang="ko-KR" altLang="en-US" sz="1400" dirty="0"/>
                    </a:p>
                  </a:txBody>
                  <a:tcPr/>
                </a:tc>
                <a:tc>
                  <a:txBody>
                    <a:bodyPr/>
                    <a:lstStyle/>
                    <a:p>
                      <a:pPr algn="ctr" latinLnBrk="1"/>
                      <a:r>
                        <a:rPr lang="en-US" altLang="ko-KR" sz="1400" dirty="0" smtClean="0">
                          <a:solidFill>
                            <a:srgbClr val="FF0000"/>
                          </a:solidFill>
                        </a:rPr>
                        <a:t>2</a:t>
                      </a:r>
                      <a:endParaRPr lang="ko-KR" altLang="en-US" sz="1400" dirty="0">
                        <a:solidFill>
                          <a:srgbClr val="FF0000"/>
                        </a:solidFill>
                      </a:endParaRPr>
                    </a:p>
                  </a:txBody>
                  <a:tcPr/>
                </a:tc>
                <a:tc>
                  <a:txBody>
                    <a:bodyPr/>
                    <a:lstStyle/>
                    <a:p>
                      <a:pPr algn="ctr" latinLnBrk="1"/>
                      <a:r>
                        <a:rPr lang="en-US" altLang="ko-KR" sz="1400" dirty="0" smtClean="0">
                          <a:solidFill>
                            <a:srgbClr val="FF0000"/>
                          </a:solidFill>
                        </a:rPr>
                        <a:t>1</a:t>
                      </a:r>
                      <a:endParaRPr lang="ko-KR" altLang="en-US" sz="1400" dirty="0">
                        <a:solidFill>
                          <a:srgbClr val="FF0000"/>
                        </a:solidFill>
                      </a:endParaRPr>
                    </a:p>
                  </a:txBody>
                  <a:tcPr/>
                </a:tc>
              </a:tr>
              <a:tr h="741680">
                <a:tc vMerge="1">
                  <a:txBody>
                    <a:bodyPr/>
                    <a:lstStyle/>
                    <a:p>
                      <a:pPr latinLnBrk="1"/>
                      <a:endParaRPr lang="ko-KR" altLang="en-US" dirty="0"/>
                    </a:p>
                  </a:txBody>
                  <a:tcPr/>
                </a:tc>
                <a:tc>
                  <a:txBody>
                    <a:bodyPr/>
                    <a:lstStyle/>
                    <a:p>
                      <a:pPr algn="ctr" latinLnBrk="1"/>
                      <a:r>
                        <a:rPr lang="en-US" altLang="ko-KR" sz="1400" dirty="0" smtClean="0"/>
                        <a:t>Channel Spacing</a:t>
                      </a:r>
                    </a:p>
                    <a:p>
                      <a:pPr algn="ctr" latinLnBrk="1"/>
                      <a:r>
                        <a:rPr lang="en-US" altLang="ko-KR" sz="1400" dirty="0" smtClean="0"/>
                        <a:t>(KHz)</a:t>
                      </a:r>
                      <a:endParaRPr lang="ko-KR" altLang="en-US" sz="1400" dirty="0"/>
                    </a:p>
                  </a:txBody>
                  <a:tcPr/>
                </a:tc>
                <a:tc>
                  <a:txBody>
                    <a:bodyPr/>
                    <a:lstStyle/>
                    <a:p>
                      <a:pPr algn="ctr" latinLnBrk="1"/>
                      <a:r>
                        <a:rPr lang="en-US" altLang="ko-KR" sz="1400" dirty="0" smtClean="0"/>
                        <a:t>200</a:t>
                      </a:r>
                      <a:endParaRPr lang="ko-KR" altLang="en-US" sz="1400" dirty="0"/>
                    </a:p>
                  </a:txBody>
                  <a:tcPr/>
                </a:tc>
                <a:tc>
                  <a:txBody>
                    <a:bodyPr/>
                    <a:lstStyle/>
                    <a:p>
                      <a:pPr algn="ctr" latinLnBrk="1"/>
                      <a:r>
                        <a:rPr lang="en-US" altLang="ko-KR" sz="1400" dirty="0" smtClean="0"/>
                        <a:t>400</a:t>
                      </a:r>
                      <a:endParaRPr lang="ko-KR" altLang="en-US" sz="1400" dirty="0"/>
                    </a:p>
                  </a:txBody>
                  <a:tcPr/>
                </a:tc>
                <a:tc>
                  <a:txBody>
                    <a:bodyPr/>
                    <a:lstStyle/>
                    <a:p>
                      <a:pPr algn="ctr" latinLnBrk="1"/>
                      <a:r>
                        <a:rPr lang="en-US" altLang="ko-KR" sz="1400" dirty="0" smtClean="0"/>
                        <a:t>400</a:t>
                      </a:r>
                      <a:endParaRPr lang="ko-KR" altLang="en-US" sz="1400" dirty="0"/>
                    </a:p>
                  </a:txBody>
                  <a:tcPr/>
                </a:tc>
                <a:tc>
                  <a:txBody>
                    <a:bodyPr/>
                    <a:lstStyle/>
                    <a:p>
                      <a:pPr algn="ctr" latinLnBrk="1"/>
                      <a:r>
                        <a:rPr lang="en-US" altLang="ko-KR" sz="1400" dirty="0" smtClean="0">
                          <a:solidFill>
                            <a:srgbClr val="FF0000"/>
                          </a:solidFill>
                        </a:rPr>
                        <a:t>100</a:t>
                      </a:r>
                      <a:endParaRPr lang="ko-KR" altLang="en-US" sz="1400" dirty="0">
                        <a:solidFill>
                          <a:srgbClr val="FF0000"/>
                        </a:solidFill>
                      </a:endParaRPr>
                    </a:p>
                  </a:txBody>
                  <a:tcPr/>
                </a:tc>
                <a:tc>
                  <a:txBody>
                    <a:bodyPr/>
                    <a:lstStyle/>
                    <a:p>
                      <a:pPr algn="ctr" latinLnBrk="1"/>
                      <a:r>
                        <a:rPr lang="en-US" altLang="ko-KR" sz="1400" dirty="0" smtClean="0">
                          <a:solidFill>
                            <a:srgbClr val="FF0000"/>
                          </a:solidFill>
                        </a:rPr>
                        <a:t>100</a:t>
                      </a:r>
                      <a:endParaRPr lang="ko-KR" altLang="en-US" sz="1400" dirty="0">
                        <a:solidFill>
                          <a:srgbClr val="FF0000"/>
                        </a:solidFill>
                      </a:endParaRPr>
                    </a:p>
                  </a:txBody>
                  <a:tcPr/>
                </a:tc>
              </a:tr>
            </a:tbl>
          </a:graphicData>
        </a:graphic>
      </p:graphicFrame>
      <p:sp>
        <p:nvSpPr>
          <p:cNvPr id="2" name="슬라이드 번호 개체 틀 1"/>
          <p:cNvSpPr>
            <a:spLocks noGrp="1"/>
          </p:cNvSpPr>
          <p:nvPr>
            <p:ph type="sldNum" sz="quarter" idx="12"/>
          </p:nvPr>
        </p:nvSpPr>
        <p:spPr/>
        <p:txBody>
          <a:bodyPr/>
          <a:lstStyle/>
          <a:p>
            <a:r>
              <a:rPr lang="en-US" smtClean="0"/>
              <a:t>Slide </a:t>
            </a:r>
            <a:fld id="{C68A915F-B456-5149-A807-E92E2E55320D}" type="slidenum">
              <a:rPr lang="en-US" smtClean="0"/>
              <a:pPr/>
              <a:t>10</a:t>
            </a:fld>
            <a:endParaRPr lang="en-US"/>
          </a:p>
        </p:txBody>
      </p:sp>
    </p:spTree>
    <p:extLst>
      <p:ext uri="{BB962C8B-B14F-4D97-AF65-F5344CB8AC3E}">
        <p14:creationId xmlns:p14="http://schemas.microsoft.com/office/powerpoint/2010/main" val="10664536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762000"/>
          </a:xfrm>
        </p:spPr>
        <p:txBody>
          <a:bodyPr/>
          <a:lstStyle/>
          <a:p>
            <a:r>
              <a:rPr lang="en-US" dirty="0" smtClean="0"/>
              <a:t>Extension proposal #3</a:t>
            </a:r>
            <a:endParaRPr lang="en-US" dirty="0"/>
          </a:p>
        </p:txBody>
      </p:sp>
      <p:sp>
        <p:nvSpPr>
          <p:cNvPr id="8"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685800" y="1545273"/>
            <a:ext cx="7998087" cy="2236866"/>
          </a:xfrm>
        </p:spPr>
        <p:txBody>
          <a:bodyPr/>
          <a:lstStyle/>
          <a:p>
            <a:r>
              <a:rPr lang="en-US" dirty="0" smtClean="0"/>
              <a:t>For SUN FSK PHY – add 264~268 MHz for Korea as defined in table below:</a:t>
            </a:r>
          </a:p>
          <a:p>
            <a:pPr marL="442913" indent="-442913">
              <a:buNone/>
            </a:pPr>
            <a:r>
              <a:rPr lang="en-US" altLang="ko-KR" sz="2000" dirty="0" smtClean="0"/>
              <a:t>     - 12.5, 25, 50Kbps as lower data-rates use narrow bandwidth </a:t>
            </a:r>
          </a:p>
          <a:p>
            <a:pPr marL="533400" indent="-533400">
              <a:buNone/>
            </a:pPr>
            <a:r>
              <a:rPr lang="en-US" sz="2000" dirty="0" smtClean="0"/>
              <a:t>     -  Consider 2.4Kbps mode using narrowband optionally </a:t>
            </a:r>
          </a:p>
          <a:p>
            <a:pPr marL="533400" indent="-533400">
              <a:buNone/>
            </a:pPr>
            <a:r>
              <a:rPr lang="en-US" sz="2000" dirty="0"/>
              <a:t> </a:t>
            </a:r>
            <a:r>
              <a:rPr lang="en-US" sz="2000" dirty="0" smtClean="0"/>
              <a:t>       (2.4Kbps @12.5KHz channel bandwidth)</a:t>
            </a:r>
            <a:endParaRPr lang="en-US" dirty="0"/>
          </a:p>
          <a:p>
            <a:pPr marL="533400" indent="-533400">
              <a:buNone/>
            </a:pPr>
            <a:r>
              <a:rPr lang="en-US" dirty="0"/>
              <a:t> </a:t>
            </a:r>
          </a:p>
          <a:p>
            <a:pPr marL="0" indent="0">
              <a:buNone/>
            </a:pPr>
            <a:endParaRPr lang="en-US" dirty="0" smtClean="0"/>
          </a:p>
          <a:p>
            <a:pPr marL="0" indent="0">
              <a:buNone/>
            </a:pPr>
            <a:endParaRPr lang="en-US" dirty="0"/>
          </a:p>
          <a:p>
            <a:pPr marL="0" indent="0">
              <a:buNone/>
            </a:pPr>
            <a:endParaRPr lang="en-US"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ko-KR"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Sangsung Choi (Woosong University)</a:t>
            </a:r>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슬라이드 번호 개체 틀 1"/>
          <p:cNvSpPr>
            <a:spLocks noGrp="1"/>
          </p:cNvSpPr>
          <p:nvPr>
            <p:ph type="sldNum" sz="quarter" idx="12"/>
          </p:nvPr>
        </p:nvSpPr>
        <p:spPr/>
        <p:txBody>
          <a:bodyPr/>
          <a:lstStyle/>
          <a:p>
            <a:r>
              <a:rPr lang="en-US" smtClean="0"/>
              <a:t>Slide </a:t>
            </a:r>
            <a:fld id="{C68A915F-B456-5149-A807-E92E2E55320D}" type="slidenum">
              <a:rPr lang="en-US" smtClean="0"/>
              <a:pPr/>
              <a:t>11</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231885676"/>
              </p:ext>
            </p:extLst>
          </p:nvPr>
        </p:nvGraphicFramePr>
        <p:xfrm>
          <a:off x="914398" y="4114800"/>
          <a:ext cx="7543802" cy="2148840"/>
        </p:xfrm>
        <a:graphic>
          <a:graphicData uri="http://schemas.openxmlformats.org/drawingml/2006/table">
            <a:tbl>
              <a:tblPr firstRow="1" bandRow="1">
                <a:tableStyleId>{5C22544A-7EE6-4342-B048-85BDC9FD1C3A}</a:tableStyleId>
              </a:tblPr>
              <a:tblGrid>
                <a:gridCol w="1143001"/>
                <a:gridCol w="1691641"/>
                <a:gridCol w="1524000"/>
                <a:gridCol w="1524000"/>
                <a:gridCol w="1661160"/>
              </a:tblGrid>
              <a:tr h="370840">
                <a:tc>
                  <a:txBody>
                    <a:bodyPr/>
                    <a:lstStyle/>
                    <a:p>
                      <a:pPr algn="ctr" latinLnBrk="1"/>
                      <a:r>
                        <a:rPr lang="en-US" altLang="ko-KR" sz="1400" dirty="0" smtClean="0"/>
                        <a:t>Frequency Band(MHz)</a:t>
                      </a:r>
                      <a:endParaRPr lang="ko-KR" altLang="en-US" sz="1400" dirty="0"/>
                    </a:p>
                  </a:txBody>
                  <a:tcPr/>
                </a:tc>
                <a:tc>
                  <a:txBody>
                    <a:bodyPr/>
                    <a:lstStyle/>
                    <a:p>
                      <a:pPr algn="ctr" latinLnBrk="1"/>
                      <a:r>
                        <a:rPr lang="en-US" altLang="ko-KR" sz="1400" dirty="0" smtClean="0"/>
                        <a:t>Parameter</a:t>
                      </a:r>
                      <a:endParaRPr lang="ko-KR" altLang="en-US" sz="1400" dirty="0"/>
                    </a:p>
                  </a:txBody>
                  <a:tcPr/>
                </a:tc>
                <a:tc>
                  <a:txBody>
                    <a:bodyPr/>
                    <a:lstStyle/>
                    <a:p>
                      <a:pPr algn="ctr" latinLnBrk="1"/>
                      <a:r>
                        <a:rPr lang="en-US" altLang="ko-KR" sz="1400" dirty="0" smtClean="0"/>
                        <a:t>Operating Mode #1</a:t>
                      </a:r>
                      <a:endParaRPr lang="ko-KR" altLang="en-US" sz="1400" dirty="0"/>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Operating</a:t>
                      </a:r>
                    </a:p>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Mode #2</a:t>
                      </a:r>
                      <a:endParaRPr lang="ko-KR" altLang="en-US" sz="1400" dirty="0"/>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Operating</a:t>
                      </a:r>
                    </a:p>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Mode #3</a:t>
                      </a:r>
                      <a:endParaRPr lang="ko-KR" altLang="en-US" sz="1400" dirty="0"/>
                    </a:p>
                  </a:txBody>
                  <a:tcPr/>
                </a:tc>
              </a:tr>
              <a:tr h="370840">
                <a:tc rowSpan="4">
                  <a:txBody>
                    <a:bodyPr/>
                    <a:lstStyle/>
                    <a:p>
                      <a:pPr latinLnBrk="1"/>
                      <a:endParaRPr lang="en-US" altLang="ko-KR" sz="1400" dirty="0" smtClean="0"/>
                    </a:p>
                    <a:p>
                      <a:pPr latinLnBrk="1"/>
                      <a:endParaRPr lang="en-US" altLang="ko-KR" sz="1400" dirty="0" smtClean="0"/>
                    </a:p>
                    <a:p>
                      <a:pPr latinLnBrk="1"/>
                      <a:endParaRPr lang="en-US" altLang="ko-KR" sz="1400" dirty="0" smtClean="0"/>
                    </a:p>
                    <a:p>
                      <a:pPr latinLnBrk="1">
                        <a:lnSpc>
                          <a:spcPct val="150000"/>
                        </a:lnSpc>
                      </a:pPr>
                      <a:r>
                        <a:rPr lang="en-US" altLang="ko-KR" sz="1400" dirty="0" smtClean="0"/>
                        <a:t>262~264</a:t>
                      </a:r>
                      <a:endParaRPr lang="en-US" altLang="ko-KR" sz="1400" dirty="0" smtClean="0"/>
                    </a:p>
                    <a:p>
                      <a:pPr algn="ctr" latinLnBrk="1">
                        <a:lnSpc>
                          <a:spcPct val="150000"/>
                        </a:lnSpc>
                      </a:pPr>
                      <a:r>
                        <a:rPr lang="en-US" altLang="ko-KR" sz="1400" dirty="0" smtClean="0"/>
                        <a:t>(Korea)</a:t>
                      </a:r>
                      <a:endParaRPr lang="ko-KR" altLang="en-US" sz="1400" dirty="0" smtClean="0"/>
                    </a:p>
                    <a:p>
                      <a:pPr algn="ctr" latinLnBrk="1"/>
                      <a:endParaRPr lang="en-US" altLang="ko-KR" sz="1400" spc="-150" dirty="0" smtClean="0">
                        <a:solidFill>
                          <a:srgbClr val="FF0000"/>
                        </a:solidFill>
                      </a:endParaRPr>
                    </a:p>
                  </a:txBody>
                  <a:tcPr/>
                </a:tc>
                <a:tc>
                  <a:txBody>
                    <a:bodyPr/>
                    <a:lstStyle/>
                    <a:p>
                      <a:pPr algn="ctr" latinLnBrk="1"/>
                      <a:r>
                        <a:rPr lang="en-US" altLang="ko-KR" sz="1400" dirty="0" smtClean="0"/>
                        <a:t>Data Rate(Kb/s)</a:t>
                      </a:r>
                      <a:endParaRPr lang="ko-KR" altLang="en-US" sz="1400" dirty="0"/>
                    </a:p>
                  </a:txBody>
                  <a:tcPr/>
                </a:tc>
                <a:tc>
                  <a:txBody>
                    <a:bodyPr/>
                    <a:lstStyle/>
                    <a:p>
                      <a:pPr algn="ctr" latinLnBrk="1"/>
                      <a:r>
                        <a:rPr lang="en-US" altLang="ko-KR" sz="1400" dirty="0" smtClean="0"/>
                        <a:t>50</a:t>
                      </a:r>
                      <a:endParaRPr lang="ko-KR" altLang="en-US" sz="1400" dirty="0"/>
                    </a:p>
                  </a:txBody>
                  <a:tcPr/>
                </a:tc>
                <a:tc>
                  <a:txBody>
                    <a:bodyPr/>
                    <a:lstStyle/>
                    <a:p>
                      <a:pPr algn="ctr" latinLnBrk="1"/>
                      <a:r>
                        <a:rPr lang="en-US" altLang="ko-KR" sz="1400" dirty="0" smtClean="0">
                          <a:solidFill>
                            <a:srgbClr val="FF0000"/>
                          </a:solidFill>
                        </a:rPr>
                        <a:t>12.5</a:t>
                      </a:r>
                      <a:endParaRPr lang="ko-KR" altLang="en-US" sz="1400" dirty="0">
                        <a:solidFill>
                          <a:srgbClr val="FF0000"/>
                        </a:solidFill>
                      </a:endParaRPr>
                    </a:p>
                  </a:txBody>
                  <a:tcPr/>
                </a:tc>
                <a:tc>
                  <a:txBody>
                    <a:bodyPr/>
                    <a:lstStyle/>
                    <a:p>
                      <a:pPr algn="ctr" latinLnBrk="1"/>
                      <a:r>
                        <a:rPr lang="en-US" altLang="ko-KR" sz="1400" dirty="0" smtClean="0">
                          <a:solidFill>
                            <a:srgbClr val="FF0000"/>
                          </a:solidFill>
                        </a:rPr>
                        <a:t>25</a:t>
                      </a:r>
                      <a:endParaRPr lang="ko-KR" altLang="en-US" sz="1400" dirty="0">
                        <a:solidFill>
                          <a:srgbClr val="FF0000"/>
                        </a:solidFill>
                      </a:endParaRPr>
                    </a:p>
                  </a:txBody>
                  <a:tcPr/>
                </a:tc>
              </a:tr>
              <a:tr h="370840">
                <a:tc vMerge="1">
                  <a:txBody>
                    <a:bodyPr/>
                    <a:lstStyle/>
                    <a:p>
                      <a:pPr latinLnBrk="1"/>
                      <a:endParaRPr lang="ko-KR" altLang="en-US" dirty="0"/>
                    </a:p>
                  </a:txBody>
                  <a:tcPr/>
                </a:tc>
                <a:tc>
                  <a:txBody>
                    <a:bodyPr/>
                    <a:lstStyle/>
                    <a:p>
                      <a:pPr algn="ctr" latinLnBrk="1"/>
                      <a:r>
                        <a:rPr lang="en-US" altLang="ko-KR" sz="1400" dirty="0" smtClean="0"/>
                        <a:t>Modulation</a:t>
                      </a:r>
                      <a:endParaRPr lang="ko-KR" altLang="en-US" sz="1400" dirty="0"/>
                    </a:p>
                  </a:txBody>
                  <a:tcPr/>
                </a:tc>
                <a:tc>
                  <a:txBody>
                    <a:bodyPr/>
                    <a:lstStyle/>
                    <a:p>
                      <a:pPr algn="ctr" latinLnBrk="1"/>
                      <a:r>
                        <a:rPr lang="en-US" altLang="ko-KR" sz="1400" dirty="0" smtClean="0"/>
                        <a:t>Filtered 2FSK</a:t>
                      </a:r>
                      <a:endParaRPr lang="ko-KR" altLang="en-US" sz="1400" dirty="0"/>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solidFill>
                            <a:srgbClr val="FF0000"/>
                          </a:solidFill>
                        </a:rPr>
                        <a:t>Filtered 2FSK</a:t>
                      </a:r>
                      <a:endParaRPr lang="ko-KR" altLang="en-US" sz="1400" dirty="0">
                        <a:solidFill>
                          <a:srgbClr val="FF0000"/>
                        </a:solidFill>
                      </a:endParaRPr>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solidFill>
                            <a:srgbClr val="FF0000"/>
                          </a:solidFill>
                        </a:rPr>
                        <a:t>Filtered 2FSK</a:t>
                      </a:r>
                      <a:endParaRPr lang="ko-KR" altLang="en-US" sz="1400" dirty="0">
                        <a:solidFill>
                          <a:srgbClr val="FF0000"/>
                        </a:solidFill>
                      </a:endParaRPr>
                    </a:p>
                  </a:txBody>
                  <a:tcPr/>
                </a:tc>
              </a:tr>
              <a:tr h="370840">
                <a:tc vMerge="1">
                  <a:txBody>
                    <a:bodyPr/>
                    <a:lstStyle/>
                    <a:p>
                      <a:pPr latinLnBrk="1"/>
                      <a:endParaRPr lang="ko-KR" altLang="en-US" dirty="0"/>
                    </a:p>
                  </a:txBody>
                  <a:tcPr/>
                </a:tc>
                <a:tc>
                  <a:txBody>
                    <a:bodyPr/>
                    <a:lstStyle/>
                    <a:p>
                      <a:pPr algn="ctr" latinLnBrk="1"/>
                      <a:r>
                        <a:rPr lang="en-US" altLang="ko-KR" sz="1400" dirty="0" smtClean="0"/>
                        <a:t>Modulation Index</a:t>
                      </a:r>
                      <a:endParaRPr lang="ko-KR" altLang="en-US" sz="1400" dirty="0"/>
                    </a:p>
                  </a:txBody>
                  <a:tcPr/>
                </a:tc>
                <a:tc>
                  <a:txBody>
                    <a:bodyPr/>
                    <a:lstStyle/>
                    <a:p>
                      <a:pPr algn="ctr" latinLnBrk="1"/>
                      <a:r>
                        <a:rPr lang="en-US" altLang="ko-KR" sz="1400" dirty="0" smtClean="0"/>
                        <a:t>1.0</a:t>
                      </a:r>
                      <a:endParaRPr lang="ko-KR" altLang="en-US" sz="1400" dirty="0"/>
                    </a:p>
                  </a:txBody>
                  <a:tcPr/>
                </a:tc>
                <a:tc>
                  <a:txBody>
                    <a:bodyPr/>
                    <a:lstStyle/>
                    <a:p>
                      <a:pPr algn="ctr" latinLnBrk="1"/>
                      <a:r>
                        <a:rPr lang="en-US" altLang="ko-KR" sz="1400" dirty="0" smtClean="0">
                          <a:solidFill>
                            <a:srgbClr val="FF0000"/>
                          </a:solidFill>
                        </a:rPr>
                        <a:t>2</a:t>
                      </a:r>
                      <a:endParaRPr lang="ko-KR" altLang="en-US" sz="1400" dirty="0">
                        <a:solidFill>
                          <a:srgbClr val="FF0000"/>
                        </a:solidFill>
                      </a:endParaRPr>
                    </a:p>
                  </a:txBody>
                  <a:tcPr/>
                </a:tc>
                <a:tc>
                  <a:txBody>
                    <a:bodyPr/>
                    <a:lstStyle/>
                    <a:p>
                      <a:pPr algn="ctr" latinLnBrk="1"/>
                      <a:r>
                        <a:rPr lang="en-US" altLang="ko-KR" sz="1400" dirty="0" smtClean="0">
                          <a:solidFill>
                            <a:srgbClr val="FF0000"/>
                          </a:solidFill>
                        </a:rPr>
                        <a:t>1</a:t>
                      </a:r>
                      <a:endParaRPr lang="ko-KR" altLang="en-US" sz="1400" dirty="0">
                        <a:solidFill>
                          <a:srgbClr val="FF0000"/>
                        </a:solidFill>
                      </a:endParaRPr>
                    </a:p>
                  </a:txBody>
                  <a:tcPr/>
                </a:tc>
              </a:tr>
              <a:tr h="426720">
                <a:tc vMerge="1">
                  <a:txBody>
                    <a:bodyPr/>
                    <a:lstStyle/>
                    <a:p>
                      <a:pPr latinLnBrk="1"/>
                      <a:endParaRPr lang="ko-KR" altLang="en-US" dirty="0"/>
                    </a:p>
                  </a:txBody>
                  <a:tcPr/>
                </a:tc>
                <a:tc>
                  <a:txBody>
                    <a:bodyPr/>
                    <a:lstStyle/>
                    <a:p>
                      <a:pPr algn="ctr" latinLnBrk="1"/>
                      <a:r>
                        <a:rPr lang="en-US" altLang="ko-KR" sz="1400" dirty="0" smtClean="0"/>
                        <a:t>Channel Spacing</a:t>
                      </a:r>
                    </a:p>
                    <a:p>
                      <a:pPr algn="ctr" latinLnBrk="1"/>
                      <a:r>
                        <a:rPr lang="en-US" altLang="ko-KR" sz="1400" dirty="0" smtClean="0"/>
                        <a:t>(KHz)</a:t>
                      </a:r>
                      <a:endParaRPr lang="ko-KR" altLang="en-US" sz="1400" dirty="0"/>
                    </a:p>
                  </a:txBody>
                  <a:tcPr/>
                </a:tc>
                <a:tc>
                  <a:txBody>
                    <a:bodyPr/>
                    <a:lstStyle/>
                    <a:p>
                      <a:pPr algn="ctr" latinLnBrk="1"/>
                      <a:r>
                        <a:rPr lang="en-US" altLang="ko-KR" sz="1400" dirty="0" smtClean="0"/>
                        <a:t>200</a:t>
                      </a:r>
                      <a:endParaRPr lang="ko-KR" altLang="en-US" sz="1400" dirty="0"/>
                    </a:p>
                  </a:txBody>
                  <a:tcPr/>
                </a:tc>
                <a:tc>
                  <a:txBody>
                    <a:bodyPr/>
                    <a:lstStyle/>
                    <a:p>
                      <a:pPr algn="ctr" latinLnBrk="1"/>
                      <a:r>
                        <a:rPr lang="en-US" altLang="ko-KR" sz="1400" dirty="0" smtClean="0">
                          <a:solidFill>
                            <a:srgbClr val="FF0000"/>
                          </a:solidFill>
                        </a:rPr>
                        <a:t>100</a:t>
                      </a:r>
                      <a:endParaRPr lang="ko-KR" altLang="en-US" sz="1400" dirty="0">
                        <a:solidFill>
                          <a:srgbClr val="FF0000"/>
                        </a:solidFill>
                      </a:endParaRPr>
                    </a:p>
                  </a:txBody>
                  <a:tcPr/>
                </a:tc>
                <a:tc>
                  <a:txBody>
                    <a:bodyPr/>
                    <a:lstStyle/>
                    <a:p>
                      <a:pPr algn="ctr" latinLnBrk="1"/>
                      <a:r>
                        <a:rPr lang="en-US" altLang="ko-KR" sz="1400" dirty="0" smtClean="0">
                          <a:solidFill>
                            <a:srgbClr val="FF0000"/>
                          </a:solidFill>
                        </a:rPr>
                        <a:t>100</a:t>
                      </a:r>
                      <a:endParaRPr lang="ko-KR" altLang="en-US" sz="1400" dirty="0">
                        <a:solidFill>
                          <a:srgbClr val="FF0000"/>
                        </a:solidFill>
                      </a:endParaRPr>
                    </a:p>
                  </a:txBody>
                  <a:tcPr/>
                </a:tc>
              </a:tr>
            </a:tbl>
          </a:graphicData>
        </a:graphic>
      </p:graphicFrame>
    </p:spTree>
    <p:extLst>
      <p:ext uri="{BB962C8B-B14F-4D97-AF65-F5344CB8AC3E}">
        <p14:creationId xmlns:p14="http://schemas.microsoft.com/office/powerpoint/2010/main" val="17353153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762000"/>
          </a:xfrm>
        </p:spPr>
        <p:txBody>
          <a:bodyPr/>
          <a:lstStyle/>
          <a:p>
            <a:r>
              <a:rPr lang="en-US" dirty="0" smtClean="0"/>
              <a:t>Conclusions</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ko-KR"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Sangsung Choi (Woosong University)</a:t>
            </a:r>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11" name="Rectangle 1"/>
          <p:cNvSpPr/>
          <p:nvPr/>
        </p:nvSpPr>
        <p:spPr>
          <a:xfrm>
            <a:off x="700882" y="1578638"/>
            <a:ext cx="7833518" cy="3908762"/>
          </a:xfrm>
          <a:prstGeom prst="rect">
            <a:avLst/>
          </a:prstGeom>
        </p:spPr>
        <p:txBody>
          <a:bodyPr wrap="square">
            <a:spAutoFit/>
          </a:bodyPr>
          <a:lstStyle/>
          <a:p>
            <a:pPr marL="342900" indent="-342900" eaLnBrk="1" hangingPunct="1">
              <a:spcBef>
                <a:spcPct val="20000"/>
              </a:spcBef>
              <a:buFontTx/>
              <a:buChar char="•"/>
            </a:pPr>
            <a:r>
              <a:rPr lang="en-US" altLang="ko-KR" sz="2000" kern="0" dirty="0" smtClean="0">
                <a:solidFill>
                  <a:prstClr val="black"/>
                </a:solidFill>
                <a:latin typeface="Arial"/>
                <a:ea typeface="ＭＳ Ｐゴシック"/>
              </a:rPr>
              <a:t>Propose to add 2 </a:t>
            </a:r>
            <a:r>
              <a:rPr lang="en-US" altLang="ko-KR" sz="2000" kern="0" dirty="0">
                <a:solidFill>
                  <a:prstClr val="black"/>
                </a:solidFill>
                <a:latin typeface="Arial"/>
                <a:ea typeface="ＭＳ Ｐゴシック"/>
              </a:rPr>
              <a:t>lower data </a:t>
            </a:r>
            <a:r>
              <a:rPr lang="en-US" altLang="ko-KR" sz="2000" kern="0" dirty="0" smtClean="0">
                <a:solidFill>
                  <a:prstClr val="black"/>
                </a:solidFill>
                <a:latin typeface="Arial"/>
                <a:ea typeface="ＭＳ Ｐゴシック"/>
              </a:rPr>
              <a:t>rate modes </a:t>
            </a:r>
            <a:r>
              <a:rPr lang="en-US" altLang="ko-KR" sz="2000" kern="0" dirty="0">
                <a:solidFill>
                  <a:prstClr val="black"/>
                </a:solidFill>
                <a:latin typeface="Arial"/>
                <a:ea typeface="ＭＳ Ｐゴシック"/>
              </a:rPr>
              <a:t>of FSK SUN </a:t>
            </a:r>
            <a:r>
              <a:rPr lang="en-US" altLang="ko-KR" sz="2000" kern="0" dirty="0" smtClean="0">
                <a:solidFill>
                  <a:prstClr val="black"/>
                </a:solidFill>
                <a:latin typeface="Arial"/>
                <a:ea typeface="ＭＳ Ｐゴシック"/>
              </a:rPr>
              <a:t>in </a:t>
            </a:r>
            <a:r>
              <a:rPr lang="en-US" altLang="ko-KR" sz="2000" kern="0" dirty="0">
                <a:solidFill>
                  <a:prstClr val="black"/>
                </a:solidFill>
                <a:latin typeface="Arial"/>
                <a:ea typeface="ＭＳ Ｐゴシック"/>
              </a:rPr>
              <a:t>Korea sub-</a:t>
            </a:r>
            <a:r>
              <a:rPr lang="en-US" altLang="ko-KR" sz="2000" kern="0" dirty="0" err="1">
                <a:solidFill>
                  <a:prstClr val="black"/>
                </a:solidFill>
                <a:latin typeface="Arial"/>
                <a:ea typeface="ＭＳ Ｐゴシック"/>
              </a:rPr>
              <a:t>giga</a:t>
            </a:r>
            <a:r>
              <a:rPr lang="en-US" altLang="ko-KR" sz="2000" kern="0" dirty="0">
                <a:solidFill>
                  <a:prstClr val="black"/>
                </a:solidFill>
                <a:latin typeface="Arial"/>
                <a:ea typeface="ＭＳ Ｐゴシック"/>
              </a:rPr>
              <a:t>  bands(917~923.5MHz)</a:t>
            </a:r>
          </a:p>
          <a:p>
            <a:pPr marL="533400" indent="-533400" eaLnBrk="1" hangingPunct="1">
              <a:spcBef>
                <a:spcPct val="20000"/>
              </a:spcBef>
            </a:pPr>
            <a:r>
              <a:rPr lang="en-US" altLang="ko-KR" sz="2000" dirty="0" smtClean="0"/>
              <a:t>      </a:t>
            </a:r>
            <a:r>
              <a:rPr lang="en-US" altLang="ko-KR" sz="2000" kern="0" dirty="0">
                <a:solidFill>
                  <a:prstClr val="black"/>
                </a:solidFill>
                <a:latin typeface="Arial"/>
                <a:ea typeface="ＭＳ Ｐゴシック"/>
              </a:rPr>
              <a:t>- It is convenient to add 12.5Kbps and 25Kbps data-rates without changing modulation schemes</a:t>
            </a:r>
          </a:p>
          <a:p>
            <a:pPr marL="533400" indent="-533400" eaLnBrk="1" hangingPunct="1">
              <a:spcBef>
                <a:spcPct val="20000"/>
              </a:spcBef>
            </a:pPr>
            <a:r>
              <a:rPr lang="en-US" altLang="ko-KR" sz="2000" kern="0" dirty="0">
                <a:solidFill>
                  <a:prstClr val="black"/>
                </a:solidFill>
                <a:latin typeface="Arial"/>
                <a:ea typeface="ＭＳ Ｐゴシック"/>
              </a:rPr>
              <a:t>      - Our experience expect 4 ~ 6dB sensitivity improvement moving 50Kbps to 12.5Kbps-thus allowing longer range option</a:t>
            </a:r>
          </a:p>
          <a:p>
            <a:pPr marL="533400" indent="-533400" eaLnBrk="1" hangingPunct="1">
              <a:spcBef>
                <a:spcPct val="20000"/>
              </a:spcBef>
            </a:pPr>
            <a:endParaRPr lang="en-US" sz="2000" dirty="0" smtClean="0">
              <a:latin typeface="+mn-lt"/>
              <a:ea typeface="+mn-ea"/>
            </a:endParaRPr>
          </a:p>
          <a:p>
            <a:pPr marL="342900" indent="-342900" eaLnBrk="1" hangingPunct="1">
              <a:spcBef>
                <a:spcPct val="20000"/>
              </a:spcBef>
              <a:buFontTx/>
              <a:buChar char="•"/>
            </a:pPr>
            <a:r>
              <a:rPr lang="en-US" altLang="ko-KR" sz="2000" kern="0" dirty="0" smtClean="0">
                <a:solidFill>
                  <a:prstClr val="black"/>
                </a:solidFill>
                <a:latin typeface="Arial"/>
                <a:ea typeface="ＭＳ Ｐゴシック"/>
              </a:rPr>
              <a:t>Propose to add 2 frequency bands for FSK SUN in Korea </a:t>
            </a:r>
          </a:p>
          <a:p>
            <a:pPr eaLnBrk="1" hangingPunct="1">
              <a:spcBef>
                <a:spcPct val="20000"/>
              </a:spcBef>
            </a:pPr>
            <a:r>
              <a:rPr lang="en-US" sz="2000" dirty="0" smtClean="0">
                <a:latin typeface="+mn-lt"/>
                <a:ea typeface="+mn-ea"/>
              </a:rPr>
              <a:t>     -  Add 264~268MHz band and 940.1~946.3MHz band</a:t>
            </a:r>
          </a:p>
          <a:p>
            <a:pPr eaLnBrk="1" hangingPunct="1">
              <a:spcBef>
                <a:spcPct val="20000"/>
              </a:spcBef>
            </a:pPr>
            <a:r>
              <a:rPr lang="en-US" sz="2000" dirty="0" smtClean="0">
                <a:latin typeface="+mn-lt"/>
                <a:ea typeface="+mn-ea"/>
              </a:rPr>
              <a:t>     -  Propose 12.5Kbps, 25Kbps, and 50Kbps in </a:t>
            </a:r>
            <a:r>
              <a:rPr lang="en-US" altLang="ko-KR" sz="2000" dirty="0"/>
              <a:t>264~268MHz bands</a:t>
            </a:r>
            <a:endParaRPr lang="en-US" sz="2000" dirty="0" smtClean="0">
              <a:latin typeface="+mn-lt"/>
              <a:ea typeface="+mn-ea"/>
            </a:endParaRPr>
          </a:p>
          <a:p>
            <a:pPr eaLnBrk="1" hangingPunct="1">
              <a:spcBef>
                <a:spcPct val="20000"/>
              </a:spcBef>
            </a:pPr>
            <a:r>
              <a:rPr lang="en-US" sz="2000" dirty="0">
                <a:latin typeface="+mn-lt"/>
                <a:ea typeface="+mn-ea"/>
              </a:rPr>
              <a:t> </a:t>
            </a:r>
            <a:r>
              <a:rPr lang="en-US" sz="2000" dirty="0" smtClean="0">
                <a:latin typeface="+mn-lt"/>
                <a:ea typeface="+mn-ea"/>
              </a:rPr>
              <a:t>    -  Consider 2.4Kbps optional mode in 264~268MHz bands</a:t>
            </a:r>
          </a:p>
        </p:txBody>
      </p:sp>
      <p:sp>
        <p:nvSpPr>
          <p:cNvPr id="2" name="슬라이드 번호 개체 틀 1"/>
          <p:cNvSpPr>
            <a:spLocks noGrp="1"/>
          </p:cNvSpPr>
          <p:nvPr>
            <p:ph type="sldNum" sz="quarter" idx="12"/>
          </p:nvPr>
        </p:nvSpPr>
        <p:spPr/>
        <p:txBody>
          <a:bodyPr/>
          <a:lstStyle/>
          <a:p>
            <a:r>
              <a:rPr lang="en-US" smtClean="0"/>
              <a:t>Slide </a:t>
            </a:r>
            <a:fld id="{C68A915F-B456-5149-A807-E92E2E55320D}" type="slidenum">
              <a:rPr lang="en-US" smtClean="0"/>
              <a:pPr/>
              <a:t>12</a:t>
            </a:fld>
            <a:endParaRPr lang="en-US"/>
          </a:p>
        </p:txBody>
      </p:sp>
    </p:spTree>
    <p:extLst>
      <p:ext uri="{BB962C8B-B14F-4D97-AF65-F5344CB8AC3E}">
        <p14:creationId xmlns:p14="http://schemas.microsoft.com/office/powerpoint/2010/main" val="1724616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a:t>Overview of proposal</a:t>
            </a:r>
            <a:endParaRPr lang="en-US" dirty="0"/>
          </a:p>
        </p:txBody>
      </p:sp>
      <p:sp>
        <p:nvSpPr>
          <p:cNvPr id="8"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838200" y="1524000"/>
            <a:ext cx="7772400" cy="4800600"/>
          </a:xfrm>
        </p:spPr>
        <p:txBody>
          <a:bodyPr/>
          <a:lstStyle/>
          <a:p>
            <a:r>
              <a:rPr lang="en-US" dirty="0" smtClean="0"/>
              <a:t>Proposed addition</a:t>
            </a:r>
          </a:p>
          <a:p>
            <a:pPr lvl="1"/>
            <a:r>
              <a:rPr lang="en-US" sz="2000" dirty="0" smtClean="0"/>
              <a:t>Define lower data rates of FSK SUN PHY in Korea sub-</a:t>
            </a:r>
            <a:r>
              <a:rPr lang="en-US" sz="2000" dirty="0" err="1" smtClean="0"/>
              <a:t>giga</a:t>
            </a:r>
            <a:r>
              <a:rPr lang="en-US" sz="2000" dirty="0" smtClean="0"/>
              <a:t>  bands(917~923.5MHz)</a:t>
            </a:r>
          </a:p>
          <a:p>
            <a:pPr lvl="1"/>
            <a:r>
              <a:rPr lang="en-US" sz="2000" dirty="0" smtClean="0"/>
              <a:t>Add 2 frequency bands(264~268MHz &amp; </a:t>
            </a:r>
            <a:r>
              <a:rPr lang="en-US" altLang="ko-KR" sz="2000" dirty="0">
                <a:ea typeface="휴먼모음T" panose="02030504000101010101" pitchFamily="18" charset="-127"/>
              </a:rPr>
              <a:t>940.1 ~ </a:t>
            </a:r>
            <a:r>
              <a:rPr lang="en-US" altLang="ko-KR" sz="2000" dirty="0" smtClean="0">
                <a:ea typeface="휴먼모음T" panose="02030504000101010101" pitchFamily="18" charset="-127"/>
              </a:rPr>
              <a:t>946.3MHz) as </a:t>
            </a:r>
            <a:r>
              <a:rPr lang="en-US" altLang="ko-KR" sz="2000" dirty="0"/>
              <a:t>FSK SUN PHY </a:t>
            </a:r>
            <a:r>
              <a:rPr lang="en-US" altLang="ko-KR" sz="2000" dirty="0" smtClean="0"/>
              <a:t>for Korea</a:t>
            </a:r>
            <a:endParaRPr lang="en-US" sz="2000" dirty="0" smtClean="0"/>
          </a:p>
          <a:p>
            <a:pPr marL="342900" lvl="1" indent="-342900">
              <a:buChar char="•"/>
            </a:pPr>
            <a:r>
              <a:rPr lang="en-US" sz="3200" dirty="0" smtClean="0">
                <a:cs typeface="+mn-cs"/>
              </a:rPr>
              <a:t>Rationale</a:t>
            </a:r>
            <a:endParaRPr lang="en-US" sz="2000" dirty="0" smtClean="0">
              <a:cs typeface="+mn-cs"/>
            </a:endParaRPr>
          </a:p>
          <a:p>
            <a:pPr marL="685800" lvl="2" indent="-342900"/>
            <a:r>
              <a:rPr lang="en-US" altLang="ko-KR" sz="2000" dirty="0"/>
              <a:t>Many SUN deployments </a:t>
            </a:r>
            <a:r>
              <a:rPr lang="en-US" altLang="ko-KR" sz="2000" dirty="0" smtClean="0"/>
              <a:t>in Korea today </a:t>
            </a:r>
            <a:r>
              <a:rPr lang="en-US" altLang="ko-KR" sz="2000" dirty="0"/>
              <a:t>use transceivers that support FSK.  </a:t>
            </a:r>
            <a:endParaRPr lang="en-US" sz="2000" dirty="0" smtClean="0">
              <a:cs typeface="+mn-cs"/>
            </a:endParaRPr>
          </a:p>
          <a:p>
            <a:pPr marL="685800" lvl="2" indent="-342900"/>
            <a:r>
              <a:rPr lang="en-US" sz="2000" dirty="0" smtClean="0">
                <a:cs typeface="+mn-cs"/>
              </a:rPr>
              <a:t>Today lower data rates are very important </a:t>
            </a:r>
            <a:r>
              <a:rPr lang="en-US" altLang="ko-KR" sz="2000" dirty="0" smtClean="0">
                <a:cs typeface="+mn-cs"/>
              </a:rPr>
              <a:t>in</a:t>
            </a:r>
            <a:r>
              <a:rPr lang="ko-KR" altLang="en-US" sz="2000" dirty="0" smtClean="0">
                <a:cs typeface="+mn-cs"/>
              </a:rPr>
              <a:t> </a:t>
            </a:r>
            <a:r>
              <a:rPr lang="en-US" altLang="ko-KR" sz="2000" dirty="0" smtClean="0">
                <a:cs typeface="+mn-cs"/>
              </a:rPr>
              <a:t>Korea because it </a:t>
            </a:r>
            <a:r>
              <a:rPr lang="en-US" sz="2000" dirty="0" smtClean="0">
                <a:cs typeface="+mn-cs"/>
              </a:rPr>
              <a:t>provides many options to increase range in </a:t>
            </a:r>
            <a:r>
              <a:rPr lang="en-US" sz="2000" dirty="0" err="1" smtClean="0">
                <a:cs typeface="+mn-cs"/>
              </a:rPr>
              <a:t>IoT</a:t>
            </a:r>
            <a:r>
              <a:rPr lang="en-US" sz="2000" dirty="0" smtClean="0">
                <a:cs typeface="+mn-cs"/>
              </a:rPr>
              <a:t> services </a:t>
            </a:r>
          </a:p>
          <a:p>
            <a:pPr marL="685800" lvl="2" indent="-342900"/>
            <a:r>
              <a:rPr lang="en-US" sz="2000" dirty="0" smtClean="0">
                <a:cs typeface="+mn-cs"/>
              </a:rPr>
              <a:t>Recently Korean government allocated additional unlicensed frequency bands for </a:t>
            </a:r>
            <a:r>
              <a:rPr lang="en-US" sz="2000" dirty="0" err="1" smtClean="0">
                <a:cs typeface="+mn-cs"/>
              </a:rPr>
              <a:t>IoT</a:t>
            </a:r>
            <a:r>
              <a:rPr lang="en-US" sz="2000" dirty="0" smtClean="0">
                <a:cs typeface="+mn-cs"/>
              </a:rPr>
              <a:t> services and  </a:t>
            </a:r>
            <a:r>
              <a:rPr lang="en-US" altLang="ko-KR" sz="2000" dirty="0" smtClean="0"/>
              <a:t>needs to adopt the </a:t>
            </a:r>
            <a:r>
              <a:rPr lang="en-US" altLang="ko-KR" sz="2000" dirty="0"/>
              <a:t>SUN </a:t>
            </a:r>
            <a:r>
              <a:rPr lang="en-US" altLang="ko-KR" sz="2000" dirty="0" smtClean="0"/>
              <a:t>FSK PHY in those frequency bands.</a:t>
            </a:r>
            <a:endParaRPr lang="en-US" sz="2000"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ko-KR"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Sangsung Choi (Woosong University)</a:t>
            </a:r>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슬라이드 번호 개체 틀 1"/>
          <p:cNvSpPr>
            <a:spLocks noGrp="1"/>
          </p:cNvSpPr>
          <p:nvPr>
            <p:ph type="sldNum" sz="quarter" idx="12"/>
          </p:nvPr>
        </p:nvSpPr>
        <p:spPr/>
        <p:txBody>
          <a:bodyPr/>
          <a:lstStyle/>
          <a:p>
            <a:r>
              <a:rPr lang="en-US" smtClean="0"/>
              <a:t>Slide </a:t>
            </a:r>
            <a:fld id="{C68A915F-B456-5149-A807-E92E2E55320D}" type="slidenum">
              <a:rPr lang="en-US" smtClean="0"/>
              <a:pPr/>
              <a:t>2</a:t>
            </a:fld>
            <a:endParaRPr lang="en-US"/>
          </a:p>
        </p:txBody>
      </p:sp>
    </p:spTree>
    <p:extLst>
      <p:ext uri="{BB962C8B-B14F-4D97-AF65-F5344CB8AC3E}">
        <p14:creationId xmlns:p14="http://schemas.microsoft.com/office/powerpoint/2010/main" val="1627760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Sub-Giga Band Spectrum in Korea</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ko-KR"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Sangsung Choi (Woosong University)</a:t>
            </a:r>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68"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685800" y="1729194"/>
            <a:ext cx="7772400" cy="1935965"/>
          </a:xfrm>
        </p:spPr>
        <p:txBody>
          <a:bodyPr/>
          <a:lstStyle/>
          <a:p>
            <a:r>
              <a:rPr lang="en-US" dirty="0" smtClean="0"/>
              <a:t>Unlicensed Spectrum for </a:t>
            </a:r>
            <a:r>
              <a:rPr lang="en-US" dirty="0" err="1" smtClean="0"/>
              <a:t>IoT</a:t>
            </a:r>
            <a:r>
              <a:rPr lang="en-US" dirty="0" smtClean="0"/>
              <a:t> Service</a:t>
            </a:r>
          </a:p>
          <a:p>
            <a:pPr lvl="1"/>
            <a:r>
              <a:rPr lang="en-US" sz="2000" dirty="0" smtClean="0"/>
              <a:t>Allocated only 917~923.5MHz for RFID/USN before 2015</a:t>
            </a:r>
          </a:p>
          <a:p>
            <a:pPr lvl="1"/>
            <a:r>
              <a:rPr lang="en-US" sz="2000" dirty="0" smtClean="0"/>
              <a:t>Allocated 2MHz bandwidth in 260MHz band at 2015</a:t>
            </a:r>
          </a:p>
          <a:p>
            <a:pPr lvl="1"/>
            <a:r>
              <a:rPr lang="en-US" sz="2000" dirty="0" smtClean="0">
                <a:cs typeface="+mn-cs"/>
              </a:rPr>
              <a:t>Allocated 6.2MHz bandwidth in 940MHz band at 2016</a:t>
            </a:r>
            <a:endParaRPr lang="en-US" sz="2000" dirty="0">
              <a:cs typeface="+mn-cs"/>
            </a:endParaRPr>
          </a:p>
        </p:txBody>
      </p:sp>
      <p:grpSp>
        <p:nvGrpSpPr>
          <p:cNvPr id="5" name="그룹 4"/>
          <p:cNvGrpSpPr/>
          <p:nvPr/>
        </p:nvGrpSpPr>
        <p:grpSpPr>
          <a:xfrm>
            <a:off x="560474" y="3801820"/>
            <a:ext cx="7876601" cy="2231992"/>
            <a:chOff x="685800" y="4055505"/>
            <a:chExt cx="7876601" cy="2231992"/>
          </a:xfrm>
        </p:grpSpPr>
        <p:sp>
          <p:nvSpPr>
            <p:cNvPr id="44" name="TextBox 43"/>
            <p:cNvSpPr txBox="1"/>
            <p:nvPr/>
          </p:nvSpPr>
          <p:spPr>
            <a:xfrm>
              <a:off x="685800" y="6023187"/>
              <a:ext cx="2543280" cy="261610"/>
            </a:xfrm>
            <a:prstGeom prst="rect">
              <a:avLst/>
            </a:prstGeom>
            <a:noFill/>
          </p:spPr>
          <p:txBody>
            <a:bodyPr wrap="square" rtlCol="0">
              <a:spAutoFit/>
            </a:bodyPr>
            <a:lstStyle/>
            <a:p>
              <a:pPr algn="ctr"/>
              <a:r>
                <a:rPr lang="en-US" altLang="ko-KR" sz="1100" dirty="0" smtClean="0"/>
                <a:t>262~264MHz</a:t>
              </a:r>
              <a:endParaRPr lang="ko-KR" altLang="en-US" sz="1100" dirty="0"/>
            </a:p>
          </p:txBody>
        </p:sp>
        <p:sp>
          <p:nvSpPr>
            <p:cNvPr id="45" name="TextBox 44"/>
            <p:cNvSpPr txBox="1"/>
            <p:nvPr/>
          </p:nvSpPr>
          <p:spPr>
            <a:xfrm>
              <a:off x="4121853" y="6025887"/>
              <a:ext cx="2543280" cy="261610"/>
            </a:xfrm>
            <a:prstGeom prst="rect">
              <a:avLst/>
            </a:prstGeom>
            <a:noFill/>
          </p:spPr>
          <p:txBody>
            <a:bodyPr wrap="square" rtlCol="0">
              <a:spAutoFit/>
            </a:bodyPr>
            <a:lstStyle/>
            <a:p>
              <a:pPr algn="ctr"/>
              <a:r>
                <a:rPr lang="en-US" altLang="ko-KR" sz="1100" dirty="0" smtClean="0"/>
                <a:t>917~923.5MHz</a:t>
              </a:r>
              <a:endParaRPr lang="ko-KR" altLang="en-US" sz="1100" dirty="0"/>
            </a:p>
          </p:txBody>
        </p:sp>
        <p:sp>
          <p:nvSpPr>
            <p:cNvPr id="46" name="TextBox 45"/>
            <p:cNvSpPr txBox="1"/>
            <p:nvPr/>
          </p:nvSpPr>
          <p:spPr>
            <a:xfrm>
              <a:off x="6019121" y="6019899"/>
              <a:ext cx="2543280" cy="261610"/>
            </a:xfrm>
            <a:prstGeom prst="rect">
              <a:avLst/>
            </a:prstGeom>
            <a:noFill/>
          </p:spPr>
          <p:txBody>
            <a:bodyPr wrap="square" rtlCol="0">
              <a:spAutoFit/>
            </a:bodyPr>
            <a:lstStyle/>
            <a:p>
              <a:pPr algn="ctr"/>
              <a:r>
                <a:rPr lang="en-US" altLang="ko-KR" sz="1100" dirty="0" smtClean="0"/>
                <a:t>940.1~946.3MHz</a:t>
              </a:r>
              <a:endParaRPr lang="ko-KR" altLang="en-US" sz="1100" dirty="0"/>
            </a:p>
          </p:txBody>
        </p:sp>
        <p:sp>
          <p:nvSpPr>
            <p:cNvPr id="47" name="순서도: 지연 11"/>
            <p:cNvSpPr/>
            <p:nvPr/>
          </p:nvSpPr>
          <p:spPr>
            <a:xfrm rot="16200000">
              <a:off x="1591025" y="5384436"/>
              <a:ext cx="732831" cy="513678"/>
            </a:xfrm>
            <a:custGeom>
              <a:avLst/>
              <a:gdLst>
                <a:gd name="connsiteX0" fmla="*/ 0 w 585788"/>
                <a:gd name="connsiteY0" fmla="*/ 0 h 492919"/>
                <a:gd name="connsiteX1" fmla="*/ 292894 w 585788"/>
                <a:gd name="connsiteY1" fmla="*/ 0 h 492919"/>
                <a:gd name="connsiteX2" fmla="*/ 585788 w 585788"/>
                <a:gd name="connsiteY2" fmla="*/ 246460 h 492919"/>
                <a:gd name="connsiteX3" fmla="*/ 292894 w 585788"/>
                <a:gd name="connsiteY3" fmla="*/ 492920 h 492919"/>
                <a:gd name="connsiteX4" fmla="*/ 0 w 585788"/>
                <a:gd name="connsiteY4" fmla="*/ 492919 h 492919"/>
                <a:gd name="connsiteX5" fmla="*/ 0 w 585788"/>
                <a:gd name="connsiteY5" fmla="*/ 0 h 492919"/>
                <a:gd name="connsiteX0" fmla="*/ 0 w 589613"/>
                <a:gd name="connsiteY0" fmla="*/ 0 h 492920"/>
                <a:gd name="connsiteX1" fmla="*/ 400050 w 589613"/>
                <a:gd name="connsiteY1" fmla="*/ 4763 h 492920"/>
                <a:gd name="connsiteX2" fmla="*/ 585788 w 589613"/>
                <a:gd name="connsiteY2" fmla="*/ 246460 h 492920"/>
                <a:gd name="connsiteX3" fmla="*/ 292894 w 589613"/>
                <a:gd name="connsiteY3" fmla="*/ 492920 h 492920"/>
                <a:gd name="connsiteX4" fmla="*/ 0 w 589613"/>
                <a:gd name="connsiteY4" fmla="*/ 492919 h 492920"/>
                <a:gd name="connsiteX5" fmla="*/ 0 w 589613"/>
                <a:gd name="connsiteY5" fmla="*/ 0 h 492920"/>
                <a:gd name="connsiteX0" fmla="*/ 0 w 585949"/>
                <a:gd name="connsiteY0" fmla="*/ 0 h 497682"/>
                <a:gd name="connsiteX1" fmla="*/ 400050 w 585949"/>
                <a:gd name="connsiteY1" fmla="*/ 4763 h 497682"/>
                <a:gd name="connsiteX2" fmla="*/ 585788 w 585949"/>
                <a:gd name="connsiteY2" fmla="*/ 246460 h 497682"/>
                <a:gd name="connsiteX3" fmla="*/ 411957 w 585949"/>
                <a:gd name="connsiteY3" fmla="*/ 497682 h 497682"/>
                <a:gd name="connsiteX4" fmla="*/ 0 w 585949"/>
                <a:gd name="connsiteY4" fmla="*/ 492919 h 497682"/>
                <a:gd name="connsiteX5" fmla="*/ 0 w 585949"/>
                <a:gd name="connsiteY5" fmla="*/ 0 h 497682"/>
                <a:gd name="connsiteX0" fmla="*/ 0 w 585949"/>
                <a:gd name="connsiteY0" fmla="*/ 0 h 492919"/>
                <a:gd name="connsiteX1" fmla="*/ 400050 w 585949"/>
                <a:gd name="connsiteY1" fmla="*/ 4763 h 492919"/>
                <a:gd name="connsiteX2" fmla="*/ 585788 w 585949"/>
                <a:gd name="connsiteY2" fmla="*/ 246460 h 492919"/>
                <a:gd name="connsiteX3" fmla="*/ 411957 w 585949"/>
                <a:gd name="connsiteY3" fmla="*/ 490541 h 492919"/>
                <a:gd name="connsiteX4" fmla="*/ 0 w 585949"/>
                <a:gd name="connsiteY4" fmla="*/ 492919 h 492919"/>
                <a:gd name="connsiteX5" fmla="*/ 0 w 585949"/>
                <a:gd name="connsiteY5" fmla="*/ 0 h 492919"/>
                <a:gd name="connsiteX0" fmla="*/ 0 w 586109"/>
                <a:gd name="connsiteY0" fmla="*/ 0 h 492919"/>
                <a:gd name="connsiteX1" fmla="*/ 423862 w 586109"/>
                <a:gd name="connsiteY1" fmla="*/ 2381 h 492919"/>
                <a:gd name="connsiteX2" fmla="*/ 585788 w 586109"/>
                <a:gd name="connsiteY2" fmla="*/ 246460 h 492919"/>
                <a:gd name="connsiteX3" fmla="*/ 411957 w 586109"/>
                <a:gd name="connsiteY3" fmla="*/ 490541 h 492919"/>
                <a:gd name="connsiteX4" fmla="*/ 0 w 586109"/>
                <a:gd name="connsiteY4" fmla="*/ 492919 h 492919"/>
                <a:gd name="connsiteX5" fmla="*/ 0 w 586109"/>
                <a:gd name="connsiteY5" fmla="*/ 0 h 492919"/>
                <a:gd name="connsiteX0" fmla="*/ 0 w 585821"/>
                <a:gd name="connsiteY0" fmla="*/ 0 h 492919"/>
                <a:gd name="connsiteX1" fmla="*/ 423862 w 585821"/>
                <a:gd name="connsiteY1" fmla="*/ 2381 h 492919"/>
                <a:gd name="connsiteX2" fmla="*/ 585788 w 585821"/>
                <a:gd name="connsiteY2" fmla="*/ 246460 h 492919"/>
                <a:gd name="connsiteX3" fmla="*/ 421482 w 585821"/>
                <a:gd name="connsiteY3" fmla="*/ 490541 h 492919"/>
                <a:gd name="connsiteX4" fmla="*/ 0 w 585821"/>
                <a:gd name="connsiteY4" fmla="*/ 492919 h 492919"/>
                <a:gd name="connsiteX5" fmla="*/ 0 w 585821"/>
                <a:gd name="connsiteY5" fmla="*/ 0 h 49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5821" h="492919">
                  <a:moveTo>
                    <a:pt x="0" y="0"/>
                  </a:moveTo>
                  <a:lnTo>
                    <a:pt x="423862" y="2381"/>
                  </a:lnTo>
                  <a:cubicBezTo>
                    <a:pt x="585623" y="2381"/>
                    <a:pt x="586185" y="165100"/>
                    <a:pt x="585788" y="246460"/>
                  </a:cubicBezTo>
                  <a:cubicBezTo>
                    <a:pt x="585391" y="327820"/>
                    <a:pt x="583243" y="490541"/>
                    <a:pt x="421482" y="490541"/>
                  </a:cubicBezTo>
                  <a:lnTo>
                    <a:pt x="0" y="492919"/>
                  </a:lnTo>
                  <a:lnTo>
                    <a:pt x="0" y="0"/>
                  </a:lnTo>
                  <a:close/>
                </a:path>
              </a:pathLst>
            </a:custGeom>
            <a:solidFill>
              <a:srgbClr val="92D050"/>
            </a:solid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8" name="순서도: 지연 11"/>
            <p:cNvSpPr/>
            <p:nvPr/>
          </p:nvSpPr>
          <p:spPr>
            <a:xfrm rot="16200000">
              <a:off x="6922295" y="5184111"/>
              <a:ext cx="736933" cy="927911"/>
            </a:xfrm>
            <a:custGeom>
              <a:avLst/>
              <a:gdLst>
                <a:gd name="connsiteX0" fmla="*/ 0 w 585788"/>
                <a:gd name="connsiteY0" fmla="*/ 0 h 492919"/>
                <a:gd name="connsiteX1" fmla="*/ 292894 w 585788"/>
                <a:gd name="connsiteY1" fmla="*/ 0 h 492919"/>
                <a:gd name="connsiteX2" fmla="*/ 585788 w 585788"/>
                <a:gd name="connsiteY2" fmla="*/ 246460 h 492919"/>
                <a:gd name="connsiteX3" fmla="*/ 292894 w 585788"/>
                <a:gd name="connsiteY3" fmla="*/ 492920 h 492919"/>
                <a:gd name="connsiteX4" fmla="*/ 0 w 585788"/>
                <a:gd name="connsiteY4" fmla="*/ 492919 h 492919"/>
                <a:gd name="connsiteX5" fmla="*/ 0 w 585788"/>
                <a:gd name="connsiteY5" fmla="*/ 0 h 492919"/>
                <a:gd name="connsiteX0" fmla="*/ 0 w 589613"/>
                <a:gd name="connsiteY0" fmla="*/ 0 h 492920"/>
                <a:gd name="connsiteX1" fmla="*/ 400050 w 589613"/>
                <a:gd name="connsiteY1" fmla="*/ 4763 h 492920"/>
                <a:gd name="connsiteX2" fmla="*/ 585788 w 589613"/>
                <a:gd name="connsiteY2" fmla="*/ 246460 h 492920"/>
                <a:gd name="connsiteX3" fmla="*/ 292894 w 589613"/>
                <a:gd name="connsiteY3" fmla="*/ 492920 h 492920"/>
                <a:gd name="connsiteX4" fmla="*/ 0 w 589613"/>
                <a:gd name="connsiteY4" fmla="*/ 492919 h 492920"/>
                <a:gd name="connsiteX5" fmla="*/ 0 w 589613"/>
                <a:gd name="connsiteY5" fmla="*/ 0 h 492920"/>
                <a:gd name="connsiteX0" fmla="*/ 0 w 585949"/>
                <a:gd name="connsiteY0" fmla="*/ 0 h 497682"/>
                <a:gd name="connsiteX1" fmla="*/ 400050 w 585949"/>
                <a:gd name="connsiteY1" fmla="*/ 4763 h 497682"/>
                <a:gd name="connsiteX2" fmla="*/ 585788 w 585949"/>
                <a:gd name="connsiteY2" fmla="*/ 246460 h 497682"/>
                <a:gd name="connsiteX3" fmla="*/ 411957 w 585949"/>
                <a:gd name="connsiteY3" fmla="*/ 497682 h 497682"/>
                <a:gd name="connsiteX4" fmla="*/ 0 w 585949"/>
                <a:gd name="connsiteY4" fmla="*/ 492919 h 497682"/>
                <a:gd name="connsiteX5" fmla="*/ 0 w 585949"/>
                <a:gd name="connsiteY5" fmla="*/ 0 h 497682"/>
                <a:gd name="connsiteX0" fmla="*/ 0 w 585949"/>
                <a:gd name="connsiteY0" fmla="*/ 0 h 492919"/>
                <a:gd name="connsiteX1" fmla="*/ 400050 w 585949"/>
                <a:gd name="connsiteY1" fmla="*/ 4763 h 492919"/>
                <a:gd name="connsiteX2" fmla="*/ 585788 w 585949"/>
                <a:gd name="connsiteY2" fmla="*/ 246460 h 492919"/>
                <a:gd name="connsiteX3" fmla="*/ 411957 w 585949"/>
                <a:gd name="connsiteY3" fmla="*/ 490541 h 492919"/>
                <a:gd name="connsiteX4" fmla="*/ 0 w 585949"/>
                <a:gd name="connsiteY4" fmla="*/ 492919 h 492919"/>
                <a:gd name="connsiteX5" fmla="*/ 0 w 585949"/>
                <a:gd name="connsiteY5" fmla="*/ 0 h 492919"/>
                <a:gd name="connsiteX0" fmla="*/ 0 w 586109"/>
                <a:gd name="connsiteY0" fmla="*/ 0 h 492919"/>
                <a:gd name="connsiteX1" fmla="*/ 423862 w 586109"/>
                <a:gd name="connsiteY1" fmla="*/ 2381 h 492919"/>
                <a:gd name="connsiteX2" fmla="*/ 585788 w 586109"/>
                <a:gd name="connsiteY2" fmla="*/ 246460 h 492919"/>
                <a:gd name="connsiteX3" fmla="*/ 411957 w 586109"/>
                <a:gd name="connsiteY3" fmla="*/ 490541 h 492919"/>
                <a:gd name="connsiteX4" fmla="*/ 0 w 586109"/>
                <a:gd name="connsiteY4" fmla="*/ 492919 h 492919"/>
                <a:gd name="connsiteX5" fmla="*/ 0 w 586109"/>
                <a:gd name="connsiteY5" fmla="*/ 0 h 492919"/>
                <a:gd name="connsiteX0" fmla="*/ 0 w 585821"/>
                <a:gd name="connsiteY0" fmla="*/ 0 h 492919"/>
                <a:gd name="connsiteX1" fmla="*/ 423862 w 585821"/>
                <a:gd name="connsiteY1" fmla="*/ 2381 h 492919"/>
                <a:gd name="connsiteX2" fmla="*/ 585788 w 585821"/>
                <a:gd name="connsiteY2" fmla="*/ 246460 h 492919"/>
                <a:gd name="connsiteX3" fmla="*/ 421482 w 585821"/>
                <a:gd name="connsiteY3" fmla="*/ 490541 h 492919"/>
                <a:gd name="connsiteX4" fmla="*/ 0 w 585821"/>
                <a:gd name="connsiteY4" fmla="*/ 492919 h 492919"/>
                <a:gd name="connsiteX5" fmla="*/ 0 w 585821"/>
                <a:gd name="connsiteY5" fmla="*/ 0 h 49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5821" h="492919">
                  <a:moveTo>
                    <a:pt x="0" y="0"/>
                  </a:moveTo>
                  <a:lnTo>
                    <a:pt x="423862" y="2381"/>
                  </a:lnTo>
                  <a:cubicBezTo>
                    <a:pt x="585623" y="2381"/>
                    <a:pt x="586185" y="165100"/>
                    <a:pt x="585788" y="246460"/>
                  </a:cubicBezTo>
                  <a:cubicBezTo>
                    <a:pt x="585391" y="327820"/>
                    <a:pt x="583243" y="490541"/>
                    <a:pt x="421482" y="490541"/>
                  </a:cubicBezTo>
                  <a:lnTo>
                    <a:pt x="0" y="492919"/>
                  </a:lnTo>
                  <a:lnTo>
                    <a:pt x="0" y="0"/>
                  </a:lnTo>
                  <a:close/>
                </a:path>
              </a:pathLst>
            </a:custGeom>
            <a:solidFill>
              <a:srgbClr val="92D050"/>
            </a:solid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9" name="순서도: 지연 11"/>
            <p:cNvSpPr/>
            <p:nvPr/>
          </p:nvSpPr>
          <p:spPr>
            <a:xfrm rot="16200000">
              <a:off x="5055301" y="5193651"/>
              <a:ext cx="736931" cy="927911"/>
            </a:xfrm>
            <a:custGeom>
              <a:avLst/>
              <a:gdLst>
                <a:gd name="connsiteX0" fmla="*/ 0 w 585788"/>
                <a:gd name="connsiteY0" fmla="*/ 0 h 492919"/>
                <a:gd name="connsiteX1" fmla="*/ 292894 w 585788"/>
                <a:gd name="connsiteY1" fmla="*/ 0 h 492919"/>
                <a:gd name="connsiteX2" fmla="*/ 585788 w 585788"/>
                <a:gd name="connsiteY2" fmla="*/ 246460 h 492919"/>
                <a:gd name="connsiteX3" fmla="*/ 292894 w 585788"/>
                <a:gd name="connsiteY3" fmla="*/ 492920 h 492919"/>
                <a:gd name="connsiteX4" fmla="*/ 0 w 585788"/>
                <a:gd name="connsiteY4" fmla="*/ 492919 h 492919"/>
                <a:gd name="connsiteX5" fmla="*/ 0 w 585788"/>
                <a:gd name="connsiteY5" fmla="*/ 0 h 492919"/>
                <a:gd name="connsiteX0" fmla="*/ 0 w 589613"/>
                <a:gd name="connsiteY0" fmla="*/ 0 h 492920"/>
                <a:gd name="connsiteX1" fmla="*/ 400050 w 589613"/>
                <a:gd name="connsiteY1" fmla="*/ 4763 h 492920"/>
                <a:gd name="connsiteX2" fmla="*/ 585788 w 589613"/>
                <a:gd name="connsiteY2" fmla="*/ 246460 h 492920"/>
                <a:gd name="connsiteX3" fmla="*/ 292894 w 589613"/>
                <a:gd name="connsiteY3" fmla="*/ 492920 h 492920"/>
                <a:gd name="connsiteX4" fmla="*/ 0 w 589613"/>
                <a:gd name="connsiteY4" fmla="*/ 492919 h 492920"/>
                <a:gd name="connsiteX5" fmla="*/ 0 w 589613"/>
                <a:gd name="connsiteY5" fmla="*/ 0 h 492920"/>
                <a:gd name="connsiteX0" fmla="*/ 0 w 585949"/>
                <a:gd name="connsiteY0" fmla="*/ 0 h 497682"/>
                <a:gd name="connsiteX1" fmla="*/ 400050 w 585949"/>
                <a:gd name="connsiteY1" fmla="*/ 4763 h 497682"/>
                <a:gd name="connsiteX2" fmla="*/ 585788 w 585949"/>
                <a:gd name="connsiteY2" fmla="*/ 246460 h 497682"/>
                <a:gd name="connsiteX3" fmla="*/ 411957 w 585949"/>
                <a:gd name="connsiteY3" fmla="*/ 497682 h 497682"/>
                <a:gd name="connsiteX4" fmla="*/ 0 w 585949"/>
                <a:gd name="connsiteY4" fmla="*/ 492919 h 497682"/>
                <a:gd name="connsiteX5" fmla="*/ 0 w 585949"/>
                <a:gd name="connsiteY5" fmla="*/ 0 h 497682"/>
                <a:gd name="connsiteX0" fmla="*/ 0 w 585949"/>
                <a:gd name="connsiteY0" fmla="*/ 0 h 492919"/>
                <a:gd name="connsiteX1" fmla="*/ 400050 w 585949"/>
                <a:gd name="connsiteY1" fmla="*/ 4763 h 492919"/>
                <a:gd name="connsiteX2" fmla="*/ 585788 w 585949"/>
                <a:gd name="connsiteY2" fmla="*/ 246460 h 492919"/>
                <a:gd name="connsiteX3" fmla="*/ 411957 w 585949"/>
                <a:gd name="connsiteY3" fmla="*/ 490541 h 492919"/>
                <a:gd name="connsiteX4" fmla="*/ 0 w 585949"/>
                <a:gd name="connsiteY4" fmla="*/ 492919 h 492919"/>
                <a:gd name="connsiteX5" fmla="*/ 0 w 585949"/>
                <a:gd name="connsiteY5" fmla="*/ 0 h 492919"/>
                <a:gd name="connsiteX0" fmla="*/ 0 w 586109"/>
                <a:gd name="connsiteY0" fmla="*/ 0 h 492919"/>
                <a:gd name="connsiteX1" fmla="*/ 423862 w 586109"/>
                <a:gd name="connsiteY1" fmla="*/ 2381 h 492919"/>
                <a:gd name="connsiteX2" fmla="*/ 585788 w 586109"/>
                <a:gd name="connsiteY2" fmla="*/ 246460 h 492919"/>
                <a:gd name="connsiteX3" fmla="*/ 411957 w 586109"/>
                <a:gd name="connsiteY3" fmla="*/ 490541 h 492919"/>
                <a:gd name="connsiteX4" fmla="*/ 0 w 586109"/>
                <a:gd name="connsiteY4" fmla="*/ 492919 h 492919"/>
                <a:gd name="connsiteX5" fmla="*/ 0 w 586109"/>
                <a:gd name="connsiteY5" fmla="*/ 0 h 492919"/>
                <a:gd name="connsiteX0" fmla="*/ 0 w 585821"/>
                <a:gd name="connsiteY0" fmla="*/ 0 h 492919"/>
                <a:gd name="connsiteX1" fmla="*/ 423862 w 585821"/>
                <a:gd name="connsiteY1" fmla="*/ 2381 h 492919"/>
                <a:gd name="connsiteX2" fmla="*/ 585788 w 585821"/>
                <a:gd name="connsiteY2" fmla="*/ 246460 h 492919"/>
                <a:gd name="connsiteX3" fmla="*/ 421482 w 585821"/>
                <a:gd name="connsiteY3" fmla="*/ 490541 h 492919"/>
                <a:gd name="connsiteX4" fmla="*/ 0 w 585821"/>
                <a:gd name="connsiteY4" fmla="*/ 492919 h 492919"/>
                <a:gd name="connsiteX5" fmla="*/ 0 w 585821"/>
                <a:gd name="connsiteY5" fmla="*/ 0 h 49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5821" h="492919">
                  <a:moveTo>
                    <a:pt x="0" y="0"/>
                  </a:moveTo>
                  <a:lnTo>
                    <a:pt x="423862" y="2381"/>
                  </a:lnTo>
                  <a:cubicBezTo>
                    <a:pt x="585623" y="2381"/>
                    <a:pt x="586185" y="165100"/>
                    <a:pt x="585788" y="246460"/>
                  </a:cubicBezTo>
                  <a:cubicBezTo>
                    <a:pt x="585391" y="327820"/>
                    <a:pt x="583243" y="490541"/>
                    <a:pt x="421482" y="490541"/>
                  </a:cubicBezTo>
                  <a:lnTo>
                    <a:pt x="0" y="492919"/>
                  </a:lnTo>
                  <a:lnTo>
                    <a:pt x="0" y="0"/>
                  </a:lnTo>
                  <a:close/>
                </a:path>
              </a:pathLst>
            </a:cu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50" name="직선 연결선 49"/>
            <p:cNvCxnSpPr/>
            <p:nvPr/>
          </p:nvCxnSpPr>
          <p:spPr>
            <a:xfrm>
              <a:off x="1070714" y="6021977"/>
              <a:ext cx="7284305"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69" name="그룹 68"/>
            <p:cNvGrpSpPr/>
            <p:nvPr/>
          </p:nvGrpSpPr>
          <p:grpSpPr>
            <a:xfrm>
              <a:off x="6381299" y="4117119"/>
              <a:ext cx="1907457" cy="1087867"/>
              <a:chOff x="3649332" y="2686702"/>
              <a:chExt cx="1907457" cy="1087867"/>
            </a:xfrm>
          </p:grpSpPr>
          <p:grpSp>
            <p:nvGrpSpPr>
              <p:cNvPr id="70" name="그룹 69"/>
              <p:cNvGrpSpPr/>
              <p:nvPr/>
            </p:nvGrpSpPr>
            <p:grpSpPr>
              <a:xfrm>
                <a:off x="3745135" y="2704655"/>
                <a:ext cx="1735503" cy="1069914"/>
                <a:chOff x="4292672" y="1312710"/>
                <a:chExt cx="1193728" cy="1193726"/>
              </a:xfrm>
            </p:grpSpPr>
            <p:sp>
              <p:nvSpPr>
                <p:cNvPr id="72" name="타원 71"/>
                <p:cNvSpPr/>
                <p:nvPr/>
              </p:nvSpPr>
              <p:spPr>
                <a:xfrm>
                  <a:off x="4292672" y="1312710"/>
                  <a:ext cx="1193728" cy="1193726"/>
                </a:xfrm>
                <a:prstGeom prst="ellipse">
                  <a:avLst/>
                </a:prstGeom>
                <a:solidFill>
                  <a:sysClr val="window" lastClr="FFFFFF">
                    <a:lumMod val="65000"/>
                    <a:alpha val="50196"/>
                  </a:sysClr>
                </a:solidFill>
                <a:ln w="6350" algn="ctr">
                  <a:noFill/>
                  <a:miter lim="800000"/>
                  <a:headEnd/>
                  <a:tailEnd/>
                </a:ln>
              </p:spPr>
              <p:txBody>
                <a:bodyPr wrap="square" lIns="0" tIns="0" rIns="0" bIns="0" anchor="ctr" anchorCtr="0">
                  <a:noAutofit/>
                  <a:scene3d>
                    <a:camera prst="orthographicFront"/>
                    <a:lightRig rig="threePt" dir="t"/>
                  </a:scene3d>
                  <a:sp3d>
                    <a:bevelT w="0"/>
                  </a:sp3d>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20000"/>
                    </a:lnSpc>
                    <a:spcBef>
                      <a:spcPts val="0"/>
                    </a:spcBef>
                    <a:spcAft>
                      <a:spcPts val="0"/>
                    </a:spcAft>
                    <a:buClrTx/>
                    <a:buSzPct val="70000"/>
                    <a:buFontTx/>
                    <a:buNone/>
                    <a:tabLst/>
                    <a:defRPr/>
                  </a:pPr>
                  <a:endParaRPr kumimoji="0" lang="ko-KR" altLang="en-US" sz="1200" b="0" i="0" u="none" strike="noStrike" kern="0" cap="none" spc="0" normalizeH="0" baseline="0" noProof="0" dirty="0" smtClean="0">
                    <a:ln>
                      <a:noFill/>
                    </a:ln>
                    <a:solidFill>
                      <a:prstClr val="white"/>
                    </a:solidFill>
                    <a:effectLst/>
                    <a:uLnTx/>
                    <a:uFillTx/>
                    <a:latin typeface="나눔고딕 Bold" panose="020D0804000000000000" pitchFamily="50" charset="-127"/>
                    <a:ea typeface="나눔고딕 Bold" panose="020D0804000000000000" pitchFamily="50" charset="-127"/>
                  </a:endParaRPr>
                </a:p>
              </p:txBody>
            </p:sp>
            <p:sp>
              <p:nvSpPr>
                <p:cNvPr id="73" name="타원 72"/>
                <p:cNvSpPr/>
                <p:nvPr/>
              </p:nvSpPr>
              <p:spPr>
                <a:xfrm>
                  <a:off x="4398386" y="1420108"/>
                  <a:ext cx="985144" cy="985142"/>
                </a:xfrm>
                <a:prstGeom prst="ellipse">
                  <a:avLst/>
                </a:prstGeom>
                <a:solidFill>
                  <a:srgbClr val="468CBC"/>
                </a:solidFill>
                <a:ln w="6350" algn="ctr">
                  <a:noFill/>
                  <a:miter lim="800000"/>
                  <a:headEnd/>
                  <a:tailEnd/>
                </a:ln>
              </p:spPr>
              <p:txBody>
                <a:bodyPr wrap="square" lIns="0" tIns="0" rIns="0" bIns="0" anchor="ctr" anchorCtr="0">
                  <a:noAutofit/>
                  <a:scene3d>
                    <a:camera prst="orthographicFront"/>
                    <a:lightRig rig="threePt" dir="t"/>
                  </a:scene3d>
                  <a:sp3d>
                    <a:bevelT w="0"/>
                  </a:sp3d>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lgn="ctr" latinLnBrk="0">
                    <a:buSzPct val="70000"/>
                  </a:pPr>
                  <a:endParaRPr lang="ko-KR" altLang="en-US" sz="1200" kern="0" dirty="0">
                    <a:solidFill>
                      <a:schemeClr val="bg1"/>
                    </a:solidFill>
                    <a:latin typeface="HY견고딕" panose="02030600000101010101" pitchFamily="18" charset="-127"/>
                    <a:ea typeface="HY견고딕" panose="02030600000101010101" pitchFamily="18" charset="-127"/>
                  </a:endParaRPr>
                </a:p>
              </p:txBody>
            </p:sp>
          </p:grpSp>
          <p:sp>
            <p:nvSpPr>
              <p:cNvPr id="71" name="타원 70"/>
              <p:cNvSpPr/>
              <p:nvPr/>
            </p:nvSpPr>
            <p:spPr>
              <a:xfrm>
                <a:off x="3649332" y="2686702"/>
                <a:ext cx="1907457" cy="882964"/>
              </a:xfrm>
              <a:prstGeom prst="ellipse">
                <a:avLst/>
              </a:prstGeom>
              <a:noFill/>
              <a:ln w="6350" algn="ctr">
                <a:noFill/>
                <a:miter lim="800000"/>
                <a:headEnd/>
                <a:tailEnd/>
              </a:ln>
            </p:spPr>
            <p:txBody>
              <a:bodyPr wrap="square" lIns="0" tIns="0" rIns="0" bIns="0" anchor="ctr" anchorCtr="0">
                <a:noAutofit/>
                <a:scene3d>
                  <a:camera prst="orthographicFront"/>
                  <a:lightRig rig="threePt" dir="t"/>
                </a:scene3d>
                <a:sp3d>
                  <a:bevelT w="0"/>
                </a:sp3d>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lgn="ctr" latinLnBrk="0">
                  <a:lnSpc>
                    <a:spcPct val="150000"/>
                  </a:lnSpc>
                  <a:buSzPct val="70000"/>
                </a:pPr>
                <a:r>
                  <a:rPr kumimoji="1" lang="en-US" altLang="ko-KR" sz="1400" spc="-150" dirty="0" smtClean="0">
                    <a:ln>
                      <a:solidFill>
                        <a:schemeClr val="tx1">
                          <a:alpha val="0"/>
                        </a:schemeClr>
                      </a:solidFill>
                    </a:ln>
                    <a:solidFill>
                      <a:schemeClr val="bg1"/>
                    </a:solidFill>
                    <a:latin typeface="HY견고딕" panose="02030600000101010101" pitchFamily="18" charset="-127"/>
                    <a:ea typeface="HY견고딕" panose="02030600000101010101" pitchFamily="18" charset="-127"/>
                  </a:rPr>
                  <a:t>2016</a:t>
                </a:r>
              </a:p>
              <a:p>
                <a:pPr lvl="0" algn="ctr" latinLnBrk="0">
                  <a:buSzPct val="70000"/>
                </a:pPr>
                <a:r>
                  <a:rPr kumimoji="1" lang="en-US" altLang="ko-KR" sz="1200" kern="0" spc="-150" dirty="0" smtClean="0">
                    <a:ln>
                      <a:solidFill>
                        <a:schemeClr val="tx1">
                          <a:alpha val="0"/>
                        </a:schemeClr>
                      </a:solidFill>
                    </a:ln>
                    <a:solidFill>
                      <a:schemeClr val="bg1"/>
                    </a:solidFill>
                    <a:latin typeface="HY견고딕" panose="02030600000101010101" pitchFamily="18" charset="-127"/>
                    <a:ea typeface="HY견고딕" panose="02030600000101010101" pitchFamily="18" charset="-127"/>
                  </a:rPr>
                  <a:t>Allocated</a:t>
                </a:r>
              </a:p>
              <a:p>
                <a:pPr lvl="0" algn="ctr" latinLnBrk="0">
                  <a:buSzPct val="70000"/>
                </a:pPr>
                <a:r>
                  <a:rPr kumimoji="1" lang="en-US" altLang="ko-KR" sz="1200" kern="0" spc="-150" dirty="0" smtClean="0">
                    <a:ln>
                      <a:solidFill>
                        <a:schemeClr val="tx1">
                          <a:alpha val="0"/>
                        </a:schemeClr>
                      </a:solidFill>
                    </a:ln>
                    <a:solidFill>
                      <a:schemeClr val="bg1"/>
                    </a:solidFill>
                    <a:latin typeface="HY견고딕" panose="02030600000101010101" pitchFamily="18" charset="-127"/>
                    <a:ea typeface="HY견고딕" panose="02030600000101010101" pitchFamily="18" charset="-127"/>
                  </a:rPr>
                  <a:t>6.2MHz Bandwidth</a:t>
                </a:r>
                <a:endParaRPr lang="ko-KR" altLang="en-US" sz="1200" kern="0" dirty="0">
                  <a:solidFill>
                    <a:schemeClr val="bg1"/>
                  </a:solidFill>
                  <a:latin typeface="HY견고딕" panose="02030600000101010101" pitchFamily="18" charset="-127"/>
                  <a:ea typeface="HY견고딕" panose="02030600000101010101" pitchFamily="18" charset="-127"/>
                </a:endParaRPr>
              </a:p>
            </p:txBody>
          </p:sp>
        </p:grpSp>
        <p:grpSp>
          <p:nvGrpSpPr>
            <p:cNvPr id="74" name="그룹 73"/>
            <p:cNvGrpSpPr/>
            <p:nvPr/>
          </p:nvGrpSpPr>
          <p:grpSpPr>
            <a:xfrm>
              <a:off x="1070714" y="4055505"/>
              <a:ext cx="1907457" cy="1087867"/>
              <a:chOff x="3649332" y="2686702"/>
              <a:chExt cx="1907457" cy="1087867"/>
            </a:xfrm>
          </p:grpSpPr>
          <p:grpSp>
            <p:nvGrpSpPr>
              <p:cNvPr id="75" name="그룹 74"/>
              <p:cNvGrpSpPr/>
              <p:nvPr/>
            </p:nvGrpSpPr>
            <p:grpSpPr>
              <a:xfrm>
                <a:off x="3745135" y="2704655"/>
                <a:ext cx="1735503" cy="1069914"/>
                <a:chOff x="4292672" y="1312710"/>
                <a:chExt cx="1193728" cy="1193726"/>
              </a:xfrm>
            </p:grpSpPr>
            <p:sp>
              <p:nvSpPr>
                <p:cNvPr id="77" name="타원 76"/>
                <p:cNvSpPr/>
                <p:nvPr/>
              </p:nvSpPr>
              <p:spPr>
                <a:xfrm>
                  <a:off x="4292672" y="1312710"/>
                  <a:ext cx="1193728" cy="1193726"/>
                </a:xfrm>
                <a:prstGeom prst="ellipse">
                  <a:avLst/>
                </a:prstGeom>
                <a:solidFill>
                  <a:sysClr val="window" lastClr="FFFFFF">
                    <a:lumMod val="65000"/>
                    <a:alpha val="50196"/>
                  </a:sysClr>
                </a:solidFill>
                <a:ln w="6350" algn="ctr">
                  <a:noFill/>
                  <a:miter lim="800000"/>
                  <a:headEnd/>
                  <a:tailEnd/>
                </a:ln>
              </p:spPr>
              <p:txBody>
                <a:bodyPr wrap="square" lIns="0" tIns="0" rIns="0" bIns="0" anchor="ctr" anchorCtr="0">
                  <a:noAutofit/>
                  <a:scene3d>
                    <a:camera prst="orthographicFront"/>
                    <a:lightRig rig="threePt" dir="t"/>
                  </a:scene3d>
                  <a:sp3d>
                    <a:bevelT w="0"/>
                  </a:sp3d>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20000"/>
                    </a:lnSpc>
                    <a:spcBef>
                      <a:spcPts val="0"/>
                    </a:spcBef>
                    <a:spcAft>
                      <a:spcPts val="0"/>
                    </a:spcAft>
                    <a:buClrTx/>
                    <a:buSzPct val="70000"/>
                    <a:buFontTx/>
                    <a:buNone/>
                    <a:tabLst/>
                    <a:defRPr/>
                  </a:pPr>
                  <a:endParaRPr kumimoji="0" lang="ko-KR" altLang="en-US" sz="1200" b="0" i="0" u="none" strike="noStrike" kern="0" cap="none" spc="0" normalizeH="0" baseline="0" noProof="0" dirty="0" smtClean="0">
                    <a:ln>
                      <a:noFill/>
                    </a:ln>
                    <a:solidFill>
                      <a:prstClr val="white"/>
                    </a:solidFill>
                    <a:effectLst/>
                    <a:uLnTx/>
                    <a:uFillTx/>
                    <a:latin typeface="나눔고딕 Bold" panose="020D0804000000000000" pitchFamily="50" charset="-127"/>
                    <a:ea typeface="나눔고딕 Bold" panose="020D0804000000000000" pitchFamily="50" charset="-127"/>
                  </a:endParaRPr>
                </a:p>
              </p:txBody>
            </p:sp>
            <p:sp>
              <p:nvSpPr>
                <p:cNvPr id="78" name="타원 77"/>
                <p:cNvSpPr/>
                <p:nvPr/>
              </p:nvSpPr>
              <p:spPr>
                <a:xfrm>
                  <a:off x="4398386" y="1420108"/>
                  <a:ext cx="985144" cy="985142"/>
                </a:xfrm>
                <a:prstGeom prst="ellipse">
                  <a:avLst/>
                </a:prstGeom>
                <a:solidFill>
                  <a:srgbClr val="468CBC"/>
                </a:solidFill>
                <a:ln w="6350" algn="ctr">
                  <a:noFill/>
                  <a:miter lim="800000"/>
                  <a:headEnd/>
                  <a:tailEnd/>
                </a:ln>
              </p:spPr>
              <p:txBody>
                <a:bodyPr wrap="square" lIns="0" tIns="0" rIns="0" bIns="0" anchor="ctr" anchorCtr="0">
                  <a:noAutofit/>
                  <a:scene3d>
                    <a:camera prst="orthographicFront"/>
                    <a:lightRig rig="threePt" dir="t"/>
                  </a:scene3d>
                  <a:sp3d>
                    <a:bevelT w="0"/>
                  </a:sp3d>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lgn="ctr" latinLnBrk="0">
                    <a:buSzPct val="70000"/>
                  </a:pPr>
                  <a:endParaRPr lang="ko-KR" altLang="en-US" sz="1200" kern="0" dirty="0">
                    <a:solidFill>
                      <a:schemeClr val="bg1"/>
                    </a:solidFill>
                    <a:latin typeface="HY견고딕" panose="02030600000101010101" pitchFamily="18" charset="-127"/>
                    <a:ea typeface="HY견고딕" panose="02030600000101010101" pitchFamily="18" charset="-127"/>
                  </a:endParaRPr>
                </a:p>
              </p:txBody>
            </p:sp>
          </p:grpSp>
          <p:sp>
            <p:nvSpPr>
              <p:cNvPr id="76" name="타원 75"/>
              <p:cNvSpPr/>
              <p:nvPr/>
            </p:nvSpPr>
            <p:spPr>
              <a:xfrm>
                <a:off x="3649332" y="2686702"/>
                <a:ext cx="1907457" cy="882964"/>
              </a:xfrm>
              <a:prstGeom prst="ellipse">
                <a:avLst/>
              </a:prstGeom>
              <a:noFill/>
              <a:ln w="6350" algn="ctr">
                <a:noFill/>
                <a:miter lim="800000"/>
                <a:headEnd/>
                <a:tailEnd/>
              </a:ln>
            </p:spPr>
            <p:txBody>
              <a:bodyPr wrap="square" lIns="0" tIns="0" rIns="0" bIns="0" anchor="ctr" anchorCtr="0">
                <a:noAutofit/>
                <a:scene3d>
                  <a:camera prst="orthographicFront"/>
                  <a:lightRig rig="threePt" dir="t"/>
                </a:scene3d>
                <a:sp3d>
                  <a:bevelT w="0"/>
                </a:sp3d>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lgn="ctr" latinLnBrk="0">
                  <a:lnSpc>
                    <a:spcPct val="150000"/>
                  </a:lnSpc>
                  <a:buSzPct val="70000"/>
                </a:pPr>
                <a:r>
                  <a:rPr kumimoji="1" lang="en-US" altLang="ko-KR" sz="1400" spc="-150" dirty="0" smtClean="0">
                    <a:ln>
                      <a:solidFill>
                        <a:schemeClr val="tx1">
                          <a:alpha val="0"/>
                        </a:schemeClr>
                      </a:solidFill>
                    </a:ln>
                    <a:solidFill>
                      <a:schemeClr val="bg1"/>
                    </a:solidFill>
                    <a:latin typeface="HY견고딕" panose="02030600000101010101" pitchFamily="18" charset="-127"/>
                    <a:ea typeface="HY견고딕" panose="02030600000101010101" pitchFamily="18" charset="-127"/>
                  </a:rPr>
                  <a:t>2015</a:t>
                </a:r>
              </a:p>
              <a:p>
                <a:pPr lvl="0" algn="ctr" latinLnBrk="0">
                  <a:buSzPct val="70000"/>
                </a:pPr>
                <a:r>
                  <a:rPr kumimoji="1" lang="en-US" altLang="ko-KR" sz="1200" kern="0" spc="-150" dirty="0" smtClean="0">
                    <a:ln>
                      <a:solidFill>
                        <a:schemeClr val="tx1">
                          <a:alpha val="0"/>
                        </a:schemeClr>
                      </a:solidFill>
                    </a:ln>
                    <a:solidFill>
                      <a:schemeClr val="bg1"/>
                    </a:solidFill>
                    <a:latin typeface="HY견고딕" panose="02030600000101010101" pitchFamily="18" charset="-127"/>
                    <a:ea typeface="HY견고딕" panose="02030600000101010101" pitchFamily="18" charset="-127"/>
                  </a:rPr>
                  <a:t>Allocated</a:t>
                </a:r>
              </a:p>
              <a:p>
                <a:pPr lvl="0" algn="ctr" latinLnBrk="0">
                  <a:buSzPct val="70000"/>
                </a:pPr>
                <a:r>
                  <a:rPr kumimoji="1" lang="en-US" altLang="ko-KR" sz="1200" kern="0" spc="-150" dirty="0" smtClean="0">
                    <a:ln>
                      <a:solidFill>
                        <a:schemeClr val="tx1">
                          <a:alpha val="0"/>
                        </a:schemeClr>
                      </a:solidFill>
                    </a:ln>
                    <a:solidFill>
                      <a:schemeClr val="bg1"/>
                    </a:solidFill>
                    <a:latin typeface="HY견고딕" panose="02030600000101010101" pitchFamily="18" charset="-127"/>
                    <a:ea typeface="HY견고딕" panose="02030600000101010101" pitchFamily="18" charset="-127"/>
                  </a:rPr>
                  <a:t>2MHz Bandwidth</a:t>
                </a:r>
                <a:endParaRPr lang="ko-KR" altLang="en-US" sz="1200" kern="0" dirty="0">
                  <a:solidFill>
                    <a:schemeClr val="bg1"/>
                  </a:solidFill>
                  <a:latin typeface="HY견고딕" panose="02030600000101010101" pitchFamily="18" charset="-127"/>
                  <a:ea typeface="HY견고딕" panose="02030600000101010101" pitchFamily="18" charset="-127"/>
                </a:endParaRPr>
              </a:p>
            </p:txBody>
          </p:sp>
        </p:grpSp>
        <p:grpSp>
          <p:nvGrpSpPr>
            <p:cNvPr id="79" name="그룹 78"/>
            <p:cNvGrpSpPr/>
            <p:nvPr/>
          </p:nvGrpSpPr>
          <p:grpSpPr>
            <a:xfrm>
              <a:off x="4523884" y="4117119"/>
              <a:ext cx="1907457" cy="1131528"/>
              <a:chOff x="3672842" y="2705806"/>
              <a:chExt cx="1907457" cy="1069914"/>
            </a:xfrm>
          </p:grpSpPr>
          <p:grpSp>
            <p:nvGrpSpPr>
              <p:cNvPr id="80" name="그룹 79"/>
              <p:cNvGrpSpPr/>
              <p:nvPr/>
            </p:nvGrpSpPr>
            <p:grpSpPr>
              <a:xfrm>
                <a:off x="3743930" y="2705806"/>
                <a:ext cx="1735503" cy="1069914"/>
                <a:chOff x="4291843" y="1313994"/>
                <a:chExt cx="1193728" cy="1193726"/>
              </a:xfrm>
            </p:grpSpPr>
            <p:sp>
              <p:nvSpPr>
                <p:cNvPr id="82" name="타원 81"/>
                <p:cNvSpPr/>
                <p:nvPr/>
              </p:nvSpPr>
              <p:spPr>
                <a:xfrm>
                  <a:off x="4291843" y="1313994"/>
                  <a:ext cx="1193728" cy="1193726"/>
                </a:xfrm>
                <a:prstGeom prst="ellipse">
                  <a:avLst/>
                </a:prstGeom>
                <a:solidFill>
                  <a:sysClr val="window" lastClr="FFFFFF">
                    <a:lumMod val="65000"/>
                    <a:alpha val="50196"/>
                  </a:sysClr>
                </a:solidFill>
                <a:ln w="6350" algn="ctr">
                  <a:noFill/>
                  <a:miter lim="800000"/>
                  <a:headEnd/>
                  <a:tailEnd/>
                </a:ln>
              </p:spPr>
              <p:txBody>
                <a:bodyPr wrap="square" lIns="0" tIns="0" rIns="0" bIns="0" anchor="ctr" anchorCtr="0">
                  <a:noAutofit/>
                  <a:scene3d>
                    <a:camera prst="orthographicFront"/>
                    <a:lightRig rig="threePt" dir="t"/>
                  </a:scene3d>
                  <a:sp3d>
                    <a:bevelT w="0"/>
                  </a:sp3d>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20000"/>
                    </a:lnSpc>
                    <a:spcBef>
                      <a:spcPts val="0"/>
                    </a:spcBef>
                    <a:spcAft>
                      <a:spcPts val="0"/>
                    </a:spcAft>
                    <a:buClrTx/>
                    <a:buSzPct val="70000"/>
                    <a:buFontTx/>
                    <a:buNone/>
                    <a:tabLst/>
                    <a:defRPr/>
                  </a:pPr>
                  <a:endParaRPr kumimoji="0" lang="ko-KR" altLang="en-US" sz="1200" b="0" i="0" u="none" strike="noStrike" kern="0" cap="none" spc="0" normalizeH="0" baseline="0" noProof="0" dirty="0" smtClean="0">
                    <a:ln>
                      <a:noFill/>
                    </a:ln>
                    <a:solidFill>
                      <a:prstClr val="white"/>
                    </a:solidFill>
                    <a:effectLst/>
                    <a:uLnTx/>
                    <a:uFillTx/>
                    <a:latin typeface="나눔고딕 Bold" panose="020D0804000000000000" pitchFamily="50" charset="-127"/>
                    <a:ea typeface="나눔고딕 Bold" panose="020D0804000000000000" pitchFamily="50" charset="-127"/>
                  </a:endParaRPr>
                </a:p>
              </p:txBody>
            </p:sp>
            <p:sp>
              <p:nvSpPr>
                <p:cNvPr id="83" name="타원 82"/>
                <p:cNvSpPr/>
                <p:nvPr/>
              </p:nvSpPr>
              <p:spPr>
                <a:xfrm>
                  <a:off x="4398386" y="1420108"/>
                  <a:ext cx="985144" cy="985142"/>
                </a:xfrm>
                <a:prstGeom prst="ellipse">
                  <a:avLst/>
                </a:prstGeom>
                <a:solidFill>
                  <a:srgbClr val="468CBC"/>
                </a:solidFill>
                <a:ln w="6350" algn="ctr">
                  <a:noFill/>
                  <a:miter lim="800000"/>
                  <a:headEnd/>
                  <a:tailEnd/>
                </a:ln>
              </p:spPr>
              <p:txBody>
                <a:bodyPr wrap="square" lIns="0" tIns="0" rIns="0" bIns="0" anchor="ctr" anchorCtr="0">
                  <a:noAutofit/>
                  <a:scene3d>
                    <a:camera prst="orthographicFront"/>
                    <a:lightRig rig="threePt" dir="t"/>
                  </a:scene3d>
                  <a:sp3d>
                    <a:bevelT w="0"/>
                  </a:sp3d>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lgn="ctr" latinLnBrk="0">
                    <a:buSzPct val="70000"/>
                  </a:pPr>
                  <a:endParaRPr lang="ko-KR" altLang="en-US" sz="1200" kern="0" dirty="0">
                    <a:solidFill>
                      <a:schemeClr val="bg1"/>
                    </a:solidFill>
                    <a:latin typeface="HY견고딕" panose="02030600000101010101" pitchFamily="18" charset="-127"/>
                    <a:ea typeface="HY견고딕" panose="02030600000101010101" pitchFamily="18" charset="-127"/>
                  </a:endParaRPr>
                </a:p>
              </p:txBody>
            </p:sp>
          </p:grpSp>
          <p:sp>
            <p:nvSpPr>
              <p:cNvPr id="81" name="타원 80"/>
              <p:cNvSpPr/>
              <p:nvPr/>
            </p:nvSpPr>
            <p:spPr>
              <a:xfrm>
                <a:off x="3672842" y="2799281"/>
                <a:ext cx="1907457" cy="882964"/>
              </a:xfrm>
              <a:prstGeom prst="ellipse">
                <a:avLst/>
              </a:prstGeom>
              <a:noFill/>
              <a:ln w="6350" algn="ctr">
                <a:noFill/>
                <a:miter lim="800000"/>
                <a:headEnd/>
                <a:tailEnd/>
              </a:ln>
            </p:spPr>
            <p:txBody>
              <a:bodyPr wrap="square" lIns="0" tIns="0" rIns="0" bIns="0" anchor="ctr" anchorCtr="0">
                <a:noAutofit/>
                <a:scene3d>
                  <a:camera prst="orthographicFront"/>
                  <a:lightRig rig="threePt" dir="t"/>
                </a:scene3d>
                <a:sp3d>
                  <a:bevelT w="0"/>
                </a:sp3d>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lgn="ctr" latinLnBrk="0">
                  <a:buSzPct val="70000"/>
                </a:pPr>
                <a:r>
                  <a:rPr kumimoji="1" lang="en-US" altLang="ko-KR" sz="1400" spc="-150" dirty="0" smtClean="0">
                    <a:ln>
                      <a:solidFill>
                        <a:schemeClr val="tx1">
                          <a:alpha val="0"/>
                        </a:schemeClr>
                      </a:solidFill>
                    </a:ln>
                    <a:solidFill>
                      <a:schemeClr val="bg1"/>
                    </a:solidFill>
                    <a:latin typeface="HY견고딕" panose="02030600000101010101" pitchFamily="18" charset="-127"/>
                    <a:ea typeface="HY견고딕" panose="02030600000101010101" pitchFamily="18" charset="-127"/>
                  </a:rPr>
                  <a:t>Before 2015</a:t>
                </a:r>
              </a:p>
              <a:p>
                <a:pPr lvl="0" algn="ctr" latinLnBrk="0">
                  <a:spcBef>
                    <a:spcPts val="600"/>
                  </a:spcBef>
                  <a:buSzPct val="70000"/>
                </a:pPr>
                <a:r>
                  <a:rPr kumimoji="1" lang="en-US" altLang="ko-KR" sz="1200" kern="0" spc="-150" dirty="0" smtClean="0">
                    <a:ln>
                      <a:solidFill>
                        <a:schemeClr val="tx1">
                          <a:alpha val="0"/>
                        </a:schemeClr>
                      </a:solidFill>
                    </a:ln>
                    <a:solidFill>
                      <a:schemeClr val="bg1"/>
                    </a:solidFill>
                    <a:latin typeface="HY견고딕" panose="02030600000101010101" pitchFamily="18" charset="-127"/>
                    <a:ea typeface="HY견고딕" panose="02030600000101010101" pitchFamily="18" charset="-127"/>
                  </a:rPr>
                  <a:t>6.5MHz Bandwidth</a:t>
                </a:r>
              </a:p>
              <a:p>
                <a:pPr lvl="0" algn="ctr" latinLnBrk="0">
                  <a:buSzPct val="70000"/>
                </a:pPr>
                <a:r>
                  <a:rPr kumimoji="1" lang="en-US" altLang="ko-KR" sz="1200" kern="0" spc="-150" dirty="0" smtClean="0">
                    <a:ln>
                      <a:solidFill>
                        <a:schemeClr val="tx1">
                          <a:alpha val="0"/>
                        </a:schemeClr>
                      </a:solidFill>
                    </a:ln>
                    <a:solidFill>
                      <a:schemeClr val="bg1"/>
                    </a:solidFill>
                    <a:latin typeface="HY견고딕" panose="02030600000101010101" pitchFamily="18" charset="-127"/>
                    <a:ea typeface="HY견고딕" panose="02030600000101010101" pitchFamily="18" charset="-127"/>
                  </a:rPr>
                  <a:t>For RFID/USN</a:t>
                </a:r>
                <a:endParaRPr lang="ko-KR" altLang="en-US" sz="1200" kern="0" dirty="0">
                  <a:solidFill>
                    <a:schemeClr val="bg1"/>
                  </a:solidFill>
                  <a:latin typeface="HY견고딕" panose="02030600000101010101" pitchFamily="18" charset="-127"/>
                  <a:ea typeface="HY견고딕" panose="02030600000101010101" pitchFamily="18" charset="-127"/>
                </a:endParaRPr>
              </a:p>
            </p:txBody>
          </p:sp>
        </p:grpSp>
      </p:grpSp>
      <p:sp>
        <p:nvSpPr>
          <p:cNvPr id="2" name="슬라이드 번호 개체 틀 1"/>
          <p:cNvSpPr>
            <a:spLocks noGrp="1"/>
          </p:cNvSpPr>
          <p:nvPr>
            <p:ph type="sldNum" sz="quarter" idx="12"/>
          </p:nvPr>
        </p:nvSpPr>
        <p:spPr/>
        <p:txBody>
          <a:bodyPr/>
          <a:lstStyle/>
          <a:p>
            <a:r>
              <a:rPr lang="en-US" smtClean="0"/>
              <a:t>Slide </a:t>
            </a:r>
            <a:fld id="{C68A915F-B456-5149-A807-E92E2E55320D}" type="slidenum">
              <a:rPr lang="en-US" smtClean="0"/>
              <a:pPr/>
              <a:t>3</a:t>
            </a:fld>
            <a:endParaRPr lang="en-US"/>
          </a:p>
        </p:txBody>
      </p:sp>
    </p:spTree>
    <p:extLst>
      <p:ext uri="{BB962C8B-B14F-4D97-AF65-F5344CB8AC3E}">
        <p14:creationId xmlns:p14="http://schemas.microsoft.com/office/powerpoint/2010/main" val="468749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723900" y="685800"/>
            <a:ext cx="7772400" cy="1066800"/>
          </a:xfrm>
        </p:spPr>
        <p:txBody>
          <a:bodyPr/>
          <a:lstStyle/>
          <a:p>
            <a:r>
              <a:rPr lang="en-US" altLang="ko-KR" dirty="0" smtClean="0"/>
              <a:t>Current Korea Band for FSK SUN</a:t>
            </a:r>
            <a:endParaRPr lang="en-US" altLang="ko-KR"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ko-KR"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Sangsung Choi (Woosong University)</a:t>
            </a:r>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0"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762000" y="1593215"/>
            <a:ext cx="7772400" cy="2734757"/>
          </a:xfrm>
        </p:spPr>
        <p:txBody>
          <a:bodyPr/>
          <a:lstStyle/>
          <a:p>
            <a:r>
              <a:rPr lang="en-US" dirty="0" smtClean="0"/>
              <a:t>917~923.5MHz Band(1)</a:t>
            </a:r>
            <a:endParaRPr lang="en-US" dirty="0"/>
          </a:p>
          <a:p>
            <a:pPr lvl="1"/>
            <a:r>
              <a:rPr lang="en-US" altLang="ko-KR" sz="2000" spc="-100" dirty="0" smtClean="0">
                <a:solidFill>
                  <a:srgbClr val="000000"/>
                </a:solidFill>
              </a:rPr>
              <a:t>32 Channels: Channel Bandwidth: 200KHz(fixed center frequency) </a:t>
            </a:r>
          </a:p>
          <a:p>
            <a:pPr marL="457200" lvl="1" indent="0">
              <a:buNone/>
            </a:pPr>
            <a:r>
              <a:rPr lang="en-US" altLang="ko-KR" sz="2000" dirty="0" smtClean="0"/>
              <a:t>    </a:t>
            </a:r>
            <a:r>
              <a:rPr lang="en-US" altLang="ko-KR" sz="2000" dirty="0"/>
              <a:t> </a:t>
            </a:r>
            <a:r>
              <a:rPr lang="en-US" altLang="ko-KR" sz="2000" spc="-100" dirty="0"/>
              <a:t>· </a:t>
            </a:r>
            <a:r>
              <a:rPr lang="en-US" altLang="ko-KR" sz="2000" spc="-100" dirty="0" smtClean="0"/>
              <a:t>CH.2, 5, 8, 11, 14, 17: Allocated </a:t>
            </a:r>
            <a:r>
              <a:rPr lang="en-US" altLang="ko-KR" sz="2000" dirty="0"/>
              <a:t>DRM RFID Reader</a:t>
            </a:r>
            <a:endParaRPr lang="en-US" altLang="ko-KR" sz="2000" spc="-100" dirty="0" smtClean="0"/>
          </a:p>
          <a:p>
            <a:pPr marL="457200" lvl="1" indent="0">
              <a:buNone/>
            </a:pPr>
            <a:r>
              <a:rPr lang="en-US" altLang="ko-KR" sz="2000" spc="-100" dirty="0"/>
              <a:t> </a:t>
            </a:r>
            <a:r>
              <a:rPr lang="en-US" altLang="ko-KR" sz="2000" spc="-100" dirty="0" smtClean="0"/>
              <a:t>     · </a:t>
            </a:r>
            <a:r>
              <a:rPr lang="en-US" altLang="ko-KR" sz="2000" dirty="0" smtClean="0"/>
              <a:t>CH.1~CH18(917~920.6MHz): </a:t>
            </a:r>
            <a:r>
              <a:rPr lang="en-US" altLang="ko-KR" sz="2000" dirty="0"/>
              <a:t>Prior to RFID</a:t>
            </a:r>
          </a:p>
          <a:p>
            <a:pPr marL="457200" lvl="1" indent="0">
              <a:buNone/>
            </a:pPr>
            <a:r>
              <a:rPr lang="en-US" altLang="ko-KR" sz="2000" dirty="0" smtClean="0"/>
              <a:t>     </a:t>
            </a:r>
            <a:r>
              <a:rPr lang="en-US" altLang="ko-KR" sz="2000" spc="-100" dirty="0"/>
              <a:t>· </a:t>
            </a:r>
            <a:r>
              <a:rPr lang="en-US" altLang="ko-KR" sz="2000" dirty="0" smtClean="0"/>
              <a:t>CH.19~CH.32(920.6~923.5MHz): </a:t>
            </a:r>
            <a:r>
              <a:rPr lang="en-US" altLang="ko-KR" sz="2000" dirty="0"/>
              <a:t>Prior to USN</a:t>
            </a:r>
          </a:p>
          <a:p>
            <a:pPr lvl="1"/>
            <a:r>
              <a:rPr lang="en-US" altLang="ko-KR" sz="2000" spc="-100" dirty="0" smtClean="0">
                <a:solidFill>
                  <a:srgbClr val="000000"/>
                </a:solidFill>
              </a:rPr>
              <a:t>Must use </a:t>
            </a:r>
            <a:r>
              <a:rPr lang="en-US" altLang="ko-KR" sz="2000" spc="-100" dirty="0">
                <a:solidFill>
                  <a:srgbClr val="000000"/>
                </a:solidFill>
              </a:rPr>
              <a:t>Duty </a:t>
            </a:r>
            <a:r>
              <a:rPr lang="en-US" altLang="ko-KR" sz="2000" spc="-100" dirty="0" smtClean="0">
                <a:solidFill>
                  <a:srgbClr val="000000"/>
                </a:solidFill>
              </a:rPr>
              <a:t>Cycle </a:t>
            </a:r>
            <a:r>
              <a:rPr lang="en-US" altLang="ko-KR" sz="2000" spc="-100" dirty="0">
                <a:solidFill>
                  <a:srgbClr val="000000"/>
                </a:solidFill>
              </a:rPr>
              <a:t>or LBT or Frequency </a:t>
            </a:r>
            <a:r>
              <a:rPr lang="en-US" altLang="ko-KR" sz="2000" spc="-100" dirty="0" smtClean="0">
                <a:solidFill>
                  <a:srgbClr val="000000"/>
                </a:solidFill>
              </a:rPr>
              <a:t>Hopping</a:t>
            </a:r>
            <a:endParaRPr lang="en-US" altLang="ko-KR" sz="2000" spc="-100" dirty="0">
              <a:solidFill>
                <a:srgbClr val="000000"/>
              </a:solidFill>
            </a:endParaRPr>
          </a:p>
          <a:p>
            <a:pPr lvl="1"/>
            <a:endParaRPr lang="en-US" altLang="ko-KR" sz="2000" spc="-100" dirty="0" smtClean="0">
              <a:solidFill>
                <a:srgbClr val="000000"/>
              </a:solidFill>
            </a:endParaRPr>
          </a:p>
          <a:p>
            <a:pPr lvl="1"/>
            <a:endParaRPr lang="en-US" altLang="ko-KR" sz="2000" spc="-100" dirty="0" smtClean="0">
              <a:solidFill>
                <a:srgbClr val="000000"/>
              </a:solidFill>
            </a:endParaRPr>
          </a:p>
          <a:p>
            <a:pPr lvl="1"/>
            <a:endParaRPr lang="en-US" altLang="ko-KR" sz="2000" spc="-100" dirty="0">
              <a:solidFill>
                <a:srgbClr val="000000"/>
              </a:solidFill>
            </a:endParaRPr>
          </a:p>
          <a:p>
            <a:pPr lvl="1"/>
            <a:endParaRPr lang="en-US" altLang="ko-KR" sz="2000" spc="-100" dirty="0" smtClean="0">
              <a:solidFill>
                <a:srgbClr val="000000"/>
              </a:solidFill>
            </a:endParaRPr>
          </a:p>
          <a:p>
            <a:pPr lvl="1"/>
            <a:endParaRPr lang="en-US" altLang="ko-KR" sz="2000" spc="-100" dirty="0">
              <a:solidFill>
                <a:srgbClr val="000000"/>
              </a:solidFill>
            </a:endParaRPr>
          </a:p>
          <a:p>
            <a:pPr marL="457200" lvl="1" indent="0">
              <a:buNone/>
            </a:pPr>
            <a:endParaRPr lang="en-US" altLang="ko-KR" sz="2000" dirty="0" smtClean="0"/>
          </a:p>
          <a:p>
            <a:pPr lvl="1"/>
            <a:endParaRPr lang="ko-KR" altLang="en-US" sz="2000" spc="-100" dirty="0">
              <a:solidFill>
                <a:srgbClr val="000000"/>
              </a:solidFill>
            </a:endParaRPr>
          </a:p>
        </p:txBody>
      </p:sp>
      <p:pic>
        <p:nvPicPr>
          <p:cNvPr id="5" name="그림 4"/>
          <p:cNvPicPr>
            <a:picLocks noChangeAspect="1"/>
          </p:cNvPicPr>
          <p:nvPr/>
        </p:nvPicPr>
        <p:blipFill>
          <a:blip r:embed="rId3"/>
          <a:stretch>
            <a:fillRect/>
          </a:stretch>
        </p:blipFill>
        <p:spPr>
          <a:xfrm>
            <a:off x="1524000" y="4191000"/>
            <a:ext cx="5873912" cy="1800434"/>
          </a:xfrm>
          <a:prstGeom prst="rect">
            <a:avLst/>
          </a:prstGeom>
        </p:spPr>
      </p:pic>
      <p:sp>
        <p:nvSpPr>
          <p:cNvPr id="6" name="슬라이드 번호 개체 틀 5"/>
          <p:cNvSpPr>
            <a:spLocks noGrp="1"/>
          </p:cNvSpPr>
          <p:nvPr>
            <p:ph type="sldNum" sz="quarter" idx="12"/>
          </p:nvPr>
        </p:nvSpPr>
        <p:spPr/>
        <p:txBody>
          <a:bodyPr/>
          <a:lstStyle/>
          <a:p>
            <a:r>
              <a:rPr lang="en-US" smtClean="0"/>
              <a:t>Slide </a:t>
            </a:r>
            <a:fld id="{C68A915F-B456-5149-A807-E92E2E55320D}" type="slidenum">
              <a:rPr lang="en-US" smtClean="0"/>
              <a:pPr/>
              <a:t>4</a:t>
            </a:fld>
            <a:endParaRPr lang="en-US"/>
          </a:p>
        </p:txBody>
      </p:sp>
    </p:spTree>
    <p:extLst>
      <p:ext uri="{BB962C8B-B14F-4D97-AF65-F5344CB8AC3E}">
        <p14:creationId xmlns:p14="http://schemas.microsoft.com/office/powerpoint/2010/main" val="2114028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723900" y="685800"/>
            <a:ext cx="7772400" cy="1066800"/>
          </a:xfrm>
        </p:spPr>
        <p:txBody>
          <a:bodyPr/>
          <a:lstStyle/>
          <a:p>
            <a:r>
              <a:rPr lang="en-US" altLang="ko-KR" dirty="0" smtClean="0"/>
              <a:t>Current Korea Band for FSK SUN</a:t>
            </a:r>
            <a:endParaRPr lang="en-US" altLang="ko-KR"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ko-KR"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Sangsung Choi (Woosong University)</a:t>
            </a:r>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0"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762000" y="1593215"/>
            <a:ext cx="7772400" cy="2734757"/>
          </a:xfrm>
        </p:spPr>
        <p:txBody>
          <a:bodyPr/>
          <a:lstStyle/>
          <a:p>
            <a:r>
              <a:rPr lang="en-US" dirty="0" smtClean="0"/>
              <a:t>917~923.5MHz Band(2)</a:t>
            </a:r>
            <a:endParaRPr lang="en-US" sz="1800" b="1" dirty="0" smtClean="0"/>
          </a:p>
          <a:p>
            <a:pPr lvl="1"/>
            <a:r>
              <a:rPr lang="en-US" altLang="ko-KR" sz="2000" spc="-100" dirty="0" smtClean="0">
                <a:solidFill>
                  <a:srgbClr val="000000"/>
                </a:solidFill>
              </a:rPr>
              <a:t>Different radiated power limits depend on service</a:t>
            </a:r>
          </a:p>
          <a:p>
            <a:pPr marL="457200" lvl="1" indent="0">
              <a:buNone/>
            </a:pPr>
            <a:r>
              <a:rPr lang="en-US" altLang="ko-KR" sz="2000" dirty="0" smtClean="0"/>
              <a:t>    </a:t>
            </a:r>
            <a:r>
              <a:rPr lang="en-US" altLang="ko-KR" sz="2000" spc="-100" dirty="0"/>
              <a:t>· </a:t>
            </a:r>
            <a:r>
              <a:rPr lang="en-US" altLang="ko-KR" sz="2000" spc="-100" dirty="0" smtClean="0"/>
              <a:t> </a:t>
            </a:r>
            <a:r>
              <a:rPr lang="en-US" altLang="ko-KR" sz="2000" dirty="0" smtClean="0"/>
              <a:t>DRM </a:t>
            </a:r>
            <a:r>
              <a:rPr lang="en-US" altLang="ko-KR" sz="2000" dirty="0"/>
              <a:t>RFID Reader: 4W EIRP</a:t>
            </a:r>
          </a:p>
          <a:p>
            <a:pPr marL="457200" lvl="1" indent="0">
              <a:buNone/>
            </a:pPr>
            <a:r>
              <a:rPr lang="en-US" altLang="ko-KR" sz="2000" dirty="0" smtClean="0"/>
              <a:t>    </a:t>
            </a:r>
            <a:r>
              <a:rPr lang="en-US" altLang="ko-KR" sz="2000" spc="-100" dirty="0"/>
              <a:t>· </a:t>
            </a:r>
            <a:r>
              <a:rPr lang="en-US" altLang="ko-KR" sz="2000" spc="-100" dirty="0" smtClean="0"/>
              <a:t> </a:t>
            </a:r>
            <a:r>
              <a:rPr lang="en-US" altLang="ko-KR" sz="2000" dirty="0" smtClean="0"/>
              <a:t>RFID/USN</a:t>
            </a:r>
            <a:endParaRPr lang="en-US" altLang="ko-KR" sz="2000" dirty="0"/>
          </a:p>
          <a:p>
            <a:pPr marL="457200" lvl="1" indent="0">
              <a:buNone/>
            </a:pPr>
            <a:r>
              <a:rPr lang="en-US" altLang="ko-KR" sz="2000" spc="-100" dirty="0"/>
              <a:t>     </a:t>
            </a:r>
            <a:r>
              <a:rPr lang="en-US" altLang="ko-KR" sz="2000" spc="-100" dirty="0" smtClean="0"/>
              <a:t>   </a:t>
            </a:r>
            <a:r>
              <a:rPr lang="en-US" altLang="ko-KR" sz="2000" spc="-100" dirty="0"/>
              <a:t>Ch.1, 3, 4, 6, 7, 9, 10, 12, 13, 15, 16, 18 : under 3mW</a:t>
            </a:r>
          </a:p>
          <a:p>
            <a:pPr marL="457200" lvl="1" indent="0">
              <a:buNone/>
            </a:pPr>
            <a:r>
              <a:rPr lang="en-US" altLang="ko-KR" sz="2000" spc="-100" dirty="0">
                <a:solidFill>
                  <a:srgbClr val="000000"/>
                </a:solidFill>
              </a:rPr>
              <a:t>     </a:t>
            </a:r>
            <a:r>
              <a:rPr lang="en-US" altLang="ko-KR" sz="2000" spc="-100" dirty="0" smtClean="0"/>
              <a:t>   </a:t>
            </a:r>
            <a:r>
              <a:rPr lang="en-US" altLang="ko-KR" sz="2000" spc="-100" dirty="0">
                <a:solidFill>
                  <a:srgbClr val="000000"/>
                </a:solidFill>
              </a:rPr>
              <a:t>Ch. </a:t>
            </a:r>
            <a:r>
              <a:rPr lang="en-US" altLang="ko-KR" sz="2000" spc="-100" dirty="0"/>
              <a:t>2, 5, 8, 11, 14, 17, 19, 20～25 : under 10mW</a:t>
            </a:r>
          </a:p>
          <a:p>
            <a:pPr marL="457200" lvl="1" indent="0">
              <a:buNone/>
            </a:pPr>
            <a:r>
              <a:rPr lang="en-US" altLang="ko-KR" sz="2000" spc="-100" dirty="0">
                <a:solidFill>
                  <a:srgbClr val="000000"/>
                </a:solidFill>
              </a:rPr>
              <a:t>     </a:t>
            </a:r>
            <a:r>
              <a:rPr lang="en-US" altLang="ko-KR" sz="2000" spc="-100" dirty="0"/>
              <a:t> </a:t>
            </a:r>
            <a:r>
              <a:rPr lang="en-US" altLang="ko-KR" sz="2000" spc="-100" dirty="0" smtClean="0"/>
              <a:t>  </a:t>
            </a:r>
            <a:r>
              <a:rPr lang="en-US" altLang="ko-KR" sz="2000" spc="-100" dirty="0">
                <a:solidFill>
                  <a:srgbClr val="000000"/>
                </a:solidFill>
              </a:rPr>
              <a:t>Ch. 26 - 32 : under 25mW </a:t>
            </a:r>
          </a:p>
          <a:p>
            <a:pPr marL="457200" lvl="1" indent="0">
              <a:spcBef>
                <a:spcPts val="0"/>
              </a:spcBef>
              <a:buNone/>
            </a:pPr>
            <a:r>
              <a:rPr lang="en-US" altLang="ko-KR" sz="2000" spc="-100" dirty="0">
                <a:solidFill>
                  <a:srgbClr val="000000"/>
                </a:solidFill>
              </a:rPr>
              <a:t>                               under 200mW(outdoor fixed point-to-point) </a:t>
            </a:r>
            <a:endParaRPr lang="ko-KR" altLang="en-US" sz="2000" spc="-100" dirty="0">
              <a:solidFill>
                <a:srgbClr val="000000"/>
              </a:solidFill>
            </a:endParaRPr>
          </a:p>
          <a:p>
            <a:pPr lvl="1"/>
            <a:endParaRPr lang="en-US" altLang="ko-KR" sz="2000" spc="-100" dirty="0">
              <a:solidFill>
                <a:srgbClr val="000000"/>
              </a:solidFill>
            </a:endParaRPr>
          </a:p>
          <a:p>
            <a:pPr lvl="1"/>
            <a:endParaRPr lang="en-US" altLang="ko-KR" sz="2000" spc="-100" dirty="0" smtClean="0">
              <a:solidFill>
                <a:srgbClr val="000000"/>
              </a:solidFill>
            </a:endParaRPr>
          </a:p>
          <a:p>
            <a:pPr lvl="1"/>
            <a:endParaRPr lang="en-US" altLang="ko-KR" sz="2000" spc="-100" dirty="0">
              <a:solidFill>
                <a:srgbClr val="000000"/>
              </a:solidFill>
            </a:endParaRPr>
          </a:p>
          <a:p>
            <a:pPr lvl="1"/>
            <a:endParaRPr lang="en-US" altLang="ko-KR" sz="2000" spc="-100" dirty="0" smtClean="0">
              <a:solidFill>
                <a:srgbClr val="000000"/>
              </a:solidFill>
            </a:endParaRPr>
          </a:p>
          <a:p>
            <a:pPr lvl="1"/>
            <a:endParaRPr lang="en-US" altLang="ko-KR" sz="2000" spc="-100" dirty="0">
              <a:solidFill>
                <a:srgbClr val="000000"/>
              </a:solidFill>
            </a:endParaRPr>
          </a:p>
          <a:p>
            <a:pPr marL="457200" lvl="1" indent="0">
              <a:buNone/>
            </a:pPr>
            <a:endParaRPr lang="en-US" altLang="ko-KR" sz="2000" dirty="0" smtClean="0"/>
          </a:p>
          <a:p>
            <a:pPr lvl="1"/>
            <a:endParaRPr lang="ko-KR" altLang="en-US" sz="2000" spc="-100" dirty="0">
              <a:solidFill>
                <a:srgbClr val="000000"/>
              </a:solidFill>
            </a:endParaRPr>
          </a:p>
        </p:txBody>
      </p:sp>
      <p:pic>
        <p:nvPicPr>
          <p:cNvPr id="10" name="그림 9"/>
          <p:cNvPicPr>
            <a:picLocks noChangeAspect="1"/>
          </p:cNvPicPr>
          <p:nvPr/>
        </p:nvPicPr>
        <p:blipFill>
          <a:blip r:embed="rId3"/>
          <a:stretch>
            <a:fillRect/>
          </a:stretch>
        </p:blipFill>
        <p:spPr>
          <a:xfrm>
            <a:off x="1943100" y="4724400"/>
            <a:ext cx="5410200" cy="1584605"/>
          </a:xfrm>
          <a:prstGeom prst="rect">
            <a:avLst/>
          </a:prstGeom>
        </p:spPr>
      </p:pic>
      <p:sp>
        <p:nvSpPr>
          <p:cNvPr id="2" name="슬라이드 번호 개체 틀 1"/>
          <p:cNvSpPr>
            <a:spLocks noGrp="1"/>
          </p:cNvSpPr>
          <p:nvPr>
            <p:ph type="sldNum" sz="quarter" idx="12"/>
          </p:nvPr>
        </p:nvSpPr>
        <p:spPr/>
        <p:txBody>
          <a:bodyPr/>
          <a:lstStyle/>
          <a:p>
            <a:r>
              <a:rPr lang="en-US" smtClean="0"/>
              <a:t>Slide </a:t>
            </a:r>
            <a:fld id="{C68A915F-B456-5149-A807-E92E2E55320D}" type="slidenum">
              <a:rPr lang="en-US" smtClean="0"/>
              <a:pPr/>
              <a:t>5</a:t>
            </a:fld>
            <a:endParaRPr lang="en-US"/>
          </a:p>
        </p:txBody>
      </p:sp>
    </p:spTree>
    <p:extLst>
      <p:ext uri="{BB962C8B-B14F-4D97-AF65-F5344CB8AC3E}">
        <p14:creationId xmlns:p14="http://schemas.microsoft.com/office/powerpoint/2010/main" val="3798272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altLang="ko-KR" dirty="0" smtClean="0"/>
              <a:t>New Spectrum in Korea(1)</a:t>
            </a:r>
            <a:endParaRPr lang="en-US" altLang="ko-KR"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ko-KR"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Sangsung Choi (Woosong University)</a:t>
            </a:r>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0"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723900" y="1752600"/>
            <a:ext cx="7772400" cy="2734757"/>
          </a:xfrm>
        </p:spPr>
        <p:txBody>
          <a:bodyPr/>
          <a:lstStyle/>
          <a:p>
            <a:r>
              <a:rPr lang="en-US" altLang="ko-KR" dirty="0" smtClean="0">
                <a:latin typeface="휴먼모음T" panose="02030504000101010101" pitchFamily="18" charset="-127"/>
                <a:ea typeface="휴먼모음T" panose="02030504000101010101" pitchFamily="18" charset="-127"/>
              </a:rPr>
              <a:t>940.1 </a:t>
            </a:r>
            <a:r>
              <a:rPr lang="en-US" altLang="ko-KR" dirty="0">
                <a:latin typeface="휴먼모음T" panose="02030504000101010101" pitchFamily="18" charset="-127"/>
                <a:ea typeface="휴먼모음T" panose="02030504000101010101" pitchFamily="18" charset="-127"/>
              </a:rPr>
              <a:t>~ </a:t>
            </a:r>
            <a:r>
              <a:rPr lang="en-US" altLang="ko-KR" dirty="0" smtClean="0">
                <a:latin typeface="휴먼모음T" panose="02030504000101010101" pitchFamily="18" charset="-127"/>
                <a:ea typeface="휴먼모음T" panose="02030504000101010101" pitchFamily="18" charset="-127"/>
              </a:rPr>
              <a:t>946.3MHz</a:t>
            </a:r>
            <a:r>
              <a:rPr lang="en-US" dirty="0" smtClean="0"/>
              <a:t> Band</a:t>
            </a:r>
            <a:endParaRPr lang="en-US" dirty="0"/>
          </a:p>
          <a:p>
            <a:pPr lvl="1"/>
            <a:r>
              <a:rPr lang="en-US" altLang="ko-KR" sz="2000" dirty="0"/>
              <a:t>Usage </a:t>
            </a:r>
            <a:r>
              <a:rPr lang="en-US" altLang="ko-KR" sz="2000" dirty="0" smtClean="0"/>
              <a:t>designation spectrum a</a:t>
            </a:r>
            <a:r>
              <a:rPr lang="en-US" sz="2000" dirty="0" smtClean="0"/>
              <a:t>llocated in 2016</a:t>
            </a:r>
          </a:p>
          <a:p>
            <a:pPr lvl="1"/>
            <a:r>
              <a:rPr lang="en-US" altLang="ko-KR" sz="2000" spc="-100" dirty="0" smtClean="0">
                <a:solidFill>
                  <a:srgbClr val="000000"/>
                </a:solidFill>
              </a:rPr>
              <a:t>No Channel Bandwidth limits between 940.1~946.3MHz</a:t>
            </a:r>
          </a:p>
          <a:p>
            <a:pPr marL="457200" lvl="1" indent="0">
              <a:buNone/>
            </a:pPr>
            <a:r>
              <a:rPr lang="en-US" altLang="ko-KR" sz="2000" spc="-100" dirty="0">
                <a:solidFill>
                  <a:srgbClr val="000000"/>
                </a:solidFill>
              </a:rPr>
              <a:t> </a:t>
            </a:r>
            <a:r>
              <a:rPr lang="en-US" altLang="ko-KR" sz="2000" spc="-100" dirty="0" smtClean="0">
                <a:solidFill>
                  <a:srgbClr val="000000"/>
                </a:solidFill>
              </a:rPr>
              <a:t>   </a:t>
            </a:r>
            <a:r>
              <a:rPr lang="en-US" altLang="ko-KR" sz="2000" dirty="0"/>
              <a:t> </a:t>
            </a:r>
            <a:r>
              <a:rPr lang="en-US" altLang="ko-KR" sz="2000" spc="-100" dirty="0"/>
              <a:t>· </a:t>
            </a:r>
            <a:r>
              <a:rPr lang="en-US" altLang="ko-KR" sz="2000" spc="-100" dirty="0" smtClean="0"/>
              <a:t> </a:t>
            </a:r>
            <a:r>
              <a:rPr lang="en-US" altLang="ko-KR" sz="2000" spc="-100" dirty="0" smtClean="0">
                <a:solidFill>
                  <a:srgbClr val="000000"/>
                </a:solidFill>
              </a:rPr>
              <a:t>Narrow band system</a:t>
            </a:r>
          </a:p>
          <a:p>
            <a:pPr lvl="1"/>
            <a:r>
              <a:rPr lang="en-US" altLang="ko-KR" sz="2000" dirty="0" smtClean="0">
                <a:ea typeface="휴먼모음T" panose="02030504000101010101" pitchFamily="18" charset="-127"/>
              </a:rPr>
              <a:t>Under 200mW of effective radiated Power</a:t>
            </a:r>
          </a:p>
          <a:p>
            <a:pPr lvl="1"/>
            <a:r>
              <a:rPr lang="en-US" altLang="ko-KR" sz="2000" dirty="0" smtClean="0">
                <a:ea typeface="휴먼모음T" panose="02030504000101010101" pitchFamily="18" charset="-127"/>
              </a:rPr>
              <a:t>Must use </a:t>
            </a:r>
            <a:r>
              <a:rPr lang="en-US" altLang="ko-KR" sz="2000" dirty="0">
                <a:ea typeface="휴먼모음T" panose="02030504000101010101" pitchFamily="18" charset="-127"/>
              </a:rPr>
              <a:t>d</a:t>
            </a:r>
            <a:r>
              <a:rPr lang="en-US" altLang="ko-KR" sz="2000" dirty="0" smtClean="0">
                <a:ea typeface="휴먼모음T" panose="02030504000101010101" pitchFamily="18" charset="-127"/>
              </a:rPr>
              <a:t>uty cycle</a:t>
            </a:r>
            <a:endParaRPr lang="ko-KR" altLang="en-US" sz="2000" dirty="0">
              <a:ea typeface="휴먼모음T" panose="02030504000101010101" pitchFamily="18" charset="-127"/>
            </a:endParaRPr>
          </a:p>
          <a:p>
            <a:pPr lvl="1"/>
            <a:endParaRPr lang="ko-KR" altLang="en-US" sz="2000" spc="-100" dirty="0">
              <a:solidFill>
                <a:srgbClr val="000000"/>
              </a:solidFill>
            </a:endParaRPr>
          </a:p>
        </p:txBody>
      </p:sp>
      <p:pic>
        <p:nvPicPr>
          <p:cNvPr id="5" name="그림 4"/>
          <p:cNvPicPr>
            <a:picLocks noChangeAspect="1"/>
          </p:cNvPicPr>
          <p:nvPr/>
        </p:nvPicPr>
        <p:blipFill>
          <a:blip r:embed="rId3"/>
          <a:stretch>
            <a:fillRect/>
          </a:stretch>
        </p:blipFill>
        <p:spPr>
          <a:xfrm>
            <a:off x="1981200" y="4572000"/>
            <a:ext cx="4124325" cy="1581150"/>
          </a:xfrm>
          <a:prstGeom prst="rect">
            <a:avLst/>
          </a:prstGeom>
        </p:spPr>
      </p:pic>
      <p:sp>
        <p:nvSpPr>
          <p:cNvPr id="6" name="슬라이드 번호 개체 틀 5"/>
          <p:cNvSpPr>
            <a:spLocks noGrp="1"/>
          </p:cNvSpPr>
          <p:nvPr>
            <p:ph type="sldNum" sz="quarter" idx="12"/>
          </p:nvPr>
        </p:nvSpPr>
        <p:spPr/>
        <p:txBody>
          <a:bodyPr/>
          <a:lstStyle/>
          <a:p>
            <a:r>
              <a:rPr lang="en-US" smtClean="0"/>
              <a:t>Slide </a:t>
            </a:r>
            <a:fld id="{C68A915F-B456-5149-A807-E92E2E55320D}" type="slidenum">
              <a:rPr lang="en-US" smtClean="0"/>
              <a:pPr/>
              <a:t>6</a:t>
            </a:fld>
            <a:endParaRPr lang="en-US"/>
          </a:p>
        </p:txBody>
      </p:sp>
    </p:spTree>
    <p:extLst>
      <p:ext uri="{BB962C8B-B14F-4D97-AF65-F5344CB8AC3E}">
        <p14:creationId xmlns:p14="http://schemas.microsoft.com/office/powerpoint/2010/main" val="2893747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altLang="ko-KR" dirty="0"/>
              <a:t>New Spectrum in </a:t>
            </a:r>
            <a:r>
              <a:rPr lang="en-US" altLang="ko-KR" dirty="0" smtClean="0"/>
              <a:t>Korea(2)</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ko-KR"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Sangsung Choi (Woosong University)</a:t>
            </a:r>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12"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723900" y="1676400"/>
            <a:ext cx="7772400" cy="2734757"/>
          </a:xfrm>
        </p:spPr>
        <p:txBody>
          <a:bodyPr/>
          <a:lstStyle/>
          <a:p>
            <a:r>
              <a:rPr lang="en-US" dirty="0" smtClean="0"/>
              <a:t>262~264MHz </a:t>
            </a:r>
            <a:r>
              <a:rPr lang="en-US" dirty="0" smtClean="0"/>
              <a:t>Band</a:t>
            </a:r>
            <a:endParaRPr lang="en-US" dirty="0"/>
          </a:p>
          <a:p>
            <a:pPr lvl="1"/>
            <a:r>
              <a:rPr lang="en-US" altLang="ko-KR" sz="2000" dirty="0" smtClean="0"/>
              <a:t>Flexible access common spectrum allocated </a:t>
            </a:r>
            <a:r>
              <a:rPr lang="en-US" altLang="ko-KR" sz="2000" dirty="0"/>
              <a:t>in </a:t>
            </a:r>
            <a:r>
              <a:rPr lang="en-US" altLang="ko-KR" sz="2000" dirty="0" smtClean="0"/>
              <a:t>2015</a:t>
            </a:r>
            <a:endParaRPr lang="en-US" altLang="ko-KR" sz="2000" dirty="0"/>
          </a:p>
          <a:p>
            <a:pPr lvl="1"/>
            <a:r>
              <a:rPr lang="en-US" altLang="ko-KR" sz="2000" spc="-100" dirty="0">
                <a:solidFill>
                  <a:srgbClr val="000000"/>
                </a:solidFill>
              </a:rPr>
              <a:t>Channel Bandwidth: </a:t>
            </a:r>
            <a:r>
              <a:rPr lang="en-US" altLang="ko-KR" sz="2000" spc="-100" dirty="0" smtClean="0">
                <a:solidFill>
                  <a:srgbClr val="000000"/>
                </a:solidFill>
              </a:rPr>
              <a:t>under </a:t>
            </a:r>
            <a:r>
              <a:rPr lang="en-US" altLang="ko-KR" sz="2000" spc="-100" dirty="0">
                <a:solidFill>
                  <a:srgbClr val="000000"/>
                </a:solidFill>
              </a:rPr>
              <a:t>200KHz </a:t>
            </a:r>
          </a:p>
          <a:p>
            <a:pPr marL="457200" lvl="1" indent="0">
              <a:buNone/>
            </a:pPr>
            <a:r>
              <a:rPr lang="en-US" altLang="ko-KR" sz="2000" spc="-100" dirty="0" smtClean="0">
                <a:solidFill>
                  <a:srgbClr val="000000"/>
                </a:solidFill>
              </a:rPr>
              <a:t>      </a:t>
            </a:r>
            <a:r>
              <a:rPr lang="en-US" altLang="ko-KR" sz="2000" spc="-100" dirty="0">
                <a:solidFill>
                  <a:srgbClr val="000000"/>
                </a:solidFill>
              </a:rPr>
              <a:t>Narrow band </a:t>
            </a:r>
            <a:r>
              <a:rPr lang="en-US" altLang="ko-KR" sz="2000" spc="-100" dirty="0" smtClean="0">
                <a:solidFill>
                  <a:srgbClr val="000000"/>
                </a:solidFill>
              </a:rPr>
              <a:t>system</a:t>
            </a:r>
          </a:p>
          <a:p>
            <a:pPr marL="457200" lvl="1" indent="0">
              <a:buNone/>
            </a:pPr>
            <a:r>
              <a:rPr lang="en-US" altLang="ko-KR" sz="2000" spc="-100" dirty="0" smtClean="0">
                <a:solidFill>
                  <a:srgbClr val="000000"/>
                </a:solidFill>
              </a:rPr>
              <a:t>-  </a:t>
            </a:r>
            <a:r>
              <a:rPr lang="en-US" altLang="ko-KR" sz="2000" dirty="0" smtClean="0">
                <a:ea typeface="휴먼모음T" panose="02030504000101010101" pitchFamily="18" charset="-127"/>
              </a:rPr>
              <a:t>Under </a:t>
            </a:r>
            <a:r>
              <a:rPr lang="en-US" altLang="ko-KR" sz="2000" dirty="0">
                <a:ea typeface="휴먼모음T" panose="02030504000101010101" pitchFamily="18" charset="-127"/>
              </a:rPr>
              <a:t>100mW of effective radiated Power</a:t>
            </a:r>
          </a:p>
          <a:p>
            <a:pPr lvl="1"/>
            <a:r>
              <a:rPr lang="en-US" altLang="ko-KR" sz="2000" dirty="0" smtClean="0">
                <a:ea typeface="휴먼모음T" panose="02030504000101010101" pitchFamily="18" charset="-127"/>
              </a:rPr>
              <a:t>Must</a:t>
            </a:r>
            <a:r>
              <a:rPr lang="ko-KR" altLang="en-US" sz="2000" dirty="0" smtClean="0">
                <a:ea typeface="휴먼모음T" panose="02030504000101010101" pitchFamily="18" charset="-127"/>
              </a:rPr>
              <a:t> </a:t>
            </a:r>
            <a:r>
              <a:rPr lang="en-US" altLang="ko-KR" sz="2000" dirty="0" smtClean="0">
                <a:ea typeface="휴먼모음T" panose="02030504000101010101" pitchFamily="18" charset="-127"/>
              </a:rPr>
              <a:t>use </a:t>
            </a:r>
            <a:r>
              <a:rPr lang="en-US" altLang="ko-KR" sz="2000" dirty="0">
                <a:ea typeface="휴먼모음T" panose="02030504000101010101" pitchFamily="18" charset="-127"/>
              </a:rPr>
              <a:t>duty cycle</a:t>
            </a:r>
            <a:endParaRPr lang="ko-KR" altLang="en-US" sz="2000" dirty="0">
              <a:ea typeface="휴먼모음T" panose="02030504000101010101" pitchFamily="18" charset="-127"/>
            </a:endParaRPr>
          </a:p>
          <a:p>
            <a:pPr lvl="1"/>
            <a:endParaRPr lang="ko-KR" altLang="en-US" sz="2000" spc="-100" dirty="0">
              <a:solidFill>
                <a:srgbClr val="000000"/>
              </a:solidFill>
            </a:endParaRPr>
          </a:p>
        </p:txBody>
      </p:sp>
      <p:sp>
        <p:nvSpPr>
          <p:cNvPr id="3" name="직사각형 2"/>
          <p:cNvSpPr/>
          <p:nvPr/>
        </p:nvSpPr>
        <p:spPr bwMode="auto">
          <a:xfrm>
            <a:off x="4038600" y="4683139"/>
            <a:ext cx="1295400" cy="269861"/>
          </a:xfrm>
          <a:prstGeom prst="rect">
            <a:avLst/>
          </a:prstGeom>
          <a:ln>
            <a:noFill/>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charset="0"/>
              <a:ea typeface="ＭＳ Ｐゴシック" charset="0"/>
            </a:endParaRPr>
          </a:p>
        </p:txBody>
      </p:sp>
      <p:pic>
        <p:nvPicPr>
          <p:cNvPr id="5" name="그림 4"/>
          <p:cNvPicPr>
            <a:picLocks noChangeAspect="1"/>
          </p:cNvPicPr>
          <p:nvPr/>
        </p:nvPicPr>
        <p:blipFill>
          <a:blip r:embed="rId3"/>
          <a:stretch>
            <a:fillRect/>
          </a:stretch>
        </p:blipFill>
        <p:spPr>
          <a:xfrm>
            <a:off x="685800" y="4477962"/>
            <a:ext cx="8201025" cy="1676400"/>
          </a:xfrm>
          <a:prstGeom prst="rect">
            <a:avLst/>
          </a:prstGeom>
        </p:spPr>
      </p:pic>
      <p:sp>
        <p:nvSpPr>
          <p:cNvPr id="2" name="슬라이드 번호 개체 틀 1"/>
          <p:cNvSpPr>
            <a:spLocks noGrp="1"/>
          </p:cNvSpPr>
          <p:nvPr>
            <p:ph type="sldNum" sz="quarter" idx="12"/>
          </p:nvPr>
        </p:nvSpPr>
        <p:spPr/>
        <p:txBody>
          <a:bodyPr/>
          <a:lstStyle/>
          <a:p>
            <a:r>
              <a:rPr lang="en-US" smtClean="0"/>
              <a:t>Slide </a:t>
            </a:r>
            <a:fld id="{C68A915F-B456-5149-A807-E92E2E55320D}" type="slidenum">
              <a:rPr lang="en-US" smtClean="0"/>
              <a:pPr/>
              <a:t>7</a:t>
            </a:fld>
            <a:endParaRPr lang="en-US"/>
          </a:p>
        </p:txBody>
      </p:sp>
    </p:spTree>
    <p:extLst>
      <p:ext uri="{BB962C8B-B14F-4D97-AF65-F5344CB8AC3E}">
        <p14:creationId xmlns:p14="http://schemas.microsoft.com/office/powerpoint/2010/main" val="1381591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70560" y="872015"/>
            <a:ext cx="7772400" cy="1066800"/>
          </a:xfrm>
        </p:spPr>
        <p:txBody>
          <a:bodyPr/>
          <a:lstStyle/>
          <a:p>
            <a:r>
              <a:rPr lang="en-US" dirty="0" smtClean="0"/>
              <a:t>Current Lower Data Rates in FSK SUN in Korea Band</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ko-KR"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Sangsung Choi (Woosong University)</a:t>
            </a:r>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graphicFrame>
        <p:nvGraphicFramePr>
          <p:cNvPr id="10" name="표 9"/>
          <p:cNvGraphicFramePr>
            <a:graphicFrameLocks noGrp="1"/>
          </p:cNvGraphicFramePr>
          <p:nvPr>
            <p:extLst>
              <p:ext uri="{D42A27DB-BD31-4B8C-83A1-F6EECF244321}">
                <p14:modId xmlns:p14="http://schemas.microsoft.com/office/powerpoint/2010/main" val="3431063574"/>
              </p:ext>
            </p:extLst>
          </p:nvPr>
        </p:nvGraphicFramePr>
        <p:xfrm>
          <a:off x="899158" y="2499360"/>
          <a:ext cx="7543802" cy="2148840"/>
        </p:xfrm>
        <a:graphic>
          <a:graphicData uri="http://schemas.openxmlformats.org/drawingml/2006/table">
            <a:tbl>
              <a:tblPr firstRow="1" bandRow="1">
                <a:tableStyleId>{5C22544A-7EE6-4342-B048-85BDC9FD1C3A}</a:tableStyleId>
              </a:tblPr>
              <a:tblGrid>
                <a:gridCol w="1143001"/>
                <a:gridCol w="1691641"/>
                <a:gridCol w="1524000"/>
                <a:gridCol w="1524000"/>
                <a:gridCol w="1661160"/>
              </a:tblGrid>
              <a:tr h="370840">
                <a:tc>
                  <a:txBody>
                    <a:bodyPr/>
                    <a:lstStyle/>
                    <a:p>
                      <a:pPr algn="ctr" latinLnBrk="1"/>
                      <a:r>
                        <a:rPr lang="en-US" altLang="ko-KR" sz="1400" dirty="0" smtClean="0"/>
                        <a:t>Frequency Band(MHz)</a:t>
                      </a:r>
                      <a:endParaRPr lang="ko-KR" altLang="en-US" sz="1400" dirty="0"/>
                    </a:p>
                  </a:txBody>
                  <a:tcPr/>
                </a:tc>
                <a:tc>
                  <a:txBody>
                    <a:bodyPr/>
                    <a:lstStyle/>
                    <a:p>
                      <a:pPr algn="ctr" latinLnBrk="1"/>
                      <a:r>
                        <a:rPr lang="en-US" altLang="ko-KR" sz="1400" dirty="0" smtClean="0"/>
                        <a:t>Parameter</a:t>
                      </a:r>
                      <a:endParaRPr lang="ko-KR" altLang="en-US" sz="1400" dirty="0"/>
                    </a:p>
                  </a:txBody>
                  <a:tcPr/>
                </a:tc>
                <a:tc>
                  <a:txBody>
                    <a:bodyPr/>
                    <a:lstStyle/>
                    <a:p>
                      <a:pPr algn="ctr" latinLnBrk="1"/>
                      <a:r>
                        <a:rPr lang="en-US" altLang="ko-KR" sz="1400" dirty="0" smtClean="0"/>
                        <a:t>Operating Mode #1</a:t>
                      </a:r>
                      <a:endParaRPr lang="ko-KR" altLang="en-US" sz="1400" dirty="0"/>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Operating</a:t>
                      </a:r>
                    </a:p>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Mode #2</a:t>
                      </a:r>
                      <a:endParaRPr lang="ko-KR" altLang="en-US" sz="1400" dirty="0"/>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Operating</a:t>
                      </a:r>
                    </a:p>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Mode #3</a:t>
                      </a:r>
                      <a:endParaRPr lang="ko-KR" altLang="en-US" sz="1400" dirty="0"/>
                    </a:p>
                  </a:txBody>
                  <a:tcPr/>
                </a:tc>
              </a:tr>
              <a:tr h="370840">
                <a:tc rowSpan="4">
                  <a:txBody>
                    <a:bodyPr/>
                    <a:lstStyle/>
                    <a:p>
                      <a:pPr latinLnBrk="1"/>
                      <a:endParaRPr lang="en-US" altLang="ko-KR" sz="1400" dirty="0" smtClean="0"/>
                    </a:p>
                    <a:p>
                      <a:pPr latinLnBrk="1"/>
                      <a:endParaRPr lang="en-US" altLang="ko-KR" sz="1400" dirty="0" smtClean="0"/>
                    </a:p>
                    <a:p>
                      <a:pPr latinLnBrk="1"/>
                      <a:endParaRPr lang="en-US" altLang="ko-KR" sz="1400" dirty="0" smtClean="0"/>
                    </a:p>
                    <a:p>
                      <a:pPr latinLnBrk="1">
                        <a:lnSpc>
                          <a:spcPct val="150000"/>
                        </a:lnSpc>
                      </a:pPr>
                      <a:r>
                        <a:rPr lang="en-US" altLang="ko-KR" sz="1400" dirty="0" smtClean="0"/>
                        <a:t>917~923.5</a:t>
                      </a:r>
                    </a:p>
                    <a:p>
                      <a:pPr algn="ctr" latinLnBrk="1">
                        <a:lnSpc>
                          <a:spcPct val="150000"/>
                        </a:lnSpc>
                      </a:pPr>
                      <a:r>
                        <a:rPr lang="en-US" altLang="ko-KR" sz="1400" dirty="0" smtClean="0"/>
                        <a:t>(Korea)</a:t>
                      </a:r>
                      <a:endParaRPr lang="ko-KR" altLang="en-US" sz="1400" dirty="0" smtClean="0"/>
                    </a:p>
                    <a:p>
                      <a:pPr algn="ctr" latinLnBrk="1"/>
                      <a:endParaRPr lang="en-US" altLang="ko-KR" sz="1400" spc="-150" dirty="0" smtClean="0">
                        <a:solidFill>
                          <a:srgbClr val="FF0000"/>
                        </a:solidFill>
                      </a:endParaRPr>
                    </a:p>
                  </a:txBody>
                  <a:tcPr/>
                </a:tc>
                <a:tc>
                  <a:txBody>
                    <a:bodyPr/>
                    <a:lstStyle/>
                    <a:p>
                      <a:pPr algn="ctr" latinLnBrk="1"/>
                      <a:r>
                        <a:rPr lang="en-US" altLang="ko-KR" sz="1400" dirty="0" smtClean="0"/>
                        <a:t>Data Rate(Kb/s)</a:t>
                      </a:r>
                      <a:endParaRPr lang="ko-KR" altLang="en-US" sz="1400" dirty="0"/>
                    </a:p>
                  </a:txBody>
                  <a:tcPr/>
                </a:tc>
                <a:tc>
                  <a:txBody>
                    <a:bodyPr/>
                    <a:lstStyle/>
                    <a:p>
                      <a:pPr algn="ctr" latinLnBrk="1"/>
                      <a:r>
                        <a:rPr lang="en-US" altLang="ko-KR" sz="1400" dirty="0" smtClean="0"/>
                        <a:t>50</a:t>
                      </a:r>
                      <a:endParaRPr lang="ko-KR" altLang="en-US" sz="1400" dirty="0"/>
                    </a:p>
                  </a:txBody>
                  <a:tcPr/>
                </a:tc>
                <a:tc>
                  <a:txBody>
                    <a:bodyPr/>
                    <a:lstStyle/>
                    <a:p>
                      <a:pPr algn="ctr" latinLnBrk="1"/>
                      <a:r>
                        <a:rPr lang="en-US" altLang="ko-KR" sz="1400" dirty="0" smtClean="0"/>
                        <a:t>150</a:t>
                      </a:r>
                      <a:endParaRPr lang="ko-KR" altLang="en-US" sz="1400" dirty="0"/>
                    </a:p>
                  </a:txBody>
                  <a:tcPr/>
                </a:tc>
                <a:tc>
                  <a:txBody>
                    <a:bodyPr/>
                    <a:lstStyle/>
                    <a:p>
                      <a:pPr algn="ctr" latinLnBrk="1"/>
                      <a:r>
                        <a:rPr lang="en-US" altLang="ko-KR" sz="1400" dirty="0" smtClean="0"/>
                        <a:t>200</a:t>
                      </a:r>
                      <a:endParaRPr lang="ko-KR" altLang="en-US" sz="1400" dirty="0"/>
                    </a:p>
                  </a:txBody>
                  <a:tcPr/>
                </a:tc>
              </a:tr>
              <a:tr h="370840">
                <a:tc vMerge="1">
                  <a:txBody>
                    <a:bodyPr/>
                    <a:lstStyle/>
                    <a:p>
                      <a:pPr latinLnBrk="1"/>
                      <a:endParaRPr lang="ko-KR" altLang="en-US" dirty="0"/>
                    </a:p>
                  </a:txBody>
                  <a:tcPr/>
                </a:tc>
                <a:tc>
                  <a:txBody>
                    <a:bodyPr/>
                    <a:lstStyle/>
                    <a:p>
                      <a:pPr algn="ctr" latinLnBrk="1"/>
                      <a:r>
                        <a:rPr lang="en-US" altLang="ko-KR" sz="1400" dirty="0" smtClean="0"/>
                        <a:t>Modulation</a:t>
                      </a:r>
                      <a:endParaRPr lang="ko-KR" altLang="en-US" sz="1400" dirty="0"/>
                    </a:p>
                  </a:txBody>
                  <a:tcPr/>
                </a:tc>
                <a:tc>
                  <a:txBody>
                    <a:bodyPr/>
                    <a:lstStyle/>
                    <a:p>
                      <a:pPr algn="ctr" latinLnBrk="1"/>
                      <a:r>
                        <a:rPr lang="en-US" altLang="ko-KR" sz="1400" dirty="0" smtClean="0"/>
                        <a:t>Filtered 2FSK</a:t>
                      </a:r>
                      <a:endParaRPr lang="ko-KR" altLang="en-US" sz="1400" dirty="0"/>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Filtered 2FSK</a:t>
                      </a:r>
                      <a:endParaRPr lang="ko-KR" altLang="en-US" sz="1400" dirty="0"/>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Filtered 2FSK</a:t>
                      </a:r>
                      <a:endParaRPr lang="ko-KR" altLang="en-US" sz="1400" dirty="0"/>
                    </a:p>
                  </a:txBody>
                  <a:tcPr/>
                </a:tc>
              </a:tr>
              <a:tr h="370840">
                <a:tc vMerge="1">
                  <a:txBody>
                    <a:bodyPr/>
                    <a:lstStyle/>
                    <a:p>
                      <a:pPr latinLnBrk="1"/>
                      <a:endParaRPr lang="ko-KR" altLang="en-US" dirty="0"/>
                    </a:p>
                  </a:txBody>
                  <a:tcPr/>
                </a:tc>
                <a:tc>
                  <a:txBody>
                    <a:bodyPr/>
                    <a:lstStyle/>
                    <a:p>
                      <a:pPr algn="ctr" latinLnBrk="1"/>
                      <a:r>
                        <a:rPr lang="en-US" altLang="ko-KR" sz="1400" dirty="0" smtClean="0"/>
                        <a:t>Modulation Index</a:t>
                      </a:r>
                      <a:endParaRPr lang="ko-KR" altLang="en-US" sz="1400" dirty="0"/>
                    </a:p>
                  </a:txBody>
                  <a:tcPr/>
                </a:tc>
                <a:tc>
                  <a:txBody>
                    <a:bodyPr/>
                    <a:lstStyle/>
                    <a:p>
                      <a:pPr algn="ctr" latinLnBrk="1"/>
                      <a:r>
                        <a:rPr lang="en-US" altLang="ko-KR" sz="1400" dirty="0" smtClean="0"/>
                        <a:t>1.0</a:t>
                      </a:r>
                      <a:endParaRPr lang="ko-KR" altLang="en-US" sz="1400" dirty="0"/>
                    </a:p>
                  </a:txBody>
                  <a:tcPr/>
                </a:tc>
                <a:tc>
                  <a:txBody>
                    <a:bodyPr/>
                    <a:lstStyle/>
                    <a:p>
                      <a:pPr algn="ctr" latinLnBrk="1"/>
                      <a:r>
                        <a:rPr lang="en-US" altLang="ko-KR" sz="1400" dirty="0" smtClean="0"/>
                        <a:t>0.5</a:t>
                      </a:r>
                      <a:endParaRPr lang="ko-KR" altLang="en-US" sz="1400" dirty="0"/>
                    </a:p>
                  </a:txBody>
                  <a:tcPr/>
                </a:tc>
                <a:tc>
                  <a:txBody>
                    <a:bodyPr/>
                    <a:lstStyle/>
                    <a:p>
                      <a:pPr algn="ctr" latinLnBrk="1"/>
                      <a:r>
                        <a:rPr lang="en-US" altLang="ko-KR" sz="1400" dirty="0" smtClean="0"/>
                        <a:t>0.5</a:t>
                      </a:r>
                      <a:endParaRPr lang="ko-KR" altLang="en-US" sz="1400" dirty="0"/>
                    </a:p>
                  </a:txBody>
                  <a:tcPr/>
                </a:tc>
              </a:tr>
              <a:tr h="426720">
                <a:tc vMerge="1">
                  <a:txBody>
                    <a:bodyPr/>
                    <a:lstStyle/>
                    <a:p>
                      <a:pPr latinLnBrk="1"/>
                      <a:endParaRPr lang="ko-KR" altLang="en-US" dirty="0"/>
                    </a:p>
                  </a:txBody>
                  <a:tcPr/>
                </a:tc>
                <a:tc>
                  <a:txBody>
                    <a:bodyPr/>
                    <a:lstStyle/>
                    <a:p>
                      <a:pPr algn="ctr" latinLnBrk="1"/>
                      <a:r>
                        <a:rPr lang="en-US" altLang="ko-KR" sz="1400" dirty="0" smtClean="0"/>
                        <a:t>Channel Spacing</a:t>
                      </a:r>
                    </a:p>
                    <a:p>
                      <a:pPr algn="ctr" latinLnBrk="1"/>
                      <a:r>
                        <a:rPr lang="en-US" altLang="ko-KR" sz="1400" dirty="0" smtClean="0"/>
                        <a:t>(KHz)</a:t>
                      </a:r>
                      <a:endParaRPr lang="ko-KR" altLang="en-US" sz="1400" dirty="0"/>
                    </a:p>
                  </a:txBody>
                  <a:tcPr/>
                </a:tc>
                <a:tc>
                  <a:txBody>
                    <a:bodyPr/>
                    <a:lstStyle/>
                    <a:p>
                      <a:pPr algn="ctr" latinLnBrk="1"/>
                      <a:r>
                        <a:rPr lang="en-US" altLang="ko-KR" sz="1400" dirty="0" smtClean="0"/>
                        <a:t>200</a:t>
                      </a:r>
                      <a:endParaRPr lang="ko-KR" altLang="en-US" sz="1400" dirty="0"/>
                    </a:p>
                  </a:txBody>
                  <a:tcPr/>
                </a:tc>
                <a:tc>
                  <a:txBody>
                    <a:bodyPr/>
                    <a:lstStyle/>
                    <a:p>
                      <a:pPr algn="ctr" latinLnBrk="1"/>
                      <a:r>
                        <a:rPr lang="en-US" altLang="ko-KR" sz="1400" dirty="0" smtClean="0"/>
                        <a:t>400</a:t>
                      </a:r>
                      <a:endParaRPr lang="ko-KR" altLang="en-US" sz="1400" dirty="0"/>
                    </a:p>
                  </a:txBody>
                  <a:tcPr/>
                </a:tc>
                <a:tc>
                  <a:txBody>
                    <a:bodyPr/>
                    <a:lstStyle/>
                    <a:p>
                      <a:pPr algn="ctr" latinLnBrk="1"/>
                      <a:r>
                        <a:rPr lang="en-US" altLang="ko-KR" sz="1400" dirty="0" smtClean="0"/>
                        <a:t>400</a:t>
                      </a:r>
                      <a:endParaRPr lang="ko-KR" altLang="en-US" sz="1400" dirty="0"/>
                    </a:p>
                  </a:txBody>
                  <a:tcPr/>
                </a:tc>
              </a:tr>
            </a:tbl>
          </a:graphicData>
        </a:graphic>
      </p:graphicFrame>
      <p:sp>
        <p:nvSpPr>
          <p:cNvPr id="5" name="슬라이드 번호 개체 틀 4"/>
          <p:cNvSpPr>
            <a:spLocks noGrp="1"/>
          </p:cNvSpPr>
          <p:nvPr>
            <p:ph type="sldNum" sz="quarter" idx="12"/>
          </p:nvPr>
        </p:nvSpPr>
        <p:spPr/>
        <p:txBody>
          <a:bodyPr/>
          <a:lstStyle/>
          <a:p>
            <a:r>
              <a:rPr lang="en-US" smtClean="0"/>
              <a:t>Slide </a:t>
            </a:r>
            <a:fld id="{C68A915F-B456-5149-A807-E92E2E55320D}" type="slidenum">
              <a:rPr lang="en-US" smtClean="0"/>
              <a:pPr/>
              <a:t>8</a:t>
            </a:fld>
            <a:endParaRPr lang="en-US"/>
          </a:p>
        </p:txBody>
      </p:sp>
    </p:spTree>
    <p:extLst>
      <p:ext uri="{BB962C8B-B14F-4D97-AF65-F5344CB8AC3E}">
        <p14:creationId xmlns:p14="http://schemas.microsoft.com/office/powerpoint/2010/main" val="659382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Extension proposal #1</a:t>
            </a:r>
            <a:endParaRPr lang="en-US" dirty="0"/>
          </a:p>
        </p:txBody>
      </p:sp>
      <p:sp>
        <p:nvSpPr>
          <p:cNvPr id="8"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598227" y="1564991"/>
            <a:ext cx="7772400" cy="4114800"/>
          </a:xfrm>
        </p:spPr>
        <p:txBody>
          <a:bodyPr/>
          <a:lstStyle/>
          <a:p>
            <a:r>
              <a:rPr lang="en-US" dirty="0" smtClean="0"/>
              <a:t>For SUN FSK PHY – add two optional PHYs as defined in table below:</a:t>
            </a:r>
          </a:p>
          <a:p>
            <a:pPr marL="442913" indent="-442913">
              <a:buNone/>
            </a:pPr>
            <a:r>
              <a:rPr lang="en-US" sz="2000" dirty="0" smtClean="0"/>
              <a:t>    - </a:t>
            </a:r>
            <a:r>
              <a:rPr lang="en-US" altLang="ko-KR" sz="2000" dirty="0"/>
              <a:t>It is convenient to change data rates without changing modulation schemes</a:t>
            </a:r>
          </a:p>
          <a:p>
            <a:pPr marL="0" indent="0">
              <a:buNone/>
            </a:pPr>
            <a:endParaRPr lang="en-US" sz="2000" dirty="0"/>
          </a:p>
          <a:p>
            <a:endParaRPr lang="en-US" dirty="0" smtClean="0"/>
          </a:p>
          <a:p>
            <a:endParaRPr lang="en-US" dirty="0"/>
          </a:p>
          <a:p>
            <a:endParaRPr lang="en-US" dirty="0" smtClean="0"/>
          </a:p>
          <a:p>
            <a:pPr marL="0" indent="0">
              <a:buNone/>
            </a:pPr>
            <a:endParaRPr lang="en-US" dirty="0" smtClean="0"/>
          </a:p>
          <a:p>
            <a:pPr marL="0" indent="0">
              <a:buNone/>
            </a:pPr>
            <a:endParaRPr lang="en-US" dirty="0"/>
          </a:p>
          <a:p>
            <a:endParaRPr lang="en-US"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ko-KR" smtClean="0"/>
              <a:t>&lt;July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Sangsung Choi (Woosong University)</a:t>
            </a:r>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10" name="Rectangle 5"/>
          <p:cNvSpPr>
            <a:spLocks noChangeArrowheads="1"/>
          </p:cNvSpPr>
          <p:nvPr/>
        </p:nvSpPr>
        <p:spPr bwMode="auto">
          <a:xfrm>
            <a:off x="190500" y="1634967"/>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graphicFrame>
        <p:nvGraphicFramePr>
          <p:cNvPr id="3" name="표 2"/>
          <p:cNvGraphicFramePr>
            <a:graphicFrameLocks noGrp="1"/>
          </p:cNvGraphicFramePr>
          <p:nvPr>
            <p:extLst>
              <p:ext uri="{D42A27DB-BD31-4B8C-83A1-F6EECF244321}">
                <p14:modId xmlns:p14="http://schemas.microsoft.com/office/powerpoint/2010/main" val="2953690940"/>
              </p:ext>
            </p:extLst>
          </p:nvPr>
        </p:nvGraphicFramePr>
        <p:xfrm>
          <a:off x="914398" y="3429000"/>
          <a:ext cx="7543802" cy="2814320"/>
        </p:xfrm>
        <a:graphic>
          <a:graphicData uri="http://schemas.openxmlformats.org/drawingml/2006/table">
            <a:tbl>
              <a:tblPr firstRow="1" bandRow="1">
                <a:tableStyleId>{5C22544A-7EE6-4342-B048-85BDC9FD1C3A}</a:tableStyleId>
              </a:tblPr>
              <a:tblGrid>
                <a:gridCol w="1143001"/>
                <a:gridCol w="1066800"/>
                <a:gridCol w="1066800"/>
                <a:gridCol w="1066800"/>
                <a:gridCol w="1066800"/>
                <a:gridCol w="1066800"/>
                <a:gridCol w="1066801"/>
              </a:tblGrid>
              <a:tr h="370840">
                <a:tc>
                  <a:txBody>
                    <a:bodyPr/>
                    <a:lstStyle/>
                    <a:p>
                      <a:pPr latinLnBrk="1"/>
                      <a:r>
                        <a:rPr lang="en-US" altLang="ko-KR" sz="1400" dirty="0" smtClean="0"/>
                        <a:t>Frequency Band(MHz)</a:t>
                      </a:r>
                      <a:endParaRPr lang="ko-KR" altLang="en-US" sz="1400" dirty="0"/>
                    </a:p>
                  </a:txBody>
                  <a:tcPr/>
                </a:tc>
                <a:tc>
                  <a:txBody>
                    <a:bodyPr/>
                    <a:lstStyle/>
                    <a:p>
                      <a:pPr latinLnBrk="1"/>
                      <a:r>
                        <a:rPr lang="en-US" altLang="ko-KR" sz="1400" dirty="0" smtClean="0"/>
                        <a:t>Parameter</a:t>
                      </a:r>
                      <a:endParaRPr lang="ko-KR" altLang="en-US" sz="1400" dirty="0"/>
                    </a:p>
                  </a:txBody>
                  <a:tcPr/>
                </a:tc>
                <a:tc>
                  <a:txBody>
                    <a:bodyPr/>
                    <a:lstStyle/>
                    <a:p>
                      <a:pPr latinLnBrk="1"/>
                      <a:r>
                        <a:rPr lang="en-US" altLang="ko-KR" sz="1400" dirty="0" smtClean="0"/>
                        <a:t>Operating Mode #1</a:t>
                      </a:r>
                      <a:endParaRPr lang="ko-KR" altLang="en-US" sz="1400" dirty="0"/>
                    </a:p>
                  </a:txBody>
                  <a:tcPr/>
                </a:tc>
                <a:tc>
                  <a:txBody>
                    <a:bodyPr/>
                    <a:lstStyle/>
                    <a:p>
                      <a:pPr marL="0" marR="0" lvl="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Operating Mode #2</a:t>
                      </a:r>
                      <a:endParaRPr lang="ko-KR" altLang="en-US" sz="1400" dirty="0"/>
                    </a:p>
                  </a:txBody>
                  <a:tcPr/>
                </a:tc>
                <a:tc>
                  <a:txBody>
                    <a:bodyPr/>
                    <a:lstStyle/>
                    <a:p>
                      <a:pPr marL="0" marR="0" lvl="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Operating Mode #3</a:t>
                      </a:r>
                      <a:endParaRPr lang="ko-KR" altLang="en-US" sz="1400" dirty="0"/>
                    </a:p>
                  </a:txBody>
                  <a:tcPr/>
                </a:tc>
                <a:tc>
                  <a:txBody>
                    <a:bodyPr/>
                    <a:lstStyle/>
                    <a:p>
                      <a:pPr marL="0" marR="0" lvl="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Operating Mode #4</a:t>
                      </a:r>
                      <a:endParaRPr lang="ko-KR" altLang="en-US" sz="1400" dirty="0"/>
                    </a:p>
                  </a:txBody>
                  <a:tcPr/>
                </a:tc>
                <a:tc>
                  <a:txBody>
                    <a:bodyPr/>
                    <a:lstStyle/>
                    <a:p>
                      <a:pPr marL="0" marR="0" lvl="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Operating Mode #5</a:t>
                      </a:r>
                      <a:endParaRPr lang="ko-KR" altLang="en-US" sz="1400" dirty="0"/>
                    </a:p>
                  </a:txBody>
                  <a:tcPr/>
                </a:tc>
              </a:tr>
              <a:tr h="370840">
                <a:tc rowSpan="4">
                  <a:txBody>
                    <a:bodyPr/>
                    <a:lstStyle/>
                    <a:p>
                      <a:pPr latinLnBrk="1"/>
                      <a:endParaRPr lang="en-US" altLang="ko-KR" sz="1400" dirty="0" smtClean="0"/>
                    </a:p>
                    <a:p>
                      <a:pPr latinLnBrk="1"/>
                      <a:endParaRPr lang="en-US" altLang="ko-KR" sz="1400" dirty="0" smtClean="0"/>
                    </a:p>
                    <a:p>
                      <a:pPr latinLnBrk="1"/>
                      <a:endParaRPr lang="en-US" altLang="ko-KR" sz="1400" dirty="0" smtClean="0"/>
                    </a:p>
                    <a:p>
                      <a:pPr latinLnBrk="1">
                        <a:lnSpc>
                          <a:spcPct val="150000"/>
                        </a:lnSpc>
                      </a:pPr>
                      <a:r>
                        <a:rPr lang="en-US" altLang="ko-KR" sz="1400" dirty="0" smtClean="0"/>
                        <a:t>917~923.5</a:t>
                      </a:r>
                    </a:p>
                    <a:p>
                      <a:pPr algn="ctr" latinLnBrk="1">
                        <a:lnSpc>
                          <a:spcPct val="150000"/>
                        </a:lnSpc>
                      </a:pPr>
                      <a:r>
                        <a:rPr lang="en-US" altLang="ko-KR" sz="1400" dirty="0" smtClean="0"/>
                        <a:t>(Korea)</a:t>
                      </a:r>
                      <a:endParaRPr lang="ko-KR" altLang="en-US" sz="1400" dirty="0" smtClean="0"/>
                    </a:p>
                    <a:p>
                      <a:pPr algn="ctr" latinLnBrk="1"/>
                      <a:endParaRPr lang="en-US" altLang="ko-KR" sz="1400" spc="-150" dirty="0" smtClean="0">
                        <a:solidFill>
                          <a:srgbClr val="FF0000"/>
                        </a:solidFill>
                      </a:endParaRPr>
                    </a:p>
                  </a:txBody>
                  <a:tcPr/>
                </a:tc>
                <a:tc>
                  <a:txBody>
                    <a:bodyPr/>
                    <a:lstStyle/>
                    <a:p>
                      <a:pPr algn="ctr" latinLnBrk="1"/>
                      <a:r>
                        <a:rPr lang="en-US" altLang="ko-KR" sz="1400" dirty="0" smtClean="0"/>
                        <a:t>Data Rate</a:t>
                      </a:r>
                    </a:p>
                    <a:p>
                      <a:pPr algn="ctr" latinLnBrk="1"/>
                      <a:r>
                        <a:rPr lang="en-US" altLang="ko-KR" sz="1400" dirty="0" smtClean="0"/>
                        <a:t>(Kb/s)</a:t>
                      </a:r>
                      <a:endParaRPr lang="ko-KR" altLang="en-US" sz="1400" dirty="0"/>
                    </a:p>
                  </a:txBody>
                  <a:tcPr/>
                </a:tc>
                <a:tc>
                  <a:txBody>
                    <a:bodyPr/>
                    <a:lstStyle/>
                    <a:p>
                      <a:pPr algn="ctr" latinLnBrk="1"/>
                      <a:r>
                        <a:rPr lang="en-US" altLang="ko-KR" sz="1400" dirty="0" smtClean="0"/>
                        <a:t>50</a:t>
                      </a:r>
                      <a:endParaRPr lang="ko-KR" altLang="en-US" sz="1400" dirty="0"/>
                    </a:p>
                  </a:txBody>
                  <a:tcPr/>
                </a:tc>
                <a:tc>
                  <a:txBody>
                    <a:bodyPr/>
                    <a:lstStyle/>
                    <a:p>
                      <a:pPr algn="ctr" latinLnBrk="1"/>
                      <a:r>
                        <a:rPr lang="en-US" altLang="ko-KR" sz="1400" dirty="0" smtClean="0"/>
                        <a:t>150</a:t>
                      </a:r>
                      <a:endParaRPr lang="ko-KR" altLang="en-US" sz="1400" dirty="0"/>
                    </a:p>
                  </a:txBody>
                  <a:tcPr/>
                </a:tc>
                <a:tc>
                  <a:txBody>
                    <a:bodyPr/>
                    <a:lstStyle/>
                    <a:p>
                      <a:pPr algn="ctr" latinLnBrk="1"/>
                      <a:r>
                        <a:rPr lang="en-US" altLang="ko-KR" sz="1400" dirty="0" smtClean="0"/>
                        <a:t>200</a:t>
                      </a:r>
                      <a:endParaRPr lang="ko-KR" altLang="en-US" sz="1400" dirty="0"/>
                    </a:p>
                  </a:txBody>
                  <a:tcPr/>
                </a:tc>
                <a:tc>
                  <a:txBody>
                    <a:bodyPr/>
                    <a:lstStyle/>
                    <a:p>
                      <a:pPr algn="ctr" latinLnBrk="1"/>
                      <a:r>
                        <a:rPr lang="en-US" altLang="ko-KR" sz="1400" dirty="0" smtClean="0">
                          <a:solidFill>
                            <a:srgbClr val="FF0000"/>
                          </a:solidFill>
                        </a:rPr>
                        <a:t>12.5</a:t>
                      </a:r>
                      <a:endParaRPr lang="ko-KR" altLang="en-US" sz="1400" dirty="0">
                        <a:solidFill>
                          <a:srgbClr val="FF0000"/>
                        </a:solidFill>
                      </a:endParaRPr>
                    </a:p>
                  </a:txBody>
                  <a:tcPr/>
                </a:tc>
                <a:tc>
                  <a:txBody>
                    <a:bodyPr/>
                    <a:lstStyle/>
                    <a:p>
                      <a:pPr algn="ctr" latinLnBrk="1"/>
                      <a:r>
                        <a:rPr lang="en-US" altLang="ko-KR" sz="1400" dirty="0" smtClean="0">
                          <a:solidFill>
                            <a:srgbClr val="FF0000"/>
                          </a:solidFill>
                        </a:rPr>
                        <a:t>25</a:t>
                      </a:r>
                      <a:endParaRPr lang="ko-KR" altLang="en-US" sz="1400" dirty="0">
                        <a:solidFill>
                          <a:srgbClr val="FF0000"/>
                        </a:solidFill>
                      </a:endParaRPr>
                    </a:p>
                  </a:txBody>
                  <a:tcPr/>
                </a:tc>
              </a:tr>
              <a:tr h="370840">
                <a:tc vMerge="1">
                  <a:txBody>
                    <a:bodyPr/>
                    <a:lstStyle/>
                    <a:p>
                      <a:pPr latinLnBrk="1"/>
                      <a:endParaRPr lang="ko-KR" altLang="en-US" dirty="0"/>
                    </a:p>
                  </a:txBody>
                  <a:tcPr/>
                </a:tc>
                <a:tc>
                  <a:txBody>
                    <a:bodyPr/>
                    <a:lstStyle/>
                    <a:p>
                      <a:pPr algn="ctr" latinLnBrk="1"/>
                      <a:r>
                        <a:rPr lang="en-US" altLang="ko-KR" sz="1400" dirty="0" smtClean="0"/>
                        <a:t>Modulation</a:t>
                      </a:r>
                      <a:endParaRPr lang="ko-KR" altLang="en-US" sz="1400" dirty="0"/>
                    </a:p>
                  </a:txBody>
                  <a:tcPr/>
                </a:tc>
                <a:tc>
                  <a:txBody>
                    <a:bodyPr/>
                    <a:lstStyle/>
                    <a:p>
                      <a:pPr algn="ctr" latinLnBrk="1"/>
                      <a:r>
                        <a:rPr lang="en-US" altLang="ko-KR" sz="1400" dirty="0" smtClean="0"/>
                        <a:t>Filtered 2FSK</a:t>
                      </a:r>
                      <a:endParaRPr lang="ko-KR" altLang="en-US" sz="1400" dirty="0"/>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Filtered 2FSK</a:t>
                      </a:r>
                      <a:endParaRPr lang="ko-KR" altLang="en-US" sz="1400" dirty="0"/>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t>Filtered 2FSK</a:t>
                      </a:r>
                      <a:endParaRPr lang="ko-KR" altLang="en-US" sz="1400" dirty="0"/>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solidFill>
                            <a:srgbClr val="FF0000"/>
                          </a:solidFill>
                        </a:rPr>
                        <a:t>Filtered 2FSK</a:t>
                      </a:r>
                      <a:endParaRPr lang="ko-KR" altLang="en-US" sz="1400" dirty="0">
                        <a:solidFill>
                          <a:srgbClr val="FF0000"/>
                        </a:solidFill>
                      </a:endParaRPr>
                    </a:p>
                  </a:txBody>
                  <a:tcPr/>
                </a:tc>
                <a:tc>
                  <a:txBody>
                    <a:bodyPr/>
                    <a:lstStyle/>
                    <a:p>
                      <a:pPr marL="0" marR="0" lvl="0" indent="0" algn="ctr" defTabSz="457200" rtl="0" eaLnBrk="1" fontAlgn="auto" latinLnBrk="1" hangingPunct="1">
                        <a:lnSpc>
                          <a:spcPct val="100000"/>
                        </a:lnSpc>
                        <a:spcBef>
                          <a:spcPts val="0"/>
                        </a:spcBef>
                        <a:spcAft>
                          <a:spcPts val="0"/>
                        </a:spcAft>
                        <a:buClrTx/>
                        <a:buSzTx/>
                        <a:buFontTx/>
                        <a:buNone/>
                        <a:tabLst/>
                        <a:defRPr/>
                      </a:pPr>
                      <a:r>
                        <a:rPr lang="en-US" altLang="ko-KR" sz="1400" dirty="0" smtClean="0">
                          <a:solidFill>
                            <a:srgbClr val="FF0000"/>
                          </a:solidFill>
                        </a:rPr>
                        <a:t>Filtered 2FSK</a:t>
                      </a:r>
                      <a:endParaRPr lang="ko-KR" altLang="en-US" sz="1400" dirty="0">
                        <a:solidFill>
                          <a:srgbClr val="FF0000"/>
                        </a:solidFill>
                      </a:endParaRPr>
                    </a:p>
                  </a:txBody>
                  <a:tcPr/>
                </a:tc>
              </a:tr>
              <a:tr h="370840">
                <a:tc vMerge="1">
                  <a:txBody>
                    <a:bodyPr/>
                    <a:lstStyle/>
                    <a:p>
                      <a:pPr latinLnBrk="1"/>
                      <a:endParaRPr lang="ko-KR" altLang="en-US" dirty="0"/>
                    </a:p>
                  </a:txBody>
                  <a:tcPr/>
                </a:tc>
                <a:tc>
                  <a:txBody>
                    <a:bodyPr/>
                    <a:lstStyle/>
                    <a:p>
                      <a:pPr algn="ctr" latinLnBrk="1"/>
                      <a:r>
                        <a:rPr lang="en-US" altLang="ko-KR" sz="1400" dirty="0" smtClean="0"/>
                        <a:t>Modulation Index</a:t>
                      </a:r>
                      <a:endParaRPr lang="ko-KR" altLang="en-US" sz="1400" dirty="0"/>
                    </a:p>
                  </a:txBody>
                  <a:tcPr/>
                </a:tc>
                <a:tc>
                  <a:txBody>
                    <a:bodyPr/>
                    <a:lstStyle/>
                    <a:p>
                      <a:pPr algn="ctr" latinLnBrk="1"/>
                      <a:r>
                        <a:rPr lang="en-US" altLang="ko-KR" sz="1400" dirty="0" smtClean="0"/>
                        <a:t>1.0</a:t>
                      </a:r>
                      <a:endParaRPr lang="ko-KR" altLang="en-US" sz="1400" dirty="0"/>
                    </a:p>
                  </a:txBody>
                  <a:tcPr/>
                </a:tc>
                <a:tc>
                  <a:txBody>
                    <a:bodyPr/>
                    <a:lstStyle/>
                    <a:p>
                      <a:pPr algn="ctr" latinLnBrk="1"/>
                      <a:r>
                        <a:rPr lang="en-US" altLang="ko-KR" sz="1400" dirty="0" smtClean="0"/>
                        <a:t>0.5</a:t>
                      </a:r>
                      <a:endParaRPr lang="ko-KR" altLang="en-US" sz="1400" dirty="0"/>
                    </a:p>
                  </a:txBody>
                  <a:tcPr/>
                </a:tc>
                <a:tc>
                  <a:txBody>
                    <a:bodyPr/>
                    <a:lstStyle/>
                    <a:p>
                      <a:pPr algn="ctr" latinLnBrk="1"/>
                      <a:r>
                        <a:rPr lang="en-US" altLang="ko-KR" sz="1400" dirty="0" smtClean="0"/>
                        <a:t>0.5</a:t>
                      </a:r>
                      <a:endParaRPr lang="ko-KR" altLang="en-US" sz="1400" dirty="0"/>
                    </a:p>
                  </a:txBody>
                  <a:tcPr/>
                </a:tc>
                <a:tc>
                  <a:txBody>
                    <a:bodyPr/>
                    <a:lstStyle/>
                    <a:p>
                      <a:pPr algn="ctr" latinLnBrk="1"/>
                      <a:r>
                        <a:rPr lang="en-US" altLang="ko-KR" sz="1400" dirty="0" smtClean="0">
                          <a:solidFill>
                            <a:srgbClr val="FF0000"/>
                          </a:solidFill>
                        </a:rPr>
                        <a:t>2</a:t>
                      </a:r>
                      <a:endParaRPr lang="ko-KR" altLang="en-US" sz="1400" dirty="0">
                        <a:solidFill>
                          <a:srgbClr val="FF0000"/>
                        </a:solidFill>
                      </a:endParaRPr>
                    </a:p>
                  </a:txBody>
                  <a:tcPr/>
                </a:tc>
                <a:tc>
                  <a:txBody>
                    <a:bodyPr/>
                    <a:lstStyle/>
                    <a:p>
                      <a:pPr algn="ctr" latinLnBrk="1"/>
                      <a:r>
                        <a:rPr lang="en-US" altLang="ko-KR" sz="1400" dirty="0" smtClean="0">
                          <a:solidFill>
                            <a:srgbClr val="FF0000"/>
                          </a:solidFill>
                        </a:rPr>
                        <a:t>1</a:t>
                      </a:r>
                      <a:endParaRPr lang="ko-KR" altLang="en-US" sz="1400" dirty="0">
                        <a:solidFill>
                          <a:srgbClr val="FF0000"/>
                        </a:solidFill>
                      </a:endParaRPr>
                    </a:p>
                  </a:txBody>
                  <a:tcPr/>
                </a:tc>
              </a:tr>
              <a:tr h="741680">
                <a:tc vMerge="1">
                  <a:txBody>
                    <a:bodyPr/>
                    <a:lstStyle/>
                    <a:p>
                      <a:pPr latinLnBrk="1"/>
                      <a:endParaRPr lang="ko-KR" altLang="en-US" dirty="0"/>
                    </a:p>
                  </a:txBody>
                  <a:tcPr/>
                </a:tc>
                <a:tc>
                  <a:txBody>
                    <a:bodyPr/>
                    <a:lstStyle/>
                    <a:p>
                      <a:pPr algn="ctr" latinLnBrk="1"/>
                      <a:r>
                        <a:rPr lang="en-US" altLang="ko-KR" sz="1400" dirty="0" smtClean="0"/>
                        <a:t>Channel Spacing</a:t>
                      </a:r>
                    </a:p>
                    <a:p>
                      <a:pPr algn="ctr" latinLnBrk="1"/>
                      <a:r>
                        <a:rPr lang="en-US" altLang="ko-KR" sz="1400" dirty="0" smtClean="0"/>
                        <a:t>(KHz)</a:t>
                      </a:r>
                      <a:endParaRPr lang="ko-KR" altLang="en-US" sz="1400" dirty="0"/>
                    </a:p>
                  </a:txBody>
                  <a:tcPr/>
                </a:tc>
                <a:tc>
                  <a:txBody>
                    <a:bodyPr/>
                    <a:lstStyle/>
                    <a:p>
                      <a:pPr algn="ctr" latinLnBrk="1"/>
                      <a:r>
                        <a:rPr lang="en-US" altLang="ko-KR" sz="1400" dirty="0" smtClean="0"/>
                        <a:t>200</a:t>
                      </a:r>
                      <a:endParaRPr lang="ko-KR" altLang="en-US" sz="1400" dirty="0"/>
                    </a:p>
                  </a:txBody>
                  <a:tcPr/>
                </a:tc>
                <a:tc>
                  <a:txBody>
                    <a:bodyPr/>
                    <a:lstStyle/>
                    <a:p>
                      <a:pPr algn="ctr" latinLnBrk="1"/>
                      <a:r>
                        <a:rPr lang="en-US" altLang="ko-KR" sz="1400" dirty="0" smtClean="0"/>
                        <a:t>400</a:t>
                      </a:r>
                      <a:endParaRPr lang="ko-KR" altLang="en-US" sz="1400" dirty="0"/>
                    </a:p>
                  </a:txBody>
                  <a:tcPr/>
                </a:tc>
                <a:tc>
                  <a:txBody>
                    <a:bodyPr/>
                    <a:lstStyle/>
                    <a:p>
                      <a:pPr algn="ctr" latinLnBrk="1"/>
                      <a:r>
                        <a:rPr lang="en-US" altLang="ko-KR" sz="1400" dirty="0" smtClean="0"/>
                        <a:t>400</a:t>
                      </a:r>
                      <a:endParaRPr lang="ko-KR" altLang="en-US" sz="1400" dirty="0"/>
                    </a:p>
                  </a:txBody>
                  <a:tcPr/>
                </a:tc>
                <a:tc>
                  <a:txBody>
                    <a:bodyPr/>
                    <a:lstStyle/>
                    <a:p>
                      <a:pPr algn="ctr" latinLnBrk="1"/>
                      <a:r>
                        <a:rPr lang="en-US" altLang="ko-KR" sz="1400" dirty="0" smtClean="0">
                          <a:solidFill>
                            <a:srgbClr val="FF0000"/>
                          </a:solidFill>
                        </a:rPr>
                        <a:t>100</a:t>
                      </a:r>
                      <a:endParaRPr lang="ko-KR" altLang="en-US" sz="1400" dirty="0">
                        <a:solidFill>
                          <a:srgbClr val="FF0000"/>
                        </a:solidFill>
                      </a:endParaRPr>
                    </a:p>
                  </a:txBody>
                  <a:tcPr/>
                </a:tc>
                <a:tc>
                  <a:txBody>
                    <a:bodyPr/>
                    <a:lstStyle/>
                    <a:p>
                      <a:pPr algn="ctr" latinLnBrk="1"/>
                      <a:r>
                        <a:rPr lang="en-US" altLang="ko-KR" sz="1400" dirty="0" smtClean="0">
                          <a:solidFill>
                            <a:srgbClr val="FF0000"/>
                          </a:solidFill>
                        </a:rPr>
                        <a:t>100</a:t>
                      </a:r>
                      <a:endParaRPr lang="ko-KR" altLang="en-US" sz="1400" dirty="0">
                        <a:solidFill>
                          <a:srgbClr val="FF0000"/>
                        </a:solidFill>
                      </a:endParaRPr>
                    </a:p>
                  </a:txBody>
                  <a:tcPr/>
                </a:tc>
              </a:tr>
            </a:tbl>
          </a:graphicData>
        </a:graphic>
      </p:graphicFrame>
      <p:sp>
        <p:nvSpPr>
          <p:cNvPr id="2" name="슬라이드 번호 개체 틀 1"/>
          <p:cNvSpPr>
            <a:spLocks noGrp="1"/>
          </p:cNvSpPr>
          <p:nvPr>
            <p:ph type="sldNum" sz="quarter" idx="12"/>
          </p:nvPr>
        </p:nvSpPr>
        <p:spPr/>
        <p:txBody>
          <a:bodyPr/>
          <a:lstStyle/>
          <a:p>
            <a:r>
              <a:rPr lang="en-US" smtClean="0"/>
              <a:t>Slide </a:t>
            </a:r>
            <a:fld id="{C68A915F-B456-5149-A807-E92E2E55320D}" type="slidenum">
              <a:rPr lang="en-US" smtClean="0"/>
              <a:pPr/>
              <a:t>9</a:t>
            </a:fld>
            <a:endParaRPr lang="en-US"/>
          </a:p>
        </p:txBody>
      </p:sp>
    </p:spTree>
    <p:extLst>
      <p:ext uri="{BB962C8B-B14F-4D97-AF65-F5344CB8AC3E}">
        <p14:creationId xmlns:p14="http://schemas.microsoft.com/office/powerpoint/2010/main" val="294185898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dirty="0" smtClean="0">
            <a:ln>
              <a:noFill/>
            </a:ln>
            <a:solidFill>
              <a:schemeClr val="tx1"/>
            </a:solidFill>
            <a:effectLst/>
            <a:latin typeface="Times New Roman" charset="0"/>
            <a:ea typeface="ＭＳ Ｐゴシック" charset="0"/>
          </a:defRPr>
        </a:defPPr>
      </a:lstStyle>
      <a:style>
        <a:lnRef idx="2">
          <a:schemeClr val="dk1"/>
        </a:lnRef>
        <a:fillRef idx="1">
          <a:schemeClr val="lt1"/>
        </a:fillRef>
        <a:effectRef idx="0">
          <a:schemeClr val="dk1"/>
        </a:effectRef>
        <a:fontRef idx="minor">
          <a:schemeClr val="dk1"/>
        </a:fontRef>
      </a: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L+G</Template>
  <TotalTime>4742</TotalTime>
  <Words>1234</Words>
  <Application>Microsoft Office PowerPoint</Application>
  <PresentationFormat>화면 슬라이드 쇼(4:3)</PresentationFormat>
  <Paragraphs>356</Paragraphs>
  <Slides>12</Slides>
  <Notes>12</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12</vt:i4>
      </vt:variant>
    </vt:vector>
  </HeadingPairs>
  <TitlesOfParts>
    <vt:vector size="20" baseType="lpstr">
      <vt:lpstr>HY견고딕</vt:lpstr>
      <vt:lpstr>Lucida Grande</vt:lpstr>
      <vt:lpstr>ＭＳ Ｐゴシック</vt:lpstr>
      <vt:lpstr>나눔고딕 Bold</vt:lpstr>
      <vt:lpstr>휴먼모음T</vt:lpstr>
      <vt:lpstr>Arial</vt:lpstr>
      <vt:lpstr>Times New Roman</vt:lpstr>
      <vt:lpstr>IEEE-P802_15</vt:lpstr>
      <vt:lpstr>PowerPoint 프레젠테이션</vt:lpstr>
      <vt:lpstr>Overview of proposal</vt:lpstr>
      <vt:lpstr>Sub-Giga Band Spectrum in Korea</vt:lpstr>
      <vt:lpstr>Current Korea Band for FSK SUN</vt:lpstr>
      <vt:lpstr>Current Korea Band for FSK SUN</vt:lpstr>
      <vt:lpstr>New Spectrum in Korea(1)</vt:lpstr>
      <vt:lpstr>New Spectrum in Korea(2)</vt:lpstr>
      <vt:lpstr>Current Lower Data Rates in FSK SUN in Korea Band</vt:lpstr>
      <vt:lpstr>Extension proposal #1</vt:lpstr>
      <vt:lpstr>Extension proposal #2</vt:lpstr>
      <vt:lpstr>Extension proposal #3</vt:lpstr>
      <vt:lpstr>Conclusions</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15-17-0215-00-0012</dc:description>
  <cp:lastModifiedBy>최상성</cp:lastModifiedBy>
  <cp:revision>299</cp:revision>
  <cp:lastPrinted>1998-02-10T13:28:06Z</cp:lastPrinted>
  <dcterms:created xsi:type="dcterms:W3CDTF">1999-11-08T18:59:45Z</dcterms:created>
  <dcterms:modified xsi:type="dcterms:W3CDTF">2018-07-09T21:47:40Z</dcterms:modified>
</cp:coreProperties>
</file>