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87" r:id="rId2"/>
    <p:sldId id="257" r:id="rId3"/>
    <p:sldId id="373" r:id="rId4"/>
    <p:sldId id="377" r:id="rId5"/>
    <p:sldId id="262" r:id="rId6"/>
    <p:sldId id="378" r:id="rId7"/>
    <p:sldId id="260" r:id="rId8"/>
    <p:sldId id="374" r:id="rId9"/>
    <p:sldId id="379" r:id="rId10"/>
    <p:sldId id="386" r:id="rId11"/>
    <p:sldId id="375" r:id="rId12"/>
    <p:sldId id="380" r:id="rId13"/>
    <p:sldId id="381" r:id="rId14"/>
    <p:sldId id="383" r:id="rId15"/>
    <p:sldId id="384" r:id="rId16"/>
    <p:sldId id="385"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257"/>
            <p14:sldId id="373"/>
            <p14:sldId id="377"/>
            <p14:sldId id="262"/>
            <p14:sldId id="378"/>
            <p14:sldId id="260"/>
            <p14:sldId id="374"/>
            <p14:sldId id="379"/>
            <p14:sldId id="386"/>
            <p14:sldId id="375"/>
            <p14:sldId id="380"/>
            <p14:sldId id="381"/>
            <p14:sldId id="383"/>
            <p14:sldId id="384"/>
            <p14:sldId id="385"/>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mclaughlin" initials="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90922" autoAdjust="0"/>
  </p:normalViewPr>
  <p:slideViewPr>
    <p:cSldViewPr>
      <p:cViewPr>
        <p:scale>
          <a:sx n="86" d="100"/>
          <a:sy n="86" d="100"/>
        </p:scale>
        <p:origin x="-1332" y="-7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6" d="100"/>
          <a:sy n="126" d="100"/>
        </p:scale>
        <p:origin x="4716" y="16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7-05T13:52:05.199" idx="1">
    <p:pos x="10" y="10"/>
    <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07-05T13:52:05.199" idx="1">
    <p:pos x="10" y="10"/>
    <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a:t>Click to edit Master title style</a:t>
            </a:r>
          </a:p>
        </p:txBody>
      </p:sp>
      <p:sp>
        <p:nvSpPr>
          <p:cNvPr id="3" name="Content Placeholder 2"/>
          <p:cNvSpPr>
            <a:spLocks noGrp="1"/>
          </p:cNvSpPr>
          <p:nvPr>
            <p:ph idx="1"/>
          </p:nvPr>
        </p:nvSpPr>
        <p:spPr/>
        <p:txBody>
          <a:bodyPr/>
          <a:lstStyle>
            <a:lvl1pPr>
              <a:defRPr sz="2000"/>
            </a:lvl1pPr>
            <a:lvl2pPr>
              <a:defRPr sz="16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&lt;15-18-0323-00-004z&gt;</a:t>
            </a:r>
            <a:endParaRPr lang="en-US" sz="1400" b="1" dirty="0"/>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a:t>July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Prof Tony Fagan,  Decawave Ltd.</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1.xml"/><Relationship Id="rId4" Type="http://schemas.openxmlformats.org/officeDocument/2006/relationships/image" Target="../media/image14.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IE" sz="1600" dirty="0">
                <a:solidFill>
                  <a:srgbClr val="FF0000"/>
                </a:solidFill>
                <a:latin typeface="Times New Roman" pitchFamily="18" charset="0"/>
                <a:ea typeface="ＭＳ Ｐゴシック" pitchFamily="-65" charset="-128"/>
                <a:cs typeface="+mn-cs"/>
              </a:rPr>
              <a:t>HRP </a:t>
            </a:r>
            <a:r>
              <a:rPr lang="en-IE" sz="1600" dirty="0" smtClean="0">
                <a:solidFill>
                  <a:srgbClr val="FF0000"/>
                </a:solidFill>
                <a:latin typeface="Times New Roman" pitchFamily="18" charset="0"/>
                <a:ea typeface="ＭＳ Ｐゴシック" pitchFamily="-65" charset="-128"/>
                <a:cs typeface="+mn-cs"/>
              </a:rPr>
              <a:t>data mode </a:t>
            </a:r>
            <a:r>
              <a:rPr lang="en-IE" sz="1600" dirty="0">
                <a:solidFill>
                  <a:srgbClr val="FF0000"/>
                </a:solidFill>
                <a:latin typeface="Times New Roman" pitchFamily="18" charset="0"/>
                <a:ea typeface="ＭＳ Ｐゴシック" pitchFamily="-65" charset="-128"/>
                <a:cs typeface="+mn-cs"/>
              </a:rPr>
              <a:t>options</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00B050"/>
                </a:solidFill>
                <a:latin typeface="Times New Roman" pitchFamily="18" charset="0"/>
                <a:ea typeface="ＭＳ Ｐゴシック" pitchFamily="-65" charset="-128"/>
                <a:cs typeface="+mn-cs"/>
              </a:rPr>
              <a:t>6th March </a:t>
            </a:r>
            <a:r>
              <a:rPr lang="en-US" sz="1600" dirty="0">
                <a:solidFill>
                  <a:srgbClr val="FF0000"/>
                </a:solidFill>
                <a:latin typeface="Times New Roman" pitchFamily="18" charset="0"/>
                <a:ea typeface="ＭＳ Ｐゴシック" pitchFamily="-65" charset="-128"/>
                <a:cs typeface="+mn-cs"/>
              </a:rPr>
              <a:t>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Prof Tony Fagan, Michael McLaughlin</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Decawave Ltd.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Peter Street, Dublin 8, Ireland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+353.87.233.7323</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billy.verso</a:t>
            </a:r>
            <a:r>
              <a:rPr lang="en-US" sz="1600" dirty="0">
                <a:solidFill>
                  <a:srgbClr val="FF0000"/>
                </a:solidFill>
                <a:latin typeface="Times New Roman" pitchFamily="18" charset="0"/>
                <a:ea typeface="ＭＳ Ｐゴシック" pitchFamily="-65" charset="-128"/>
                <a:cs typeface="+mn-cs"/>
              </a:rPr>
              <a:t> (at) decawave.com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[data </a:t>
            </a:r>
            <a:r>
              <a:rPr lang="en-US" sz="1600" dirty="0">
                <a:solidFill>
                  <a:schemeClr val="tx2"/>
                </a:solidFill>
                <a:latin typeface="Times New Roman" pitchFamily="18" charset="0"/>
                <a:ea typeface="ＭＳ Ｐゴシック" pitchFamily="-65" charset="-128"/>
                <a:cs typeface="+mn-cs"/>
              </a:rPr>
              <a:t>modes for the HRP UWB PHY]</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[contribute </a:t>
            </a:r>
            <a:r>
              <a:rPr lang="en-US" sz="1600" dirty="0" smtClean="0">
                <a:solidFill>
                  <a:schemeClr val="tx2"/>
                </a:solidFill>
                <a:latin typeface="Times New Roman" pitchFamily="18" charset="0"/>
                <a:ea typeface="ＭＳ Ｐゴシック" pitchFamily="-65" charset="-128"/>
                <a:cs typeface="+mn-cs"/>
              </a:rPr>
              <a:t>to </a:t>
            </a:r>
            <a:r>
              <a:rPr lang="en-US" sz="1600" dirty="0">
                <a:solidFill>
                  <a:schemeClr val="tx2"/>
                </a:solidFill>
                <a:latin typeface="Times New Roman" pitchFamily="18" charset="0"/>
                <a:ea typeface="ＭＳ Ｐゴシック" pitchFamily="-65" charset="-128"/>
                <a:cs typeface="+mn-cs"/>
              </a:rPr>
              <a:t>the enhanced impulse radio group w.r.t. the HRP UWB PHY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9CF90D25-381F-4B7A-9F8F-921E46AD1B4D}"/>
              </a:ext>
            </a:extLst>
          </p:cNvPr>
          <p:cNvPicPr>
            <a:picLocks noChangeAspect="1"/>
          </p:cNvPicPr>
          <p:nvPr/>
        </p:nvPicPr>
        <p:blipFill>
          <a:blip r:embed="rId2"/>
          <a:stretch>
            <a:fillRect/>
          </a:stretch>
        </p:blipFill>
        <p:spPr>
          <a:xfrm>
            <a:off x="1828800" y="1447800"/>
            <a:ext cx="4762500" cy="3330108"/>
          </a:xfrm>
          <a:prstGeom prst="rect">
            <a:avLst/>
          </a:prstGeom>
        </p:spPr>
      </p:pic>
      <p:sp>
        <p:nvSpPr>
          <p:cNvPr id="4" name="Title 1">
            <a:extLst>
              <a:ext uri="{FF2B5EF4-FFF2-40B4-BE49-F238E27FC236}">
                <a16:creationId xmlns:a16="http://schemas.microsoft.com/office/drawing/2014/main" xmlns="" id="{7076473F-7776-415C-9F71-D6A570C01CA0}"/>
              </a:ext>
            </a:extLst>
          </p:cNvPr>
          <p:cNvSpPr txBox="1">
            <a:spLocks/>
          </p:cNvSpPr>
          <p:nvPr/>
        </p:nvSpPr>
        <p:spPr>
          <a:xfrm>
            <a:off x="457200" y="685800"/>
            <a:ext cx="8001000" cy="10668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IE" kern="0" dirty="0"/>
              <a:t>Performance over multipath channel CM1 </a:t>
            </a:r>
          </a:p>
        </p:txBody>
      </p:sp>
      <p:sp>
        <p:nvSpPr>
          <p:cNvPr id="5" name="Content Placeholder 2">
            <a:extLst>
              <a:ext uri="{FF2B5EF4-FFF2-40B4-BE49-F238E27FC236}">
                <a16:creationId xmlns:a16="http://schemas.microsoft.com/office/drawing/2014/main" xmlns="" id="{8D9AA6C3-64DF-4991-B4B7-79F4D2087155}"/>
              </a:ext>
            </a:extLst>
          </p:cNvPr>
          <p:cNvSpPr txBox="1">
            <a:spLocks/>
          </p:cNvSpPr>
          <p:nvPr/>
        </p:nvSpPr>
        <p:spPr>
          <a:xfrm>
            <a:off x="457200" y="4953000"/>
            <a:ext cx="8001000" cy="2209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1800" kern="0" dirty="0"/>
              <a:t>Matlab simulations over </a:t>
            </a:r>
            <a:r>
              <a:rPr lang="en-IE" sz="1800" dirty="0"/>
              <a:t>IEEE 802.15.4a channel model CM1 multipath channel shows that scheme 6.8B has identical performance to 6.8A. Scheme 6.8C has very slightly better performance consistent with the higher hamming distance of the rate 1/8 code (21 vs 20 for 8 pulses)</a:t>
            </a:r>
            <a:endParaRPr lang="en-IE" sz="1800" kern="0" dirty="0"/>
          </a:p>
          <a:p>
            <a:pPr lvl="1"/>
            <a:endParaRPr lang="en-IE" kern="0" dirty="0"/>
          </a:p>
          <a:p>
            <a:endParaRPr lang="en-IE" kern="0" dirty="0"/>
          </a:p>
        </p:txBody>
      </p:sp>
    </p:spTree>
    <p:extLst>
      <p:ext uri="{BB962C8B-B14F-4D97-AF65-F5344CB8AC3E}">
        <p14:creationId xmlns:p14="http://schemas.microsoft.com/office/powerpoint/2010/main" val="4199787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4289A37A-59E4-4993-A22C-3AF59172C42E}"/>
              </a:ext>
            </a:extLst>
          </p:cNvPr>
          <p:cNvSpPr>
            <a:spLocks noGrp="1"/>
          </p:cNvSpPr>
          <p:nvPr>
            <p:ph type="title"/>
          </p:nvPr>
        </p:nvSpPr>
        <p:spPr/>
        <p:txBody>
          <a:bodyPr/>
          <a:lstStyle/>
          <a:p>
            <a:r>
              <a:rPr lang="en-IE" dirty="0"/>
              <a:t>6.8Mbps summary</a:t>
            </a:r>
          </a:p>
        </p:txBody>
      </p:sp>
      <p:sp>
        <p:nvSpPr>
          <p:cNvPr id="4" name="Content Placeholder 3">
            <a:extLst>
              <a:ext uri="{FF2B5EF4-FFF2-40B4-BE49-F238E27FC236}">
                <a16:creationId xmlns:a16="http://schemas.microsoft.com/office/drawing/2014/main" xmlns="" id="{4EBDE880-DDFC-4FFB-9EC7-CE03D97211F5}"/>
              </a:ext>
            </a:extLst>
          </p:cNvPr>
          <p:cNvSpPr>
            <a:spLocks noGrp="1"/>
          </p:cNvSpPr>
          <p:nvPr>
            <p:ph idx="1"/>
          </p:nvPr>
        </p:nvSpPr>
        <p:spPr/>
        <p:txBody>
          <a:bodyPr/>
          <a:lstStyle/>
          <a:p>
            <a:r>
              <a:rPr lang="en-IE" dirty="0"/>
              <a:t>Decawave proposes that 4z adopts scheme 6.8B as an option</a:t>
            </a:r>
          </a:p>
          <a:p>
            <a:pPr lvl="1"/>
            <a:r>
              <a:rPr lang="en-IE" dirty="0"/>
              <a:t>Potential of up to 6dB better performance</a:t>
            </a:r>
          </a:p>
          <a:p>
            <a:pPr lvl="1"/>
            <a:r>
              <a:rPr lang="en-IE" dirty="0"/>
              <a:t>Translates to twice range of current 6.8Mbps mode assuming the transmitter is peak voltage limited to ~0.7 Volts at the antenna</a:t>
            </a:r>
          </a:p>
          <a:p>
            <a:pPr lvl="1"/>
            <a:r>
              <a:rPr lang="en-IE" dirty="0"/>
              <a:t>Extra performance does require transmitter to be able to generate well in excess of 1.38Volts peak.</a:t>
            </a:r>
          </a:p>
          <a:p>
            <a:pPr lvl="1"/>
            <a:r>
              <a:rPr lang="en-IE" dirty="0"/>
              <a:t>The other possible options which we discussed are not compatible with BPM-BPSK modulation</a:t>
            </a:r>
          </a:p>
          <a:p>
            <a:pPr lvl="1"/>
            <a:endParaRPr lang="en-IE" dirty="0"/>
          </a:p>
        </p:txBody>
      </p:sp>
    </p:spTree>
    <p:extLst>
      <p:ext uri="{BB962C8B-B14F-4D97-AF65-F5344CB8AC3E}">
        <p14:creationId xmlns:p14="http://schemas.microsoft.com/office/powerpoint/2010/main" val="3487760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dirty="0"/>
              <a:t>802.15.4a 27Mbps at 64MHz (27A)</a:t>
            </a:r>
            <a:endParaRPr lang="en-US" sz="3200" dirty="0">
              <a:latin typeface="Arial" charset="0"/>
            </a:endParaRPr>
          </a:p>
        </p:txBody>
      </p:sp>
      <p:sp>
        <p:nvSpPr>
          <p:cNvPr id="10243" name="Rectangle 1027"/>
          <p:cNvSpPr>
            <a:spLocks noGrp="1" noChangeArrowheads="1"/>
          </p:cNvSpPr>
          <p:nvPr>
            <p:ph type="body" idx="1"/>
          </p:nvPr>
        </p:nvSpPr>
        <p:spPr>
          <a:xfrm>
            <a:off x="325582" y="1295400"/>
            <a:ext cx="8686800" cy="35052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a:spcAft>
                <a:spcPts val="0"/>
              </a:spcAft>
            </a:pPr>
            <a:r>
              <a:rPr lang="en-US" sz="1800" dirty="0">
                <a:latin typeface="Arial" panose="020B0604020202020204" pitchFamily="34" charset="0"/>
              </a:rPr>
              <a:t>For 27Mbps data at the nominal PRF of 64MHz, the symbol rate is ~32MHz and the symbol time is approximately 32ns consisting of 16 2ns chips. Each burst consists of 2 pulses with a 2ns spacing between them</a:t>
            </a:r>
            <a:endParaRPr lang="en-IE" sz="1800" dirty="0">
              <a:latin typeface="Arial" panose="020B0604020202020204" pitchFamily="34" charset="0"/>
            </a:endParaRPr>
          </a:p>
          <a:p>
            <a:pPr>
              <a:spcAft>
                <a:spcPts val="0"/>
              </a:spcAft>
            </a:pPr>
            <a:r>
              <a:rPr lang="en-US" sz="1800" dirty="0">
                <a:latin typeface="Arial" panose="020B0604020202020204" pitchFamily="34" charset="0"/>
              </a:rPr>
              <a:t>This 50MHz limit effectively limits the amount of power in any 20ns period of signal to be 0dBm or 1mW.</a:t>
            </a:r>
          </a:p>
          <a:p>
            <a:pPr>
              <a:spcAft>
                <a:spcPts val="0"/>
              </a:spcAft>
            </a:pPr>
            <a:r>
              <a:rPr lang="en-US" sz="1800" dirty="0">
                <a:latin typeface="Arial" panose="020B0604020202020204" pitchFamily="34" charset="0"/>
              </a:rPr>
              <a:t>Possible for 4 pulses appear inside this 20ns</a:t>
            </a:r>
          </a:p>
        </p:txBody>
      </p:sp>
      <p:pic>
        <p:nvPicPr>
          <p:cNvPr id="12" name="Picture 11">
            <a:extLst>
              <a:ext uri="{FF2B5EF4-FFF2-40B4-BE49-F238E27FC236}">
                <a16:creationId xmlns:a16="http://schemas.microsoft.com/office/drawing/2014/main" xmlns="" id="{A7A91BF2-AEF2-4DFA-BCF3-90A155BEBFA9}"/>
              </a:ext>
            </a:extLst>
          </p:cNvPr>
          <p:cNvPicPr>
            <a:picLocks noChangeAspect="1"/>
          </p:cNvPicPr>
          <p:nvPr/>
        </p:nvPicPr>
        <p:blipFill>
          <a:blip r:embed="rId2"/>
          <a:stretch>
            <a:fillRect/>
          </a:stretch>
        </p:blipFill>
        <p:spPr>
          <a:xfrm>
            <a:off x="790575" y="3816225"/>
            <a:ext cx="7219970" cy="2251200"/>
          </a:xfrm>
          <a:prstGeom prst="rect">
            <a:avLst/>
          </a:prstGeom>
        </p:spPr>
      </p:pic>
    </p:spTree>
    <p:extLst>
      <p:ext uri="{BB962C8B-B14F-4D97-AF65-F5344CB8AC3E}">
        <p14:creationId xmlns:p14="http://schemas.microsoft.com/office/powerpoint/2010/main" val="1544865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2B51D1-6956-434C-AB9A-E91F6394195D}"/>
              </a:ext>
            </a:extLst>
          </p:cNvPr>
          <p:cNvSpPr>
            <a:spLocks noGrp="1"/>
          </p:cNvSpPr>
          <p:nvPr>
            <p:ph type="title"/>
          </p:nvPr>
        </p:nvSpPr>
        <p:spPr>
          <a:xfrm>
            <a:off x="685800" y="609600"/>
            <a:ext cx="8077200" cy="1066800"/>
          </a:xfrm>
        </p:spPr>
        <p:txBody>
          <a:bodyPr/>
          <a:lstStyle/>
          <a:p>
            <a:r>
              <a:rPr lang="en-IE" dirty="0"/>
              <a:t>802.15.4a 27Mbps at 64MHz (27A)- Spectrum</a:t>
            </a:r>
          </a:p>
        </p:txBody>
      </p:sp>
      <p:sp>
        <p:nvSpPr>
          <p:cNvPr id="6" name="Rectangle 1027">
            <a:extLst>
              <a:ext uri="{FF2B5EF4-FFF2-40B4-BE49-F238E27FC236}">
                <a16:creationId xmlns:a16="http://schemas.microsoft.com/office/drawing/2014/main" xmlns="" id="{A4878084-FB66-4C06-8AAA-5FE1FF77533B}"/>
              </a:ext>
            </a:extLst>
          </p:cNvPr>
          <p:cNvSpPr txBox="1">
            <a:spLocks noChangeArrowheads="1"/>
          </p:cNvSpPr>
          <p:nvPr/>
        </p:nvSpPr>
        <p:spPr bwMode="auto">
          <a:xfrm>
            <a:off x="228600" y="1750768"/>
            <a:ext cx="8686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spcAft>
                <a:spcPts val="0"/>
              </a:spcAft>
            </a:pPr>
            <a:r>
              <a:rPr lang="en-IE" sz="1800" kern="0" dirty="0">
                <a:latin typeface="Arial" panose="020B0604020202020204" pitchFamily="34" charset="0"/>
              </a:rPr>
              <a:t>Because some 20ns segments of signal have 4 pulses in them the spectral peak to average ratio (SPAR) is quite high (24dB)</a:t>
            </a:r>
          </a:p>
        </p:txBody>
      </p:sp>
      <p:sp>
        <p:nvSpPr>
          <p:cNvPr id="4" name="TextBox 3">
            <a:extLst>
              <a:ext uri="{FF2B5EF4-FFF2-40B4-BE49-F238E27FC236}">
                <a16:creationId xmlns:a16="http://schemas.microsoft.com/office/drawing/2014/main" xmlns="" id="{82F0653C-DFB8-4594-AFC8-E5B93B2CDED8}"/>
              </a:ext>
            </a:extLst>
          </p:cNvPr>
          <p:cNvSpPr txBox="1"/>
          <p:nvPr/>
        </p:nvSpPr>
        <p:spPr>
          <a:xfrm>
            <a:off x="4965789" y="3921402"/>
            <a:ext cx="3733800" cy="461665"/>
          </a:xfrm>
          <a:prstGeom prst="rect">
            <a:avLst/>
          </a:prstGeom>
          <a:noFill/>
        </p:spPr>
        <p:txBody>
          <a:bodyPr wrap="square" rtlCol="0">
            <a:spAutoFit/>
          </a:bodyPr>
          <a:lstStyle/>
          <a:p>
            <a:r>
              <a:rPr lang="en-IE" kern="0" dirty="0">
                <a:latin typeface="Arial" panose="020B0604020202020204" pitchFamily="34" charset="0"/>
              </a:rPr>
              <a:t>Peak Spectrum generated with a rectangular FFT window.</a:t>
            </a:r>
            <a:endParaRPr lang="en-IE" dirty="0"/>
          </a:p>
        </p:txBody>
      </p:sp>
      <p:pic>
        <p:nvPicPr>
          <p:cNvPr id="5" name="Picture 4">
            <a:extLst>
              <a:ext uri="{FF2B5EF4-FFF2-40B4-BE49-F238E27FC236}">
                <a16:creationId xmlns:a16="http://schemas.microsoft.com/office/drawing/2014/main" xmlns="" id="{2AD0E703-D480-4368-BE2B-E18659413849}"/>
              </a:ext>
            </a:extLst>
          </p:cNvPr>
          <p:cNvPicPr>
            <a:picLocks noChangeAspect="1"/>
          </p:cNvPicPr>
          <p:nvPr/>
        </p:nvPicPr>
        <p:blipFill>
          <a:blip r:embed="rId2"/>
          <a:stretch>
            <a:fillRect/>
          </a:stretch>
        </p:blipFill>
        <p:spPr>
          <a:xfrm>
            <a:off x="230731" y="2971800"/>
            <a:ext cx="4648200" cy="3113916"/>
          </a:xfrm>
          <a:prstGeom prst="rect">
            <a:avLst/>
          </a:prstGeom>
        </p:spPr>
      </p:pic>
    </p:spTree>
    <p:extLst>
      <p:ext uri="{BB962C8B-B14F-4D97-AF65-F5344CB8AC3E}">
        <p14:creationId xmlns:p14="http://schemas.microsoft.com/office/powerpoint/2010/main" val="200570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2B51D1-6956-434C-AB9A-E91F6394195D}"/>
              </a:ext>
            </a:extLst>
          </p:cNvPr>
          <p:cNvSpPr>
            <a:spLocks noGrp="1"/>
          </p:cNvSpPr>
          <p:nvPr>
            <p:ph type="title"/>
          </p:nvPr>
        </p:nvSpPr>
        <p:spPr>
          <a:xfrm>
            <a:off x="685800" y="609600"/>
            <a:ext cx="7772400" cy="1066800"/>
          </a:xfrm>
        </p:spPr>
        <p:txBody>
          <a:bodyPr/>
          <a:lstStyle/>
          <a:p>
            <a:r>
              <a:rPr lang="en-IE" dirty="0"/>
              <a:t>27Mbps, 8 pulse proposal (27B)</a:t>
            </a:r>
          </a:p>
        </p:txBody>
      </p:sp>
      <p:sp>
        <p:nvSpPr>
          <p:cNvPr id="6" name="Rectangle 1027">
            <a:extLst>
              <a:ext uri="{FF2B5EF4-FFF2-40B4-BE49-F238E27FC236}">
                <a16:creationId xmlns:a16="http://schemas.microsoft.com/office/drawing/2014/main" xmlns="" id="{A4878084-FB66-4C06-8AAA-5FE1FF77533B}"/>
              </a:ext>
            </a:extLst>
          </p:cNvPr>
          <p:cNvSpPr txBox="1">
            <a:spLocks noChangeArrowheads="1"/>
          </p:cNvSpPr>
          <p:nvPr/>
        </p:nvSpPr>
        <p:spPr bwMode="auto">
          <a:xfrm>
            <a:off x="176912" y="1676400"/>
            <a:ext cx="8686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spcAft>
                <a:spcPts val="0"/>
              </a:spcAft>
            </a:pPr>
            <a:r>
              <a:rPr lang="en-IE" sz="1800" kern="0" dirty="0">
                <a:latin typeface="Arial" panose="020B0604020202020204" pitchFamily="34" charset="0"/>
              </a:rPr>
              <a:t>If the number of pulses is increased from 2 to 8 this provides a number of benefits in a standard CMOS IC</a:t>
            </a:r>
          </a:p>
          <a:p>
            <a:pPr>
              <a:spcAft>
                <a:spcPts val="0"/>
              </a:spcAft>
            </a:pPr>
            <a:r>
              <a:rPr lang="en-IE" sz="1800" kern="0" dirty="0">
                <a:latin typeface="Arial" panose="020B0604020202020204" pitchFamily="34" charset="0"/>
              </a:rPr>
              <a:t>Assuming the pulses are the same amplitude as in the preamble etc. each bit has 6dBs more energy</a:t>
            </a:r>
          </a:p>
          <a:p>
            <a:pPr>
              <a:spcAft>
                <a:spcPts val="0"/>
              </a:spcAft>
            </a:pPr>
            <a:r>
              <a:rPr lang="en-IE" sz="1800" kern="0" dirty="0">
                <a:latin typeface="Arial" panose="020B0604020202020204" pitchFamily="34" charset="0"/>
              </a:rPr>
              <a:t>The standard 27Mbps mode (27A) could have pulses with twice the amplitude of the pulses used for 6.8Mbps, but this is not generally possible for two reasons:</a:t>
            </a:r>
          </a:p>
          <a:p>
            <a:pPr>
              <a:spcAft>
                <a:spcPts val="0"/>
              </a:spcAft>
            </a:pPr>
            <a:r>
              <a:rPr lang="en-IE" sz="1800" kern="0" dirty="0">
                <a:latin typeface="Arial" panose="020B0604020202020204" pitchFamily="34" charset="0"/>
              </a:rPr>
              <a:t>(1) Receiver gain, AGC, thresholds have been trained with the preamble pulses</a:t>
            </a:r>
          </a:p>
          <a:p>
            <a:pPr>
              <a:spcAft>
                <a:spcPts val="0"/>
              </a:spcAft>
            </a:pPr>
            <a:r>
              <a:rPr lang="en-IE" sz="1800" kern="0" dirty="0">
                <a:latin typeface="Arial" panose="020B0604020202020204" pitchFamily="34" charset="0"/>
              </a:rPr>
              <a:t>(2) Standard CMOS in a 40nm process can only generate about 0.75 V peak over PVT corners at the antenna because:</a:t>
            </a:r>
          </a:p>
          <a:p>
            <a:pPr lvl="1">
              <a:spcAft>
                <a:spcPts val="0"/>
              </a:spcAft>
            </a:pPr>
            <a:r>
              <a:rPr lang="en-IE" sz="1400" kern="0" dirty="0">
                <a:latin typeface="Arial" panose="020B0604020202020204" pitchFamily="34" charset="0"/>
              </a:rPr>
              <a:t>There are losses of 6dB or more after the signal is generated before it reaches the antenna</a:t>
            </a:r>
          </a:p>
          <a:p>
            <a:pPr lvl="2">
              <a:spcAft>
                <a:spcPts val="0"/>
              </a:spcAft>
            </a:pPr>
            <a:r>
              <a:rPr lang="en-IE" sz="1400" kern="0" dirty="0">
                <a:latin typeface="Arial" panose="020B0604020202020204" pitchFamily="34" charset="0"/>
              </a:rPr>
              <a:t>8GHz is a high frequency for standard CMOS</a:t>
            </a:r>
          </a:p>
          <a:p>
            <a:pPr lvl="2">
              <a:spcAft>
                <a:spcPts val="0"/>
              </a:spcAft>
            </a:pPr>
            <a:r>
              <a:rPr lang="en-IE" sz="1400" kern="0" dirty="0">
                <a:latin typeface="Arial" panose="020B0604020202020204" pitchFamily="34" charset="0"/>
              </a:rPr>
              <a:t>Considerable loss in the balun</a:t>
            </a:r>
          </a:p>
          <a:p>
            <a:pPr lvl="2">
              <a:spcAft>
                <a:spcPts val="0"/>
              </a:spcAft>
            </a:pPr>
            <a:r>
              <a:rPr lang="en-IE" sz="1400" kern="0" dirty="0">
                <a:latin typeface="Arial" panose="020B0604020202020204" pitchFamily="34" charset="0"/>
              </a:rPr>
              <a:t>Losses in the Tx/Rx switches</a:t>
            </a:r>
          </a:p>
          <a:p>
            <a:pPr lvl="2">
              <a:spcAft>
                <a:spcPts val="0"/>
              </a:spcAft>
            </a:pPr>
            <a:r>
              <a:rPr lang="en-IE" sz="1400" kern="0" dirty="0">
                <a:latin typeface="Arial" panose="020B0604020202020204" pitchFamily="34" charset="0"/>
              </a:rPr>
              <a:t>Losses in the tracks</a:t>
            </a:r>
          </a:p>
          <a:p>
            <a:pPr lvl="2">
              <a:spcAft>
                <a:spcPts val="0"/>
              </a:spcAft>
            </a:pPr>
            <a:r>
              <a:rPr lang="en-IE" sz="1400" kern="0" dirty="0">
                <a:latin typeface="Arial" panose="020B0604020202020204" pitchFamily="34" charset="0"/>
              </a:rPr>
              <a:t>Losses in the antenna feed and the antenna itself</a:t>
            </a:r>
          </a:p>
          <a:p>
            <a:pPr lvl="2">
              <a:spcAft>
                <a:spcPts val="0"/>
              </a:spcAft>
            </a:pPr>
            <a:r>
              <a:rPr lang="en-IE" sz="1400" kern="0" dirty="0">
                <a:latin typeface="Arial" panose="020B0604020202020204" pitchFamily="34" charset="0"/>
              </a:rPr>
              <a:t>Losses higher at higher temperatures (must work to 105</a:t>
            </a:r>
            <a:r>
              <a:rPr lang="en-IE" sz="1400" kern="0" dirty="0">
                <a:latin typeface="Calibri" panose="020F0502020204030204" pitchFamily="34" charset="0"/>
                <a:cs typeface="Calibri" panose="020F0502020204030204" pitchFamily="34" charset="0"/>
              </a:rPr>
              <a:t>⁰C)</a:t>
            </a:r>
            <a:endParaRPr lang="en-IE" sz="1800" kern="0" dirty="0">
              <a:latin typeface="Arial" panose="020B0604020202020204" pitchFamily="34" charset="0"/>
            </a:endParaRPr>
          </a:p>
        </p:txBody>
      </p:sp>
    </p:spTree>
    <p:extLst>
      <p:ext uri="{BB962C8B-B14F-4D97-AF65-F5344CB8AC3E}">
        <p14:creationId xmlns:p14="http://schemas.microsoft.com/office/powerpoint/2010/main" val="3552330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2B51D1-6956-434C-AB9A-E91F6394195D}"/>
              </a:ext>
            </a:extLst>
          </p:cNvPr>
          <p:cNvSpPr>
            <a:spLocks noGrp="1"/>
          </p:cNvSpPr>
          <p:nvPr>
            <p:ph type="title"/>
          </p:nvPr>
        </p:nvSpPr>
        <p:spPr>
          <a:xfrm>
            <a:off x="685800" y="609600"/>
            <a:ext cx="7772400" cy="1066800"/>
          </a:xfrm>
        </p:spPr>
        <p:txBody>
          <a:bodyPr/>
          <a:lstStyle/>
          <a:p>
            <a:r>
              <a:rPr lang="en-IE" dirty="0"/>
              <a:t>27Mbps, 8 pulse proposal (27B) cont.</a:t>
            </a:r>
          </a:p>
        </p:txBody>
      </p:sp>
      <p:sp>
        <p:nvSpPr>
          <p:cNvPr id="6" name="Rectangle 1027">
            <a:extLst>
              <a:ext uri="{FF2B5EF4-FFF2-40B4-BE49-F238E27FC236}">
                <a16:creationId xmlns:a16="http://schemas.microsoft.com/office/drawing/2014/main" xmlns="" id="{A4878084-FB66-4C06-8AAA-5FE1FF77533B}"/>
              </a:ext>
            </a:extLst>
          </p:cNvPr>
          <p:cNvSpPr txBox="1">
            <a:spLocks noChangeArrowheads="1"/>
          </p:cNvSpPr>
          <p:nvPr/>
        </p:nvSpPr>
        <p:spPr bwMode="auto">
          <a:xfrm>
            <a:off x="228600" y="1435073"/>
            <a:ext cx="86868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spcAft>
                <a:spcPts val="0"/>
              </a:spcAft>
            </a:pPr>
            <a:r>
              <a:rPr lang="en-IE" sz="1800" kern="0" dirty="0">
                <a:latin typeface="Arial" panose="020B0604020202020204" pitchFamily="34" charset="0"/>
              </a:rPr>
              <a:t>Using existing convolutional encoder (16.3.3.2), use output g0 to select 1 of 2 pulse sequences, and g1 to invert or not.</a:t>
            </a:r>
          </a:p>
          <a:p>
            <a:pPr>
              <a:spcAft>
                <a:spcPts val="0"/>
              </a:spcAft>
            </a:pPr>
            <a:endParaRPr lang="en-IE" sz="1800" kern="0" dirty="0">
              <a:latin typeface="Arial" panose="020B0604020202020204" pitchFamily="34" charset="0"/>
            </a:endParaRPr>
          </a:p>
          <a:p>
            <a:pPr>
              <a:spcAft>
                <a:spcPts val="0"/>
              </a:spcAft>
            </a:pPr>
            <a:endParaRPr lang="en-IE" sz="1800" kern="0" dirty="0">
              <a:latin typeface="Arial" panose="020B0604020202020204" pitchFamily="34" charset="0"/>
            </a:endParaRPr>
          </a:p>
          <a:p>
            <a:pPr marL="342900" lvl="1" indent="-342900">
              <a:spcAft>
                <a:spcPts val="0"/>
              </a:spcAft>
              <a:buChar char="•"/>
            </a:pPr>
            <a:endParaRPr lang="en-IE" sz="1800" kern="0" dirty="0">
              <a:latin typeface="Arial" panose="020B0604020202020204" pitchFamily="34" charset="0"/>
              <a:ea typeface="ＭＳ Ｐゴシック" pitchFamily="-65" charset="-128"/>
            </a:endParaRPr>
          </a:p>
          <a:p>
            <a:pPr marL="685800" lvl="2" indent="-342900">
              <a:spcAft>
                <a:spcPts val="0"/>
              </a:spcAft>
            </a:pPr>
            <a:r>
              <a:rPr lang="en-IE" sz="1400" kern="0" dirty="0">
                <a:latin typeface="Arial" panose="020B0604020202020204" pitchFamily="34" charset="0"/>
                <a:ea typeface="ＭＳ Ｐゴシック" pitchFamily="-65" charset="-128"/>
              </a:rPr>
              <a:t>This standard rate 1/8 convolution code comes from </a:t>
            </a:r>
            <a:r>
              <a:rPr lang="en-IE" sz="1400" kern="0" dirty="0" err="1">
                <a:latin typeface="Arial" panose="020B0604020202020204" pitchFamily="34" charset="0"/>
                <a:ea typeface="ＭＳ Ｐゴシック" pitchFamily="-65" charset="-128"/>
              </a:rPr>
              <a:t>Proakis</a:t>
            </a:r>
            <a:endParaRPr lang="en-IE" sz="1400" kern="0" dirty="0">
              <a:latin typeface="Arial" panose="020B0604020202020204" pitchFamily="34" charset="0"/>
              <a:ea typeface="ＭＳ Ｐゴシック" pitchFamily="-65" charset="-128"/>
            </a:endParaRPr>
          </a:p>
          <a:p>
            <a:pPr>
              <a:spcAft>
                <a:spcPts val="0"/>
              </a:spcAft>
            </a:pPr>
            <a:r>
              <a:rPr lang="en-IE" sz="1800" kern="0" dirty="0">
                <a:latin typeface="Arial" panose="020B0604020202020204" pitchFamily="34" charset="0"/>
              </a:rPr>
              <a:t>Then scramble v(n) using the existing scrambler (16.3.2), giving 8 chips per burst and 8 chips guard interval </a:t>
            </a:r>
          </a:p>
          <a:p>
            <a:pPr>
              <a:spcAft>
                <a:spcPts val="0"/>
              </a:spcAft>
            </a:pPr>
            <a:r>
              <a:rPr lang="en-IE" sz="1800" kern="0" dirty="0">
                <a:latin typeface="Arial" panose="020B0604020202020204" pitchFamily="34" charset="0"/>
              </a:rPr>
              <a:t>Same spectrum as standard 6.8Mbps mode (6.8A)</a:t>
            </a:r>
          </a:p>
        </p:txBody>
      </p:sp>
      <p:pic>
        <p:nvPicPr>
          <p:cNvPr id="4" name="Picture 3">
            <a:extLst>
              <a:ext uri="{FF2B5EF4-FFF2-40B4-BE49-F238E27FC236}">
                <a16:creationId xmlns:a16="http://schemas.microsoft.com/office/drawing/2014/main" xmlns="" id="{CF0C1300-99FF-484A-A6BC-3790F156B9F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884" r="21608"/>
          <a:stretch/>
        </p:blipFill>
        <p:spPr bwMode="auto">
          <a:xfrm>
            <a:off x="533400" y="2209800"/>
            <a:ext cx="5181600" cy="883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a:extLst>
              <a:ext uri="{FF2B5EF4-FFF2-40B4-BE49-F238E27FC236}">
                <a16:creationId xmlns:a16="http://schemas.microsoft.com/office/drawing/2014/main" xmlns="" id="{FAF35065-065B-431E-A442-8C3FB54DC7F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9722" r="40310"/>
          <a:stretch/>
        </p:blipFill>
        <p:spPr bwMode="auto">
          <a:xfrm>
            <a:off x="6324600" y="2308586"/>
            <a:ext cx="2249423"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xmlns="" id="{3C536CEE-2B89-437E-99DF-1702188E55F7}"/>
              </a:ext>
            </a:extLst>
          </p:cNvPr>
          <p:cNvPicPr>
            <a:picLocks noChangeAspect="1"/>
          </p:cNvPicPr>
          <p:nvPr/>
        </p:nvPicPr>
        <p:blipFill>
          <a:blip r:embed="rId4"/>
          <a:stretch>
            <a:fillRect/>
          </a:stretch>
        </p:blipFill>
        <p:spPr>
          <a:xfrm>
            <a:off x="457200" y="4360685"/>
            <a:ext cx="2878997" cy="1887715"/>
          </a:xfrm>
          <a:prstGeom prst="rect">
            <a:avLst/>
          </a:prstGeom>
        </p:spPr>
      </p:pic>
      <p:sp>
        <p:nvSpPr>
          <p:cNvPr id="7" name="TextBox 6">
            <a:extLst>
              <a:ext uri="{FF2B5EF4-FFF2-40B4-BE49-F238E27FC236}">
                <a16:creationId xmlns:a16="http://schemas.microsoft.com/office/drawing/2014/main" xmlns="" id="{B5480915-31D0-4219-84F8-106369F3744E}"/>
              </a:ext>
            </a:extLst>
          </p:cNvPr>
          <p:cNvSpPr txBox="1"/>
          <p:nvPr/>
        </p:nvSpPr>
        <p:spPr>
          <a:xfrm>
            <a:off x="4343400" y="4427379"/>
            <a:ext cx="4572000" cy="1754326"/>
          </a:xfrm>
          <a:prstGeom prst="rect">
            <a:avLst/>
          </a:prstGeom>
          <a:noFill/>
        </p:spPr>
        <p:txBody>
          <a:bodyPr wrap="square" rtlCol="0">
            <a:spAutoFit/>
          </a:bodyPr>
          <a:lstStyle/>
          <a:p>
            <a:r>
              <a:rPr lang="en-IE" sz="1800" kern="0" dirty="0">
                <a:latin typeface="Arial" panose="020B0604020202020204" pitchFamily="34" charset="0"/>
                <a:ea typeface="ＭＳ Ｐゴシック" pitchFamily="-65" charset="-128"/>
              </a:rPr>
              <a:t>Simulations show that this mode has the same performance at 6.8Mbps over an AWGN channel, as expected.</a:t>
            </a:r>
          </a:p>
          <a:p>
            <a:r>
              <a:rPr lang="en-IE" sz="1800" kern="0" dirty="0">
                <a:latin typeface="Arial" panose="020B0604020202020204" pitchFamily="34" charset="0"/>
                <a:ea typeface="ＭＳ Ｐゴシック" pitchFamily="-65" charset="-128"/>
              </a:rPr>
              <a:t>Simulations over the IEEE 802.15.4a CM1 channel model show just 1dB is lost due to multipath.</a:t>
            </a:r>
          </a:p>
        </p:txBody>
      </p:sp>
    </p:spTree>
    <p:extLst>
      <p:ext uri="{BB962C8B-B14F-4D97-AF65-F5344CB8AC3E}">
        <p14:creationId xmlns:p14="http://schemas.microsoft.com/office/powerpoint/2010/main" val="1268934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4289A37A-59E4-4993-A22C-3AF59172C42E}"/>
              </a:ext>
            </a:extLst>
          </p:cNvPr>
          <p:cNvSpPr>
            <a:spLocks noGrp="1"/>
          </p:cNvSpPr>
          <p:nvPr>
            <p:ph type="title"/>
          </p:nvPr>
        </p:nvSpPr>
        <p:spPr/>
        <p:txBody>
          <a:bodyPr/>
          <a:lstStyle/>
          <a:p>
            <a:r>
              <a:rPr lang="en-IE" dirty="0"/>
              <a:t>27Mbps summary</a:t>
            </a:r>
          </a:p>
        </p:txBody>
      </p:sp>
      <p:sp>
        <p:nvSpPr>
          <p:cNvPr id="4" name="Content Placeholder 3">
            <a:extLst>
              <a:ext uri="{FF2B5EF4-FFF2-40B4-BE49-F238E27FC236}">
                <a16:creationId xmlns:a16="http://schemas.microsoft.com/office/drawing/2014/main" xmlns="" id="{4EBDE880-DDFC-4FFB-9EC7-CE03D97211F5}"/>
              </a:ext>
            </a:extLst>
          </p:cNvPr>
          <p:cNvSpPr>
            <a:spLocks noGrp="1"/>
          </p:cNvSpPr>
          <p:nvPr>
            <p:ph idx="1"/>
          </p:nvPr>
        </p:nvSpPr>
        <p:spPr/>
        <p:txBody>
          <a:bodyPr/>
          <a:lstStyle/>
          <a:p>
            <a:r>
              <a:rPr lang="en-IE" dirty="0"/>
              <a:t>Decawave proposes that 4z adopts scheme 27B as an option for 27Mbps</a:t>
            </a:r>
          </a:p>
          <a:p>
            <a:pPr lvl="1"/>
            <a:endParaRPr lang="en-IE" dirty="0"/>
          </a:p>
          <a:p>
            <a:pPr lvl="1"/>
            <a:r>
              <a:rPr lang="en-IE" dirty="0"/>
              <a:t>6dB better performance giving of current 27Mbps mode</a:t>
            </a:r>
          </a:p>
          <a:p>
            <a:pPr lvl="1"/>
            <a:endParaRPr lang="en-IE" dirty="0"/>
          </a:p>
          <a:p>
            <a:pPr lvl="1"/>
            <a:r>
              <a:rPr lang="en-IE" dirty="0"/>
              <a:t>Translates to the same range of current 6.8Mbps mode assuming the transmitter is peak voltage limited to ~0.7 Volts at the antenna</a:t>
            </a:r>
          </a:p>
          <a:p>
            <a:pPr lvl="1"/>
            <a:endParaRPr lang="en-IE" dirty="0"/>
          </a:p>
          <a:p>
            <a:pPr lvl="1"/>
            <a:r>
              <a:rPr lang="en-IE" dirty="0"/>
              <a:t>Power consumption for transmit and receive data portion of the frame is ¼ that of the current 6.8Mbps mode but has an equal range</a:t>
            </a:r>
          </a:p>
        </p:txBody>
      </p:sp>
    </p:spTree>
    <p:extLst>
      <p:ext uri="{BB962C8B-B14F-4D97-AF65-F5344CB8AC3E}">
        <p14:creationId xmlns:p14="http://schemas.microsoft.com/office/powerpoint/2010/main" val="2119648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A3A5D1-97D5-4E07-9CED-6CC7D9BFB945}"/>
              </a:ext>
            </a:extLst>
          </p:cNvPr>
          <p:cNvSpPr>
            <a:spLocks noGrp="1"/>
          </p:cNvSpPr>
          <p:nvPr>
            <p:ph type="title"/>
          </p:nvPr>
        </p:nvSpPr>
        <p:spPr/>
        <p:txBody>
          <a:bodyPr/>
          <a:lstStyle/>
          <a:p>
            <a:pPr algn="ctr"/>
            <a:r>
              <a:rPr lang="en-IE" dirty="0"/>
              <a:t>802.15.4a Data Modulation</a:t>
            </a:r>
          </a:p>
        </p:txBody>
      </p:sp>
      <p:pic>
        <p:nvPicPr>
          <p:cNvPr id="7" name="Content Placeholder 6">
            <a:extLst>
              <a:ext uri="{FF2B5EF4-FFF2-40B4-BE49-F238E27FC236}">
                <a16:creationId xmlns:a16="http://schemas.microsoft.com/office/drawing/2014/main" xmlns="" id="{39BF1FF7-CBBC-4320-85FD-FB5BB7B00572}"/>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40729" y="3085295"/>
            <a:ext cx="6602488" cy="2078779"/>
          </a:xfrm>
          <a:prstGeom prst="rect">
            <a:avLst/>
          </a:prstGeom>
          <a:noFill/>
          <a:ln>
            <a:noFill/>
          </a:ln>
        </p:spPr>
      </p:pic>
      <p:sp>
        <p:nvSpPr>
          <p:cNvPr id="8" name="Rectangle 7">
            <a:extLst>
              <a:ext uri="{FF2B5EF4-FFF2-40B4-BE49-F238E27FC236}">
                <a16:creationId xmlns:a16="http://schemas.microsoft.com/office/drawing/2014/main" xmlns="" id="{39304D52-07D1-4498-87B1-2214D940F8C7}"/>
              </a:ext>
            </a:extLst>
          </p:cNvPr>
          <p:cNvSpPr/>
          <p:nvPr/>
        </p:nvSpPr>
        <p:spPr>
          <a:xfrm>
            <a:off x="436626" y="1838952"/>
            <a:ext cx="8270748" cy="230832"/>
          </a:xfrm>
          <a:prstGeom prst="rect">
            <a:avLst/>
          </a:prstGeom>
        </p:spPr>
        <p:txBody>
          <a:bodyPr wrap="square">
            <a:spAutoFit/>
          </a:bodyPr>
          <a:lstStyle/>
          <a:p>
            <a:pPr>
              <a:spcAft>
                <a:spcPts val="0"/>
              </a:spcAft>
            </a:pPr>
            <a:r>
              <a:rPr lang="en-US" sz="900" dirty="0">
                <a:latin typeface="Arial" panose="020B0604020202020204" pitchFamily="34" charset="0"/>
                <a:ea typeface="Times New Roman" panose="02020603050405020304" pitchFamily="18" charset="0"/>
              </a:rPr>
              <a:t> </a:t>
            </a:r>
            <a:endParaRPr lang="en-IE" sz="900" dirty="0">
              <a:latin typeface="Arial" panose="020B0604020202020204" pitchFamily="34" charset="0"/>
              <a:ea typeface="Times New Roman" panose="02020603050405020304" pitchFamily="18" charset="0"/>
            </a:endParaRPr>
          </a:p>
        </p:txBody>
      </p:sp>
      <p:sp>
        <p:nvSpPr>
          <p:cNvPr id="5" name="Rectangle 1027">
            <a:extLst>
              <a:ext uri="{FF2B5EF4-FFF2-40B4-BE49-F238E27FC236}">
                <a16:creationId xmlns:a16="http://schemas.microsoft.com/office/drawing/2014/main" xmlns="" id="{AB5F94A7-52B8-444F-953A-6C78A214C976}"/>
              </a:ext>
            </a:extLst>
          </p:cNvPr>
          <p:cNvSpPr txBox="1">
            <a:spLocks noChangeArrowheads="1"/>
          </p:cNvSpPr>
          <p:nvPr/>
        </p:nvSpPr>
        <p:spPr bwMode="auto">
          <a:xfrm>
            <a:off x="304800" y="1822433"/>
            <a:ext cx="86868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spcAft>
                <a:spcPts val="0"/>
              </a:spcAft>
            </a:pPr>
            <a:r>
              <a:rPr lang="en-US" sz="1800" dirty="0">
                <a:latin typeface="Arial" panose="020B0604020202020204" pitchFamily="34" charset="0"/>
                <a:ea typeface="Times New Roman" panose="02020603050405020304" pitchFamily="18" charset="0"/>
              </a:rPr>
              <a:t>In 802.15.4a the data modulation is BPM-BPSK where one burst of pulses is sent every symbol time and a data symbol looks like this:</a:t>
            </a:r>
            <a:endParaRPr lang="en-IE" sz="1800" dirty="0">
              <a:latin typeface="Arial" panose="020B0604020202020204" pitchFamily="34" charset="0"/>
              <a:ea typeface="Times New Roman" panose="02020603050405020304" pitchFamily="18" charset="0"/>
            </a:endParaRPr>
          </a:p>
          <a:p>
            <a:pPr lvl="1">
              <a:spcAft>
                <a:spcPts val="0"/>
              </a:spcAft>
            </a:pPr>
            <a:endParaRPr lang="en-IE" sz="1400" kern="0" dirty="0">
              <a:latin typeface="Arial" panose="020B0604020202020204" pitchFamily="34" charset="0"/>
            </a:endParaRPr>
          </a:p>
        </p:txBody>
      </p:sp>
    </p:spTree>
    <p:extLst>
      <p:ext uri="{BB962C8B-B14F-4D97-AF65-F5344CB8AC3E}">
        <p14:creationId xmlns:p14="http://schemas.microsoft.com/office/powerpoint/2010/main" val="298058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dirty="0"/>
              <a:t>802.15.4a 6.8Mbps at 64MHz (6.8A)</a:t>
            </a:r>
            <a:endParaRPr lang="en-US" sz="3200" dirty="0">
              <a:latin typeface="Arial" charset="0"/>
            </a:endParaRPr>
          </a:p>
        </p:txBody>
      </p:sp>
      <p:sp>
        <p:nvSpPr>
          <p:cNvPr id="10243" name="Rectangle 1027"/>
          <p:cNvSpPr>
            <a:spLocks noGrp="1" noChangeArrowheads="1"/>
          </p:cNvSpPr>
          <p:nvPr>
            <p:ph type="body" idx="1"/>
          </p:nvPr>
        </p:nvSpPr>
        <p:spPr>
          <a:xfrm>
            <a:off x="325582" y="1295400"/>
            <a:ext cx="8686800" cy="35052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a:spcAft>
                <a:spcPts val="0"/>
              </a:spcAft>
            </a:pPr>
            <a:r>
              <a:rPr lang="en-US" sz="1800" dirty="0">
                <a:latin typeface="Arial" panose="020B0604020202020204" pitchFamily="34" charset="0"/>
              </a:rPr>
              <a:t>For 6.8Mbps data at the nominal PRF of 64MHz, the symbol rate is ~8MHz and the symbol time is approximately 128ns consisting of 64 2ns chips. Each burst consists of 8 pulses with 2ns spacing giving a 16ns long burst of pulses.</a:t>
            </a:r>
            <a:endParaRPr lang="en-IE" sz="1800" dirty="0">
              <a:latin typeface="Arial" panose="020B0604020202020204" pitchFamily="34" charset="0"/>
            </a:endParaRPr>
          </a:p>
          <a:p>
            <a:pPr>
              <a:spcAft>
                <a:spcPts val="0"/>
              </a:spcAft>
            </a:pPr>
            <a:r>
              <a:rPr lang="en-US" sz="1800" dirty="0">
                <a:latin typeface="Arial" panose="020B0604020202020204" pitchFamily="34" charset="0"/>
              </a:rPr>
              <a:t>The UWB restrictions in the US, Europe and other places limit the mean power in 1ms to be -41.3dBm/MHz and they limit the peak power to be 0dBm in any 50MHz bandwidth. </a:t>
            </a:r>
            <a:endParaRPr lang="en-IE" sz="1800" dirty="0">
              <a:latin typeface="Arial" panose="020B0604020202020204" pitchFamily="34" charset="0"/>
            </a:endParaRPr>
          </a:p>
          <a:p>
            <a:pPr>
              <a:spcAft>
                <a:spcPts val="0"/>
              </a:spcAft>
            </a:pPr>
            <a:r>
              <a:rPr lang="en-US" sz="1800" dirty="0">
                <a:latin typeface="Arial" panose="020B0604020202020204" pitchFamily="34" charset="0"/>
              </a:rPr>
              <a:t>This 50MHz limit effectively limits the amount of power in any 20ns period of signal to be 0dBm or 1mW.</a:t>
            </a:r>
          </a:p>
          <a:p>
            <a:pPr>
              <a:spcAft>
                <a:spcPts val="0"/>
              </a:spcAft>
            </a:pPr>
            <a:r>
              <a:rPr lang="en-US" sz="1800" dirty="0">
                <a:latin typeface="Arial" panose="020B0604020202020204" pitchFamily="34" charset="0"/>
              </a:rPr>
              <a:t>All 8 pulses fit inside this 20ns, </a:t>
            </a:r>
          </a:p>
          <a:p>
            <a:pPr lvl="1">
              <a:spcAft>
                <a:spcPts val="0"/>
              </a:spcAft>
            </a:pPr>
            <a:r>
              <a:rPr lang="en-US" sz="1400" dirty="0">
                <a:latin typeface="Arial" panose="020B0604020202020204" pitchFamily="34" charset="0"/>
              </a:rPr>
              <a:t>so each pulse is limited to </a:t>
            </a:r>
            <a:r>
              <a:rPr lang="en-IE" sz="1400" dirty="0">
                <a:latin typeface="Arial" panose="020B0604020202020204" pitchFamily="34" charset="0"/>
              </a:rPr>
              <a:t>0.125mW.</a:t>
            </a:r>
          </a:p>
        </p:txBody>
      </p:sp>
      <p:pic>
        <p:nvPicPr>
          <p:cNvPr id="21" name="Picture 20">
            <a:extLst>
              <a:ext uri="{FF2B5EF4-FFF2-40B4-BE49-F238E27FC236}">
                <a16:creationId xmlns:a16="http://schemas.microsoft.com/office/drawing/2014/main" xmlns="" id="{09ECD554-5F94-4D57-986D-4B299561C34A}"/>
              </a:ext>
            </a:extLst>
          </p:cNvPr>
          <p:cNvPicPr>
            <a:picLocks noChangeAspect="1"/>
          </p:cNvPicPr>
          <p:nvPr/>
        </p:nvPicPr>
        <p:blipFill>
          <a:blip r:embed="rId2"/>
          <a:stretch>
            <a:fillRect/>
          </a:stretch>
        </p:blipFill>
        <p:spPr>
          <a:xfrm>
            <a:off x="533400" y="4716340"/>
            <a:ext cx="7620000" cy="1532060"/>
          </a:xfrm>
          <a:prstGeom prst="rect">
            <a:avLst/>
          </a:prstGeom>
        </p:spPr>
      </p:pic>
    </p:spTree>
    <p:extLst>
      <p:ext uri="{BB962C8B-B14F-4D97-AF65-F5344CB8AC3E}">
        <p14:creationId xmlns:p14="http://schemas.microsoft.com/office/powerpoint/2010/main" val="1951593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2B51D1-6956-434C-AB9A-E91F6394195D}"/>
              </a:ext>
            </a:extLst>
          </p:cNvPr>
          <p:cNvSpPr>
            <a:spLocks noGrp="1"/>
          </p:cNvSpPr>
          <p:nvPr>
            <p:ph type="title"/>
          </p:nvPr>
        </p:nvSpPr>
        <p:spPr>
          <a:xfrm>
            <a:off x="685800" y="609600"/>
            <a:ext cx="8077200" cy="1066800"/>
          </a:xfrm>
        </p:spPr>
        <p:txBody>
          <a:bodyPr/>
          <a:lstStyle/>
          <a:p>
            <a:r>
              <a:rPr lang="en-IE" dirty="0"/>
              <a:t>802.15.4a 6.8Mbps at 64MHz (6.8A)- Spectrum</a:t>
            </a:r>
          </a:p>
        </p:txBody>
      </p:sp>
      <p:sp>
        <p:nvSpPr>
          <p:cNvPr id="6" name="Rectangle 1027">
            <a:extLst>
              <a:ext uri="{FF2B5EF4-FFF2-40B4-BE49-F238E27FC236}">
                <a16:creationId xmlns:a16="http://schemas.microsoft.com/office/drawing/2014/main" xmlns="" id="{A4878084-FB66-4C06-8AAA-5FE1FF77533B}"/>
              </a:ext>
            </a:extLst>
          </p:cNvPr>
          <p:cNvSpPr txBox="1">
            <a:spLocks noChangeArrowheads="1"/>
          </p:cNvSpPr>
          <p:nvPr/>
        </p:nvSpPr>
        <p:spPr bwMode="auto">
          <a:xfrm>
            <a:off x="228600" y="1750768"/>
            <a:ext cx="8686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spcAft>
                <a:spcPts val="0"/>
              </a:spcAft>
            </a:pPr>
            <a:r>
              <a:rPr lang="en-IE" sz="1800" kern="0" dirty="0">
                <a:latin typeface="Arial" panose="020B0604020202020204" pitchFamily="34" charset="0"/>
              </a:rPr>
              <a:t>Because some 20ns segments of signal have 8 pulses in them the spectral peak to average ratio (SPAR) is very high (32dB)</a:t>
            </a:r>
          </a:p>
        </p:txBody>
      </p:sp>
      <p:pic>
        <p:nvPicPr>
          <p:cNvPr id="3" name="Picture 2">
            <a:extLst>
              <a:ext uri="{FF2B5EF4-FFF2-40B4-BE49-F238E27FC236}">
                <a16:creationId xmlns:a16="http://schemas.microsoft.com/office/drawing/2014/main" xmlns="" id="{58772043-593D-437F-AB24-54C6AC9772A3}"/>
              </a:ext>
            </a:extLst>
          </p:cNvPr>
          <p:cNvPicPr>
            <a:picLocks noChangeAspect="1"/>
          </p:cNvPicPr>
          <p:nvPr/>
        </p:nvPicPr>
        <p:blipFill>
          <a:blip r:embed="rId2"/>
          <a:stretch>
            <a:fillRect/>
          </a:stretch>
        </p:blipFill>
        <p:spPr>
          <a:xfrm>
            <a:off x="457200" y="2913920"/>
            <a:ext cx="4648200" cy="3113916"/>
          </a:xfrm>
          <a:prstGeom prst="rect">
            <a:avLst/>
          </a:prstGeom>
        </p:spPr>
      </p:pic>
      <p:sp>
        <p:nvSpPr>
          <p:cNvPr id="4" name="TextBox 3">
            <a:extLst>
              <a:ext uri="{FF2B5EF4-FFF2-40B4-BE49-F238E27FC236}">
                <a16:creationId xmlns:a16="http://schemas.microsoft.com/office/drawing/2014/main" xmlns="" id="{82F0653C-DFB8-4594-AFC8-E5B93B2CDED8}"/>
              </a:ext>
            </a:extLst>
          </p:cNvPr>
          <p:cNvSpPr txBox="1"/>
          <p:nvPr/>
        </p:nvSpPr>
        <p:spPr>
          <a:xfrm>
            <a:off x="4965789" y="3921402"/>
            <a:ext cx="3733800" cy="646331"/>
          </a:xfrm>
          <a:prstGeom prst="rect">
            <a:avLst/>
          </a:prstGeom>
          <a:noFill/>
        </p:spPr>
        <p:txBody>
          <a:bodyPr wrap="square" rtlCol="0">
            <a:spAutoFit/>
          </a:bodyPr>
          <a:lstStyle/>
          <a:p>
            <a:r>
              <a:rPr lang="en-IE" kern="0" dirty="0">
                <a:latin typeface="Arial" panose="020B0604020202020204" pitchFamily="34" charset="0"/>
              </a:rPr>
              <a:t>Peak Spectrum generated with a rectangular FFT window. Hamming window generates a similar spectrum.</a:t>
            </a:r>
            <a:endParaRPr lang="en-IE" dirty="0"/>
          </a:p>
        </p:txBody>
      </p:sp>
    </p:spTree>
    <p:extLst>
      <p:ext uri="{BB962C8B-B14F-4D97-AF65-F5344CB8AC3E}">
        <p14:creationId xmlns:p14="http://schemas.microsoft.com/office/powerpoint/2010/main" val="3237134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2B51D1-6956-434C-AB9A-E91F6394195D}"/>
              </a:ext>
            </a:extLst>
          </p:cNvPr>
          <p:cNvSpPr>
            <a:spLocks noGrp="1"/>
          </p:cNvSpPr>
          <p:nvPr>
            <p:ph type="title"/>
          </p:nvPr>
        </p:nvSpPr>
        <p:spPr>
          <a:xfrm>
            <a:off x="685800" y="609600"/>
            <a:ext cx="7772400" cy="1066800"/>
          </a:xfrm>
        </p:spPr>
        <p:txBody>
          <a:bodyPr/>
          <a:lstStyle/>
          <a:p>
            <a:r>
              <a:rPr lang="en-IE" dirty="0"/>
              <a:t>6.8Mbps, 64MHz 8ns grid proposal (6.8B)</a:t>
            </a:r>
          </a:p>
        </p:txBody>
      </p:sp>
      <p:sp>
        <p:nvSpPr>
          <p:cNvPr id="6" name="Rectangle 1027">
            <a:extLst>
              <a:ext uri="{FF2B5EF4-FFF2-40B4-BE49-F238E27FC236}">
                <a16:creationId xmlns:a16="http://schemas.microsoft.com/office/drawing/2014/main" xmlns="" id="{A4878084-FB66-4C06-8AAA-5FE1FF77533B}"/>
              </a:ext>
            </a:extLst>
          </p:cNvPr>
          <p:cNvSpPr txBox="1">
            <a:spLocks noChangeArrowheads="1"/>
          </p:cNvSpPr>
          <p:nvPr/>
        </p:nvSpPr>
        <p:spPr bwMode="auto">
          <a:xfrm>
            <a:off x="176912" y="1676400"/>
            <a:ext cx="8686800" cy="289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spcAft>
                <a:spcPts val="0"/>
              </a:spcAft>
            </a:pPr>
            <a:r>
              <a:rPr lang="en-IE" sz="1800" kern="0" dirty="0">
                <a:latin typeface="Arial" panose="020B0604020202020204" pitchFamily="34" charset="0"/>
              </a:rPr>
              <a:t>If the pulse spacing was increased from 2ns to 8ns this would provide a number of benefits</a:t>
            </a:r>
          </a:p>
          <a:p>
            <a:pPr>
              <a:spcAft>
                <a:spcPts val="0"/>
              </a:spcAft>
            </a:pPr>
            <a:r>
              <a:rPr lang="en-IE" sz="1800" kern="0" dirty="0">
                <a:latin typeface="Arial" panose="020B0604020202020204" pitchFamily="34" charset="0"/>
              </a:rPr>
              <a:t>Any 20ns segment, i.e. 50MHz bandwidth, encompasses only 3 pulses, so each pulse can be at 0.33mW</a:t>
            </a:r>
          </a:p>
          <a:p>
            <a:pPr lvl="1">
              <a:spcAft>
                <a:spcPts val="0"/>
              </a:spcAft>
            </a:pPr>
            <a:r>
              <a:rPr lang="en-IE" sz="1400" kern="0" dirty="0">
                <a:latin typeface="Arial" panose="020B0604020202020204" pitchFamily="34" charset="0"/>
              </a:rPr>
              <a:t>Each pulse can be increased in power by at least 4.3dB compared to current 6.8Mbps scheme and have the same 0dBm 50MHz peak power giving a 64% or more range advantage</a:t>
            </a:r>
          </a:p>
          <a:p>
            <a:pPr>
              <a:spcAft>
                <a:spcPts val="0"/>
              </a:spcAft>
            </a:pPr>
            <a:r>
              <a:rPr lang="en-IE" sz="1800" kern="0" dirty="0">
                <a:latin typeface="Arial" panose="020B0604020202020204" pitchFamily="34" charset="0"/>
              </a:rPr>
              <a:t>Typically, length of pulses is at least 5ns so 4 pulse generators need to be used to implement current 802.15.4a scheme. This scheme only requires 1 pulse generator.</a:t>
            </a:r>
          </a:p>
        </p:txBody>
      </p:sp>
      <p:pic>
        <p:nvPicPr>
          <p:cNvPr id="3" name="Picture 2">
            <a:extLst>
              <a:ext uri="{FF2B5EF4-FFF2-40B4-BE49-F238E27FC236}">
                <a16:creationId xmlns:a16="http://schemas.microsoft.com/office/drawing/2014/main" xmlns="" id="{E4BB2433-1535-4C58-8AD2-A6C028979D09}"/>
              </a:ext>
            </a:extLst>
          </p:cNvPr>
          <p:cNvPicPr>
            <a:picLocks noChangeAspect="1"/>
          </p:cNvPicPr>
          <p:nvPr/>
        </p:nvPicPr>
        <p:blipFill>
          <a:blip r:embed="rId2"/>
          <a:stretch>
            <a:fillRect/>
          </a:stretch>
        </p:blipFill>
        <p:spPr>
          <a:xfrm>
            <a:off x="405512" y="4572762"/>
            <a:ext cx="8229600" cy="1382099"/>
          </a:xfrm>
          <a:prstGeom prst="rect">
            <a:avLst/>
          </a:prstGeom>
        </p:spPr>
      </p:pic>
    </p:spTree>
    <p:extLst>
      <p:ext uri="{BB962C8B-B14F-4D97-AF65-F5344CB8AC3E}">
        <p14:creationId xmlns:p14="http://schemas.microsoft.com/office/powerpoint/2010/main" val="3475114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2B51D1-6956-434C-AB9A-E91F6394195D}"/>
              </a:ext>
            </a:extLst>
          </p:cNvPr>
          <p:cNvSpPr>
            <a:spLocks noGrp="1"/>
          </p:cNvSpPr>
          <p:nvPr>
            <p:ph type="title"/>
          </p:nvPr>
        </p:nvSpPr>
        <p:spPr>
          <a:xfrm>
            <a:off x="685800" y="609600"/>
            <a:ext cx="7772400" cy="1066800"/>
          </a:xfrm>
        </p:spPr>
        <p:txBody>
          <a:bodyPr/>
          <a:lstStyle/>
          <a:p>
            <a:r>
              <a:rPr lang="en-IE" dirty="0"/>
              <a:t>6.8Mbps, 8ns grid proposal (6.8B) - Spectrum</a:t>
            </a:r>
          </a:p>
        </p:txBody>
      </p:sp>
      <p:sp>
        <p:nvSpPr>
          <p:cNvPr id="6" name="Rectangle 1027">
            <a:extLst>
              <a:ext uri="{FF2B5EF4-FFF2-40B4-BE49-F238E27FC236}">
                <a16:creationId xmlns:a16="http://schemas.microsoft.com/office/drawing/2014/main" xmlns="" id="{A4878084-FB66-4C06-8AAA-5FE1FF77533B}"/>
              </a:ext>
            </a:extLst>
          </p:cNvPr>
          <p:cNvSpPr txBox="1">
            <a:spLocks noChangeArrowheads="1"/>
          </p:cNvSpPr>
          <p:nvPr/>
        </p:nvSpPr>
        <p:spPr bwMode="auto">
          <a:xfrm>
            <a:off x="176912" y="1676400"/>
            <a:ext cx="8686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spcAft>
                <a:spcPts val="0"/>
              </a:spcAft>
            </a:pPr>
            <a:r>
              <a:rPr lang="en-IE" sz="1800" kern="0" dirty="0">
                <a:latin typeface="Arial" panose="020B0604020202020204" pitchFamily="34" charset="0"/>
              </a:rPr>
              <a:t>Because 20ns segments of signal can only have 3 pulses in them the spectral peak to average ratio (SPAR) is better (25.5dB)</a:t>
            </a:r>
          </a:p>
          <a:p>
            <a:pPr>
              <a:spcAft>
                <a:spcPts val="0"/>
              </a:spcAft>
            </a:pPr>
            <a:r>
              <a:rPr lang="en-IE" sz="1800" kern="0" dirty="0">
                <a:latin typeface="Arial" panose="020B0604020202020204" pitchFamily="34" charset="0"/>
              </a:rPr>
              <a:t>Requires transmitter to be able to generate 1.38 Volts peak at the antenna which is very difficult with standard CMOS without an external amplifier.</a:t>
            </a:r>
          </a:p>
        </p:txBody>
      </p:sp>
      <p:pic>
        <p:nvPicPr>
          <p:cNvPr id="4" name="Picture 3">
            <a:extLst>
              <a:ext uri="{FF2B5EF4-FFF2-40B4-BE49-F238E27FC236}">
                <a16:creationId xmlns:a16="http://schemas.microsoft.com/office/drawing/2014/main" xmlns="" id="{2E23C689-1B45-4962-8147-3671A5F425C5}"/>
              </a:ext>
            </a:extLst>
          </p:cNvPr>
          <p:cNvPicPr>
            <a:picLocks noChangeAspect="1"/>
          </p:cNvPicPr>
          <p:nvPr/>
        </p:nvPicPr>
        <p:blipFill>
          <a:blip r:embed="rId2"/>
          <a:stretch>
            <a:fillRect/>
          </a:stretch>
        </p:blipFill>
        <p:spPr>
          <a:xfrm>
            <a:off x="533400" y="3124200"/>
            <a:ext cx="4495800" cy="2997200"/>
          </a:xfrm>
          <a:prstGeom prst="rect">
            <a:avLst/>
          </a:prstGeom>
        </p:spPr>
      </p:pic>
      <p:sp>
        <p:nvSpPr>
          <p:cNvPr id="7" name="TextBox 6">
            <a:extLst>
              <a:ext uri="{FF2B5EF4-FFF2-40B4-BE49-F238E27FC236}">
                <a16:creationId xmlns:a16="http://schemas.microsoft.com/office/drawing/2014/main" xmlns="" id="{564ACD8A-B1EC-482D-9F27-3DDC734708D2}"/>
              </a:ext>
            </a:extLst>
          </p:cNvPr>
          <p:cNvSpPr txBox="1"/>
          <p:nvPr/>
        </p:nvSpPr>
        <p:spPr>
          <a:xfrm>
            <a:off x="4953000" y="4038600"/>
            <a:ext cx="3733800" cy="646331"/>
          </a:xfrm>
          <a:prstGeom prst="rect">
            <a:avLst/>
          </a:prstGeom>
          <a:noFill/>
        </p:spPr>
        <p:txBody>
          <a:bodyPr wrap="square" rtlCol="0">
            <a:spAutoFit/>
          </a:bodyPr>
          <a:lstStyle/>
          <a:p>
            <a:r>
              <a:rPr lang="en-IE" kern="0" dirty="0">
                <a:latin typeface="Arial" panose="020B0604020202020204" pitchFamily="34" charset="0"/>
              </a:rPr>
              <a:t>Peak Spectrum generated with a rectangular FFT window. A Hamming window results in a lower peak spectrum.</a:t>
            </a:r>
            <a:endParaRPr lang="en-IE" dirty="0"/>
          </a:p>
        </p:txBody>
      </p:sp>
    </p:spTree>
    <p:extLst>
      <p:ext uri="{BB962C8B-B14F-4D97-AF65-F5344CB8AC3E}">
        <p14:creationId xmlns:p14="http://schemas.microsoft.com/office/powerpoint/2010/main" val="3086776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DCEC08-38C0-4013-B359-5881D6917F43}"/>
              </a:ext>
            </a:extLst>
          </p:cNvPr>
          <p:cNvSpPr>
            <a:spLocks noGrp="1"/>
          </p:cNvSpPr>
          <p:nvPr>
            <p:ph type="title"/>
          </p:nvPr>
        </p:nvSpPr>
        <p:spPr/>
        <p:txBody>
          <a:bodyPr/>
          <a:lstStyle/>
          <a:p>
            <a:r>
              <a:rPr lang="en-IE" dirty="0"/>
              <a:t>6.8Mbps, 64MHz (6.8B) proposal cont.</a:t>
            </a:r>
          </a:p>
        </p:txBody>
      </p:sp>
      <p:sp>
        <p:nvSpPr>
          <p:cNvPr id="3" name="Content Placeholder 2">
            <a:extLst>
              <a:ext uri="{FF2B5EF4-FFF2-40B4-BE49-F238E27FC236}">
                <a16:creationId xmlns:a16="http://schemas.microsoft.com/office/drawing/2014/main" xmlns="" id="{6FE62F75-76B4-4064-B3B2-EBFD7983AE58}"/>
              </a:ext>
            </a:extLst>
          </p:cNvPr>
          <p:cNvSpPr>
            <a:spLocks noGrp="1"/>
          </p:cNvSpPr>
          <p:nvPr>
            <p:ph idx="1"/>
          </p:nvPr>
        </p:nvSpPr>
        <p:spPr/>
        <p:txBody>
          <a:bodyPr/>
          <a:lstStyle/>
          <a:p>
            <a:r>
              <a:rPr lang="en-IE" sz="1800" dirty="0"/>
              <a:t>Retains 4a BPM-BPSK modulation</a:t>
            </a:r>
          </a:p>
          <a:p>
            <a:pPr lvl="1"/>
            <a:r>
              <a:rPr lang="en-IE" sz="1800" dirty="0"/>
              <a:t>Allows reception by non-coherent receiver</a:t>
            </a:r>
          </a:p>
          <a:p>
            <a:r>
              <a:rPr lang="en-IE" sz="1800" dirty="0"/>
              <a:t>This scheme has no hopping</a:t>
            </a:r>
          </a:p>
          <a:p>
            <a:pPr lvl="1"/>
            <a:r>
              <a:rPr lang="en-IE" sz="1400" dirty="0"/>
              <a:t>No need for spectrum whitening with the scrambler</a:t>
            </a:r>
          </a:p>
          <a:p>
            <a:pPr lvl="1"/>
            <a:r>
              <a:rPr lang="en-IE" sz="1400" dirty="0"/>
              <a:t>The extra spreading of the pulses helps against multipath</a:t>
            </a:r>
          </a:p>
          <a:p>
            <a:r>
              <a:rPr lang="en-IE" sz="1800" dirty="0"/>
              <a:t>This scheme has no guard time, but wider spread of pulses improves multipath immunity.</a:t>
            </a:r>
          </a:p>
          <a:p>
            <a:r>
              <a:rPr lang="en-IE" sz="1800" dirty="0"/>
              <a:t>Simulations over IEEE 802.15.4a channel model CM1 multipath channel show no receiver sensitivity loss sue to multipath.</a:t>
            </a:r>
          </a:p>
          <a:p>
            <a:endParaRPr lang="en-IE" dirty="0"/>
          </a:p>
        </p:txBody>
      </p:sp>
    </p:spTree>
    <p:extLst>
      <p:ext uri="{BB962C8B-B14F-4D97-AF65-F5344CB8AC3E}">
        <p14:creationId xmlns:p14="http://schemas.microsoft.com/office/powerpoint/2010/main" val="3044958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956C98-5E40-4F9B-A593-663708255E0C}"/>
              </a:ext>
            </a:extLst>
          </p:cNvPr>
          <p:cNvSpPr>
            <a:spLocks noGrp="1"/>
          </p:cNvSpPr>
          <p:nvPr>
            <p:ph type="title"/>
          </p:nvPr>
        </p:nvSpPr>
        <p:spPr/>
        <p:txBody>
          <a:bodyPr/>
          <a:lstStyle/>
          <a:p>
            <a:r>
              <a:rPr lang="en-IE" dirty="0"/>
              <a:t>Other Possible 6.8Mbps Schemes </a:t>
            </a:r>
          </a:p>
        </p:txBody>
      </p:sp>
      <p:sp>
        <p:nvSpPr>
          <p:cNvPr id="3" name="Content Placeholder 2">
            <a:extLst>
              <a:ext uri="{FF2B5EF4-FFF2-40B4-BE49-F238E27FC236}">
                <a16:creationId xmlns:a16="http://schemas.microsoft.com/office/drawing/2014/main" xmlns="" id="{0E3530DC-E238-4D90-9D6C-726501651F3E}"/>
              </a:ext>
            </a:extLst>
          </p:cNvPr>
          <p:cNvSpPr>
            <a:spLocks noGrp="1"/>
          </p:cNvSpPr>
          <p:nvPr>
            <p:ph idx="1"/>
          </p:nvPr>
        </p:nvSpPr>
        <p:spPr>
          <a:xfrm>
            <a:off x="685800" y="1600200"/>
            <a:ext cx="7772400" cy="2438400"/>
          </a:xfrm>
        </p:spPr>
        <p:txBody>
          <a:bodyPr/>
          <a:lstStyle/>
          <a:p>
            <a:r>
              <a:rPr lang="en-IE" dirty="0"/>
              <a:t>Scheme (6.8C)</a:t>
            </a:r>
          </a:p>
          <a:p>
            <a:pPr lvl="1"/>
            <a:r>
              <a:rPr lang="en-IE" dirty="0"/>
              <a:t>Burst of 8 pulses with 8ns separation. 8 bits generated by rate 1/8 convolutional encoder and used to assign polarity of 8 pulses</a:t>
            </a:r>
          </a:p>
          <a:p>
            <a:pPr lvl="2"/>
            <a:r>
              <a:rPr lang="en-IE" dirty="0"/>
              <a:t>8 bits from rate 1/8 convolutional code and then scrambled</a:t>
            </a:r>
          </a:p>
          <a:p>
            <a:pPr lvl="2"/>
            <a:r>
              <a:rPr lang="en-IE" dirty="0"/>
              <a:t>Has same peak spectrum as BPM-BPSK scheme</a:t>
            </a:r>
          </a:p>
          <a:p>
            <a:pPr lvl="2"/>
            <a:r>
              <a:rPr lang="en-IE" dirty="0"/>
              <a:t>Uses different modulation than 802.15.4a</a:t>
            </a:r>
          </a:p>
          <a:p>
            <a:pPr lvl="2"/>
            <a:r>
              <a:rPr lang="en-IE" dirty="0"/>
              <a:t>Not compatible with non-coherent receiver</a:t>
            </a:r>
          </a:p>
          <a:p>
            <a:pPr lvl="2"/>
            <a:r>
              <a:rPr lang="en-IE" dirty="0"/>
              <a:t>Has a 70ns guard interval to protect against multipath</a:t>
            </a:r>
          </a:p>
          <a:p>
            <a:endParaRPr lang="en-IE" dirty="0"/>
          </a:p>
        </p:txBody>
      </p:sp>
      <p:pic>
        <p:nvPicPr>
          <p:cNvPr id="4" name="Picture 3">
            <a:extLst>
              <a:ext uri="{FF2B5EF4-FFF2-40B4-BE49-F238E27FC236}">
                <a16:creationId xmlns:a16="http://schemas.microsoft.com/office/drawing/2014/main" xmlns="" id="{85282DA2-2C52-4113-9AE5-0144B3E4086E}"/>
              </a:ext>
            </a:extLst>
          </p:cNvPr>
          <p:cNvPicPr>
            <a:picLocks noChangeAspect="1"/>
          </p:cNvPicPr>
          <p:nvPr/>
        </p:nvPicPr>
        <p:blipFill>
          <a:blip r:embed="rId2"/>
          <a:stretch>
            <a:fillRect/>
          </a:stretch>
        </p:blipFill>
        <p:spPr>
          <a:xfrm>
            <a:off x="268266" y="4343400"/>
            <a:ext cx="8189934" cy="1419025"/>
          </a:xfrm>
          <a:prstGeom prst="rect">
            <a:avLst/>
          </a:prstGeom>
        </p:spPr>
      </p:pic>
    </p:spTree>
    <p:extLst>
      <p:ext uri="{BB962C8B-B14F-4D97-AF65-F5344CB8AC3E}">
        <p14:creationId xmlns:p14="http://schemas.microsoft.com/office/powerpoint/2010/main" val="813759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956C98-5E40-4F9B-A593-663708255E0C}"/>
              </a:ext>
            </a:extLst>
          </p:cNvPr>
          <p:cNvSpPr>
            <a:spLocks noGrp="1"/>
          </p:cNvSpPr>
          <p:nvPr>
            <p:ph type="title"/>
          </p:nvPr>
        </p:nvSpPr>
        <p:spPr/>
        <p:txBody>
          <a:bodyPr/>
          <a:lstStyle/>
          <a:p>
            <a:r>
              <a:rPr lang="en-IE" dirty="0"/>
              <a:t>Other Possible 6.8Mbps Schemes </a:t>
            </a:r>
          </a:p>
        </p:txBody>
      </p:sp>
      <p:sp>
        <p:nvSpPr>
          <p:cNvPr id="3" name="Content Placeholder 2">
            <a:extLst>
              <a:ext uri="{FF2B5EF4-FFF2-40B4-BE49-F238E27FC236}">
                <a16:creationId xmlns:a16="http://schemas.microsoft.com/office/drawing/2014/main" xmlns="" id="{0E3530DC-E238-4D90-9D6C-726501651F3E}"/>
              </a:ext>
            </a:extLst>
          </p:cNvPr>
          <p:cNvSpPr>
            <a:spLocks noGrp="1"/>
          </p:cNvSpPr>
          <p:nvPr>
            <p:ph idx="1"/>
          </p:nvPr>
        </p:nvSpPr>
        <p:spPr>
          <a:xfrm>
            <a:off x="685800" y="1600200"/>
            <a:ext cx="7772400" cy="2209800"/>
          </a:xfrm>
        </p:spPr>
        <p:txBody>
          <a:bodyPr/>
          <a:lstStyle/>
          <a:p>
            <a:r>
              <a:rPr lang="en-IE" dirty="0"/>
              <a:t>Scheme (6.8D)</a:t>
            </a:r>
          </a:p>
          <a:p>
            <a:pPr lvl="1"/>
            <a:r>
              <a:rPr lang="en-IE" dirty="0"/>
              <a:t>Burst of 8 pulses with 12ns separation. 8 bits generated by rate convolutional encoder and used to assign polarity of 8 pulses</a:t>
            </a:r>
          </a:p>
          <a:p>
            <a:pPr lvl="2"/>
            <a:r>
              <a:rPr lang="en-IE" dirty="0"/>
              <a:t>8 bits from rate 1/8 convolutional code and then scrambled</a:t>
            </a:r>
          </a:p>
          <a:p>
            <a:pPr lvl="2"/>
            <a:r>
              <a:rPr lang="en-IE" dirty="0"/>
              <a:t>Has better peak spectrum than 6.8B but no better than the preamble</a:t>
            </a:r>
          </a:p>
          <a:p>
            <a:pPr lvl="2"/>
            <a:r>
              <a:rPr lang="en-IE" dirty="0"/>
              <a:t>Uses different modulation than 802.15.4a</a:t>
            </a:r>
          </a:p>
          <a:p>
            <a:pPr lvl="2"/>
            <a:r>
              <a:rPr lang="en-IE" dirty="0"/>
              <a:t>Not compatible with non-coherent receiver</a:t>
            </a:r>
          </a:p>
          <a:p>
            <a:pPr lvl="2"/>
            <a:r>
              <a:rPr lang="en-IE" dirty="0"/>
              <a:t>Has a 42ns guard interval to protect against multipath</a:t>
            </a:r>
          </a:p>
          <a:p>
            <a:pPr lvl="2"/>
            <a:endParaRPr lang="en-IE" dirty="0"/>
          </a:p>
          <a:p>
            <a:pPr lvl="1"/>
            <a:endParaRPr lang="en-IE" dirty="0"/>
          </a:p>
          <a:p>
            <a:endParaRPr lang="en-IE" dirty="0"/>
          </a:p>
        </p:txBody>
      </p:sp>
      <p:pic>
        <p:nvPicPr>
          <p:cNvPr id="5" name="Picture 4">
            <a:extLst>
              <a:ext uri="{FF2B5EF4-FFF2-40B4-BE49-F238E27FC236}">
                <a16:creationId xmlns:a16="http://schemas.microsoft.com/office/drawing/2014/main" xmlns="" id="{4B9C0933-5C54-4D81-92A3-3CF545578FEE}"/>
              </a:ext>
            </a:extLst>
          </p:cNvPr>
          <p:cNvPicPr>
            <a:picLocks noChangeAspect="1"/>
          </p:cNvPicPr>
          <p:nvPr/>
        </p:nvPicPr>
        <p:blipFill>
          <a:blip r:embed="rId2"/>
          <a:stretch>
            <a:fillRect/>
          </a:stretch>
        </p:blipFill>
        <p:spPr>
          <a:xfrm>
            <a:off x="457200" y="4038600"/>
            <a:ext cx="7848600" cy="1318112"/>
          </a:xfrm>
          <a:prstGeom prst="rect">
            <a:avLst/>
          </a:prstGeom>
        </p:spPr>
      </p:pic>
      <p:pic>
        <p:nvPicPr>
          <p:cNvPr id="4" name="Picture 3">
            <a:extLst>
              <a:ext uri="{FF2B5EF4-FFF2-40B4-BE49-F238E27FC236}">
                <a16:creationId xmlns:a16="http://schemas.microsoft.com/office/drawing/2014/main" xmlns="" id="{C235497F-E4F1-4412-957E-175323B1B3D2}"/>
              </a:ext>
            </a:extLst>
          </p:cNvPr>
          <p:cNvPicPr>
            <a:picLocks noChangeAspect="1"/>
          </p:cNvPicPr>
          <p:nvPr/>
        </p:nvPicPr>
        <p:blipFill>
          <a:blip r:embed="rId3"/>
          <a:stretch>
            <a:fillRect/>
          </a:stretch>
        </p:blipFill>
        <p:spPr>
          <a:xfrm>
            <a:off x="6096000" y="4627369"/>
            <a:ext cx="2895600" cy="1666532"/>
          </a:xfrm>
          <a:prstGeom prst="rect">
            <a:avLst/>
          </a:prstGeom>
        </p:spPr>
      </p:pic>
    </p:spTree>
    <p:extLst>
      <p:ext uri="{BB962C8B-B14F-4D97-AF65-F5344CB8AC3E}">
        <p14:creationId xmlns:p14="http://schemas.microsoft.com/office/powerpoint/2010/main" val="133498025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67445</TotalTime>
  <Words>1208</Words>
  <Application>Microsoft Office PowerPoint</Application>
  <PresentationFormat>On-screen Show (4:3)</PresentationFormat>
  <Paragraphs>108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PowerPoint Presentation</vt:lpstr>
      <vt:lpstr>802.15.4a Data Modulation</vt:lpstr>
      <vt:lpstr>802.15.4a 6.8Mbps at 64MHz (6.8A)</vt:lpstr>
      <vt:lpstr>802.15.4a 6.8Mbps at 64MHz (6.8A)- Spectrum</vt:lpstr>
      <vt:lpstr>6.8Mbps, 64MHz 8ns grid proposal (6.8B)</vt:lpstr>
      <vt:lpstr>6.8Mbps, 8ns grid proposal (6.8B) - Spectrum</vt:lpstr>
      <vt:lpstr>6.8Mbps, 64MHz (6.8B) proposal cont.</vt:lpstr>
      <vt:lpstr>Other Possible 6.8Mbps Schemes </vt:lpstr>
      <vt:lpstr>Other Possible 6.8Mbps Schemes </vt:lpstr>
      <vt:lpstr>PowerPoint Presentation</vt:lpstr>
      <vt:lpstr>6.8Mbps summary</vt:lpstr>
      <vt:lpstr>802.15.4a 27Mbps at 64MHz (27A)</vt:lpstr>
      <vt:lpstr>802.15.4a 27Mbps at 64MHz (27A)- Spectrum</vt:lpstr>
      <vt:lpstr>27Mbps, 8 pulse proposal (27B)</vt:lpstr>
      <vt:lpstr>27Mbps, 8 pulse proposal (27B) cont.</vt:lpstr>
      <vt:lpstr>27Mbps summary</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1038</cp:revision>
  <cp:lastPrinted>2015-07-14T16:02:16Z</cp:lastPrinted>
  <dcterms:created xsi:type="dcterms:W3CDTF">2009-07-12T16:25:16Z</dcterms:created>
  <dcterms:modified xsi:type="dcterms:W3CDTF">2018-07-09T16:36:06Z</dcterms:modified>
</cp:coreProperties>
</file>