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45"/>
  </p:notesMasterIdLst>
  <p:handoutMasterIdLst>
    <p:handoutMasterId r:id="rId46"/>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297" r:id="rId16"/>
    <p:sldId id="300" r:id="rId17"/>
    <p:sldId id="298" r:id="rId18"/>
    <p:sldId id="299" r:id="rId19"/>
    <p:sldId id="303" r:id="rId20"/>
    <p:sldId id="304" r:id="rId21"/>
    <p:sldId id="305" r:id="rId22"/>
    <p:sldId id="301" r:id="rId23"/>
    <p:sldId id="302" r:id="rId24"/>
    <p:sldId id="306" r:id="rId25"/>
    <p:sldId id="318" r:id="rId26"/>
    <p:sldId id="307" r:id="rId27"/>
    <p:sldId id="319" r:id="rId28"/>
    <p:sldId id="308" r:id="rId29"/>
    <p:sldId id="311" r:id="rId30"/>
    <p:sldId id="317" r:id="rId31"/>
    <p:sldId id="310" r:id="rId32"/>
    <p:sldId id="312" r:id="rId33"/>
    <p:sldId id="313" r:id="rId34"/>
    <p:sldId id="314" r:id="rId35"/>
    <p:sldId id="315" r:id="rId36"/>
    <p:sldId id="316" r:id="rId37"/>
    <p:sldId id="327" r:id="rId38"/>
    <p:sldId id="320" r:id="rId39"/>
    <p:sldId id="322" r:id="rId40"/>
    <p:sldId id="323" r:id="rId41"/>
    <p:sldId id="324" r:id="rId42"/>
    <p:sldId id="325" r:id="rId43"/>
    <p:sldId id="326"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70" d="100"/>
          <a:sy n="70" d="100"/>
        </p:scale>
        <p:origin x="-1584"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July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15-18-0319-04-004w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243-00-004w-tg-802-15-minutes-for-ma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8/15-18-0289-00-004w-proposal-of-ldpc-low-density-parity-check-for-lpwa.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97-00-004w-scalable-multiple-access-frame-structure-for-energy-efficient-low-data-rate-radio-communic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298-00-004w-mac-proposal-for-802-15-4w-standard.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310-01-004w-802-15-4w-proposal-preview-fraunhofer-ii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295-00-004w-pre-proposal-single-hop-lpwa-repeater-for-harsh-environment-applications.pp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18/15-18-0296-00-004w-pre-proposal-priority-based-csma-ca-for-lpwa.pp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tsi.org/deliver/etsi_ts/103300_103399/103357/01.01.01_60/ts_103357v010101p.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5/dcn/18/15-18-0377-00-004w-schc-static-context-header-compression-ietf-draft-overview.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5/dcn/18/15-18-0289-01-004w-proposal-of-ldpc-low-density-parity-check-for-lpwa.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a:t>
            </a:r>
            <a:r>
              <a:rPr lang="en-US" altLang="en-US" sz="1400" dirty="0"/>
              <a:t>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Warsaw Minutes</a:t>
            </a:r>
            <a:endParaRPr lang="en-US" sz="1200" dirty="0"/>
          </a:p>
          <a:p>
            <a:r>
              <a:rPr lang="en-US" sz="1200" dirty="0" smtClean="0"/>
              <a:t>Draft Schedule</a:t>
            </a:r>
            <a:endParaRPr lang="en-US" sz="1200" dirty="0"/>
          </a:p>
          <a:p>
            <a:r>
              <a:rPr lang="en-US" sz="1200" dirty="0" smtClean="0"/>
              <a:t>Responses to </a:t>
            </a:r>
            <a:r>
              <a:rPr lang="en-US" sz="1200" dirty="0" err="1" smtClean="0"/>
              <a:t>CfP</a:t>
            </a:r>
            <a:endParaRPr lang="en-US" sz="1200" dirty="0"/>
          </a:p>
          <a:p>
            <a:r>
              <a:rPr lang="en-US" sz="1200" dirty="0"/>
              <a:t>Recess</a:t>
            </a:r>
          </a:p>
          <a:p>
            <a:pPr marL="0" indent="0">
              <a:buNone/>
            </a:pPr>
            <a:endParaRPr lang="en-US" sz="1200" b="1" strike="sngStrike" dirty="0" smtClean="0"/>
          </a:p>
          <a:p>
            <a:endParaRPr lang="en-US" sz="1200" dirty="0" smtClean="0"/>
          </a:p>
          <a:p>
            <a:pPr marL="0" indent="0">
              <a:buNone/>
            </a:pPr>
            <a:r>
              <a:rPr lang="en-US" sz="1200" b="1" dirty="0"/>
              <a:t>Tuesday PM1</a:t>
            </a:r>
          </a:p>
          <a:p>
            <a:r>
              <a:rPr lang="en-US" sz="1200" dirty="0" smtClean="0"/>
              <a:t>Open</a:t>
            </a:r>
            <a:endParaRPr lang="en-US" sz="1200" dirty="0"/>
          </a:p>
          <a:p>
            <a:r>
              <a:rPr lang="en-US" sz="1200" dirty="0"/>
              <a:t>Responses </a:t>
            </a:r>
            <a:r>
              <a:rPr lang="en-US" sz="1200" dirty="0" smtClean="0"/>
              <a:t>to </a:t>
            </a:r>
            <a:r>
              <a:rPr lang="en-US" sz="1200" dirty="0" err="1"/>
              <a:t>CfP</a:t>
            </a:r>
            <a:endParaRPr lang="en-US" sz="1200" dirty="0"/>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Responses to </a:t>
            </a:r>
            <a:r>
              <a:rPr lang="en-US" sz="1200" dirty="0" err="1"/>
              <a:t>CfP</a:t>
            </a:r>
            <a:endParaRPr lang="en-US" sz="1200" dirty="0"/>
          </a:p>
          <a:p>
            <a:r>
              <a:rPr lang="en-US" sz="1200" dirty="0"/>
              <a:t>Recess</a:t>
            </a:r>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Responses </a:t>
            </a:r>
            <a:r>
              <a:rPr lang="en-US" sz="1200" dirty="0" smtClean="0"/>
              <a:t>to </a:t>
            </a:r>
            <a:r>
              <a:rPr lang="en-US" sz="1200" dirty="0" err="1"/>
              <a:t>CfP</a:t>
            </a:r>
            <a:endParaRPr lang="en-US" sz="1200" dirty="0"/>
          </a:p>
          <a:p>
            <a:r>
              <a:rPr lang="en-US" sz="1200" dirty="0"/>
              <a:t>ETSI LTN</a:t>
            </a:r>
          </a:p>
          <a:p>
            <a:r>
              <a:rPr lang="en-US" sz="1200" dirty="0"/>
              <a:t>SCHC</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#4: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July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Warsaw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15-18/243r0</a:t>
            </a:r>
            <a:br>
              <a:rPr lang="en-US" sz="2000" dirty="0" smtClean="0"/>
            </a:br>
            <a:r>
              <a:rPr lang="en-US" sz="2000" dirty="0">
                <a:hlinkClick r:id="rId2"/>
              </a:rPr>
              <a:t>https://</a:t>
            </a:r>
            <a:r>
              <a:rPr lang="en-US" sz="2000" dirty="0" smtClean="0">
                <a:hlinkClick r:id="rId2"/>
              </a:rPr>
              <a:t>mentor.ieee.org/802.15/dcn/18/15-18-0243-00-004w-tg-802-15-minutes-for-may-2018-interim-meeting-of-tg4w.doc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a:t>
            </a:r>
            <a:r>
              <a:rPr lang="en-US" dirty="0" smtClean="0"/>
              <a:t>Warsaw Minutes (cont’d)</a:t>
            </a:r>
            <a:endParaRPr lang="en-US" dirty="0"/>
          </a:p>
        </p:txBody>
      </p:sp>
      <p:sp>
        <p:nvSpPr>
          <p:cNvPr id="3" name="Inhaltsplatzhalter 2"/>
          <p:cNvSpPr>
            <a:spLocks noGrp="1"/>
          </p:cNvSpPr>
          <p:nvPr>
            <p:ph idx="1"/>
          </p:nvPr>
        </p:nvSpPr>
        <p:spPr/>
        <p:txBody>
          <a:bodyPr/>
          <a:lstStyle/>
          <a:p>
            <a:r>
              <a:rPr lang="en-US" sz="2800" dirty="0" smtClean="0"/>
              <a:t>Motion #5: Motion to </a:t>
            </a:r>
            <a:r>
              <a:rPr lang="en-US" sz="2800" dirty="0"/>
              <a:t>approve </a:t>
            </a:r>
            <a:r>
              <a:rPr lang="en-US" sz="2800" dirty="0" smtClean="0"/>
              <a:t>the Warsaw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Responses to </a:t>
            </a:r>
            <a:r>
              <a:rPr lang="en-US" dirty="0" err="1" smtClean="0"/>
              <a:t>CfP</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#1</a:t>
            </a:r>
            <a:endParaRPr lang="en-US" dirty="0"/>
          </a:p>
        </p:txBody>
      </p:sp>
      <p:sp>
        <p:nvSpPr>
          <p:cNvPr id="3" name="Inhaltsplatzhalter 2"/>
          <p:cNvSpPr>
            <a:spLocks noGrp="1"/>
          </p:cNvSpPr>
          <p:nvPr>
            <p:ph idx="1"/>
          </p:nvPr>
        </p:nvSpPr>
        <p:spPr/>
        <p:txBody>
          <a:bodyPr/>
          <a:lstStyle/>
          <a:p>
            <a:r>
              <a:rPr lang="en-US" sz="2400" dirty="0"/>
              <a:t>Proposal of LDPC (Low Density Parity Code) for LPWA, Seiji Kobayashi (Sony Semiconductor Solutions Corporation), 15-18/289r0</a:t>
            </a:r>
          </a:p>
          <a:p>
            <a:r>
              <a:rPr lang="en-US" sz="2400" dirty="0">
                <a:hlinkClick r:id="rId2"/>
              </a:rPr>
              <a:t>https://</a:t>
            </a:r>
            <a:r>
              <a:rPr lang="en-US" sz="2400" dirty="0" smtClean="0">
                <a:hlinkClick r:id="rId2"/>
              </a:rPr>
              <a:t>mentor.ieee.org/802.15/dcn/18/15-18-0289-00-004w-proposal-of-ldpc-low-density-parity-check-for-lpwa.pptx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01077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#4</a:t>
            </a:r>
            <a:endParaRPr lang="en-US" dirty="0"/>
          </a:p>
        </p:txBody>
      </p:sp>
      <p:sp>
        <p:nvSpPr>
          <p:cNvPr id="3" name="Inhaltsplatzhalter 2"/>
          <p:cNvSpPr>
            <a:spLocks noGrp="1"/>
          </p:cNvSpPr>
          <p:nvPr>
            <p:ph idx="1"/>
          </p:nvPr>
        </p:nvSpPr>
        <p:spPr/>
        <p:txBody>
          <a:bodyPr/>
          <a:lstStyle/>
          <a:p>
            <a:r>
              <a:rPr lang="de-DE" sz="2400" dirty="0" err="1"/>
              <a:t>Scalable</a:t>
            </a:r>
            <a:r>
              <a:rPr lang="de-DE" sz="2400" dirty="0"/>
              <a:t> multiple </a:t>
            </a:r>
            <a:r>
              <a:rPr lang="de-DE" sz="2400" dirty="0" err="1"/>
              <a:t>access</a:t>
            </a:r>
            <a:r>
              <a:rPr lang="de-DE" sz="2400" dirty="0"/>
              <a:t> </a:t>
            </a:r>
            <a:r>
              <a:rPr lang="de-DE" sz="2400" dirty="0" err="1"/>
              <a:t>frame</a:t>
            </a:r>
            <a:r>
              <a:rPr lang="de-DE" sz="2400" dirty="0"/>
              <a:t> </a:t>
            </a:r>
            <a:r>
              <a:rPr lang="de-DE" sz="2400" dirty="0" err="1"/>
              <a:t>structure</a:t>
            </a:r>
            <a:r>
              <a:rPr lang="de-DE" sz="2400" dirty="0"/>
              <a:t> </a:t>
            </a:r>
            <a:r>
              <a:rPr lang="de-DE" sz="2400" dirty="0" err="1"/>
              <a:t>for</a:t>
            </a:r>
            <a:r>
              <a:rPr lang="de-DE" sz="2400" dirty="0"/>
              <a:t> </a:t>
            </a:r>
            <a:r>
              <a:rPr lang="de-DE" sz="2400" dirty="0" err="1"/>
              <a:t>energy-efficient</a:t>
            </a:r>
            <a:r>
              <a:rPr lang="de-DE" sz="2400" dirty="0"/>
              <a:t> </a:t>
            </a:r>
            <a:r>
              <a:rPr lang="de-DE" sz="2400" dirty="0" err="1"/>
              <a:t>low</a:t>
            </a:r>
            <a:r>
              <a:rPr lang="de-DE" sz="2400" dirty="0"/>
              <a:t> </a:t>
            </a:r>
            <a:r>
              <a:rPr lang="de-DE" sz="2400" dirty="0" err="1"/>
              <a:t>data</a:t>
            </a:r>
            <a:r>
              <a:rPr lang="de-DE" sz="2400" dirty="0"/>
              <a:t> rate </a:t>
            </a:r>
            <a:r>
              <a:rPr lang="de-DE" sz="2400" dirty="0" err="1"/>
              <a:t>radio</a:t>
            </a:r>
            <a:r>
              <a:rPr lang="de-DE" sz="2400" dirty="0"/>
              <a:t> </a:t>
            </a:r>
            <a:r>
              <a:rPr lang="de-DE" sz="2400" dirty="0" err="1"/>
              <a:t>communication</a:t>
            </a:r>
            <a:r>
              <a:rPr lang="de-DE" sz="2400" dirty="0"/>
              <a:t>, </a:t>
            </a:r>
            <a:r>
              <a:rPr lang="de-DE" sz="2400" dirty="0" err="1"/>
              <a:t>Eunhye</a:t>
            </a:r>
            <a:r>
              <a:rPr lang="de-DE" sz="2400" dirty="0"/>
              <a:t> Park (KAIST), </a:t>
            </a:r>
            <a:r>
              <a:rPr lang="de-DE" sz="2400" dirty="0" err="1"/>
              <a:t>Youngnam</a:t>
            </a:r>
            <a:r>
              <a:rPr lang="de-DE" sz="2400" dirty="0"/>
              <a:t> Han (KAIST), 15-18/297r0</a:t>
            </a:r>
          </a:p>
          <a:p>
            <a:r>
              <a:rPr lang="en-US" sz="2400" dirty="0">
                <a:hlinkClick r:id="rId2"/>
              </a:rPr>
              <a:t>https://</a:t>
            </a:r>
            <a:r>
              <a:rPr lang="en-US" sz="2400" dirty="0" smtClean="0">
                <a:hlinkClick r:id="rId2"/>
              </a:rPr>
              <a:t>mentor.ieee.org/802.15/dcn/18/15-18-0297-00-004w-scalable-multiple-access-frame-structure-for-energy-efficient-low-data-rate-radio-communication.pptx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4099836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 5</a:t>
            </a:r>
            <a:endParaRPr lang="en-US" dirty="0"/>
          </a:p>
        </p:txBody>
      </p:sp>
      <p:sp>
        <p:nvSpPr>
          <p:cNvPr id="3" name="Inhaltsplatzhalter 2"/>
          <p:cNvSpPr>
            <a:spLocks noGrp="1"/>
          </p:cNvSpPr>
          <p:nvPr>
            <p:ph idx="1"/>
          </p:nvPr>
        </p:nvSpPr>
        <p:spPr/>
        <p:txBody>
          <a:bodyPr/>
          <a:lstStyle/>
          <a:p>
            <a:r>
              <a:rPr lang="en-US" sz="2400" dirty="0"/>
              <a:t>MAC Proposal for 802.15.4w Standard, </a:t>
            </a:r>
            <a:r>
              <a:rPr lang="en-US" sz="2400" dirty="0" err="1"/>
              <a:t>Jin-Taek</a:t>
            </a:r>
            <a:r>
              <a:rPr lang="en-US" sz="2400" dirty="0"/>
              <a:t> Lim (KAIST), </a:t>
            </a:r>
            <a:r>
              <a:rPr lang="en-US" sz="2400" dirty="0" err="1"/>
              <a:t>Kunmin</a:t>
            </a:r>
            <a:r>
              <a:rPr lang="en-US" sz="2400" dirty="0"/>
              <a:t> Yeo (ETRI), </a:t>
            </a:r>
            <a:r>
              <a:rPr lang="en-US" sz="2400" dirty="0" err="1"/>
              <a:t>Youngnam</a:t>
            </a:r>
            <a:r>
              <a:rPr lang="en-US" sz="2400" dirty="0"/>
              <a:t> Han (KAIST), 15-18/298r0</a:t>
            </a:r>
          </a:p>
          <a:p>
            <a:r>
              <a:rPr lang="en-US" sz="2400" dirty="0">
                <a:hlinkClick r:id="rId2"/>
              </a:rPr>
              <a:t>https://</a:t>
            </a:r>
            <a:r>
              <a:rPr lang="en-US" sz="2400" dirty="0" smtClean="0">
                <a:hlinkClick r:id="rId2"/>
              </a:rPr>
              <a:t>mentor.ieee.org/802.15/dcn/18/15-18-0298-00-004w-mac-proposal-for-802-15-4w-standard.pptx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440603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#6</a:t>
            </a:r>
            <a:endParaRPr lang="en-US" dirty="0"/>
          </a:p>
        </p:txBody>
      </p:sp>
      <p:sp>
        <p:nvSpPr>
          <p:cNvPr id="3" name="Inhaltsplatzhalter 2"/>
          <p:cNvSpPr>
            <a:spLocks noGrp="1"/>
          </p:cNvSpPr>
          <p:nvPr>
            <p:ph idx="1"/>
          </p:nvPr>
        </p:nvSpPr>
        <p:spPr/>
        <p:txBody>
          <a:bodyPr/>
          <a:lstStyle/>
          <a:p>
            <a:r>
              <a:rPr lang="en-US" sz="2400" dirty="0"/>
              <a:t>802.15.4w proposal preview Fraunhofer IIS, Johannes Wechsler (Fraunhofer Institute for Integrated Circuits IIS), 15-18/310r1</a:t>
            </a:r>
            <a:endParaRPr lang="de-DE" sz="2400" dirty="0"/>
          </a:p>
          <a:p>
            <a:r>
              <a:rPr lang="en-US" sz="2400" dirty="0">
                <a:hlinkClick r:id="rId2"/>
              </a:rPr>
              <a:t>https://</a:t>
            </a:r>
            <a:r>
              <a:rPr lang="en-US" sz="2400" dirty="0" smtClean="0">
                <a:hlinkClick r:id="rId2"/>
              </a:rPr>
              <a:t>mentor.ieee.org/802.15/dcn/18/15-18-0310-01-004w-802-15-4w-proposal-preview-fraunhofer-iis.pptx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1018583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#2</a:t>
            </a:r>
            <a:endParaRPr lang="en-US" dirty="0"/>
          </a:p>
        </p:txBody>
      </p:sp>
      <p:sp>
        <p:nvSpPr>
          <p:cNvPr id="3" name="Inhaltsplatzhalter 2"/>
          <p:cNvSpPr>
            <a:spLocks noGrp="1"/>
          </p:cNvSpPr>
          <p:nvPr>
            <p:ph idx="1"/>
          </p:nvPr>
        </p:nvSpPr>
        <p:spPr/>
        <p:txBody>
          <a:bodyPr/>
          <a:lstStyle/>
          <a:p>
            <a:r>
              <a:rPr lang="en-US" sz="2400" dirty="0"/>
              <a:t>Pre-proposal Single-hop LPWA repeater for harsh environment applications, Tae-</a:t>
            </a:r>
            <a:r>
              <a:rPr lang="en-US" sz="2400" dirty="0" err="1"/>
              <a:t>Joon</a:t>
            </a:r>
            <a:r>
              <a:rPr lang="en-US" sz="2400" dirty="0"/>
              <a:t> Park(ETRI), 15-18/295r0</a:t>
            </a:r>
          </a:p>
          <a:p>
            <a:r>
              <a:rPr lang="en-US" sz="2400" dirty="0">
                <a:hlinkClick r:id="rId2"/>
              </a:rPr>
              <a:t>https://</a:t>
            </a:r>
            <a:r>
              <a:rPr lang="en-US" sz="2400" dirty="0" smtClean="0">
                <a:hlinkClick r:id="rId2"/>
              </a:rPr>
              <a:t>mentor.ieee.org/802.15/dcn/18/15-18-0295-00-004w-pre-proposal-single-hop-lpwa-repeater-for-harsh-environment-applications.ppt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044953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#3</a:t>
            </a:r>
            <a:endParaRPr lang="en-US" dirty="0"/>
          </a:p>
        </p:txBody>
      </p:sp>
      <p:sp>
        <p:nvSpPr>
          <p:cNvPr id="3" name="Inhaltsplatzhalter 2"/>
          <p:cNvSpPr>
            <a:spLocks noGrp="1"/>
          </p:cNvSpPr>
          <p:nvPr>
            <p:ph idx="1"/>
          </p:nvPr>
        </p:nvSpPr>
        <p:spPr/>
        <p:txBody>
          <a:bodyPr/>
          <a:lstStyle/>
          <a:p>
            <a:r>
              <a:rPr lang="en-US" sz="2400" dirty="0"/>
              <a:t>Pre-proposal Priority based CSMA/CA for LPWA, Tae-</a:t>
            </a:r>
            <a:r>
              <a:rPr lang="en-US" sz="2400" dirty="0" err="1"/>
              <a:t>Joon</a:t>
            </a:r>
            <a:r>
              <a:rPr lang="en-US" sz="2400" dirty="0"/>
              <a:t> Park(ETRI), 15-18/296r0</a:t>
            </a:r>
          </a:p>
          <a:p>
            <a:r>
              <a:rPr lang="en-US" sz="2400" dirty="0">
                <a:hlinkClick r:id="rId2"/>
              </a:rPr>
              <a:t>https://</a:t>
            </a:r>
            <a:r>
              <a:rPr lang="en-US" sz="2400" dirty="0" smtClean="0">
                <a:hlinkClick r:id="rId2"/>
              </a:rPr>
              <a:t>mentor.ieee.org/802.15/dcn/18/15-18-0296-00-004w-pre-proposal-priority-based-csma-ca-for-lpwa.ppt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1772344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a:t>
            </a:r>
            <a:endParaRPr lang="en-US" dirty="0"/>
          </a:p>
        </p:txBody>
      </p:sp>
      <p:sp>
        <p:nvSpPr>
          <p:cNvPr id="3" name="Inhaltsplatzhalter 2"/>
          <p:cNvSpPr>
            <a:spLocks noGrp="1"/>
          </p:cNvSpPr>
          <p:nvPr>
            <p:ph idx="1"/>
          </p:nvPr>
        </p:nvSpPr>
        <p:spPr/>
        <p:txBody>
          <a:bodyPr/>
          <a:lstStyle/>
          <a:p>
            <a:r>
              <a:rPr lang="en-US" sz="2400" dirty="0" smtClean="0"/>
              <a:t>Work within ETSI LTN is completed</a:t>
            </a:r>
          </a:p>
          <a:p>
            <a:endParaRPr lang="en-US" sz="2400" dirty="0" smtClean="0"/>
          </a:p>
          <a:p>
            <a:r>
              <a:rPr lang="en-US" sz="2400" dirty="0" smtClean="0"/>
              <a:t>Document number is ETSI TS 103 357</a:t>
            </a:r>
          </a:p>
          <a:p>
            <a:endParaRPr lang="en-US" sz="2400" dirty="0" smtClean="0"/>
          </a:p>
          <a:p>
            <a:r>
              <a:rPr lang="en-US" sz="2400" dirty="0" smtClean="0"/>
              <a:t>Final document is available ETSI website: </a:t>
            </a:r>
            <a:r>
              <a:rPr lang="en-US" sz="2400" dirty="0" smtClean="0">
                <a:hlinkClick r:id="rId2"/>
              </a:rPr>
              <a:t>http</a:t>
            </a:r>
            <a:r>
              <a:rPr lang="en-US" sz="2400" dirty="0">
                <a:hlinkClick r:id="rId2"/>
              </a:rPr>
              <a:t>://</a:t>
            </a:r>
            <a:r>
              <a:rPr lang="en-US" sz="2400" dirty="0" smtClean="0">
                <a:hlinkClick r:id="rId2"/>
              </a:rPr>
              <a:t>www.etsi.org/deliver/etsi_ts/103300_103399/103357/01.01.01_60/ts_103357v010101p.pdf</a:t>
            </a:r>
            <a:endParaRPr lang="en-US" sz="2400" dirty="0" smtClean="0"/>
          </a:p>
          <a:p>
            <a:endParaRPr lang="en-US" sz="2400" dirty="0" smtClean="0"/>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3687938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a:t>
            </a:r>
            <a:endParaRPr lang="en-US" dirty="0"/>
          </a:p>
        </p:txBody>
      </p:sp>
      <p:sp>
        <p:nvSpPr>
          <p:cNvPr id="3" name="Inhaltsplatzhalter 2"/>
          <p:cNvSpPr>
            <a:spLocks noGrp="1"/>
          </p:cNvSpPr>
          <p:nvPr>
            <p:ph idx="1"/>
          </p:nvPr>
        </p:nvSpPr>
        <p:spPr/>
        <p:txBody>
          <a:bodyPr/>
          <a:lstStyle/>
          <a:p>
            <a:r>
              <a:rPr lang="en-US" sz="2400" dirty="0" smtClean="0"/>
              <a:t>Charlie Perkins created contribution to IETF LPWAN group capturing the discussions during the Warsaw meeting</a:t>
            </a:r>
          </a:p>
          <a:p>
            <a:r>
              <a:rPr lang="en-US" sz="2400" dirty="0" smtClean="0"/>
              <a:t>Document will be uploaded onto mentor with DCN 15-18/351r0 </a:t>
            </a:r>
          </a:p>
          <a:p>
            <a:endParaRPr lang="en-US" sz="2400" dirty="0" smtClean="0"/>
          </a:p>
          <a:p>
            <a:r>
              <a:rPr lang="en-US" sz="2400" dirty="0" smtClean="0"/>
              <a:t>Discussion of document during PM1 on Thursday</a:t>
            </a:r>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956888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Working Assumptions for Proposal Comparison</a:t>
            </a:r>
            <a:endParaRPr lang="en-US" dirty="0"/>
          </a:p>
        </p:txBody>
      </p:sp>
      <p:sp>
        <p:nvSpPr>
          <p:cNvPr id="3" name="Inhaltsplatzhalter 2"/>
          <p:cNvSpPr>
            <a:spLocks noGrp="1"/>
          </p:cNvSpPr>
          <p:nvPr>
            <p:ph idx="1"/>
          </p:nvPr>
        </p:nvSpPr>
        <p:spPr/>
        <p:txBody>
          <a:bodyPr/>
          <a:lstStyle/>
          <a:p>
            <a:r>
              <a:rPr lang="en-US" sz="2800" dirty="0" smtClean="0"/>
              <a:t>The responses to the </a:t>
            </a:r>
            <a:r>
              <a:rPr lang="en-US" sz="2800" dirty="0" err="1" smtClean="0"/>
              <a:t>CfP</a:t>
            </a:r>
            <a:r>
              <a:rPr lang="en-US" sz="2800" dirty="0" smtClean="0"/>
              <a:t> have already provided extensive simulation results</a:t>
            </a:r>
          </a:p>
          <a:p>
            <a:endParaRPr lang="en-US" sz="2800" dirty="0" smtClean="0"/>
          </a:p>
          <a:p>
            <a:r>
              <a:rPr lang="en-US" sz="2800" dirty="0" smtClean="0"/>
              <a:t>To limit the simulation efforts a limited set of future evaluation parameters is useful</a:t>
            </a:r>
          </a:p>
          <a:p>
            <a:endParaRPr lang="en-US" sz="2800" dirty="0" smtClean="0"/>
          </a:p>
          <a:p>
            <a:pPr>
              <a:buFont typeface="Wingdings"/>
              <a:buChar char="è"/>
            </a:pPr>
            <a:r>
              <a:rPr lang="en-US" sz="2800" dirty="0" smtClean="0">
                <a:sym typeface="Wingdings" panose="05000000000000000000" pitchFamily="2" charset="2"/>
              </a:rPr>
              <a:t>Start discussion on common simulation parameters</a:t>
            </a:r>
          </a:p>
          <a:p>
            <a:pPr>
              <a:buFont typeface="Wingdings"/>
              <a:buChar char="è"/>
            </a:pPr>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17234296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1143000"/>
          </a:xfrm>
        </p:spPr>
        <p:txBody>
          <a:bodyPr/>
          <a:lstStyle/>
          <a:p>
            <a:r>
              <a:rPr lang="en-US" dirty="0"/>
              <a:t>Working Assumptions for Proposal </a:t>
            </a:r>
            <a:r>
              <a:rPr lang="en-US" dirty="0" smtClean="0"/>
              <a:t>Comparison (cont’d)</a:t>
            </a:r>
            <a:endParaRPr lang="en-US" dirty="0"/>
          </a:p>
        </p:txBody>
      </p:sp>
      <p:sp>
        <p:nvSpPr>
          <p:cNvPr id="7" name="Textplatzhalter 6"/>
          <p:cNvSpPr>
            <a:spLocks noGrp="1"/>
          </p:cNvSpPr>
          <p:nvPr>
            <p:ph type="body" idx="1"/>
          </p:nvPr>
        </p:nvSpPr>
        <p:spPr>
          <a:xfrm>
            <a:off x="457200" y="1862286"/>
            <a:ext cx="4040188" cy="639762"/>
          </a:xfrm>
        </p:spPr>
        <p:txBody>
          <a:bodyPr/>
          <a:lstStyle/>
          <a:p>
            <a:r>
              <a:rPr lang="en-US" dirty="0"/>
              <a:t>Potential comparison </a:t>
            </a:r>
            <a:r>
              <a:rPr lang="en-US" dirty="0" smtClean="0"/>
              <a:t>parameters</a:t>
            </a:r>
            <a:endParaRPr lang="en-US" dirty="0"/>
          </a:p>
        </p:txBody>
      </p:sp>
      <p:sp>
        <p:nvSpPr>
          <p:cNvPr id="3" name="Inhaltsplatzhalter 2"/>
          <p:cNvSpPr>
            <a:spLocks noGrp="1"/>
          </p:cNvSpPr>
          <p:nvPr>
            <p:ph sz="half" idx="2"/>
          </p:nvPr>
        </p:nvSpPr>
        <p:spPr>
          <a:xfrm>
            <a:off x="457200" y="2502048"/>
            <a:ext cx="4040188" cy="3951288"/>
          </a:xfrm>
        </p:spPr>
        <p:txBody>
          <a:bodyPr/>
          <a:lstStyle/>
          <a:p>
            <a:r>
              <a:rPr lang="en-US" sz="2400" dirty="0" smtClean="0"/>
              <a:t>Payload data length</a:t>
            </a:r>
          </a:p>
          <a:p>
            <a:r>
              <a:rPr lang="en-US" sz="2400" dirty="0" smtClean="0"/>
              <a:t>Payload bit-rate</a:t>
            </a:r>
          </a:p>
          <a:p>
            <a:r>
              <a:rPr lang="en-US" sz="2400" dirty="0" smtClean="0"/>
              <a:t>FEC performance criteria</a:t>
            </a:r>
          </a:p>
          <a:p>
            <a:r>
              <a:rPr lang="en-US" sz="2400" dirty="0" smtClean="0"/>
              <a:t>Multi-path channel</a:t>
            </a:r>
          </a:p>
          <a:p>
            <a:r>
              <a:rPr lang="en-US" sz="2400" dirty="0" smtClean="0"/>
              <a:t>Mobile channels</a:t>
            </a:r>
          </a:p>
          <a:p>
            <a:r>
              <a:rPr lang="en-US" sz="2400" dirty="0" smtClean="0"/>
              <a:t>Channel estimation</a:t>
            </a:r>
          </a:p>
          <a:p>
            <a:r>
              <a:rPr lang="en-US" sz="2400" dirty="0" smtClean="0"/>
              <a:t>Co-existence </a:t>
            </a:r>
          </a:p>
        </p:txBody>
      </p:sp>
      <p:sp>
        <p:nvSpPr>
          <p:cNvPr id="9" name="Inhaltsplatzhalter 8"/>
          <p:cNvSpPr>
            <a:spLocks noGrp="1"/>
          </p:cNvSpPr>
          <p:nvPr>
            <p:ph sz="quarter" idx="4"/>
          </p:nvPr>
        </p:nvSpPr>
        <p:spPr>
          <a:xfrm>
            <a:off x="4645025" y="2502048"/>
            <a:ext cx="4041775" cy="3951288"/>
          </a:xfrm>
        </p:spPr>
        <p:txBody>
          <a:bodyPr/>
          <a:lstStyle/>
          <a:p>
            <a:r>
              <a:rPr lang="en-US" dirty="0"/>
              <a:t>Mac performance evaluation</a:t>
            </a:r>
          </a:p>
          <a:p>
            <a:r>
              <a:rPr lang="en-US" dirty="0"/>
              <a:t>Frequency regulation</a:t>
            </a:r>
          </a:p>
          <a:p>
            <a:r>
              <a:rPr lang="en-US" dirty="0"/>
              <a:t>...</a:t>
            </a:r>
          </a:p>
          <a:p>
            <a:endParaRPr lang="en-US" dirty="0"/>
          </a:p>
          <a:p>
            <a:endParaRPr lang="en-US" dirty="0"/>
          </a:p>
          <a:p>
            <a:endParaRPr lang="en-US" dirty="0"/>
          </a:p>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a:xfrm>
            <a:off x="5486400" y="6557218"/>
            <a:ext cx="3124200" cy="184150"/>
          </a:xfrm>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a:xfrm>
            <a:off x="4344988" y="6557218"/>
            <a:ext cx="530225" cy="182562"/>
          </a:xfrm>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3508339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Payload Data Length</a:t>
            </a:r>
            <a:endParaRPr lang="en-US" dirty="0"/>
          </a:p>
        </p:txBody>
      </p:sp>
      <p:sp>
        <p:nvSpPr>
          <p:cNvPr id="3" name="Inhaltsplatzhalter 2"/>
          <p:cNvSpPr>
            <a:spLocks noGrp="1"/>
          </p:cNvSpPr>
          <p:nvPr>
            <p:ph idx="1"/>
          </p:nvPr>
        </p:nvSpPr>
        <p:spPr/>
        <p:txBody>
          <a:bodyPr/>
          <a:lstStyle/>
          <a:p>
            <a:r>
              <a:rPr lang="en-US" sz="2800" dirty="0" smtClean="0"/>
              <a:t>Frame overhead: 21 octets</a:t>
            </a:r>
          </a:p>
          <a:p>
            <a:r>
              <a:rPr lang="en-US" sz="2800" dirty="0" smtClean="0"/>
              <a:t>Payload: 16 octets</a:t>
            </a:r>
          </a:p>
          <a:p>
            <a:endParaRPr lang="en-US" sz="2800" dirty="0" smtClean="0"/>
          </a:p>
          <a:p>
            <a:pPr marL="0" indent="0">
              <a:buNone/>
            </a:pPr>
            <a:r>
              <a:rPr lang="en-US" sz="2800" dirty="0" smtClean="0">
                <a:sym typeface="Wingdings" panose="05000000000000000000" pitchFamily="2" charset="2"/>
              </a:rPr>
              <a:t> Packet length 37 octets</a:t>
            </a:r>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10521996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Payload Bit-Rate</a:t>
            </a:r>
            <a:endParaRPr lang="en-US" dirty="0"/>
          </a:p>
        </p:txBody>
      </p:sp>
      <p:sp>
        <p:nvSpPr>
          <p:cNvPr id="3" name="Inhaltsplatzhalter 2"/>
          <p:cNvSpPr>
            <a:spLocks noGrp="1"/>
          </p:cNvSpPr>
          <p:nvPr>
            <p:ph idx="1"/>
          </p:nvPr>
        </p:nvSpPr>
        <p:spPr/>
        <p:txBody>
          <a:bodyPr/>
          <a:lstStyle/>
          <a:p>
            <a:r>
              <a:rPr lang="en-US" dirty="0" smtClean="0"/>
              <a:t>Typical payload bit-rate of 1kbit/s for comparison of MAC proposals</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3931627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Sensitivity Criteria</a:t>
            </a:r>
            <a:endParaRPr lang="en-US" dirty="0"/>
          </a:p>
        </p:txBody>
      </p:sp>
      <p:sp>
        <p:nvSpPr>
          <p:cNvPr id="3" name="Inhaltsplatzhalter 2"/>
          <p:cNvSpPr>
            <a:spLocks noGrp="1"/>
          </p:cNvSpPr>
          <p:nvPr>
            <p:ph idx="1"/>
          </p:nvPr>
        </p:nvSpPr>
        <p:spPr/>
        <p:txBody>
          <a:bodyPr/>
          <a:lstStyle/>
          <a:p>
            <a:r>
              <a:rPr lang="en-US" dirty="0" smtClean="0"/>
              <a:t>Sensitivity criteria is 1% packet error rate</a:t>
            </a:r>
          </a:p>
          <a:p>
            <a:endParaRPr lang="en-US" dirty="0" smtClean="0"/>
          </a:p>
          <a:p>
            <a:r>
              <a:rPr lang="en-US" dirty="0" smtClean="0"/>
              <a:t>AWGN channel is reference</a:t>
            </a:r>
          </a:p>
          <a:p>
            <a:r>
              <a:rPr lang="en-US" dirty="0" smtClean="0"/>
              <a:t>+ multi-path</a:t>
            </a:r>
          </a:p>
          <a:p>
            <a:r>
              <a:rPr lang="en-US" dirty="0" smtClean="0"/>
              <a:t>+ mobile channels</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3482481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Multi-Path Channel</a:t>
            </a:r>
            <a:endParaRPr lang="en-US" dirty="0"/>
          </a:p>
        </p:txBody>
      </p:sp>
      <p:sp>
        <p:nvSpPr>
          <p:cNvPr id="3" name="Inhaltsplatzhalter 2"/>
          <p:cNvSpPr>
            <a:spLocks noGrp="1"/>
          </p:cNvSpPr>
          <p:nvPr>
            <p:ph idx="1"/>
          </p:nvPr>
        </p:nvSpPr>
        <p:spPr/>
        <p:txBody>
          <a:bodyPr/>
          <a:lstStyle/>
          <a:p>
            <a:r>
              <a:rPr lang="en-US" sz="2800" dirty="0" smtClean="0"/>
              <a:t>Use the 3GPP outdoor urban channel model as defined in IG LPWA document 15-17/36r1 slide 9</a:t>
            </a:r>
          </a:p>
          <a:p>
            <a:r>
              <a:rPr lang="en-US" sz="2800" dirty="0" smtClean="0"/>
              <a:t>Focus only on multi-path components, no consideration of the path-loss components</a:t>
            </a:r>
          </a:p>
          <a:p>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16591487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Mobile Channels</a:t>
            </a:r>
            <a:endParaRPr lang="en-US" dirty="0"/>
          </a:p>
        </p:txBody>
      </p:sp>
      <p:sp>
        <p:nvSpPr>
          <p:cNvPr id="3" name="Inhaltsplatzhalter 2"/>
          <p:cNvSpPr>
            <a:spLocks noGrp="1"/>
          </p:cNvSpPr>
          <p:nvPr>
            <p:ph idx="1"/>
          </p:nvPr>
        </p:nvSpPr>
        <p:spPr/>
        <p:txBody>
          <a:bodyPr/>
          <a:lstStyle/>
          <a:p>
            <a:r>
              <a:rPr lang="en-US" dirty="0" smtClean="0"/>
              <a:t>Identical to multi-path channel but use 30km/h @ 900 MHz</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31</a:t>
            </a:fld>
            <a:endParaRPr lang="en-US" altLang="en-US"/>
          </a:p>
        </p:txBody>
      </p:sp>
    </p:spTree>
    <p:extLst>
      <p:ext uri="{BB962C8B-B14F-4D97-AF65-F5344CB8AC3E}">
        <p14:creationId xmlns:p14="http://schemas.microsoft.com/office/powerpoint/2010/main" val="17213893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Estimation</a:t>
            </a:r>
            <a:endParaRPr lang="en-US" dirty="0"/>
          </a:p>
        </p:txBody>
      </p:sp>
      <p:sp>
        <p:nvSpPr>
          <p:cNvPr id="3" name="Inhaltsplatzhalter 2"/>
          <p:cNvSpPr>
            <a:spLocks noGrp="1"/>
          </p:cNvSpPr>
          <p:nvPr>
            <p:ph idx="1"/>
          </p:nvPr>
        </p:nvSpPr>
        <p:spPr/>
        <p:txBody>
          <a:bodyPr/>
          <a:lstStyle/>
          <a:p>
            <a:r>
              <a:rPr lang="en-US" sz="2800" dirty="0" smtClean="0"/>
              <a:t>Assume perfect channel knowledge</a:t>
            </a:r>
          </a:p>
          <a:p>
            <a:endParaRPr lang="en-US" sz="2800" dirty="0" smtClean="0"/>
          </a:p>
          <a:p>
            <a:r>
              <a:rPr lang="en-US" sz="2800" dirty="0" smtClean="0"/>
              <a:t>The potential impact of realistic channel estimation may be discussed in future meetings</a:t>
            </a:r>
          </a:p>
          <a:p>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32</a:t>
            </a:fld>
            <a:endParaRPr lang="en-US" altLang="en-US"/>
          </a:p>
        </p:txBody>
      </p:sp>
    </p:spTree>
    <p:extLst>
      <p:ext uri="{BB962C8B-B14F-4D97-AF65-F5344CB8AC3E}">
        <p14:creationId xmlns:p14="http://schemas.microsoft.com/office/powerpoint/2010/main" val="15802674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with Existing IEEE Standards</a:t>
            </a:r>
            <a:endParaRPr lang="en-US" dirty="0"/>
          </a:p>
        </p:txBody>
      </p:sp>
      <p:sp>
        <p:nvSpPr>
          <p:cNvPr id="3" name="Inhaltsplatzhalter 2"/>
          <p:cNvSpPr>
            <a:spLocks noGrp="1"/>
          </p:cNvSpPr>
          <p:nvPr>
            <p:ph idx="1"/>
          </p:nvPr>
        </p:nvSpPr>
        <p:spPr/>
        <p:txBody>
          <a:bodyPr/>
          <a:lstStyle/>
          <a:p>
            <a:r>
              <a:rPr lang="en-US" dirty="0" err="1" smtClean="0"/>
              <a:t>tbd</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33</a:t>
            </a:fld>
            <a:endParaRPr lang="en-US" altLang="en-US"/>
          </a:p>
        </p:txBody>
      </p:sp>
    </p:spTree>
    <p:extLst>
      <p:ext uri="{BB962C8B-B14F-4D97-AF65-F5344CB8AC3E}">
        <p14:creationId xmlns:p14="http://schemas.microsoft.com/office/powerpoint/2010/main" val="11536583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MAC Performance</a:t>
            </a:r>
            <a:endParaRPr lang="en-US" dirty="0"/>
          </a:p>
        </p:txBody>
      </p:sp>
      <p:sp>
        <p:nvSpPr>
          <p:cNvPr id="3" name="Inhaltsplatzhalter 2"/>
          <p:cNvSpPr>
            <a:spLocks noGrp="1"/>
          </p:cNvSpPr>
          <p:nvPr>
            <p:ph idx="1"/>
          </p:nvPr>
        </p:nvSpPr>
        <p:spPr/>
        <p:txBody>
          <a:bodyPr/>
          <a:lstStyle/>
          <a:p>
            <a:r>
              <a:rPr lang="en-US" dirty="0" smtClean="0"/>
              <a:t>Reduction of energy consumption of RFD</a:t>
            </a:r>
          </a:p>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34</a:t>
            </a:fld>
            <a:endParaRPr lang="en-US" altLang="en-US"/>
          </a:p>
        </p:txBody>
      </p:sp>
    </p:spTree>
    <p:extLst>
      <p:ext uri="{BB962C8B-B14F-4D97-AF65-F5344CB8AC3E}">
        <p14:creationId xmlns:p14="http://schemas.microsoft.com/office/powerpoint/2010/main" val="3947966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Frequency Regulation</a:t>
            </a:r>
            <a:endParaRPr lang="en-US" dirty="0"/>
          </a:p>
        </p:txBody>
      </p:sp>
      <p:sp>
        <p:nvSpPr>
          <p:cNvPr id="3" name="Inhaltsplatzhalter 2"/>
          <p:cNvSpPr>
            <a:spLocks noGrp="1"/>
          </p:cNvSpPr>
          <p:nvPr>
            <p:ph idx="1"/>
          </p:nvPr>
        </p:nvSpPr>
        <p:spPr/>
        <p:txBody>
          <a:bodyPr/>
          <a:lstStyle/>
          <a:p>
            <a:r>
              <a:rPr lang="en-US" dirty="0" smtClean="0"/>
              <a:t>Proposals shall be able to operate in all regulatory regions</a:t>
            </a:r>
          </a:p>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35</a:t>
            </a:fld>
            <a:endParaRPr lang="en-US" altLang="en-US"/>
          </a:p>
        </p:txBody>
      </p:sp>
    </p:spTree>
    <p:extLst>
      <p:ext uri="{BB962C8B-B14F-4D97-AF65-F5344CB8AC3E}">
        <p14:creationId xmlns:p14="http://schemas.microsoft.com/office/powerpoint/2010/main" val="33107469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de-DE" sz="2400" dirty="0"/>
              <a:t>Charlie Perkins (</a:t>
            </a:r>
            <a:r>
              <a:rPr lang="de-DE" sz="2400" dirty="0" err="1"/>
              <a:t>Futurewei</a:t>
            </a:r>
            <a:r>
              <a:rPr lang="de-DE" sz="2400" dirty="0" smtClean="0"/>
              <a:t>), </a:t>
            </a:r>
            <a:r>
              <a:rPr lang="en-US" sz="2400" dirty="0" smtClean="0"/>
              <a:t>SCHC </a:t>
            </a:r>
            <a:r>
              <a:rPr lang="en-US" sz="2400" dirty="0"/>
              <a:t>(Static Context Header Compression) IETF draft overview</a:t>
            </a:r>
          </a:p>
          <a:p>
            <a:endParaRPr lang="en-US" sz="2400" dirty="0" smtClean="0"/>
          </a:p>
          <a:p>
            <a:r>
              <a:rPr lang="en-US" sz="2400" dirty="0">
                <a:hlinkClick r:id="rId2"/>
              </a:rPr>
              <a:t>https://</a:t>
            </a:r>
            <a:r>
              <a:rPr lang="en-US" sz="2400" dirty="0" smtClean="0">
                <a:hlinkClick r:id="rId2"/>
              </a:rPr>
              <a:t>mentor.ieee.org/802.15/dcn/18/15-18-0377-00-004w-schc-static-context-header-compression-ietf-draft-overview.pptx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36</a:t>
            </a:fld>
            <a:endParaRPr lang="en-US" altLang="en-US"/>
          </a:p>
        </p:txBody>
      </p:sp>
    </p:spTree>
    <p:extLst>
      <p:ext uri="{BB962C8B-B14F-4D97-AF65-F5344CB8AC3E}">
        <p14:creationId xmlns:p14="http://schemas.microsoft.com/office/powerpoint/2010/main" val="16510363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a:t>of Seiji </a:t>
            </a:r>
            <a:r>
              <a:rPr lang="en-US" sz="2400" dirty="0" smtClean="0"/>
              <a:t>Kobayashi (Sony </a:t>
            </a:r>
            <a:r>
              <a:rPr lang="en-US" sz="2400" dirty="0"/>
              <a:t>Semiconductor </a:t>
            </a:r>
            <a:r>
              <a:rPr lang="en-US" sz="2400" dirty="0" smtClean="0"/>
              <a:t>Solutions)</a:t>
            </a:r>
            <a:r>
              <a:rPr lang="en-US" sz="2400" dirty="0"/>
              <a:t>, Proposal of LDPC (Low Density Parity Check) for LPWA</a:t>
            </a:r>
            <a:endParaRPr lang="en-US" sz="2400" dirty="0" smtClean="0"/>
          </a:p>
          <a:p>
            <a:r>
              <a:rPr lang="en-US" sz="2400" dirty="0" smtClean="0">
                <a:hlinkClick r:id="rId2"/>
              </a:rPr>
              <a:t>https</a:t>
            </a:r>
            <a:r>
              <a:rPr lang="en-US" sz="2400" dirty="0">
                <a:hlinkClick r:id="rId2"/>
              </a:rPr>
              <a:t>://</a:t>
            </a:r>
            <a:r>
              <a:rPr lang="en-US" sz="2400" dirty="0" smtClean="0">
                <a:hlinkClick r:id="rId2"/>
              </a:rPr>
              <a:t>mentor.ieee.org/802.15/dcn/18/15-18-0289-01-004w-proposal-of-ldpc-low-density-parity-check-for-lpwa.pptx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37</a:t>
            </a:fld>
            <a:endParaRPr lang="en-US" altLang="en-US"/>
          </a:p>
        </p:txBody>
      </p:sp>
    </p:spTree>
    <p:extLst>
      <p:ext uri="{BB962C8B-B14F-4D97-AF65-F5344CB8AC3E}">
        <p14:creationId xmlns:p14="http://schemas.microsoft.com/office/powerpoint/2010/main" val="19243326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 of Final Proposal</a:t>
            </a:r>
            <a:endParaRPr lang="en-US" dirty="0"/>
          </a:p>
        </p:txBody>
      </p:sp>
      <p:sp>
        <p:nvSpPr>
          <p:cNvPr id="3" name="Inhaltsplatzhalter 2"/>
          <p:cNvSpPr>
            <a:spLocks noGrp="1"/>
          </p:cNvSpPr>
          <p:nvPr>
            <p:ph idx="1"/>
          </p:nvPr>
        </p:nvSpPr>
        <p:spPr/>
        <p:txBody>
          <a:bodyPr/>
          <a:lstStyle/>
          <a:p>
            <a:pPr marL="0" indent="0">
              <a:buNone/>
            </a:pPr>
            <a:r>
              <a:rPr lang="en-US" sz="2000" dirty="0" smtClean="0"/>
              <a:t>Text according to Call for Proposals document (15-18/147r1):</a:t>
            </a:r>
          </a:p>
          <a:p>
            <a:endParaRPr lang="en-US" sz="2000" dirty="0" smtClean="0"/>
          </a:p>
          <a:p>
            <a:r>
              <a:rPr lang="en-US" sz="2000" dirty="0" smtClean="0"/>
              <a:t>The </a:t>
            </a:r>
            <a:r>
              <a:rPr lang="en-US" sz="2000" dirty="0"/>
              <a:t>proposal must be submitted in two styles: one in MS word format describing the changes to IEEE </a:t>
            </a:r>
            <a:r>
              <a:rPr lang="en-US" sz="2000" dirty="0" err="1"/>
              <a:t>Std</a:t>
            </a:r>
            <a:r>
              <a:rPr lang="en-US" sz="2000" dirty="0"/>
              <a:t> 802.15.4 current revision on a section by section basis, and a separate supporting document explaining how your proposal satisfies all the items in the evaluation criteria in TGD. </a:t>
            </a:r>
            <a:endParaRPr lang="en-US" sz="2000" dirty="0" smtClean="0"/>
          </a:p>
          <a:p>
            <a:endParaRPr lang="en-US" sz="2000" dirty="0"/>
          </a:p>
          <a:p>
            <a:pPr>
              <a:buFont typeface="Wingdings"/>
              <a:buChar char="è"/>
            </a:pPr>
            <a:r>
              <a:rPr lang="en-US" sz="2000" dirty="0" smtClean="0">
                <a:sym typeface="Wingdings" panose="05000000000000000000" pitchFamily="2" charset="2"/>
              </a:rPr>
              <a:t>The proposers are highly encouraged to write the proposal in as draft specification</a:t>
            </a:r>
          </a:p>
          <a:p>
            <a:pPr>
              <a:buFont typeface="Wingdings"/>
              <a:buChar char="è"/>
            </a:pPr>
            <a:endParaRPr lang="en-US" sz="20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38</a:t>
            </a:fld>
            <a:endParaRPr lang="en-US" altLang="en-US"/>
          </a:p>
        </p:txBody>
      </p:sp>
    </p:spTree>
    <p:extLst>
      <p:ext uri="{BB962C8B-B14F-4D97-AF65-F5344CB8AC3E}">
        <p14:creationId xmlns:p14="http://schemas.microsoft.com/office/powerpoint/2010/main" val="489966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Future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39</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963192802"/>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580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a:t>
            </a:r>
            <a:endParaRPr lang="en-US" dirty="0"/>
          </a:p>
        </p:txBody>
      </p:sp>
      <p:sp>
        <p:nvSpPr>
          <p:cNvPr id="3" name="Inhaltsplatzhalter 2"/>
          <p:cNvSpPr>
            <a:spLocks noGrp="1"/>
          </p:cNvSpPr>
          <p:nvPr>
            <p:ph idx="1"/>
          </p:nvPr>
        </p:nvSpPr>
        <p:spPr/>
        <p:txBody>
          <a:bodyPr/>
          <a:lstStyle/>
          <a:p>
            <a:r>
              <a:rPr lang="en-US" sz="2800" dirty="0" smtClean="0"/>
              <a:t>Proposed date: 8 August</a:t>
            </a:r>
          </a:p>
          <a:p>
            <a:r>
              <a:rPr lang="en-US" sz="2800" dirty="0" smtClean="0"/>
              <a:t>Start Time: 07:00 GMT (09:00 CEST)</a:t>
            </a:r>
          </a:p>
          <a:p>
            <a:r>
              <a:rPr lang="en-US" sz="2800" dirty="0" smtClean="0"/>
              <a:t>Max. duration 2h</a:t>
            </a:r>
          </a:p>
          <a:p>
            <a:endParaRPr lang="en-US" sz="2800" dirty="0"/>
          </a:p>
          <a:p>
            <a:r>
              <a:rPr lang="en-US" sz="2800" dirty="0" smtClean="0"/>
              <a:t>Focus on updated simulations results</a:t>
            </a:r>
          </a:p>
          <a:p>
            <a:endParaRPr lang="en-US" sz="2800" dirty="0" smtClean="0"/>
          </a:p>
          <a:p>
            <a:r>
              <a:rPr lang="en-US" sz="2800" dirty="0" smtClean="0"/>
              <a:t>TODO: Doodle to find exact date and time</a:t>
            </a:r>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40</a:t>
            </a:fld>
            <a:endParaRPr lang="en-US" altLang="en-US"/>
          </a:p>
        </p:txBody>
      </p:sp>
    </p:spTree>
    <p:extLst>
      <p:ext uri="{BB962C8B-B14F-4D97-AF65-F5344CB8AC3E}">
        <p14:creationId xmlns:p14="http://schemas.microsoft.com/office/powerpoint/2010/main" val="24856459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41</a:t>
            </a:fld>
            <a:endParaRPr lang="en-US" altLang="en-US"/>
          </a:p>
        </p:txBody>
      </p:sp>
    </p:spTree>
    <p:extLst>
      <p:ext uri="{BB962C8B-B14F-4D97-AF65-F5344CB8AC3E}">
        <p14:creationId xmlns:p14="http://schemas.microsoft.com/office/powerpoint/2010/main" val="6617820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42</a:t>
            </a:fld>
            <a:endParaRPr lang="en-US" altLang="en-US"/>
          </a:p>
        </p:txBody>
      </p:sp>
    </p:spTree>
    <p:extLst>
      <p:ext uri="{BB962C8B-B14F-4D97-AF65-F5344CB8AC3E}">
        <p14:creationId xmlns:p14="http://schemas.microsoft.com/office/powerpoint/2010/main" val="4039374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Warsaw Minutes</a:t>
            </a:r>
          </a:p>
          <a:p>
            <a:r>
              <a:rPr lang="en-US" sz="2400" dirty="0" smtClean="0"/>
              <a:t>Responses to </a:t>
            </a:r>
            <a:r>
              <a:rPr lang="en-US" sz="2400" dirty="0" err="1" smtClean="0"/>
              <a:t>CfP</a:t>
            </a:r>
            <a:endParaRPr lang="en-US" sz="2400" dirty="0" smtClean="0"/>
          </a:p>
          <a:p>
            <a:r>
              <a:rPr lang="en-US" sz="2400" dirty="0" smtClean="0"/>
              <a:t>Liaison to ETSI LTN</a:t>
            </a:r>
          </a:p>
          <a:p>
            <a:r>
              <a:rPr lang="en-US" sz="2400" dirty="0" smtClean="0"/>
              <a:t>Static Context Header Compression</a:t>
            </a:r>
          </a:p>
          <a:p>
            <a:r>
              <a:rPr lang="en-US" sz="2400" dirty="0"/>
              <a:t>802.15.4w Future Schedule</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30195869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1883</Words>
  <Application>Microsoft Office PowerPoint</Application>
  <PresentationFormat>Bildschirmpräsentation (4:3)</PresentationFormat>
  <Paragraphs>398</Paragraphs>
  <Slides>42</Slides>
  <Notes>2</Notes>
  <HiddenSlides>0</HiddenSlides>
  <MMClips>0</MMClips>
  <ScaleCrop>false</ScaleCrop>
  <HeadingPairs>
    <vt:vector size="4" baseType="variant">
      <vt:variant>
        <vt:lpstr>Design</vt:lpstr>
      </vt:variant>
      <vt:variant>
        <vt:i4>2</vt:i4>
      </vt:variant>
      <vt:variant>
        <vt:lpstr>Folientitel</vt:lpstr>
      </vt:variant>
      <vt:variant>
        <vt:i4>42</vt:i4>
      </vt:variant>
    </vt:vector>
  </HeadingPairs>
  <TitlesOfParts>
    <vt:vector size="44" baseType="lpstr">
      <vt:lpstr>IEEE-P802_15_Rbt</vt:lpstr>
      <vt:lpstr>Default Design</vt:lpstr>
      <vt:lpstr>PowerPoint-Präsentation</vt:lpstr>
      <vt:lpstr>TG 802.15.4w LPWA Agenda July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Draft Agenda (cont’d)</vt:lpstr>
      <vt:lpstr>Approval of Warsaw Minutes</vt:lpstr>
      <vt:lpstr>Approval of Warsaw Minutes (cont’d)</vt:lpstr>
      <vt:lpstr>TG4w Draft Schedule</vt:lpstr>
      <vt:lpstr>Review of PAR Scope</vt:lpstr>
      <vt:lpstr>Responses to CfP</vt:lpstr>
      <vt:lpstr>Response to CfP #1</vt:lpstr>
      <vt:lpstr>Response to CfP #4</vt:lpstr>
      <vt:lpstr>Response to CfP # 5</vt:lpstr>
      <vt:lpstr>Response to CfP #6</vt:lpstr>
      <vt:lpstr>Response to CfP #2</vt:lpstr>
      <vt:lpstr>Response to CfP #3</vt:lpstr>
      <vt:lpstr>ETSI LTN</vt:lpstr>
      <vt:lpstr>Static Context Header Compression</vt:lpstr>
      <vt:lpstr>Working Assumptions for Proposal Comparison</vt:lpstr>
      <vt:lpstr>Working Assumptions for Proposal Comparison (cont’d)</vt:lpstr>
      <vt:lpstr>Payload Data Length</vt:lpstr>
      <vt:lpstr>Payload Bit-Rate</vt:lpstr>
      <vt:lpstr>Sensitivity Criteria</vt:lpstr>
      <vt:lpstr>Multi-Path Channel</vt:lpstr>
      <vt:lpstr>Mobile Channels</vt:lpstr>
      <vt:lpstr>Channel Estimation</vt:lpstr>
      <vt:lpstr>Co-Existence with Existing IEEE Standards</vt:lpstr>
      <vt:lpstr>MAC Performance</vt:lpstr>
      <vt:lpstr>Frequency Regulation</vt:lpstr>
      <vt:lpstr>Contribution</vt:lpstr>
      <vt:lpstr>Contribution</vt:lpstr>
      <vt:lpstr>Submission of Final Proposal</vt:lpstr>
      <vt:lpstr>TG4w Draft Future Schedule</vt:lpstr>
      <vt:lpstr>Telephone Conference</vt:lpstr>
      <vt:lpstr>AoB</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265</cp:revision>
  <cp:lastPrinted>1998-02-10T13:28:06Z</cp:lastPrinted>
  <dcterms:created xsi:type="dcterms:W3CDTF">2018-03-02T09:48:16Z</dcterms:created>
  <dcterms:modified xsi:type="dcterms:W3CDTF">2018-07-12T22:01:09Z</dcterms:modified>
</cp:coreProperties>
</file>