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5"/>
  </p:notesMasterIdLst>
  <p:handoutMasterIdLst>
    <p:handoutMasterId r:id="rId26"/>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297" r:id="rId16"/>
    <p:sldId id="300" r:id="rId17"/>
    <p:sldId id="298" r:id="rId18"/>
    <p:sldId id="299" r:id="rId19"/>
    <p:sldId id="301" r:id="rId20"/>
    <p:sldId id="302" r:id="rId21"/>
    <p:sldId id="303" r:id="rId22"/>
    <p:sldId id="304" r:id="rId23"/>
    <p:sldId id="305"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0" d="100"/>
          <a:sy n="90" d="100"/>
        </p:scale>
        <p:origin x="-732"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July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en-US" altLang="en-US" sz="1400" b="1" kern="1200" dirty="0" smtClean="0">
                <a:solidFill>
                  <a:schemeClr val="tx1"/>
                </a:solidFill>
                <a:latin typeface="Times New Roman" pitchFamily="18" charset="0"/>
                <a:ea typeface="+mn-ea"/>
                <a:cs typeface="+mn-cs"/>
              </a:rPr>
              <a:t>.</a:t>
            </a:r>
            <a:r>
              <a:rPr lang="de-DE" sz="1400" b="1" kern="1200" dirty="0" smtClean="0">
                <a:solidFill>
                  <a:schemeClr val="tx1"/>
                </a:solidFill>
                <a:latin typeface="Times New Roman" pitchFamily="18" charset="0"/>
                <a:ea typeface="+mn-ea"/>
                <a:cs typeface="+mn-cs"/>
              </a:rPr>
              <a:t> 15-18-0319-00-004w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243-00-004w-tg-802-15-minutes-for-may-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8/15-18-0289-00-004w-proposal-of-ldpc-low-density-parity-check-for-lpwa.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295-00-004w-pre-proposal-single-hop-lpwa-repeater-for-harsh-environment-applications.pp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296-00-004w-pre-proposal-priority-based-csma-ca-for-lpwa.pp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297-00-004w-scalable-multiple-access-frame-structure-for-energy-efficient-low-data-rate-radio-communication.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8/15-18-0298-00-004w-mac-proposal-for-802-15-4w-standard.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18/15-18-0310-01-004w-802-15-4w-proposal-preview-fraunhofer-ii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a:t>
            </a:r>
            <a:r>
              <a:rPr lang="en-US" altLang="en-US" sz="1400" dirty="0"/>
              <a:t>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July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a:t>
            </a:r>
            <a:r>
              <a:rPr lang="en-US" altLang="en-US" sz="1600" dirty="0" smtClean="0">
                <a:solidFill>
                  <a:schemeClr val="tx2"/>
                </a:solidFill>
              </a:rPr>
              <a:t>July,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Warsaw Minutes</a:t>
            </a:r>
            <a:endParaRPr lang="en-US" sz="1200" dirty="0"/>
          </a:p>
          <a:p>
            <a:r>
              <a:rPr lang="en-US" sz="1200" dirty="0" smtClean="0"/>
              <a:t>Draft Schedule</a:t>
            </a:r>
            <a:endParaRPr lang="en-US" sz="1200" dirty="0"/>
          </a:p>
          <a:p>
            <a:r>
              <a:rPr lang="en-US" sz="1200" dirty="0" smtClean="0"/>
              <a:t>Responses  </a:t>
            </a:r>
            <a:r>
              <a:rPr lang="en-US" sz="1200" dirty="0" err="1" smtClean="0"/>
              <a:t>CfP</a:t>
            </a:r>
            <a:endParaRPr lang="en-US" sz="1200" dirty="0"/>
          </a:p>
          <a:p>
            <a:r>
              <a:rPr lang="en-US" sz="1200" dirty="0"/>
              <a:t>Recess</a:t>
            </a:r>
          </a:p>
          <a:p>
            <a:pPr marL="0" indent="0">
              <a:buNone/>
            </a:pPr>
            <a:endParaRPr lang="en-US" sz="1200" b="1" strike="sngStrike" dirty="0" smtClean="0"/>
          </a:p>
          <a:p>
            <a:endParaRPr lang="en-US" sz="1200" dirty="0" smtClean="0"/>
          </a:p>
          <a:p>
            <a:pPr marL="0" indent="0">
              <a:buNone/>
            </a:pPr>
            <a:r>
              <a:rPr lang="en-US" sz="1200" b="1" dirty="0"/>
              <a:t>Tuesday PM1</a:t>
            </a:r>
          </a:p>
          <a:p>
            <a:r>
              <a:rPr lang="en-US" sz="1200" dirty="0" smtClean="0"/>
              <a:t>Open</a:t>
            </a:r>
            <a:endParaRPr lang="en-US" sz="1200" dirty="0"/>
          </a:p>
          <a:p>
            <a:r>
              <a:rPr lang="en-US" sz="1200" dirty="0"/>
              <a:t>Responses </a:t>
            </a:r>
            <a:r>
              <a:rPr lang="en-US" sz="1200" dirty="0" smtClean="0"/>
              <a:t>to </a:t>
            </a:r>
            <a:r>
              <a:rPr lang="en-US" sz="1200" dirty="0" err="1"/>
              <a:t>CfP</a:t>
            </a:r>
            <a:endParaRPr lang="en-US" sz="1200" dirty="0"/>
          </a:p>
          <a:p>
            <a:r>
              <a:rPr lang="en-US" sz="1200" dirty="0"/>
              <a:t>Recess</a:t>
            </a:r>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a:t>Open</a:t>
            </a:r>
          </a:p>
          <a:p>
            <a:r>
              <a:rPr lang="en-US" sz="1200" dirty="0"/>
              <a:t>Responses to </a:t>
            </a:r>
            <a:r>
              <a:rPr lang="en-US" sz="1200" dirty="0" err="1"/>
              <a:t>CfP</a:t>
            </a:r>
            <a:endParaRPr lang="en-US" sz="1200" dirty="0"/>
          </a:p>
          <a:p>
            <a:r>
              <a:rPr lang="en-US" sz="1200" dirty="0"/>
              <a:t>Recess</a:t>
            </a:r>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Responses </a:t>
            </a:r>
            <a:r>
              <a:rPr lang="en-US" sz="1200" dirty="0" smtClean="0"/>
              <a:t>to </a:t>
            </a:r>
            <a:r>
              <a:rPr lang="en-US" sz="1200" dirty="0" err="1"/>
              <a:t>CfP</a:t>
            </a:r>
            <a:endParaRPr lang="en-US" sz="1200" dirty="0"/>
          </a:p>
          <a:p>
            <a:r>
              <a:rPr lang="en-US" sz="1200" dirty="0"/>
              <a:t>ETSI LTN</a:t>
            </a:r>
          </a:p>
          <a:p>
            <a:r>
              <a:rPr lang="en-US" sz="1200" dirty="0"/>
              <a:t>SCHC</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July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a:t>Draft </a:t>
            </a:r>
            <a:r>
              <a:rPr lang="en-US" dirty="0" smtClean="0"/>
              <a:t>Agenda (cont’d)</a:t>
            </a:r>
            <a:endParaRPr lang="en-US" dirty="0"/>
          </a:p>
        </p:txBody>
      </p:sp>
      <p:sp>
        <p:nvSpPr>
          <p:cNvPr id="9" name="Inhaltsplatzhalter 8"/>
          <p:cNvSpPr>
            <a:spLocks noGrp="1"/>
          </p:cNvSpPr>
          <p:nvPr>
            <p:ph idx="1"/>
          </p:nvPr>
        </p:nvSpPr>
        <p:spPr/>
        <p:txBody>
          <a:bodyPr/>
          <a:lstStyle/>
          <a:p>
            <a:r>
              <a:rPr lang="en-US" sz="2800" dirty="0" smtClean="0"/>
              <a:t>Motion #4: Motion to approve the draft agenda</a:t>
            </a:r>
          </a:p>
          <a:p>
            <a:endParaRPr lang="en-US" sz="2800" dirty="0" smtClean="0"/>
          </a:p>
          <a:p>
            <a:pPr lvl="1"/>
            <a:r>
              <a:rPr lang="en-US" sz="2400" dirty="0" smtClean="0"/>
              <a:t>Moved by:</a:t>
            </a:r>
          </a:p>
          <a:p>
            <a:pPr lvl="1"/>
            <a:r>
              <a:rPr lang="en-US" sz="2400" dirty="0" smtClean="0"/>
              <a:t>Seconded by:</a:t>
            </a:r>
          </a:p>
          <a:p>
            <a:endParaRPr lang="en-US" sz="2800" dirty="0" smtClean="0"/>
          </a:p>
          <a:p>
            <a:endParaRPr lang="en-US" sz="2800" dirty="0"/>
          </a:p>
        </p:txBody>
      </p:sp>
      <p:sp>
        <p:nvSpPr>
          <p:cNvPr id="5" name="Datumsplatzhalter 4"/>
          <p:cNvSpPr>
            <a:spLocks noGrp="1"/>
          </p:cNvSpPr>
          <p:nvPr>
            <p:ph type="dt" sz="half" idx="10"/>
          </p:nvPr>
        </p:nvSpPr>
        <p:spPr/>
        <p:txBody>
          <a:bodyPr/>
          <a:lstStyle/>
          <a:p>
            <a:pPr>
              <a:defRPr/>
            </a:pPr>
            <a:r>
              <a:rPr lang="en-US" altLang="en-US" dirty="0"/>
              <a:t>July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Warsaw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15-18/243r0</a:t>
            </a:r>
            <a:br>
              <a:rPr lang="en-US" sz="2000" dirty="0" smtClean="0"/>
            </a:br>
            <a:r>
              <a:rPr lang="en-US" sz="2000" dirty="0">
                <a:hlinkClick r:id="rId2"/>
              </a:rPr>
              <a:t>https://</a:t>
            </a:r>
            <a:r>
              <a:rPr lang="en-US" sz="2000" dirty="0" smtClean="0">
                <a:hlinkClick r:id="rId2"/>
              </a:rPr>
              <a:t>mentor.ieee.org/802.15/dcn/18/15-18-0243-00-004w-tg-802-15-minutes-for-may-2018-interim-meeting-of-tg4w.doc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a:t>
            </a:r>
            <a:r>
              <a:rPr lang="en-US" dirty="0" smtClean="0"/>
              <a:t>Warsaw Minutes (cont’d)</a:t>
            </a:r>
            <a:endParaRPr lang="en-US" dirty="0"/>
          </a:p>
        </p:txBody>
      </p:sp>
      <p:sp>
        <p:nvSpPr>
          <p:cNvPr id="3" name="Inhaltsplatzhalter 2"/>
          <p:cNvSpPr>
            <a:spLocks noGrp="1"/>
          </p:cNvSpPr>
          <p:nvPr>
            <p:ph idx="1"/>
          </p:nvPr>
        </p:nvSpPr>
        <p:spPr/>
        <p:txBody>
          <a:bodyPr/>
          <a:lstStyle/>
          <a:p>
            <a:r>
              <a:rPr lang="en-US" sz="2800" dirty="0" smtClean="0"/>
              <a:t>Motion #5: Motion to </a:t>
            </a:r>
            <a:r>
              <a:rPr lang="en-US" sz="2800" dirty="0"/>
              <a:t>approve </a:t>
            </a:r>
            <a:r>
              <a:rPr lang="en-US" sz="2800" dirty="0" smtClean="0"/>
              <a:t>the Warsaw minutes</a:t>
            </a:r>
            <a:endParaRPr lang="en-US" sz="2800" dirty="0"/>
          </a:p>
          <a:p>
            <a:pPr lvl="1"/>
            <a:r>
              <a:rPr lang="en-US" sz="2400" dirty="0"/>
              <a:t>Moved by:</a:t>
            </a:r>
          </a:p>
          <a:p>
            <a:pPr lvl="1"/>
            <a:r>
              <a:rPr lang="en-US" sz="2400" dirty="0"/>
              <a:t>Seconded by:</a:t>
            </a:r>
          </a:p>
          <a:p>
            <a:endParaRPr lang="en-US" dirty="0"/>
          </a:p>
        </p:txBody>
      </p:sp>
      <p:sp>
        <p:nvSpPr>
          <p:cNvPr id="4" name="Datumsplatzhalter 3"/>
          <p:cNvSpPr>
            <a:spLocks noGrp="1"/>
          </p:cNvSpPr>
          <p:nvPr>
            <p:ph type="dt" sz="half" idx="10"/>
          </p:nvPr>
        </p:nvSpPr>
        <p:spPr/>
        <p:txBody>
          <a:bodyPr/>
          <a:lstStyle/>
          <a:p>
            <a:pPr>
              <a:defRPr/>
            </a:pPr>
            <a:r>
              <a:rPr lang="en-US" altLang="en-US" dirty="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0689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Responses to </a:t>
            </a:r>
            <a:r>
              <a:rPr lang="en-US" dirty="0" err="1" smtClean="0"/>
              <a:t>CfP</a:t>
            </a:r>
            <a:endParaRPr lang="en-US" dirty="0"/>
          </a:p>
        </p:txBody>
      </p:sp>
      <p:sp>
        <p:nvSpPr>
          <p:cNvPr id="3" name="Inhaltsplatzhalter 2"/>
          <p:cNvSpPr>
            <a:spLocks noGrp="1"/>
          </p:cNvSpPr>
          <p:nvPr>
            <p:ph idx="1"/>
          </p:nvPr>
        </p:nvSpPr>
        <p:spPr/>
        <p:txBody>
          <a:bodyPr/>
          <a:lstStyle/>
          <a:p>
            <a:pPr>
              <a:buFont typeface="+mj-lt"/>
              <a:buAutoNum type="arabicPeriod"/>
            </a:pPr>
            <a:r>
              <a:rPr lang="en-US" sz="1800" dirty="0"/>
              <a:t>Proposal of LDPC (Low Density Parity Code) for LPWA, </a:t>
            </a:r>
            <a:r>
              <a:rPr lang="en-US" sz="1800" dirty="0" smtClean="0"/>
              <a:t>Seiji </a:t>
            </a:r>
            <a:r>
              <a:rPr lang="en-US" sz="1800" dirty="0"/>
              <a:t>Kobayashi (Sony Semiconductor Solutions Corporation</a:t>
            </a:r>
            <a:r>
              <a:rPr lang="en-US" sz="1800" dirty="0" smtClean="0"/>
              <a:t>), 15-18/289r0</a:t>
            </a:r>
          </a:p>
          <a:p>
            <a:pPr>
              <a:buFont typeface="+mj-lt"/>
              <a:buAutoNum type="arabicPeriod"/>
            </a:pPr>
            <a:r>
              <a:rPr lang="en-US" sz="1800" dirty="0" smtClean="0"/>
              <a:t>Pre-proposal Single-hop </a:t>
            </a:r>
            <a:r>
              <a:rPr lang="en-US" sz="1800" dirty="0"/>
              <a:t>LPWA repeater for harsh environment applications, Tae-</a:t>
            </a:r>
            <a:r>
              <a:rPr lang="en-US" sz="1800" dirty="0" err="1"/>
              <a:t>Joon</a:t>
            </a:r>
            <a:r>
              <a:rPr lang="en-US" sz="1800" dirty="0"/>
              <a:t> Park(ETRI</a:t>
            </a:r>
            <a:r>
              <a:rPr lang="en-US" sz="1800" dirty="0" smtClean="0"/>
              <a:t>), 15-18/295r0</a:t>
            </a:r>
          </a:p>
          <a:p>
            <a:pPr>
              <a:buFont typeface="+mj-lt"/>
              <a:buAutoNum type="arabicPeriod"/>
            </a:pPr>
            <a:r>
              <a:rPr lang="en-US" sz="1800" dirty="0" smtClean="0"/>
              <a:t>Pre-proposal Priority </a:t>
            </a:r>
            <a:r>
              <a:rPr lang="en-US" sz="1800" dirty="0"/>
              <a:t>based CSMA/CA for </a:t>
            </a:r>
            <a:r>
              <a:rPr lang="en-US" sz="1800" dirty="0" smtClean="0"/>
              <a:t>LPWA, </a:t>
            </a:r>
            <a:r>
              <a:rPr lang="de-DE" sz="1800" dirty="0" err="1"/>
              <a:t>Tae-Joon</a:t>
            </a:r>
            <a:r>
              <a:rPr lang="de-DE" sz="1800" dirty="0"/>
              <a:t> Park(ETRI</a:t>
            </a:r>
            <a:r>
              <a:rPr lang="de-DE" sz="1800" dirty="0" smtClean="0"/>
              <a:t>), 15-18/296r0</a:t>
            </a:r>
          </a:p>
          <a:p>
            <a:pPr>
              <a:buFont typeface="+mj-lt"/>
              <a:buAutoNum type="arabicPeriod"/>
            </a:pPr>
            <a:r>
              <a:rPr lang="de-DE" sz="1800" dirty="0" err="1"/>
              <a:t>Scalable</a:t>
            </a:r>
            <a:r>
              <a:rPr lang="de-DE" sz="1800" dirty="0"/>
              <a:t> multiple </a:t>
            </a:r>
            <a:r>
              <a:rPr lang="de-DE" sz="1800" dirty="0" err="1"/>
              <a:t>access</a:t>
            </a:r>
            <a:r>
              <a:rPr lang="de-DE" sz="1800" dirty="0"/>
              <a:t> </a:t>
            </a:r>
            <a:r>
              <a:rPr lang="de-DE" sz="1800" dirty="0" err="1"/>
              <a:t>frame</a:t>
            </a:r>
            <a:r>
              <a:rPr lang="de-DE" sz="1800" dirty="0"/>
              <a:t> </a:t>
            </a:r>
            <a:r>
              <a:rPr lang="de-DE" sz="1800" dirty="0" err="1"/>
              <a:t>structure</a:t>
            </a:r>
            <a:r>
              <a:rPr lang="de-DE" sz="1800" dirty="0"/>
              <a:t> </a:t>
            </a:r>
            <a:r>
              <a:rPr lang="de-DE" sz="1800" dirty="0" err="1"/>
              <a:t>for</a:t>
            </a:r>
            <a:r>
              <a:rPr lang="de-DE" sz="1800" dirty="0"/>
              <a:t> </a:t>
            </a:r>
            <a:r>
              <a:rPr lang="de-DE" sz="1800" dirty="0" err="1"/>
              <a:t>energy-efficient</a:t>
            </a:r>
            <a:r>
              <a:rPr lang="de-DE" sz="1800" dirty="0"/>
              <a:t> </a:t>
            </a:r>
            <a:r>
              <a:rPr lang="de-DE" sz="1800" dirty="0" err="1"/>
              <a:t>low</a:t>
            </a:r>
            <a:r>
              <a:rPr lang="de-DE" sz="1800" dirty="0"/>
              <a:t> </a:t>
            </a:r>
            <a:r>
              <a:rPr lang="de-DE" sz="1800" dirty="0" err="1"/>
              <a:t>data</a:t>
            </a:r>
            <a:r>
              <a:rPr lang="de-DE" sz="1800" dirty="0"/>
              <a:t> rate </a:t>
            </a:r>
            <a:r>
              <a:rPr lang="de-DE" sz="1800" dirty="0" err="1"/>
              <a:t>radio</a:t>
            </a:r>
            <a:r>
              <a:rPr lang="de-DE" sz="1800" dirty="0"/>
              <a:t> </a:t>
            </a:r>
            <a:r>
              <a:rPr lang="de-DE" sz="1800" dirty="0" err="1" smtClean="0"/>
              <a:t>communication</a:t>
            </a:r>
            <a:r>
              <a:rPr lang="de-DE" sz="1800" dirty="0"/>
              <a:t>, </a:t>
            </a:r>
            <a:r>
              <a:rPr lang="de-DE" sz="1800" dirty="0" err="1"/>
              <a:t>Eunhye</a:t>
            </a:r>
            <a:r>
              <a:rPr lang="de-DE" sz="1800" dirty="0"/>
              <a:t> Park (KAIST), </a:t>
            </a:r>
            <a:r>
              <a:rPr lang="de-DE" sz="1800" dirty="0" err="1"/>
              <a:t>Youngnam</a:t>
            </a:r>
            <a:r>
              <a:rPr lang="de-DE" sz="1800" dirty="0"/>
              <a:t> Han (KAIST</a:t>
            </a:r>
            <a:r>
              <a:rPr lang="de-DE" sz="1800" dirty="0" smtClean="0"/>
              <a:t>), 15-18/297r0</a:t>
            </a:r>
          </a:p>
          <a:p>
            <a:pPr>
              <a:buFont typeface="+mj-lt"/>
              <a:buAutoNum type="arabicPeriod"/>
            </a:pPr>
            <a:r>
              <a:rPr lang="de-DE" sz="1800" dirty="0"/>
              <a:t>MAC </a:t>
            </a:r>
            <a:r>
              <a:rPr lang="de-DE" sz="1800" dirty="0" err="1"/>
              <a:t>Proposal</a:t>
            </a:r>
            <a:r>
              <a:rPr lang="de-DE" sz="1800" dirty="0"/>
              <a:t> </a:t>
            </a:r>
            <a:r>
              <a:rPr lang="de-DE" sz="1800" dirty="0" err="1"/>
              <a:t>for</a:t>
            </a:r>
            <a:r>
              <a:rPr lang="de-DE" sz="1800" dirty="0"/>
              <a:t> 802.15.4w Standard, Jin-</a:t>
            </a:r>
            <a:r>
              <a:rPr lang="de-DE" sz="1800" dirty="0" err="1"/>
              <a:t>Taek</a:t>
            </a:r>
            <a:r>
              <a:rPr lang="de-DE" sz="1800" dirty="0"/>
              <a:t> Lim (KAIST), </a:t>
            </a:r>
            <a:r>
              <a:rPr lang="de-DE" sz="1800" dirty="0" err="1"/>
              <a:t>Kunmin</a:t>
            </a:r>
            <a:r>
              <a:rPr lang="de-DE" sz="1800" dirty="0"/>
              <a:t> </a:t>
            </a:r>
            <a:r>
              <a:rPr lang="de-DE" sz="1800" dirty="0" err="1"/>
              <a:t>Yeo</a:t>
            </a:r>
            <a:r>
              <a:rPr lang="de-DE" sz="1800" dirty="0"/>
              <a:t> (ETRI), </a:t>
            </a:r>
            <a:r>
              <a:rPr lang="de-DE" sz="1800" dirty="0" err="1"/>
              <a:t>Youngnam</a:t>
            </a:r>
            <a:r>
              <a:rPr lang="de-DE" sz="1800" dirty="0"/>
              <a:t> Han (KAIST</a:t>
            </a:r>
            <a:r>
              <a:rPr lang="de-DE" sz="1800" dirty="0" smtClean="0"/>
              <a:t>), 15-18/298r0</a:t>
            </a:r>
          </a:p>
          <a:p>
            <a:pPr>
              <a:buFont typeface="+mj-lt"/>
              <a:buAutoNum type="arabicPeriod"/>
            </a:pPr>
            <a:r>
              <a:rPr lang="en-US" sz="1800" dirty="0" smtClean="0"/>
              <a:t>802.15.4w </a:t>
            </a:r>
            <a:r>
              <a:rPr lang="en-US" sz="1800" dirty="0"/>
              <a:t>proposal preview Fraunhofer IIS, Johannes Wechsler (Fraunhofer Institute for Integrated Circuits IIS</a:t>
            </a:r>
            <a:r>
              <a:rPr lang="en-US" sz="1800" dirty="0" smtClean="0"/>
              <a:t>), 15-18/310r1</a:t>
            </a:r>
            <a:endParaRPr lang="de-DE"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6396643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#1</a:t>
            </a:r>
            <a:endParaRPr lang="en-US" dirty="0"/>
          </a:p>
        </p:txBody>
      </p:sp>
      <p:sp>
        <p:nvSpPr>
          <p:cNvPr id="3" name="Inhaltsplatzhalter 2"/>
          <p:cNvSpPr>
            <a:spLocks noGrp="1"/>
          </p:cNvSpPr>
          <p:nvPr>
            <p:ph idx="1"/>
          </p:nvPr>
        </p:nvSpPr>
        <p:spPr/>
        <p:txBody>
          <a:bodyPr/>
          <a:lstStyle/>
          <a:p>
            <a:r>
              <a:rPr lang="en-US" sz="2400" dirty="0"/>
              <a:t>Proposal of LDPC (Low Density Parity Code) for LPWA, Seiji Kobayashi (Sony Semiconductor Solutions Corporation), 15-18/289r0</a:t>
            </a:r>
          </a:p>
          <a:p>
            <a:r>
              <a:rPr lang="en-US" sz="2400" dirty="0">
                <a:hlinkClick r:id="rId2"/>
              </a:rPr>
              <a:t>https://</a:t>
            </a:r>
            <a:r>
              <a:rPr lang="en-US" sz="2400" dirty="0" smtClean="0">
                <a:hlinkClick r:id="rId2"/>
              </a:rPr>
              <a:t>mentor.ieee.org/802.15/dcn/18/15-18-0289-00-004w-proposal-of-ldpc-low-density-parity-check-for-lpwa.pptx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01077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#2</a:t>
            </a:r>
            <a:endParaRPr lang="en-US" dirty="0"/>
          </a:p>
        </p:txBody>
      </p:sp>
      <p:sp>
        <p:nvSpPr>
          <p:cNvPr id="3" name="Inhaltsplatzhalter 2"/>
          <p:cNvSpPr>
            <a:spLocks noGrp="1"/>
          </p:cNvSpPr>
          <p:nvPr>
            <p:ph idx="1"/>
          </p:nvPr>
        </p:nvSpPr>
        <p:spPr/>
        <p:txBody>
          <a:bodyPr/>
          <a:lstStyle/>
          <a:p>
            <a:r>
              <a:rPr lang="en-US" sz="2400" dirty="0"/>
              <a:t>Pre-proposal Single-hop LPWA repeater for harsh environment applications, Tae-</a:t>
            </a:r>
            <a:r>
              <a:rPr lang="en-US" sz="2400" dirty="0" err="1"/>
              <a:t>Joon</a:t>
            </a:r>
            <a:r>
              <a:rPr lang="en-US" sz="2400" dirty="0"/>
              <a:t> Park(ETRI), 15-18/295r0</a:t>
            </a:r>
          </a:p>
          <a:p>
            <a:r>
              <a:rPr lang="en-US" sz="2400" dirty="0">
                <a:hlinkClick r:id="rId2"/>
              </a:rPr>
              <a:t>https://</a:t>
            </a:r>
            <a:r>
              <a:rPr lang="en-US" sz="2400" dirty="0" smtClean="0">
                <a:hlinkClick r:id="rId2"/>
              </a:rPr>
              <a:t>mentor.ieee.org/802.15/dcn/18/15-18-0295-00-004w-pre-proposal-single-hop-lpwa-repeater-for-harsh-environment-applications.ppt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20449534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#3</a:t>
            </a:r>
            <a:endParaRPr lang="en-US" dirty="0"/>
          </a:p>
        </p:txBody>
      </p:sp>
      <p:sp>
        <p:nvSpPr>
          <p:cNvPr id="3" name="Inhaltsplatzhalter 2"/>
          <p:cNvSpPr>
            <a:spLocks noGrp="1"/>
          </p:cNvSpPr>
          <p:nvPr>
            <p:ph idx="1"/>
          </p:nvPr>
        </p:nvSpPr>
        <p:spPr/>
        <p:txBody>
          <a:bodyPr/>
          <a:lstStyle/>
          <a:p>
            <a:r>
              <a:rPr lang="en-US" sz="2400" dirty="0"/>
              <a:t>Pre-proposal Priority based CSMA/CA for LPWA, Tae-</a:t>
            </a:r>
            <a:r>
              <a:rPr lang="en-US" sz="2400" dirty="0" err="1"/>
              <a:t>Joon</a:t>
            </a:r>
            <a:r>
              <a:rPr lang="en-US" sz="2400" dirty="0"/>
              <a:t> Park(ETRI), 15-18/296r0</a:t>
            </a:r>
          </a:p>
          <a:p>
            <a:r>
              <a:rPr lang="en-US" sz="2400" dirty="0">
                <a:hlinkClick r:id="rId2"/>
              </a:rPr>
              <a:t>https://</a:t>
            </a:r>
            <a:r>
              <a:rPr lang="en-US" sz="2400" dirty="0" smtClean="0">
                <a:hlinkClick r:id="rId2"/>
              </a:rPr>
              <a:t>mentor.ieee.org/802.15/dcn/18/15-18-0296-00-004w-pre-proposal-priority-based-csma-ca-for-lpwa.ppt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1772344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July </a:t>
            </a:r>
            <a:r>
              <a:rPr lang="en-US" dirty="0" smtClean="0"/>
              <a:t>2018 </a:t>
            </a:r>
            <a:r>
              <a:rPr lang="en-US" dirty="0" smtClean="0"/>
              <a:t>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#4</a:t>
            </a:r>
            <a:endParaRPr lang="en-US" dirty="0"/>
          </a:p>
        </p:txBody>
      </p:sp>
      <p:sp>
        <p:nvSpPr>
          <p:cNvPr id="3" name="Inhaltsplatzhalter 2"/>
          <p:cNvSpPr>
            <a:spLocks noGrp="1"/>
          </p:cNvSpPr>
          <p:nvPr>
            <p:ph idx="1"/>
          </p:nvPr>
        </p:nvSpPr>
        <p:spPr/>
        <p:txBody>
          <a:bodyPr/>
          <a:lstStyle/>
          <a:p>
            <a:r>
              <a:rPr lang="de-DE" sz="2400" dirty="0" err="1"/>
              <a:t>Scalable</a:t>
            </a:r>
            <a:r>
              <a:rPr lang="de-DE" sz="2400" dirty="0"/>
              <a:t> multiple </a:t>
            </a:r>
            <a:r>
              <a:rPr lang="de-DE" sz="2400" dirty="0" err="1"/>
              <a:t>access</a:t>
            </a:r>
            <a:r>
              <a:rPr lang="de-DE" sz="2400" dirty="0"/>
              <a:t> </a:t>
            </a:r>
            <a:r>
              <a:rPr lang="de-DE" sz="2400" dirty="0" err="1"/>
              <a:t>frame</a:t>
            </a:r>
            <a:r>
              <a:rPr lang="de-DE" sz="2400" dirty="0"/>
              <a:t> </a:t>
            </a:r>
            <a:r>
              <a:rPr lang="de-DE" sz="2400" dirty="0" err="1"/>
              <a:t>structure</a:t>
            </a:r>
            <a:r>
              <a:rPr lang="de-DE" sz="2400" dirty="0"/>
              <a:t> </a:t>
            </a:r>
            <a:r>
              <a:rPr lang="de-DE" sz="2400" dirty="0" err="1"/>
              <a:t>for</a:t>
            </a:r>
            <a:r>
              <a:rPr lang="de-DE" sz="2400" dirty="0"/>
              <a:t> </a:t>
            </a:r>
            <a:r>
              <a:rPr lang="de-DE" sz="2400" dirty="0" err="1"/>
              <a:t>energy-efficient</a:t>
            </a:r>
            <a:r>
              <a:rPr lang="de-DE" sz="2400" dirty="0"/>
              <a:t> </a:t>
            </a:r>
            <a:r>
              <a:rPr lang="de-DE" sz="2400" dirty="0" err="1"/>
              <a:t>low</a:t>
            </a:r>
            <a:r>
              <a:rPr lang="de-DE" sz="2400" dirty="0"/>
              <a:t> </a:t>
            </a:r>
            <a:r>
              <a:rPr lang="de-DE" sz="2400" dirty="0" err="1"/>
              <a:t>data</a:t>
            </a:r>
            <a:r>
              <a:rPr lang="de-DE" sz="2400" dirty="0"/>
              <a:t> rate </a:t>
            </a:r>
            <a:r>
              <a:rPr lang="de-DE" sz="2400" dirty="0" err="1"/>
              <a:t>radio</a:t>
            </a:r>
            <a:r>
              <a:rPr lang="de-DE" sz="2400" dirty="0"/>
              <a:t> </a:t>
            </a:r>
            <a:r>
              <a:rPr lang="de-DE" sz="2400" dirty="0" err="1"/>
              <a:t>communication</a:t>
            </a:r>
            <a:r>
              <a:rPr lang="de-DE" sz="2400" dirty="0"/>
              <a:t>, </a:t>
            </a:r>
            <a:r>
              <a:rPr lang="de-DE" sz="2400" dirty="0" err="1"/>
              <a:t>Eunhye</a:t>
            </a:r>
            <a:r>
              <a:rPr lang="de-DE" sz="2400" dirty="0"/>
              <a:t> Park (KAIST), </a:t>
            </a:r>
            <a:r>
              <a:rPr lang="de-DE" sz="2400" dirty="0" err="1"/>
              <a:t>Youngnam</a:t>
            </a:r>
            <a:r>
              <a:rPr lang="de-DE" sz="2400" dirty="0"/>
              <a:t> Han (KAIST), 15-18/297r0</a:t>
            </a:r>
          </a:p>
          <a:p>
            <a:r>
              <a:rPr lang="en-US" sz="2400" dirty="0">
                <a:hlinkClick r:id="rId2"/>
              </a:rPr>
              <a:t>https://</a:t>
            </a:r>
            <a:r>
              <a:rPr lang="en-US" sz="2400" dirty="0" smtClean="0">
                <a:hlinkClick r:id="rId2"/>
              </a:rPr>
              <a:t>mentor.ieee.org/802.15/dcn/18/15-18-0297-00-004w-scalable-multiple-access-frame-structure-for-energy-efficient-low-data-rate-radio-communication.pptx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4099836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 5</a:t>
            </a:r>
            <a:endParaRPr lang="en-US" dirty="0"/>
          </a:p>
        </p:txBody>
      </p:sp>
      <p:sp>
        <p:nvSpPr>
          <p:cNvPr id="3" name="Inhaltsplatzhalter 2"/>
          <p:cNvSpPr>
            <a:spLocks noGrp="1"/>
          </p:cNvSpPr>
          <p:nvPr>
            <p:ph idx="1"/>
          </p:nvPr>
        </p:nvSpPr>
        <p:spPr/>
        <p:txBody>
          <a:bodyPr/>
          <a:lstStyle/>
          <a:p>
            <a:r>
              <a:rPr lang="en-US" sz="2400" dirty="0"/>
              <a:t>MAC Proposal for 802.15.4w Standard, </a:t>
            </a:r>
            <a:r>
              <a:rPr lang="en-US" sz="2400" dirty="0" err="1"/>
              <a:t>Jin-Taek</a:t>
            </a:r>
            <a:r>
              <a:rPr lang="en-US" sz="2400" dirty="0"/>
              <a:t> Lim (KAIST), </a:t>
            </a:r>
            <a:r>
              <a:rPr lang="en-US" sz="2400" dirty="0" err="1"/>
              <a:t>Kunmin</a:t>
            </a:r>
            <a:r>
              <a:rPr lang="en-US" sz="2400" dirty="0"/>
              <a:t> Yeo (ETRI), </a:t>
            </a:r>
            <a:r>
              <a:rPr lang="en-US" sz="2400" dirty="0" err="1"/>
              <a:t>Youngnam</a:t>
            </a:r>
            <a:r>
              <a:rPr lang="en-US" sz="2400" dirty="0"/>
              <a:t> Han (KAIST), 15-18/298r0</a:t>
            </a:r>
          </a:p>
          <a:p>
            <a:r>
              <a:rPr lang="en-US" sz="2400" dirty="0">
                <a:hlinkClick r:id="rId2"/>
              </a:rPr>
              <a:t>https://</a:t>
            </a:r>
            <a:r>
              <a:rPr lang="en-US" sz="2400" dirty="0" smtClean="0">
                <a:hlinkClick r:id="rId2"/>
              </a:rPr>
              <a:t>mentor.ieee.org/802.15/dcn/18/15-18-0298-00-004w-mac-proposal-for-802-15-4w-standard.pptx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14406037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#6</a:t>
            </a:r>
            <a:endParaRPr lang="en-US" dirty="0"/>
          </a:p>
        </p:txBody>
      </p:sp>
      <p:sp>
        <p:nvSpPr>
          <p:cNvPr id="3" name="Inhaltsplatzhalter 2"/>
          <p:cNvSpPr>
            <a:spLocks noGrp="1"/>
          </p:cNvSpPr>
          <p:nvPr>
            <p:ph idx="1"/>
          </p:nvPr>
        </p:nvSpPr>
        <p:spPr/>
        <p:txBody>
          <a:bodyPr/>
          <a:lstStyle/>
          <a:p>
            <a:r>
              <a:rPr lang="en-US" sz="2400" dirty="0"/>
              <a:t>802.15.4w proposal preview Fraunhofer IIS, Johannes Wechsler (Fraunhofer Institute for Integrated Circuits IIS), 15-18/310r1</a:t>
            </a:r>
            <a:endParaRPr lang="de-DE" sz="2400" dirty="0"/>
          </a:p>
          <a:p>
            <a:r>
              <a:rPr lang="en-US" sz="2400" dirty="0">
                <a:hlinkClick r:id="rId2"/>
              </a:rPr>
              <a:t>https://</a:t>
            </a:r>
            <a:r>
              <a:rPr lang="en-US" sz="2400" dirty="0" smtClean="0">
                <a:hlinkClick r:id="rId2"/>
              </a:rPr>
              <a:t>mentor.ieee.org/802.15/dcn/18/15-18-0310-01-004w-802-15-4w-proposal-preview-fraunhofer-iis.pptx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1018583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Warsaw Minutes</a:t>
            </a:r>
          </a:p>
          <a:p>
            <a:r>
              <a:rPr lang="en-US" sz="2400" dirty="0" smtClean="0"/>
              <a:t>Responses to </a:t>
            </a:r>
            <a:r>
              <a:rPr lang="en-US" sz="2400" dirty="0" err="1" smtClean="0"/>
              <a:t>CfP</a:t>
            </a:r>
            <a:endParaRPr lang="en-US" sz="2400" dirty="0" smtClean="0"/>
          </a:p>
          <a:p>
            <a:r>
              <a:rPr lang="en-US" sz="2400" dirty="0" smtClean="0"/>
              <a:t>Liaison to ETSI LTN</a:t>
            </a:r>
          </a:p>
          <a:p>
            <a:r>
              <a:rPr lang="en-US" sz="2400" dirty="0" smtClean="0"/>
              <a:t>Static Context Header Compression</a:t>
            </a:r>
          </a:p>
          <a:p>
            <a:r>
              <a:rPr lang="en-US" sz="2400" dirty="0"/>
              <a:t>802.15.4w Future Schedule</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a:t>
            </a:r>
            <a:r>
              <a:rPr lang="en-US" dirty="0" smtClean="0"/>
              <a:t>15.4w </a:t>
            </a:r>
            <a:r>
              <a:rPr lang="en-US" dirty="0" smtClean="0"/>
              <a:t>Schedule </a:t>
            </a:r>
            <a:r>
              <a:rPr lang="en-US" dirty="0" smtClean="0"/>
              <a:t>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211325941"/>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SG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1214</Words>
  <Application>Microsoft Office PowerPoint</Application>
  <PresentationFormat>Bildschirmpräsentation (4:3)</PresentationFormat>
  <Paragraphs>231</Paragraphs>
  <Slides>22</Slides>
  <Notes>2</Notes>
  <HiddenSlides>0</HiddenSlides>
  <MMClips>0</MMClips>
  <ScaleCrop>false</ScaleCrop>
  <HeadingPairs>
    <vt:vector size="4" baseType="variant">
      <vt:variant>
        <vt:lpstr>Design</vt:lpstr>
      </vt:variant>
      <vt:variant>
        <vt:i4>2</vt:i4>
      </vt:variant>
      <vt:variant>
        <vt:lpstr>Folientitel</vt:lpstr>
      </vt:variant>
      <vt:variant>
        <vt:i4>22</vt:i4>
      </vt:variant>
    </vt:vector>
  </HeadingPairs>
  <TitlesOfParts>
    <vt:vector size="24" baseType="lpstr">
      <vt:lpstr>IEEE-P802_15_Rbt</vt:lpstr>
      <vt:lpstr>Default Design</vt:lpstr>
      <vt:lpstr>PowerPoint-Präsentation</vt:lpstr>
      <vt:lpstr>TG 802.15.4w LPWA Agenda July 2018 Plenary</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Draft Agenda (cont’d)</vt:lpstr>
      <vt:lpstr>Approval of Warsaw Minutes</vt:lpstr>
      <vt:lpstr>Approval of Warsaw Minutes (cont’d)</vt:lpstr>
      <vt:lpstr>TG4w Draft Schedule</vt:lpstr>
      <vt:lpstr>Review of PAR Scope</vt:lpstr>
      <vt:lpstr>Responses to CfP</vt:lpstr>
      <vt:lpstr>Response to CfP #1</vt:lpstr>
      <vt:lpstr>Response to CfP #2</vt:lpstr>
      <vt:lpstr>Response to CfP #3</vt:lpstr>
      <vt:lpstr>Response to CfP #4</vt:lpstr>
      <vt:lpstr>Response to CfP # 5</vt:lpstr>
      <vt:lpstr>Response to CfP #6</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181</cp:revision>
  <cp:lastPrinted>1998-02-10T13:28:06Z</cp:lastPrinted>
  <dcterms:created xsi:type="dcterms:W3CDTF">2018-03-02T09:48:16Z</dcterms:created>
  <dcterms:modified xsi:type="dcterms:W3CDTF">2018-07-08T23:38:45Z</dcterms:modified>
</cp:coreProperties>
</file>