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4" r:id="rId3"/>
    <p:sldId id="717" r:id="rId4"/>
    <p:sldId id="423" r:id="rId5"/>
    <p:sldId id="608" r:id="rId6"/>
    <p:sldId id="708" r:id="rId7"/>
    <p:sldId id="386" r:id="rId8"/>
    <p:sldId id="754" r:id="rId9"/>
    <p:sldId id="560" r:id="rId10"/>
    <p:sldId id="779" r:id="rId11"/>
    <p:sldId id="718" r:id="rId12"/>
    <p:sldId id="790" r:id="rId13"/>
    <p:sldId id="774" r:id="rId14"/>
    <p:sldId id="791" r:id="rId15"/>
    <p:sldId id="794" r:id="rId16"/>
    <p:sldId id="778" r:id="rId17"/>
    <p:sldId id="764" r:id="rId18"/>
    <p:sldId id="786" r:id="rId19"/>
    <p:sldId id="792" r:id="rId20"/>
    <p:sldId id="761" r:id="rId21"/>
    <p:sldId id="793" r:id="rId22"/>
    <p:sldId id="795" r:id="rId23"/>
    <p:sldId id="762"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74" autoAdjust="0"/>
    <p:restoredTop sz="95409" autoAdjust="0"/>
  </p:normalViewPr>
  <p:slideViewPr>
    <p:cSldViewPr>
      <p:cViewPr varScale="1">
        <p:scale>
          <a:sx n="62" d="100"/>
          <a:sy n="62" d="100"/>
        </p:scale>
        <p:origin x="994"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115"/>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38564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11</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13</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61856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728980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91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91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91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669C163-3BC6-4A1F-85AC-2C039972F999}" type="slidenum">
              <a:rPr lang="en-US" altLang="en-US" smtClean="0"/>
              <a:pPr>
                <a:spcBef>
                  <a:spcPct val="0"/>
                </a:spcBef>
              </a:pPr>
              <a:t>16</a:t>
            </a:fld>
            <a:endParaRPr lang="en-US" alt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17</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18</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76221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5982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20</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21</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p:nvSpPr>
        <p:spPr bwMode="auto">
          <a:xfrm>
            <a:off x="546447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15-18</a:t>
            </a:r>
            <a:r>
              <a:rPr lang="en-US" sz="1800" b="1" dirty="0" smtClean="0"/>
              <a:t>-0313-04-0013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5/dcn/15/15-15-0747-00-007a-tg7r1-cirs-channel-model-document-for-high-rate-pd-communications.zip"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bwMode="auto">
          <a:noFill/>
        </p:spPr>
        <p:txBody>
          <a:bodyPr vert="horz" numCol="1"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July </a:t>
            </a:r>
            <a:r>
              <a:rPr lang="en-US" altLang="en-US" sz="1600" dirty="0" smtClean="0"/>
              <a:t>2018</a:t>
            </a:r>
          </a:p>
        </p:txBody>
      </p:sp>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2018 Meeting Slides</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2018-07-8</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507"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preamble structure with 48 samples and 6 repetitions for the basic modes.</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Volker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Chong</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2/0/0</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154950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11</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a:t>Tuesday </a:t>
            </a:r>
            <a:r>
              <a:rPr lang="en-US" altLang="en-US" sz="3600" dirty="0" smtClean="0"/>
              <a:t>AM2, </a:t>
            </a:r>
            <a:r>
              <a:rPr lang="en-US" altLang="en-US" sz="3600" dirty="0"/>
              <a:t>July </a:t>
            </a:r>
            <a:r>
              <a:rPr lang="en-US" altLang="en-US" sz="3600" dirty="0" smtClean="0"/>
              <a:t>10,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681312049"/>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358775" lvl="1" indent="-358775" algn="just">
                        <a:spcBef>
                          <a:spcPts val="0"/>
                        </a:spcBef>
                        <a:spcAft>
                          <a:spcPts val="300"/>
                        </a:spcAft>
                        <a:defRPr/>
                      </a:pPr>
                      <a:r>
                        <a:rPr lang="de-DE" altLang="en-US" sz="1800" dirty="0" smtClean="0"/>
                        <a:t>Validation </a:t>
                      </a:r>
                      <a:r>
                        <a:rPr lang="de-DE" altLang="en-US" sz="1800" dirty="0" err="1" smtClean="0"/>
                        <a:t>of</a:t>
                      </a:r>
                      <a:r>
                        <a:rPr lang="de-DE" altLang="en-US" sz="1800" dirty="0" smtClean="0"/>
                        <a:t> PM PHY </a:t>
                      </a:r>
                      <a:r>
                        <a:rPr lang="de-DE" altLang="en-US" sz="1800" dirty="0" err="1" smtClean="0"/>
                        <a:t>up</a:t>
                      </a:r>
                      <a:r>
                        <a:rPr lang="de-DE" altLang="en-US" sz="1800" dirty="0" smtClean="0"/>
                        <a:t> </a:t>
                      </a:r>
                      <a:r>
                        <a:rPr lang="de-DE" altLang="en-US" sz="1800" dirty="0" err="1" smtClean="0"/>
                        <a:t>to</a:t>
                      </a:r>
                      <a:r>
                        <a:rPr lang="de-DE" altLang="en-US" sz="1800" dirty="0" smtClean="0"/>
                        <a:t> 200 MHz </a:t>
                      </a:r>
                      <a:r>
                        <a:rPr lang="de-DE" altLang="en-US" sz="1800" dirty="0" err="1" smtClean="0"/>
                        <a:t>bandwidth</a:t>
                      </a:r>
                      <a:r>
                        <a:rPr lang="de-DE" altLang="en-US" sz="1800" dirty="0" smtClean="0"/>
                        <a:t> </a:t>
                      </a:r>
                      <a:r>
                        <a:rPr lang="de-DE" altLang="en-US" sz="1800" dirty="0" err="1" smtClean="0"/>
                        <a:t>doc</a:t>
                      </a:r>
                      <a:r>
                        <a:rPr lang="de-DE" altLang="en-US" sz="1800" dirty="0" smtClean="0"/>
                        <a:t>. 0172/r4 (HHI)</a:t>
                      </a:r>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58771345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baseline="0" dirty="0" smtClean="0"/>
                        <a:t> </a:t>
                      </a:r>
                      <a:r>
                        <a:rPr lang="de-DE" altLang="en-US" sz="1800" dirty="0" err="1" smtClean="0"/>
                        <a:t>text</a:t>
                      </a:r>
                      <a:r>
                        <a:rPr lang="de-DE" altLang="en-US" sz="1800" dirty="0" smtClean="0"/>
                        <a:t> </a:t>
                      </a:r>
                      <a:r>
                        <a:rPr lang="de-DE" altLang="en-US" sz="1800" dirty="0" err="1" smtClean="0"/>
                        <a:t>proposal</a:t>
                      </a:r>
                      <a:r>
                        <a:rPr lang="de-DE" altLang="en-US" sz="1800" dirty="0" smtClean="0"/>
                        <a:t> </a:t>
                      </a:r>
                      <a:r>
                        <a:rPr lang="de-DE" altLang="en-US" sz="1800" dirty="0" err="1" smtClean="0"/>
                        <a:t>for</a:t>
                      </a:r>
                      <a:r>
                        <a:rPr lang="de-DE" altLang="en-US" sz="1800" dirty="0" smtClean="0"/>
                        <a:t> LB PHY 0267/r2</a:t>
                      </a:r>
                    </a:p>
                  </a:txBody>
                  <a:tcPr marT="45764" marB="45764"/>
                </a:tc>
                <a:tc>
                  <a:txBody>
                    <a:bodyPr/>
                    <a:lstStyle/>
                    <a:p>
                      <a:r>
                        <a:rPr lang="en-US" sz="1800" dirty="0" smtClean="0"/>
                        <a:t>70</a:t>
                      </a:r>
                      <a:endParaRPr lang="en-US" sz="1800" dirty="0"/>
                    </a:p>
                  </a:txBody>
                  <a:tcPr marT="45764" marB="45764"/>
                </a:tc>
                <a:extLst>
                  <a:ext uri="{0D108BD9-81ED-4DB2-BD59-A6C34878D82A}">
                    <a16:rowId xmlns:a16="http://schemas.microsoft.com/office/drawing/2014/main" val="98288505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smtClean="0"/>
              <a:t>PM1, </a:t>
            </a:r>
            <a:r>
              <a:rPr lang="en-US" altLang="en-US" sz="3600" dirty="0"/>
              <a:t>July </a:t>
            </a:r>
            <a:r>
              <a:rPr lang="en-US" altLang="en-US" sz="3600" dirty="0" smtClean="0"/>
              <a:t>10,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652445185"/>
              </p:ext>
            </p:extLst>
          </p:nvPr>
        </p:nvGraphicFramePr>
        <p:xfrm>
          <a:off x="685800" y="2362200"/>
          <a:ext cx="8229600" cy="182836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text</a:t>
                      </a:r>
                      <a:r>
                        <a:rPr lang="de-DE" altLang="en-US" sz="1800" dirty="0" smtClean="0"/>
                        <a:t> </a:t>
                      </a:r>
                      <a:r>
                        <a:rPr lang="en-US" sz="1800" dirty="0" smtClean="0"/>
                        <a:t>proposal for HB PHY in 0273/r0</a:t>
                      </a:r>
                      <a:endParaRPr lang="de-DE" altLang="en-US" sz="1800" dirty="0" smtClean="0"/>
                    </a:p>
                  </a:txBody>
                  <a:tcPr marT="45764" marB="45764"/>
                </a:tc>
                <a:tc>
                  <a:txBody>
                    <a:bodyPr/>
                    <a:lstStyle/>
                    <a:p>
                      <a:r>
                        <a:rPr lang="en-US" sz="1800" dirty="0" smtClean="0"/>
                        <a:t>110</a:t>
                      </a:r>
                      <a:endParaRPr lang="en-US" sz="1800" dirty="0"/>
                    </a:p>
                  </a:txBody>
                  <a:tcPr marT="45764" marB="45764"/>
                </a:tc>
                <a:extLst>
                  <a:ext uri="{0D108BD9-81ED-4DB2-BD59-A6C34878D82A}">
                    <a16:rowId xmlns:a16="http://schemas.microsoft.com/office/drawing/2014/main" val="15668413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13</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nn-NO" altLang="en-US" sz="3600" dirty="0" smtClean="0"/>
              <a:t>Wednesday </a:t>
            </a:r>
            <a:r>
              <a:rPr lang="nn-NO" altLang="en-US" sz="3600" dirty="0"/>
              <a:t>P</a:t>
            </a:r>
            <a:r>
              <a:rPr lang="nn-NO" altLang="en-US" sz="3600" dirty="0" smtClean="0"/>
              <a:t>M1, July 11, </a:t>
            </a:r>
            <a:r>
              <a:rPr lang="nn-NO" altLang="en-US" sz="3600" dirty="0"/>
              <a:t>2018</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795701708"/>
              </p:ext>
            </p:extLst>
          </p:nvPr>
        </p:nvGraphicFramePr>
        <p:xfrm>
          <a:off x="838200" y="2362200"/>
          <a:ext cx="8077200" cy="2560508"/>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Review </a:t>
                      </a:r>
                      <a:r>
                        <a:rPr lang="de-DE" altLang="en-US" sz="1800" dirty="0" err="1" smtClean="0"/>
                        <a:t>and</a:t>
                      </a:r>
                      <a:r>
                        <a:rPr lang="de-DE" altLang="en-US" sz="1800" dirty="0" smtClean="0"/>
                        <a:t> update Agenda in 15-18-0313-03 </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265283199"/>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Finalize</a:t>
                      </a:r>
                      <a:r>
                        <a:rPr lang="de-DE" altLang="en-US" sz="1800" dirty="0" smtClean="0"/>
                        <a:t> HB PHY </a:t>
                      </a:r>
                      <a:r>
                        <a:rPr lang="de-DE" altLang="en-US" sz="1800" dirty="0" err="1" smtClean="0"/>
                        <a:t>presentation</a:t>
                      </a:r>
                      <a:endParaRPr lang="de-DE" altLang="en-US" sz="1800" dirty="0" smtClean="0"/>
                    </a:p>
                  </a:txBody>
                  <a:tcPr marT="45764" marB="45764"/>
                </a:tc>
                <a:tc>
                  <a:txBody>
                    <a:bodyPr/>
                    <a:lstStyle/>
                    <a:p>
                      <a:r>
                        <a:rPr lang="en-US" sz="1800" dirty="0" smtClean="0"/>
                        <a:t>90</a:t>
                      </a:r>
                      <a:endParaRPr lang="en-US" sz="1800" dirty="0"/>
                    </a:p>
                  </a:txBody>
                  <a:tcPr marT="45764" marB="45764"/>
                </a:tc>
                <a:extLst>
                  <a:ext uri="{0D108BD9-81ED-4DB2-BD59-A6C34878D82A}">
                    <a16:rowId xmlns:a16="http://schemas.microsoft.com/office/drawing/2014/main" val="2794450366"/>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a:t>
                      </a:r>
                      <a:r>
                        <a:rPr lang="de-DE" altLang="en-US" sz="1800" dirty="0" err="1" smtClean="0"/>
                        <a:t>include</a:t>
                      </a:r>
                      <a:r>
                        <a:rPr lang="de-DE" altLang="en-US" sz="1800" dirty="0" smtClean="0"/>
                        <a:t> PHYs </a:t>
                      </a:r>
                      <a:r>
                        <a:rPr lang="de-DE" altLang="en-US" sz="1800" dirty="0" err="1" smtClean="0"/>
                        <a:t>into</a:t>
                      </a:r>
                      <a:r>
                        <a:rPr lang="de-DE" altLang="en-US" sz="1800" dirty="0" smtClean="0"/>
                        <a:t> D3</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607116675"/>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The Technical Editor shall make necessary arrangements to update </a:t>
            </a:r>
            <a:r>
              <a:rPr lang="en-GB" altLang="en-US" dirty="0">
                <a:sym typeface="Wingdings" panose="05000000000000000000" pitchFamily="2" charset="2"/>
              </a:rPr>
              <a:t>PM PHY (docs. 15-18/0003r8), </a:t>
            </a:r>
            <a:r>
              <a:rPr lang="en-GB" altLang="en-US" dirty="0" smtClean="0">
                <a:sym typeface="Wingdings" panose="05000000000000000000" pitchFamily="2" charset="2"/>
              </a:rPr>
              <a:t>LB </a:t>
            </a:r>
            <a:r>
              <a:rPr lang="en-GB" altLang="en-US" dirty="0" smtClean="0">
                <a:sym typeface="Wingdings" panose="05000000000000000000" pitchFamily="2" charset="2"/>
              </a:rPr>
              <a:t>PHY </a:t>
            </a:r>
            <a:r>
              <a:rPr lang="en-GB" altLang="en-US" dirty="0">
                <a:sym typeface="Wingdings" panose="05000000000000000000" pitchFamily="2" charset="2"/>
              </a:rPr>
              <a:t>(15-18/0267r4</a:t>
            </a:r>
            <a:r>
              <a:rPr lang="en-GB" altLang="en-US" dirty="0" smtClean="0">
                <a:sym typeface="Wingdings" panose="05000000000000000000" pitchFamily="2" charset="2"/>
              </a:rPr>
              <a:t>) texts </a:t>
            </a:r>
            <a:r>
              <a:rPr lang="en-GB" altLang="en-US" dirty="0" smtClean="0">
                <a:sym typeface="Wingdings" panose="05000000000000000000" pitchFamily="2" charset="2"/>
              </a:rPr>
              <a:t>and add them to D3.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Nikola</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John</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5/0/0</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3105957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Call for evaluation results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TG13 calls for further performance </a:t>
            </a:r>
            <a:r>
              <a:rPr lang="en-GB" altLang="en-US" dirty="0" smtClean="0">
                <a:sym typeface="Wingdings" panose="05000000000000000000" pitchFamily="2" charset="2"/>
              </a:rPr>
              <a:t>evaluation </a:t>
            </a:r>
            <a:r>
              <a:rPr lang="en-GB" altLang="en-US" dirty="0" smtClean="0">
                <a:sym typeface="Wingdings" panose="05000000000000000000" pitchFamily="2" charset="2"/>
              </a:rPr>
              <a:t>results for Synch</a:t>
            </a:r>
            <a:r>
              <a:rPr lang="en-GB" altLang="en-US" dirty="0" smtClean="0">
                <a:sym typeface="Wingdings" panose="05000000000000000000" pitchFamily="2" charset="2"/>
              </a:rPr>
              <a:t>, Header and </a:t>
            </a:r>
            <a:r>
              <a:rPr lang="en-GB" altLang="en-US" dirty="0" smtClean="0">
                <a:sym typeface="Wingdings" panose="05000000000000000000" pitchFamily="2" charset="2"/>
              </a:rPr>
              <a:t>Payload. Follow </a:t>
            </a:r>
            <a:r>
              <a:rPr lang="en-GB" altLang="en-US" dirty="0" smtClean="0">
                <a:sym typeface="Wingdings" panose="05000000000000000000" pitchFamily="2" charset="2"/>
              </a:rPr>
              <a:t>the </a:t>
            </a:r>
            <a:r>
              <a:rPr lang="en-GB" altLang="en-US" dirty="0" smtClean="0">
                <a:sym typeface="Wingdings" panose="05000000000000000000" pitchFamily="2" charset="2"/>
              </a:rPr>
              <a:t>evaluation framework of TG13 and use the comprehensive scheme introduced in 0190/r0 over the agreed-upon channel models. Upload any results before the Kona meeting.</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41339018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7FC46838-7E3A-4B64-AB04-01387CA5C876}" type="slidenum">
              <a:rPr lang="en-US" altLang="en-US" sz="1200" b="0" smtClean="0"/>
              <a:pPr>
                <a:spcBef>
                  <a:spcPct val="0"/>
                </a:spcBef>
                <a:buFontTx/>
                <a:buNone/>
              </a:pPr>
              <a:t>16</a:t>
            </a:fld>
            <a:endParaRPr lang="en-US" altLang="en-US" sz="1200" b="0" smtClean="0"/>
          </a:p>
        </p:txBody>
      </p:sp>
      <p:sp>
        <p:nvSpPr>
          <p:cNvPr id="48131"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48133" name="Rectangle 3"/>
          <p:cNvSpPr txBox="1">
            <a:spLocks noChangeArrowheads="1"/>
          </p:cNvSpPr>
          <p:nvPr/>
        </p:nvSpPr>
        <p:spPr bwMode="auto">
          <a:xfrm>
            <a:off x="6477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GB" altLang="en-US" sz="3600" dirty="0" smtClean="0"/>
              <a:t>TG13 Evaluation framework</a:t>
            </a:r>
            <a:endParaRPr lang="en-US" altLang="en-US" sz="1200" dirty="0"/>
          </a:p>
        </p:txBody>
      </p:sp>
      <p:sp>
        <p:nvSpPr>
          <p:cNvPr id="48134" name="Rectangle 3"/>
          <p:cNvSpPr txBox="1">
            <a:spLocks noChangeArrowheads="1"/>
          </p:cNvSpPr>
          <p:nvPr/>
        </p:nvSpPr>
        <p:spPr bwMode="auto">
          <a:xfrm>
            <a:off x="762000" y="2286000"/>
            <a:ext cx="8010525"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endParaRPr lang="en-GB" altLang="en-US" b="0"/>
          </a:p>
          <a:p>
            <a:pPr algn="just">
              <a:spcBef>
                <a:spcPct val="0"/>
              </a:spcBef>
              <a:buFontTx/>
              <a:buNone/>
            </a:pPr>
            <a:endParaRPr lang="en-GB" altLang="en-US" sz="1400" b="0"/>
          </a:p>
        </p:txBody>
      </p:sp>
      <p:sp>
        <p:nvSpPr>
          <p:cNvPr id="2" name="Textfeld 1"/>
          <p:cNvSpPr txBox="1"/>
          <p:nvPr/>
        </p:nvSpPr>
        <p:spPr>
          <a:xfrm>
            <a:off x="457200" y="1600200"/>
            <a:ext cx="8620125" cy="5186363"/>
          </a:xfrm>
          <a:prstGeom prst="rect">
            <a:avLst/>
          </a:prstGeom>
          <a:noFill/>
        </p:spPr>
        <p:txBody>
          <a:bodyPr>
            <a:spAutoFit/>
          </a:bodyPr>
          <a:lstStyle/>
          <a:p>
            <a:pPr>
              <a:defRPr/>
            </a:pPr>
            <a:r>
              <a:rPr lang="de-DE" sz="2000" dirty="0"/>
              <a:t>1) </a:t>
            </a:r>
            <a:r>
              <a:rPr lang="de-DE" sz="2000" b="1" dirty="0" err="1"/>
              <a:t>Preamble</a:t>
            </a:r>
            <a:endParaRPr lang="de-DE" sz="2000" b="1" dirty="0"/>
          </a:p>
          <a:p>
            <a:pPr marL="360363" lvl="1" indent="-342900">
              <a:buFont typeface="Arial" panose="020B0604020202020204" pitchFamily="34" charset="0"/>
              <a:buChar char="•"/>
              <a:defRPr/>
            </a:pPr>
            <a:r>
              <a:rPr lang="de-DE" sz="2000" dirty="0" err="1"/>
              <a:t>Detection</a:t>
            </a:r>
            <a:r>
              <a:rPr lang="de-DE" sz="2000" dirty="0"/>
              <a:t> </a:t>
            </a:r>
            <a:r>
              <a:rPr lang="de-DE" sz="2000" dirty="0" err="1"/>
              <a:t>probability</a:t>
            </a:r>
            <a:r>
              <a:rPr lang="de-DE" sz="2000" dirty="0"/>
              <a:t> (</a:t>
            </a:r>
            <a:r>
              <a:rPr lang="de-DE" sz="2000" dirty="0" err="1"/>
              <a:t>for</a:t>
            </a:r>
            <a:r>
              <a:rPr lang="de-DE" sz="2000" dirty="0"/>
              <a:t> </a:t>
            </a:r>
            <a:r>
              <a:rPr lang="de-DE" sz="2000" dirty="0" err="1"/>
              <a:t>false</a:t>
            </a:r>
            <a:r>
              <a:rPr lang="de-DE" sz="2000" dirty="0"/>
              <a:t> </a:t>
            </a:r>
            <a:r>
              <a:rPr lang="de-DE" sz="2000" dirty="0" err="1"/>
              <a:t>alarm</a:t>
            </a:r>
            <a:r>
              <a:rPr lang="de-DE" sz="2000" dirty="0"/>
              <a:t> rate = 0.1%) vs. SNR (cf. </a:t>
            </a:r>
            <a:r>
              <a:rPr lang="de-DE" sz="2000" dirty="0" err="1"/>
              <a:t>doc</a:t>
            </a:r>
            <a:r>
              <a:rPr lang="de-DE" sz="2000" dirty="0"/>
              <a:t>. 15-18-0106/r0) </a:t>
            </a:r>
            <a:r>
              <a:rPr lang="de-DE" sz="2000" dirty="0" err="1"/>
              <a:t>and</a:t>
            </a:r>
            <a:r>
              <a:rPr lang="de-DE" sz="2000" dirty="0"/>
              <a:t> </a:t>
            </a:r>
            <a:r>
              <a:rPr lang="de-DE" sz="2000" dirty="0" err="1"/>
              <a:t>required</a:t>
            </a:r>
            <a:r>
              <a:rPr lang="de-DE" sz="2000" dirty="0"/>
              <a:t> SNR </a:t>
            </a:r>
            <a:r>
              <a:rPr lang="de-DE" sz="2000" dirty="0" err="1"/>
              <a:t>where</a:t>
            </a:r>
            <a:r>
              <a:rPr lang="de-DE" sz="2000" dirty="0"/>
              <a:t> prob. </a:t>
            </a:r>
            <a:r>
              <a:rPr lang="de-DE" sz="2000" dirty="0" err="1"/>
              <a:t>of</a:t>
            </a:r>
            <a:r>
              <a:rPr lang="de-DE" sz="2000" dirty="0"/>
              <a:t> </a:t>
            </a:r>
            <a:r>
              <a:rPr lang="de-DE" sz="2000" dirty="0" err="1"/>
              <a:t>misdetection</a:t>
            </a:r>
            <a:r>
              <a:rPr lang="de-DE" sz="2000" dirty="0"/>
              <a:t> (</a:t>
            </a:r>
            <a:r>
              <a:rPr lang="de-DE" sz="2000" dirty="0" err="1"/>
              <a:t>timing</a:t>
            </a:r>
            <a:r>
              <a:rPr lang="de-DE" sz="2000" dirty="0"/>
              <a:t> </a:t>
            </a:r>
            <a:r>
              <a:rPr lang="de-DE" sz="2000" dirty="0" err="1"/>
              <a:t>error</a:t>
            </a:r>
            <a:r>
              <a:rPr lang="de-DE" sz="2000" dirty="0"/>
              <a:t>) &lt;0.1%</a:t>
            </a:r>
          </a:p>
          <a:p>
            <a:pPr>
              <a:defRPr/>
            </a:pPr>
            <a:r>
              <a:rPr lang="de-DE" sz="2000" dirty="0"/>
              <a:t>2) </a:t>
            </a:r>
            <a:r>
              <a:rPr lang="de-DE" sz="2000" b="1" dirty="0"/>
              <a:t>Header</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header</a:t>
            </a:r>
            <a:r>
              <a:rPr lang="de-DE" sz="2000" dirty="0"/>
              <a:t> incl. 8B10B </a:t>
            </a:r>
            <a:r>
              <a:rPr lang="de-DE" sz="2000" dirty="0" err="1"/>
              <a:t>and</a:t>
            </a:r>
            <a:r>
              <a:rPr lang="de-DE" sz="2000" dirty="0"/>
              <a:t> RS(36,24)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header</a:t>
            </a:r>
            <a:r>
              <a:rPr lang="de-DE" sz="2000" dirty="0"/>
              <a:t> </a:t>
            </a:r>
            <a:r>
              <a:rPr lang="de-DE" sz="2000" dirty="0" err="1"/>
              <a:t>information</a:t>
            </a:r>
            <a:endParaRPr lang="de-DE" sz="2000" dirty="0"/>
          </a:p>
          <a:p>
            <a:pPr>
              <a:defRPr/>
            </a:pPr>
            <a:r>
              <a:rPr lang="de-DE" sz="2000" dirty="0"/>
              <a:t>3) </a:t>
            </a:r>
            <a:r>
              <a:rPr lang="de-DE" sz="2000" b="1" dirty="0"/>
              <a:t>Payload</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payload</a:t>
            </a:r>
            <a:r>
              <a:rPr lang="de-DE" sz="2000" dirty="0"/>
              <a:t> incl. 8B10B </a:t>
            </a:r>
            <a:r>
              <a:rPr lang="de-DE" sz="2000" dirty="0" err="1"/>
              <a:t>or</a:t>
            </a:r>
            <a:r>
              <a:rPr lang="de-DE" sz="2000" dirty="0"/>
              <a:t> HCM </a:t>
            </a:r>
            <a:r>
              <a:rPr lang="de-DE" sz="2000" dirty="0" err="1"/>
              <a:t>and</a:t>
            </a:r>
            <a:r>
              <a:rPr lang="de-DE" sz="2000" dirty="0"/>
              <a:t> RS(255,248)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payload</a:t>
            </a:r>
            <a:endParaRPr lang="de-DE" sz="2000" dirty="0"/>
          </a:p>
          <a:p>
            <a:pPr>
              <a:defRPr/>
            </a:pPr>
            <a:r>
              <a:rPr lang="de-DE" sz="2000" dirty="0" err="1"/>
              <a:t>Results</a:t>
            </a:r>
            <a:r>
              <a:rPr lang="de-DE" sz="2000" dirty="0"/>
              <a:t> </a:t>
            </a:r>
            <a:r>
              <a:rPr lang="de-DE" sz="2000" dirty="0" err="1"/>
              <a:t>are</a:t>
            </a:r>
            <a:r>
              <a:rPr lang="de-DE" sz="2000" dirty="0"/>
              <a:t> </a:t>
            </a:r>
            <a:r>
              <a:rPr lang="de-DE" sz="2000" dirty="0" err="1"/>
              <a:t>expected</a:t>
            </a:r>
            <a:r>
              <a:rPr lang="de-DE" sz="2000" dirty="0"/>
              <a:t> </a:t>
            </a:r>
            <a:r>
              <a:rPr lang="de-DE" sz="2000" dirty="0" err="1"/>
              <a:t>for</a:t>
            </a:r>
            <a:r>
              <a:rPr lang="de-DE" sz="2000" dirty="0"/>
              <a:t> AWGN, D3 in </a:t>
            </a:r>
            <a:r>
              <a:rPr lang="de-DE" sz="2000" dirty="0" err="1"/>
              <a:t>scenario</a:t>
            </a:r>
            <a:r>
              <a:rPr lang="de-DE" sz="2000" dirty="0"/>
              <a:t> 3 </a:t>
            </a:r>
            <a:r>
              <a:rPr lang="de-DE" sz="2000" dirty="0" err="1"/>
              <a:t>and</a:t>
            </a:r>
            <a:r>
              <a:rPr lang="de-DE" sz="2000" dirty="0"/>
              <a:t> D7 in </a:t>
            </a:r>
            <a:r>
              <a:rPr lang="de-DE" sz="2000" dirty="0" err="1"/>
              <a:t>scenario</a:t>
            </a:r>
            <a:r>
              <a:rPr lang="de-DE" sz="2000" dirty="0"/>
              <a:t> 4 (Fig. 25) </a:t>
            </a:r>
            <a:r>
              <a:rPr lang="de-DE" sz="2000" dirty="0" err="1"/>
              <a:t>where</a:t>
            </a:r>
            <a:r>
              <a:rPr lang="de-DE" sz="2000" dirty="0"/>
              <a:t> LED1-6 </a:t>
            </a:r>
            <a:r>
              <a:rPr lang="de-DE" sz="2000" dirty="0" err="1"/>
              <a:t>are</a:t>
            </a:r>
            <a:r>
              <a:rPr lang="de-DE" sz="2000" dirty="0"/>
              <a:t> </a:t>
            </a:r>
            <a:r>
              <a:rPr lang="de-DE" sz="2000" dirty="0" err="1"/>
              <a:t>used</a:t>
            </a:r>
            <a:r>
              <a:rPr lang="de-DE" sz="2000" dirty="0"/>
              <a:t> </a:t>
            </a:r>
            <a:r>
              <a:rPr lang="de-DE" sz="2000" dirty="0" err="1"/>
              <a:t>together</a:t>
            </a:r>
            <a:r>
              <a:rPr lang="de-DE" sz="2000" dirty="0"/>
              <a:t> </a:t>
            </a:r>
            <a:r>
              <a:rPr lang="de-DE" sz="2000" dirty="0" err="1"/>
              <a:t>from</a:t>
            </a:r>
            <a:r>
              <a:rPr lang="de-DE" sz="2000" dirty="0"/>
              <a:t> </a:t>
            </a:r>
            <a:r>
              <a:rPr lang="en-GB" altLang="en-US" sz="2000" dirty="0">
                <a:hlinkClick r:id="rId3"/>
              </a:rPr>
              <a:t>https://mentor.ieee.org/802.15/dcn/15/15-15-0746-01-007a-tg7r1-channel-model-document-for-high-rate-pd-communications.pdf</a:t>
            </a:r>
            <a:r>
              <a:rPr lang="en-GB" altLang="en-US" sz="2000" dirty="0"/>
              <a:t>. CIRs: </a:t>
            </a:r>
            <a:r>
              <a:rPr lang="en-GB" altLang="en-US" sz="2000" dirty="0">
                <a:hlinkClick r:id="rId4"/>
              </a:rPr>
              <a:t>https://mentor.ieee.org/802.15/dcn/15/15-15-0747-00-007a-tg7r1-cirs-channel-model-document-for-high-rate-pd-communications.zip</a:t>
            </a:r>
            <a:r>
              <a:rPr lang="en-GB" altLang="en-US" sz="2000" dirty="0"/>
              <a:t> a companion file </a:t>
            </a:r>
            <a:r>
              <a:rPr lang="de-DE" sz="2000" dirty="0"/>
              <a:t>In </a:t>
            </a:r>
            <a:r>
              <a:rPr lang="de-DE" sz="2000" dirty="0" err="1"/>
              <a:t>case</a:t>
            </a:r>
            <a:r>
              <a:rPr lang="de-DE" sz="2000" dirty="0"/>
              <a:t> </a:t>
            </a:r>
            <a:r>
              <a:rPr lang="de-DE" sz="2000" dirty="0" err="1"/>
              <a:t>of</a:t>
            </a:r>
            <a:r>
              <a:rPr lang="de-DE" sz="2000" dirty="0"/>
              <a:t> </a:t>
            </a:r>
            <a:r>
              <a:rPr lang="de-DE" sz="2000" dirty="0" err="1"/>
              <a:t>questions</a:t>
            </a:r>
            <a:r>
              <a:rPr lang="de-DE" sz="2000" dirty="0"/>
              <a:t>, </a:t>
            </a:r>
            <a:r>
              <a:rPr lang="de-DE" sz="2000" dirty="0" err="1"/>
              <a:t>use</a:t>
            </a:r>
            <a:r>
              <a:rPr lang="de-DE" sz="2000" dirty="0"/>
              <a:t> TG13 email </a:t>
            </a:r>
            <a:r>
              <a:rPr lang="de-DE" sz="2000" dirty="0" err="1"/>
              <a:t>reflector</a:t>
            </a:r>
            <a:r>
              <a:rPr lang="de-DE" sz="2000" dirty="0"/>
              <a:t>. </a:t>
            </a:r>
          </a:p>
          <a:p>
            <a:pPr>
              <a:defRPr/>
            </a:pPr>
            <a:r>
              <a:rPr lang="de-DE" sz="2000" dirty="0"/>
              <a:t> </a:t>
            </a:r>
          </a:p>
          <a:p>
            <a:pPr>
              <a:defRPr/>
            </a:pPr>
            <a:endParaRPr lang="de-DE" sz="1100" dirty="0"/>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17</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Wednesday, PM2, July 11,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61440750"/>
              </p:ext>
            </p:extLst>
          </p:nvPr>
        </p:nvGraphicFramePr>
        <p:xfrm>
          <a:off x="838200" y="2362200"/>
          <a:ext cx="8077200" cy="2435296"/>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Call</a:t>
                      </a:r>
                      <a:r>
                        <a:rPr lang="de-DE" altLang="en-US" sz="1800" baseline="0" dirty="0" smtClean="0"/>
                        <a:t> </a:t>
                      </a:r>
                      <a:r>
                        <a:rPr lang="de-DE" altLang="en-US" sz="1800" baseline="0" dirty="0" err="1" smtClean="0"/>
                        <a:t>for</a:t>
                      </a:r>
                      <a:r>
                        <a:rPr lang="de-DE" altLang="en-US" sz="1800" baseline="0" dirty="0" smtClean="0"/>
                        <a:t> </a:t>
                      </a:r>
                      <a:r>
                        <a:rPr lang="de-DE" altLang="en-US" sz="1800" baseline="0" dirty="0" err="1" smtClean="0"/>
                        <a:t>further</a:t>
                      </a:r>
                      <a:r>
                        <a:rPr lang="de-DE" altLang="en-US" sz="1800" baseline="0" dirty="0" smtClean="0"/>
                        <a:t> </a:t>
                      </a:r>
                      <a:r>
                        <a:rPr lang="de-DE" altLang="en-US" sz="1800" baseline="0" dirty="0" err="1" smtClean="0"/>
                        <a:t>evaluation</a:t>
                      </a:r>
                      <a:r>
                        <a:rPr lang="de-DE" altLang="en-US" sz="1800" baseline="0" dirty="0" smtClean="0"/>
                        <a:t> </a:t>
                      </a:r>
                      <a:r>
                        <a:rPr lang="de-DE" altLang="en-US" sz="1800" baseline="0" dirty="0" err="1" smtClean="0"/>
                        <a:t>results</a:t>
                      </a:r>
                      <a:endParaRPr lang="de-DE" altLang="en-US" sz="1800" dirty="0" smtClean="0"/>
                    </a:p>
                  </a:txBody>
                  <a:tcPr marT="45764" marB="45764"/>
                </a:tc>
                <a:tc>
                  <a:txBody>
                    <a:bodyPr/>
                    <a:lstStyle/>
                    <a:p>
                      <a:r>
                        <a:rPr lang="en-US" sz="1800" dirty="0" smtClean="0"/>
                        <a:t>5</a:t>
                      </a:r>
                      <a:endParaRPr lang="en-US" sz="1800" dirty="0"/>
                    </a:p>
                  </a:txBody>
                  <a:tcPr marT="45678" marB="45678"/>
                </a:tc>
                <a:extLst>
                  <a:ext uri="{0D108BD9-81ED-4DB2-BD59-A6C34878D82A}">
                    <a16:rowId xmlns:a16="http://schemas.microsoft.com/office/drawing/2014/main" val="946416099"/>
                  </a:ext>
                </a:extLst>
              </a:tr>
              <a:tr h="4779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Comment </a:t>
                      </a:r>
                      <a:r>
                        <a:rPr lang="de-DE" altLang="en-US" sz="1800" dirty="0" err="1" smtClean="0"/>
                        <a:t>resolution</a:t>
                      </a:r>
                      <a:r>
                        <a:rPr lang="de-DE" altLang="en-US" sz="1800" dirty="0" smtClean="0"/>
                        <a:t> </a:t>
                      </a:r>
                      <a:r>
                        <a:rPr lang="de-DE" altLang="en-US" sz="1800" dirty="0" err="1" smtClean="0"/>
                        <a:t>against</a:t>
                      </a:r>
                      <a:r>
                        <a:rPr lang="de-DE" altLang="en-US" sz="1800" dirty="0" smtClean="0"/>
                        <a:t> D2</a:t>
                      </a:r>
                    </a:p>
                  </a:txBody>
                  <a:tcPr marT="45764" marB="45764"/>
                </a:tc>
                <a:tc>
                  <a:txBody>
                    <a:bodyPr/>
                    <a:lstStyle/>
                    <a:p>
                      <a:r>
                        <a:rPr lang="en-US" sz="1800" dirty="0" smtClean="0"/>
                        <a:t>30</a:t>
                      </a:r>
                      <a:endParaRPr lang="en-US" sz="1800" dirty="0"/>
                    </a:p>
                  </a:txBody>
                  <a:tcPr marT="45678" marB="45678"/>
                </a:tc>
                <a:extLst>
                  <a:ext uri="{0D108BD9-81ED-4DB2-BD59-A6C34878D82A}">
                    <a16:rowId xmlns:a16="http://schemas.microsoft.com/office/drawing/2014/main" val="4209009320"/>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18</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AM2, July </a:t>
            </a:r>
            <a:r>
              <a:rPr lang="en-US" altLang="en-US" sz="3600" dirty="0" smtClean="0"/>
              <a:t>12,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47328838"/>
              </p:ext>
            </p:extLst>
          </p:nvPr>
        </p:nvGraphicFramePr>
        <p:xfrm>
          <a:off x="838200" y="2362200"/>
          <a:ext cx="8077200" cy="3391112"/>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Finish comment resolution</a:t>
                      </a:r>
                      <a:endParaRPr lang="en-GB" altLang="en-US" sz="1800" dirty="0" smtClean="0"/>
                    </a:p>
                  </a:txBody>
                  <a:tcPr marT="45678" marB="45678"/>
                </a:tc>
                <a:tc>
                  <a:txBody>
                    <a:bodyPr/>
                    <a:lstStyle/>
                    <a:p>
                      <a:r>
                        <a:rPr lang="en-US" sz="1800" dirty="0" smtClean="0"/>
                        <a:t>40</a:t>
                      </a:r>
                      <a:endParaRPr lang="en-US" sz="1800" dirty="0"/>
                    </a:p>
                  </a:txBody>
                  <a:tcPr marT="45678" marB="45678"/>
                </a:tc>
                <a:extLst>
                  <a:ext uri="{0D108BD9-81ED-4DB2-BD59-A6C34878D82A}">
                    <a16:rowId xmlns:a16="http://schemas.microsoft.com/office/drawing/2014/main" val="2808479188"/>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Writing style for TG13 MAC procedures</a:t>
                      </a:r>
                    </a:p>
                  </a:txBody>
                  <a:tcPr marT="45678" marB="45678"/>
                </a:tc>
                <a:tc>
                  <a:txBody>
                    <a:bodyPr/>
                    <a:lstStyle/>
                    <a:p>
                      <a:r>
                        <a:rPr lang="en-US" sz="1800" dirty="0" smtClean="0"/>
                        <a:t>30</a:t>
                      </a:r>
                      <a:endParaRPr lang="en-US" sz="1800" dirty="0"/>
                    </a:p>
                  </a:txBody>
                  <a:tcPr marT="45678" marB="45678"/>
                </a:tc>
                <a:extLst>
                  <a:ext uri="{0D108BD9-81ED-4DB2-BD59-A6C34878D82A}">
                    <a16:rowId xmlns:a16="http://schemas.microsoft.com/office/drawing/2014/main" val="3276590084"/>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Text proposal for general</a:t>
                      </a:r>
                      <a:r>
                        <a:rPr lang="en-GB" altLang="en-US" sz="1800" baseline="0" dirty="0" smtClean="0"/>
                        <a:t> MAC format doc. 15-18/0270r4</a:t>
                      </a:r>
                      <a:endParaRPr lang="en-GB" altLang="en-US" sz="1800" dirty="0" smtClean="0"/>
                    </a:p>
                  </a:txBody>
                  <a:tcPr marT="45678" marB="45678"/>
                </a:tc>
                <a:tc>
                  <a:txBody>
                    <a:bodyPr/>
                    <a:lstStyle/>
                    <a:p>
                      <a:r>
                        <a:rPr lang="en-US" sz="1800" dirty="0" smtClean="0"/>
                        <a:t>30</a:t>
                      </a:r>
                      <a:endParaRPr lang="en-US" sz="1800" dirty="0"/>
                    </a:p>
                  </a:txBody>
                  <a:tcPr marT="45678" marB="45678"/>
                </a:tc>
                <a:extLst>
                  <a:ext uri="{0D108BD9-81ED-4DB2-BD59-A6C34878D82A}">
                    <a16:rowId xmlns:a16="http://schemas.microsoft.com/office/drawing/2014/main" val="918903049"/>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Discussion on the </a:t>
                      </a:r>
                      <a:r>
                        <a:rPr lang="en-GB" altLang="en-US" sz="1800" dirty="0" smtClean="0"/>
                        <a:t>timeline</a:t>
                      </a:r>
                      <a:endParaRPr lang="en-GB" altLang="en-US" sz="1800" dirty="0" smtClean="0"/>
                    </a:p>
                  </a:txBody>
                  <a:tcPr marT="45678" marB="45678"/>
                </a:tc>
                <a:tc>
                  <a:txBody>
                    <a:bodyPr/>
                    <a:lstStyle/>
                    <a:p>
                      <a:r>
                        <a:rPr lang="en-US" sz="1800" dirty="0" smtClean="0"/>
                        <a:t>20</a:t>
                      </a:r>
                      <a:endParaRPr lang="en-US" sz="1800" dirty="0"/>
                    </a:p>
                  </a:txBody>
                  <a:tcPr marT="45678" marB="45678"/>
                </a:tc>
                <a:extLst>
                  <a:ext uri="{0D108BD9-81ED-4DB2-BD59-A6C34878D82A}">
                    <a16:rowId xmlns:a16="http://schemas.microsoft.com/office/drawing/2014/main" val="1829722340"/>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25821170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60 technical comments </a:t>
            </a:r>
            <a:r>
              <a:rPr lang="en-GB" altLang="en-US" dirty="0" smtClean="0">
                <a:sym typeface="Wingdings" panose="05000000000000000000" pitchFamily="2" charset="2"/>
              </a:rPr>
              <a:t>as resolved in doc. </a:t>
            </a:r>
            <a:r>
              <a:rPr lang="en-GB" altLang="en-US" dirty="0" smtClean="0">
                <a:sym typeface="Wingdings" panose="05000000000000000000" pitchFamily="2" charset="2"/>
              </a:rPr>
              <a:t>0088/r5 and update TG13 draft accordingly. The </a:t>
            </a:r>
            <a:r>
              <a:rPr lang="en-GB" altLang="en-US" dirty="0" smtClean="0">
                <a:sym typeface="Wingdings" panose="05000000000000000000" pitchFamily="2" charset="2"/>
              </a:rPr>
              <a:t>technical Editor is granted the right to work in editorial comments. </a:t>
            </a:r>
            <a:r>
              <a:rPr lang="en-GB" altLang="en-US" dirty="0" smtClean="0">
                <a:sym typeface="Wingdings" panose="05000000000000000000" pitchFamily="2" charset="2"/>
              </a:rPr>
              <a:t>D3 </a:t>
            </a:r>
            <a:r>
              <a:rPr lang="en-GB" altLang="en-US" dirty="0" smtClean="0">
                <a:sym typeface="Wingdings" panose="05000000000000000000" pitchFamily="2" charset="2"/>
              </a:rPr>
              <a:t>will be made available until August </a:t>
            </a:r>
            <a:r>
              <a:rPr lang="en-GB" altLang="en-US" dirty="0" smtClean="0">
                <a:sym typeface="Wingdings" panose="05000000000000000000" pitchFamily="2" charset="2"/>
              </a:rPr>
              <a:t>18.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John</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Nikola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7/0/0</a:t>
            </a:r>
          </a:p>
          <a:p>
            <a:pPr algn="just">
              <a:buFontTx/>
              <a:buNone/>
            </a:pPr>
            <a:r>
              <a:rPr lang="en-GB" altLang="en-US" dirty="0" smtClean="0">
                <a:sym typeface="Wingdings" panose="05000000000000000000" pitchFamily="2" charset="2"/>
              </a:rPr>
              <a:t>Comments </a:t>
            </a:r>
            <a:r>
              <a:rPr lang="en-GB" altLang="en-US" dirty="0">
                <a:sym typeface="Wingdings" panose="05000000000000000000" pitchFamily="2" charset="2"/>
              </a:rPr>
              <a:t>against D3 are due before Sept. 2.</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3095099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slides for the </a:t>
            </a:r>
            <a:r>
              <a:rPr lang="en-US" altLang="en-US" dirty="0" smtClean="0"/>
              <a:t>July </a:t>
            </a:r>
            <a:r>
              <a:rPr lang="en-US" altLang="en-US" dirty="0"/>
              <a:t>2018 session in </a:t>
            </a:r>
            <a:r>
              <a:rPr lang="en-US" altLang="en-US" dirty="0" smtClean="0"/>
              <a:t>San Diego, CA.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20</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PM1, July 12,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535552997"/>
              </p:ext>
            </p:extLst>
          </p:nvPr>
        </p:nvGraphicFramePr>
        <p:xfrm>
          <a:off x="990600" y="2362200"/>
          <a:ext cx="7924800" cy="3260876"/>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lvl="0" indent="0" algn="just">
                        <a:buFontTx/>
                        <a:buNone/>
                      </a:pPr>
                      <a:r>
                        <a:rPr lang="en-GB" altLang="en-US" sz="1800" dirty="0" smtClean="0"/>
                        <a:t>Tentative Agenda for September meeting in Kona</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2066514011"/>
                  </a:ext>
                </a:extLst>
              </a:tr>
              <a:tr h="445388">
                <a:tc>
                  <a:txBody>
                    <a:bodyPr/>
                    <a:lstStyle/>
                    <a:p>
                      <a:pPr marL="0" lvl="0" indent="0" algn="just">
                        <a:buFontTx/>
                        <a:buNone/>
                      </a:pPr>
                      <a:r>
                        <a:rPr lang="en-GB" altLang="en-US" sz="1800" dirty="0" smtClean="0"/>
                        <a:t>Prepare conference calls  </a:t>
                      </a:r>
                      <a:endParaRPr lang="en-GB" altLang="en-US" sz="1800" dirty="0" smtClean="0"/>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2357636305"/>
                  </a:ext>
                </a:extLst>
              </a:tr>
              <a:tr h="445388">
                <a:tc>
                  <a:txBody>
                    <a:bodyPr/>
                    <a:lstStyle/>
                    <a:p>
                      <a:pPr marL="0" lvl="0" indent="0" algn="just">
                        <a:buFontTx/>
                        <a:buNone/>
                      </a:pPr>
                      <a:r>
                        <a:rPr lang="en-GB" altLang="en-US" sz="1800" dirty="0" smtClean="0"/>
                        <a:t>Present doc.</a:t>
                      </a:r>
                      <a:r>
                        <a:rPr lang="en-GB" altLang="en-US" sz="1800" baseline="0" dirty="0" smtClean="0"/>
                        <a:t> 15-18/0190r1 Update on evaluation results</a:t>
                      </a:r>
                      <a:endParaRPr lang="en-GB" altLang="en-US" sz="1800" dirty="0" smtClean="0"/>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222721100"/>
                  </a:ext>
                </a:extLst>
              </a:tr>
              <a:tr h="445388">
                <a:tc>
                  <a:txBody>
                    <a:bodyPr/>
                    <a:lstStyle/>
                    <a:p>
                      <a:pPr marL="0" lvl="0" indent="0" algn="just">
                        <a:buFontTx/>
                        <a:buNone/>
                      </a:pPr>
                      <a:r>
                        <a:rPr lang="en-GB" altLang="en-US" sz="1800" dirty="0" smtClean="0"/>
                        <a:t>Any other business</a:t>
                      </a:r>
                    </a:p>
                  </a:txBody>
                  <a:tcPr marT="45663" marB="45663"/>
                </a:tc>
                <a:tc>
                  <a:txBody>
                    <a:bodyPr/>
                    <a:lstStyle/>
                    <a:p>
                      <a:r>
                        <a:rPr lang="de-DE" sz="1800" dirty="0" smtClean="0"/>
                        <a:t>10</a:t>
                      </a:r>
                      <a:endParaRPr lang="en-US" sz="1800" dirty="0"/>
                    </a:p>
                  </a:txBody>
                  <a:tcPr marT="45663" marB="45663"/>
                </a:tc>
                <a:extLst>
                  <a:ext uri="{0D108BD9-81ED-4DB2-BD59-A6C34878D82A}">
                    <a16:rowId xmlns:a16="http://schemas.microsoft.com/office/drawing/2014/main" val="1757641420"/>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endParaRPr lang="en-GB" altLang="en-US" sz="1800" dirty="0" smtClean="0"/>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21</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September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Finalize HB </a:t>
            </a:r>
            <a:r>
              <a:rPr lang="en-GB" altLang="en-US" dirty="0" smtClean="0"/>
              <a:t>PHY </a:t>
            </a:r>
            <a:r>
              <a:rPr lang="en-GB" altLang="en-US" dirty="0" smtClean="0"/>
              <a:t>text</a:t>
            </a:r>
          </a:p>
          <a:p>
            <a:pPr marL="342900" indent="-342900" algn="just">
              <a:buFont typeface="Arial" panose="020B0604020202020204" pitchFamily="34" charset="0"/>
              <a:buChar char="•"/>
              <a:defRPr/>
            </a:pPr>
            <a:r>
              <a:rPr lang="en-GB" altLang="en-US" dirty="0" smtClean="0"/>
              <a:t>Look at evaluation results</a:t>
            </a:r>
            <a:endParaRPr lang="en-GB" altLang="en-US" dirty="0" smtClean="0"/>
          </a:p>
          <a:p>
            <a:pPr marL="342900" indent="-342900" algn="just">
              <a:buFont typeface="Arial" panose="020B0604020202020204" pitchFamily="34" charset="0"/>
              <a:buChar char="•"/>
              <a:defRPr/>
            </a:pPr>
            <a:r>
              <a:rPr lang="en-GB" altLang="en-US" dirty="0" smtClean="0"/>
              <a:t>Discuss </a:t>
            </a:r>
            <a:r>
              <a:rPr lang="en-GB" altLang="en-US" dirty="0" smtClean="0"/>
              <a:t>MAC proposals </a:t>
            </a:r>
            <a:endParaRPr lang="en-GB" altLang="en-US" dirty="0" smtClean="0"/>
          </a:p>
          <a:p>
            <a:pPr marL="342900" indent="-342900" algn="just">
              <a:buFont typeface="Arial" panose="020B0604020202020204" pitchFamily="34" charset="0"/>
              <a:buChar char="•"/>
              <a:defRPr/>
            </a:pPr>
            <a:r>
              <a:rPr lang="en-GB" altLang="en-US" dirty="0" smtClean="0"/>
              <a:t>Resolve comments against D3</a:t>
            </a:r>
          </a:p>
          <a:p>
            <a:pPr marL="342900" indent="-342900" algn="just">
              <a:buFont typeface="Arial" panose="020B0604020202020204" pitchFamily="34" charset="0"/>
              <a:buChar char="•"/>
              <a:defRPr/>
            </a:pPr>
            <a:r>
              <a:rPr lang="en-GB" altLang="en-US" dirty="0" smtClean="0"/>
              <a:t>Prepare D4 for WG Letter Ballot</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Conference </a:t>
            </a:r>
            <a:r>
              <a:rPr lang="de-DE" dirty="0" err="1" smtClean="0"/>
              <a:t>calls</a:t>
            </a:r>
            <a:endParaRPr lang="de-DE" dirty="0"/>
          </a:p>
        </p:txBody>
      </p:sp>
      <p:sp>
        <p:nvSpPr>
          <p:cNvPr id="3" name="Inhaltsplatzhalter 2"/>
          <p:cNvSpPr>
            <a:spLocks noGrp="1"/>
          </p:cNvSpPr>
          <p:nvPr>
            <p:ph idx="1"/>
          </p:nvPr>
        </p:nvSpPr>
        <p:spPr/>
        <p:txBody>
          <a:bodyPr/>
          <a:lstStyle/>
          <a:p>
            <a:pPr marL="0" indent="0">
              <a:buNone/>
            </a:pPr>
            <a:r>
              <a:rPr lang="de-DE" dirty="0" smtClean="0"/>
              <a:t>TG13 </a:t>
            </a:r>
            <a:r>
              <a:rPr lang="de-DE" dirty="0" err="1" smtClean="0"/>
              <a:t>has</a:t>
            </a:r>
            <a:r>
              <a:rPr lang="de-DE" dirty="0" smtClean="0"/>
              <a:t> </a:t>
            </a:r>
            <a:r>
              <a:rPr lang="de-DE" dirty="0" err="1" smtClean="0"/>
              <a:t>scheduled</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conference</a:t>
            </a:r>
            <a:r>
              <a:rPr lang="de-DE" dirty="0" smtClean="0"/>
              <a:t> </a:t>
            </a:r>
            <a:r>
              <a:rPr lang="de-DE" dirty="0" err="1" smtClean="0"/>
              <a:t>calls</a:t>
            </a:r>
            <a:endParaRPr lang="de-DE" dirty="0" smtClean="0"/>
          </a:p>
          <a:p>
            <a:pPr marL="0" indent="0">
              <a:buNone/>
            </a:pPr>
            <a:endParaRPr lang="de-DE" dirty="0" smtClean="0"/>
          </a:p>
          <a:p>
            <a:pPr marL="0" indent="0" algn="ctr">
              <a:buNone/>
            </a:pPr>
            <a:r>
              <a:rPr lang="de-DE" dirty="0" smtClean="0"/>
              <a:t>31 </a:t>
            </a:r>
            <a:r>
              <a:rPr lang="de-DE" dirty="0" err="1" smtClean="0"/>
              <a:t>July</a:t>
            </a:r>
            <a:r>
              <a:rPr lang="de-DE" dirty="0" smtClean="0"/>
              <a:t> 2018 8-9 A.M. EDT</a:t>
            </a:r>
          </a:p>
          <a:p>
            <a:pPr marL="0" indent="0" algn="ctr">
              <a:buNone/>
            </a:pPr>
            <a:r>
              <a:rPr lang="de-DE" dirty="0" smtClean="0"/>
              <a:t>14 August 2018 8-9 </a:t>
            </a:r>
            <a:r>
              <a:rPr lang="de-DE" dirty="0"/>
              <a:t>A.M. EDT</a:t>
            </a:r>
          </a:p>
          <a:p>
            <a:pPr marL="0" indent="0" algn="ctr">
              <a:buNone/>
            </a:pPr>
            <a:r>
              <a:rPr lang="de-DE" dirty="0" smtClean="0"/>
              <a:t>28 August 2018 </a:t>
            </a:r>
            <a:r>
              <a:rPr lang="de-DE" dirty="0"/>
              <a:t>8-9 A.M. EDT</a:t>
            </a:r>
            <a:endParaRPr lang="de-DE" dirty="0" smtClean="0"/>
          </a:p>
          <a:p>
            <a:pPr marL="0" indent="0">
              <a:buNone/>
            </a:pPr>
            <a:r>
              <a:rPr lang="de-DE" dirty="0" smtClean="0"/>
              <a:t>Agenda:</a:t>
            </a:r>
          </a:p>
          <a:p>
            <a:pPr algn="just">
              <a:buFont typeface="Arial" panose="020B0604020202020204" pitchFamily="34" charset="0"/>
              <a:buChar char="•"/>
              <a:defRPr/>
            </a:pPr>
            <a:r>
              <a:rPr lang="en-GB" altLang="en-US" dirty="0"/>
              <a:t>Finalize HB PHY text</a:t>
            </a:r>
          </a:p>
          <a:p>
            <a:pPr algn="just">
              <a:buFont typeface="Arial" panose="020B0604020202020204" pitchFamily="34" charset="0"/>
              <a:buChar char="•"/>
              <a:defRPr/>
            </a:pPr>
            <a:r>
              <a:rPr lang="en-GB" altLang="en-US" dirty="0"/>
              <a:t>Look at </a:t>
            </a:r>
            <a:r>
              <a:rPr lang="en-GB" altLang="en-US" dirty="0" smtClean="0"/>
              <a:t>new evaluation </a:t>
            </a:r>
            <a:r>
              <a:rPr lang="en-GB" altLang="en-US" dirty="0"/>
              <a:t>results</a:t>
            </a:r>
          </a:p>
          <a:p>
            <a:pPr algn="just">
              <a:buFont typeface="Arial" panose="020B0604020202020204" pitchFamily="34" charset="0"/>
              <a:buChar char="•"/>
              <a:defRPr/>
            </a:pPr>
            <a:r>
              <a:rPr lang="en-GB" altLang="en-US" dirty="0" smtClean="0"/>
              <a:t>Discussion on MAC</a:t>
            </a:r>
            <a:endParaRPr lang="en-GB" altLang="en-US" dirty="0"/>
          </a:p>
          <a:p>
            <a:pPr marL="0" indent="0">
              <a:buNone/>
            </a:pPr>
            <a:endParaRPr lang="de-DE" dirty="0" smtClean="0"/>
          </a:p>
          <a:p>
            <a:pPr marL="0" indent="0">
              <a:buNone/>
            </a:pPr>
            <a:endParaRPr lang="de-DE" dirty="0"/>
          </a:p>
          <a:p>
            <a:pPr marL="0" indent="0">
              <a:buNone/>
            </a:pPr>
            <a:r>
              <a:rPr lang="de-DE" dirty="0" smtClean="0"/>
              <a:t> </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6"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2240446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#8</a:t>
            </a:r>
            <a:endParaRPr lang="en-US" altLang="en-US" sz="3600" dirty="0"/>
          </a:p>
          <a:p>
            <a:pPr algn="just">
              <a:buFontTx/>
              <a:buNone/>
            </a:pPr>
            <a:r>
              <a:rPr lang="en-US" altLang="en-US" sz="3600" dirty="0"/>
              <a:t>Thursday </a:t>
            </a:r>
            <a:r>
              <a:rPr lang="en-US" altLang="en-US" sz="3600" dirty="0" smtClean="0"/>
              <a:t>PM2</a:t>
            </a:r>
            <a:r>
              <a:rPr lang="en-US" altLang="en-US" sz="3600" dirty="0"/>
              <a:t>, </a:t>
            </a:r>
            <a:r>
              <a:rPr lang="en-US" altLang="en-US" sz="3600" dirty="0" smtClean="0"/>
              <a:t>July 12, </a:t>
            </a:r>
            <a:r>
              <a:rPr lang="en-US" altLang="en-US" sz="3600" dirty="0"/>
              <a:t>2018</a:t>
            </a:r>
            <a:endParaRPr lang="en-US" altLang="en-US" dirty="0"/>
          </a:p>
          <a:p>
            <a:pPr lvl="1"/>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015279302"/>
              </p:ext>
            </p:extLst>
          </p:nvPr>
        </p:nvGraphicFramePr>
        <p:xfrm>
          <a:off x="838200" y="2362200"/>
          <a:ext cx="8077200" cy="1850506"/>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18">
                <a:tc>
                  <a:txBody>
                    <a:bodyPr/>
                    <a:lstStyle/>
                    <a:p>
                      <a:r>
                        <a:rPr lang="de-DE" sz="1800" dirty="0" smtClean="0"/>
                        <a:t>Item</a:t>
                      </a:r>
                      <a:endParaRPr lang="en-US" sz="1800" dirty="0"/>
                    </a:p>
                  </a:txBody>
                  <a:tcPr marT="45754" marB="45754"/>
                </a:tc>
                <a:tc>
                  <a:txBody>
                    <a:bodyPr/>
                    <a:lstStyle/>
                    <a:p>
                      <a:r>
                        <a:rPr lang="de-DE" sz="1800" dirty="0" smtClean="0"/>
                        <a:t>Time</a:t>
                      </a:r>
                      <a:endParaRPr lang="en-US" sz="1800" dirty="0"/>
                    </a:p>
                  </a:txBody>
                  <a:tcPr marT="45754" marB="45754"/>
                </a:tc>
                <a:extLst>
                  <a:ext uri="{0D108BD9-81ED-4DB2-BD59-A6C34878D82A}">
                    <a16:rowId xmlns:a16="http://schemas.microsoft.com/office/drawing/2014/main" val="10000"/>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4" marB="45754"/>
                </a:tc>
                <a:tc>
                  <a:txBody>
                    <a:bodyPr/>
                    <a:lstStyle/>
                    <a:p>
                      <a:r>
                        <a:rPr lang="de-DE" sz="1800" dirty="0" smtClean="0"/>
                        <a:t>3</a:t>
                      </a:r>
                      <a:endParaRPr lang="en-US" sz="1800" dirty="0"/>
                    </a:p>
                  </a:txBody>
                  <a:tcPr marT="45754" marB="45754"/>
                </a:tc>
                <a:extLst>
                  <a:ext uri="{0D108BD9-81ED-4DB2-BD59-A6C34878D82A}">
                    <a16:rowId xmlns:a16="http://schemas.microsoft.com/office/drawing/2014/main" val="10001"/>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4" marB="45754"/>
                </a:tc>
                <a:tc>
                  <a:txBody>
                    <a:bodyPr/>
                    <a:lstStyle/>
                    <a:p>
                      <a:r>
                        <a:rPr lang="de-DE" sz="1800" dirty="0" smtClean="0"/>
                        <a:t>5</a:t>
                      </a:r>
                      <a:endParaRPr lang="en-US" sz="1800" dirty="0"/>
                    </a:p>
                  </a:txBody>
                  <a:tcPr marT="45754" marB="45754"/>
                </a:tc>
                <a:extLst>
                  <a:ext uri="{0D108BD9-81ED-4DB2-BD59-A6C34878D82A}">
                    <a16:rowId xmlns:a16="http://schemas.microsoft.com/office/drawing/2014/main" val="10002"/>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Prepare Closing Plenary / Minutes</a:t>
                      </a:r>
                      <a:endParaRPr lang="en-GB" altLang="en-US" sz="1800" dirty="0" smtClean="0"/>
                    </a:p>
                  </a:txBody>
                  <a:tcPr marT="45754" marB="45754"/>
                </a:tc>
                <a:tc>
                  <a:txBody>
                    <a:bodyPr/>
                    <a:lstStyle/>
                    <a:p>
                      <a:r>
                        <a:rPr lang="en-US" sz="1800" dirty="0" smtClean="0"/>
                        <a:t>60</a:t>
                      </a:r>
                      <a:endParaRPr lang="en-US" sz="1800" dirty="0"/>
                    </a:p>
                  </a:txBody>
                  <a:tcPr marT="45754" marB="45754"/>
                </a:tc>
                <a:extLst>
                  <a:ext uri="{0D108BD9-81ED-4DB2-BD59-A6C34878D82A}">
                    <a16:rowId xmlns:a16="http://schemas.microsoft.com/office/drawing/2014/main" val="1181258145"/>
                  </a:ext>
                </a:extLst>
              </a:tr>
              <a:tr h="3660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4" marB="45754"/>
                </a:tc>
                <a:tc>
                  <a:txBody>
                    <a:bodyPr/>
                    <a:lstStyle/>
                    <a:p>
                      <a:r>
                        <a:rPr lang="de-DE" sz="1800" dirty="0" smtClean="0"/>
                        <a:t>2</a:t>
                      </a:r>
                      <a:endParaRPr lang="en-US" sz="1800" dirty="0"/>
                    </a:p>
                  </a:txBody>
                  <a:tcPr marT="45754" marB="45754"/>
                </a:tc>
                <a:extLst>
                  <a:ext uri="{0D108BD9-81ED-4DB2-BD59-A6C34878D82A}">
                    <a16:rowId xmlns:a16="http://schemas.microsoft.com/office/drawing/2014/main" val="10007"/>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2766451740"/>
              </p:ext>
            </p:extLst>
          </p:nvPr>
        </p:nvGraphicFramePr>
        <p:xfrm>
          <a:off x="762000" y="1524000"/>
          <a:ext cx="7696200" cy="2187576"/>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a:t>
                      </a:r>
                      <a:r>
                        <a:rPr lang="de-DE" sz="1500" dirty="0" smtClean="0"/>
                        <a:t>Tuncer </a:t>
                      </a:r>
                      <a:r>
                        <a:rPr lang="de-DE" sz="1500" dirty="0" smtClean="0"/>
                        <a:t>Baykas</a:t>
                      </a:r>
                      <a:endParaRPr lang="en-US" sz="1500" dirty="0"/>
                    </a:p>
                  </a:txBody>
                  <a:tcPr marT="45671" marB="45671"/>
                </a:tc>
                <a:extLst>
                  <a:ext uri="{0D108BD9-81ED-4DB2-BD59-A6C34878D82A}">
                    <a16:rowId xmlns:a16="http://schemas.microsoft.com/office/drawing/2014/main" val="10003"/>
                  </a:ext>
                </a:extLst>
              </a:tr>
              <a:tr h="370427">
                <a:tc>
                  <a:txBody>
                    <a:bodyPr/>
                    <a:lstStyle/>
                    <a:p>
                      <a:r>
                        <a:rPr lang="en-US" sz="1500" dirty="0" smtClean="0"/>
                        <a:t>TG</a:t>
                      </a:r>
                      <a:r>
                        <a:rPr lang="en-US" sz="1500" baseline="0" dirty="0" smtClean="0"/>
                        <a:t> </a:t>
                      </a:r>
                      <a:r>
                        <a:rPr lang="en-US" sz="1500" baseline="0" dirty="0" smtClean="0"/>
                        <a:t>Technical </a:t>
                      </a:r>
                      <a:r>
                        <a:rPr lang="en-US" sz="1500" dirty="0"/>
                        <a:t>Editor</a:t>
                      </a:r>
                    </a:p>
                  </a:txBody>
                  <a:tcPr marT="45671" marB="45671"/>
                </a:tc>
                <a:tc>
                  <a:txBody>
                    <a:bodyPr/>
                    <a:lstStyle/>
                    <a:p>
                      <a:r>
                        <a:rPr lang="en-GB" sz="1600" dirty="0"/>
                        <a:t>Li </a:t>
                      </a:r>
                      <a:r>
                        <a:rPr lang="en-GB" sz="1600" dirty="0" err="1"/>
                        <a:t>Qiang</a:t>
                      </a:r>
                      <a:r>
                        <a:rPr lang="en-GB" sz="1600" dirty="0"/>
                        <a:t> (John)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en-US" altLang="en-US" kern="0" dirty="0" smtClean="0"/>
              <a:t>Participation during </a:t>
            </a:r>
            <a:r>
              <a:rPr lang="en-US" altLang="en-US" kern="0" dirty="0"/>
              <a:t>Plenary or Interim counts towards voting </a:t>
            </a:r>
            <a:r>
              <a:rPr lang="en-US" altLang="en-US" kern="0" dirty="0" smtClean="0"/>
              <a:t>rights: Please, record your attendance!</a:t>
            </a:r>
          </a:p>
          <a:p>
            <a:pPr>
              <a:defRPr/>
            </a:pPr>
            <a:r>
              <a:rPr lang="de-DE" altLang="en-US" kern="0" dirty="0" smtClean="0"/>
              <a:t>See </a:t>
            </a:r>
            <a:r>
              <a:rPr lang="de-DE" altLang="en-US" kern="0" dirty="0" err="1" smtClean="0"/>
              <a:t>recent</a:t>
            </a:r>
            <a:r>
              <a:rPr lang="de-DE" altLang="en-US" kern="0" dirty="0" smtClean="0"/>
              <a:t>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all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San Diego</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676647086"/>
              </p:ext>
            </p:extLst>
          </p:nvPr>
        </p:nvGraphicFramePr>
        <p:xfrm>
          <a:off x="990600" y="1816697"/>
          <a:ext cx="6781800" cy="4203103"/>
        </p:xfrm>
        <a:graphic>
          <a:graphicData uri="http://schemas.openxmlformats.org/drawingml/2006/table">
            <a:tbl>
              <a:tblPr firstRow="1" bandRow="1">
                <a:tableStyleId>{21E4AEA4-8DFA-4A89-87EB-49C32662AFE0}</a:tableStyleId>
              </a:tblPr>
              <a:tblGrid>
                <a:gridCol w="994664">
                  <a:extLst>
                    <a:ext uri="{9D8B030D-6E8A-4147-A177-3AD203B41FA5}">
                      <a16:colId xmlns:a16="http://schemas.microsoft.com/office/drawing/2014/main" val="20000"/>
                    </a:ext>
                  </a:extLst>
                </a:gridCol>
                <a:gridCol w="1409107">
                  <a:extLst>
                    <a:ext uri="{9D8B030D-6E8A-4147-A177-3AD203B41FA5}">
                      <a16:colId xmlns:a16="http://schemas.microsoft.com/office/drawing/2014/main" val="20001"/>
                    </a:ext>
                  </a:extLst>
                </a:gridCol>
                <a:gridCol w="1409107">
                  <a:extLst>
                    <a:ext uri="{9D8B030D-6E8A-4147-A177-3AD203B41FA5}">
                      <a16:colId xmlns:a16="http://schemas.microsoft.com/office/drawing/2014/main" val="20002"/>
                    </a:ext>
                  </a:extLst>
                </a:gridCol>
                <a:gridCol w="1485160">
                  <a:extLst>
                    <a:ext uri="{9D8B030D-6E8A-4147-A177-3AD203B41FA5}">
                      <a16:colId xmlns:a16="http://schemas.microsoft.com/office/drawing/2014/main" val="20003"/>
                    </a:ext>
                  </a:extLst>
                </a:gridCol>
                <a:gridCol w="1483762">
                  <a:extLst>
                    <a:ext uri="{9D8B030D-6E8A-4147-A177-3AD203B41FA5}">
                      <a16:colId xmlns:a16="http://schemas.microsoft.com/office/drawing/2014/main" val="20004"/>
                    </a:ext>
                  </a:extLst>
                </a:gridCol>
              </a:tblGrid>
              <a:tr h="745133">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914439">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#1</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latin typeface="+mn-lt"/>
                        </a:rPr>
                        <a:t>TG13 #1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#4</a:t>
                      </a:r>
                      <a:endParaRPr lang="en-US" sz="1600" i="1" dirty="0" smtClean="0">
                        <a:solidFill>
                          <a:schemeClr val="bg1">
                            <a:lumMod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914439">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#6</a:t>
                      </a:r>
                      <a:endParaRPr lang="en-US" sz="1600" dirty="0" smtClean="0">
                        <a:solidFill>
                          <a:schemeClr val="tx1"/>
                        </a:solidFill>
                      </a:endParaRPr>
                    </a:p>
                  </a:txBody>
                  <a:tcPr marT="45744" marB="45744" anchor="ctr"/>
                </a:tc>
                <a:extLst>
                  <a:ext uri="{0D108BD9-81ED-4DB2-BD59-A6C34878D82A}">
                    <a16:rowId xmlns:a16="http://schemas.microsoft.com/office/drawing/2014/main" val="10002"/>
                  </a:ext>
                </a:extLst>
              </a:tr>
              <a:tr h="745133">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#7</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883959">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#2</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#8</a:t>
                      </a:r>
                      <a:endParaRPr lang="en-US" sz="1600" i="1" dirty="0" smtClean="0">
                        <a:solidFill>
                          <a:schemeClr val="bg1">
                            <a:lumMod val="50000"/>
                          </a:schemeClr>
                        </a:solidFill>
                      </a:endParaRPr>
                    </a:p>
                  </a:txBody>
                  <a:tcPr marT="45744" marB="45744" anchor="ctr"/>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sz="1800" dirty="0" smtClean="0"/>
              <a:t>Review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outcome</a:t>
            </a:r>
            <a:r>
              <a:rPr lang="de-DE" altLang="en-US" sz="1800" dirty="0" smtClean="0"/>
              <a:t> </a:t>
            </a:r>
            <a:r>
              <a:rPr lang="de-DE" altLang="en-US" sz="1800" dirty="0" err="1" smtClean="0"/>
              <a:t>of</a:t>
            </a:r>
            <a:r>
              <a:rPr lang="de-DE" altLang="en-US" sz="1800" dirty="0" smtClean="0"/>
              <a:t> </a:t>
            </a:r>
            <a:r>
              <a:rPr lang="de-DE" altLang="en-US" sz="1800" dirty="0" err="1" smtClean="0"/>
              <a:t>several</a:t>
            </a:r>
            <a:r>
              <a:rPr lang="de-DE" altLang="en-US" sz="1800" dirty="0" smtClean="0"/>
              <a:t> </a:t>
            </a:r>
            <a:r>
              <a:rPr lang="de-DE" altLang="en-US" sz="1800" dirty="0" err="1" smtClean="0"/>
              <a:t>phone</a:t>
            </a:r>
            <a:r>
              <a:rPr lang="de-DE" altLang="en-US" sz="1800" dirty="0" smtClean="0"/>
              <a:t> </a:t>
            </a:r>
            <a:r>
              <a:rPr lang="de-DE" altLang="en-US" sz="1800" dirty="0" err="1" smtClean="0"/>
              <a:t>calls</a:t>
            </a:r>
            <a:r>
              <a:rPr lang="de-DE" altLang="en-US" sz="1800" dirty="0" smtClean="0"/>
              <a:t> </a:t>
            </a:r>
          </a:p>
          <a:p>
            <a:pPr marL="342900" indent="-342900" algn="just">
              <a:spcBef>
                <a:spcPts val="0"/>
              </a:spcBef>
              <a:spcAft>
                <a:spcPts val="300"/>
              </a:spcAft>
              <a:defRPr/>
            </a:pPr>
            <a:r>
              <a:rPr lang="de-DE" altLang="en-US" sz="1800" dirty="0" err="1" smtClean="0"/>
              <a:t>Finalize</a:t>
            </a:r>
            <a:r>
              <a:rPr lang="de-DE" altLang="en-US" sz="1800" dirty="0" smtClean="0"/>
              <a:t> PM PHY </a:t>
            </a:r>
            <a:r>
              <a:rPr lang="de-DE" altLang="en-US" sz="1800" dirty="0" err="1" smtClean="0"/>
              <a:t>text</a:t>
            </a:r>
            <a:r>
              <a:rPr lang="de-DE" altLang="en-US" sz="1800" dirty="0" smtClean="0"/>
              <a:t> in </a:t>
            </a:r>
            <a:r>
              <a:rPr lang="de-DE" altLang="en-US" sz="1800" dirty="0" err="1" smtClean="0"/>
              <a:t>doc</a:t>
            </a:r>
            <a:r>
              <a:rPr lang="de-DE" altLang="en-US" sz="1800" dirty="0" smtClean="0"/>
              <a:t>. 0003/r7</a:t>
            </a:r>
          </a:p>
          <a:p>
            <a:pPr marL="1085850" lvl="1" indent="-342900" algn="just">
              <a:spcBef>
                <a:spcPts val="0"/>
              </a:spcBef>
              <a:spcAft>
                <a:spcPts val="300"/>
              </a:spcAft>
              <a:defRPr/>
            </a:pPr>
            <a:r>
              <a:rPr lang="en-US" sz="1800" dirty="0" smtClean="0"/>
              <a:t>results on 48-bit PM </a:t>
            </a:r>
            <a:r>
              <a:rPr lang="en-US" sz="1800" dirty="0"/>
              <a:t>PHY </a:t>
            </a:r>
            <a:r>
              <a:rPr lang="en-US" sz="1800" dirty="0" smtClean="0"/>
              <a:t>synch preamble </a:t>
            </a:r>
            <a:r>
              <a:rPr lang="de-DE" altLang="en-US" sz="1800" dirty="0" err="1" smtClean="0"/>
              <a:t>doc</a:t>
            </a:r>
            <a:r>
              <a:rPr lang="de-DE" altLang="en-US" sz="1800" dirty="0" smtClean="0"/>
              <a:t>. 0288/r0 (HHI, ETRI)</a:t>
            </a:r>
          </a:p>
          <a:p>
            <a:pPr marL="1085850" lvl="1" indent="-342900" algn="just">
              <a:spcBef>
                <a:spcPts val="0"/>
              </a:spcBef>
              <a:spcAft>
                <a:spcPts val="300"/>
              </a:spcAft>
              <a:defRPr/>
            </a:pPr>
            <a:r>
              <a:rPr lang="de-DE" altLang="en-US" sz="1800" dirty="0"/>
              <a:t>r</a:t>
            </a:r>
            <a:r>
              <a:rPr lang="de-DE" altLang="en-US" sz="1800" dirty="0" smtClean="0"/>
              <a:t>esolve </a:t>
            </a:r>
            <a:r>
              <a:rPr lang="de-DE" altLang="en-US" sz="1800" dirty="0" err="1" smtClean="0"/>
              <a:t>comments</a:t>
            </a:r>
            <a:r>
              <a:rPr lang="de-DE" altLang="en-US" sz="1800" dirty="0" smtClean="0"/>
              <a:t>/</a:t>
            </a:r>
            <a:r>
              <a:rPr lang="de-DE" altLang="en-US" sz="1800" dirty="0" err="1" smtClean="0"/>
              <a:t>make</a:t>
            </a:r>
            <a:r>
              <a:rPr lang="de-DE" altLang="en-US" sz="1800" dirty="0" smtClean="0"/>
              <a:t> </a:t>
            </a:r>
            <a:r>
              <a:rPr lang="de-DE" altLang="en-US" sz="1800" dirty="0" err="1" smtClean="0"/>
              <a:t>changes</a:t>
            </a:r>
            <a:r>
              <a:rPr lang="de-DE" altLang="en-US" sz="1800" dirty="0" smtClean="0"/>
              <a:t> in </a:t>
            </a:r>
            <a:r>
              <a:rPr lang="de-DE" altLang="en-US" sz="1800" dirty="0" err="1" smtClean="0"/>
              <a:t>doc</a:t>
            </a:r>
            <a:r>
              <a:rPr lang="de-DE" altLang="en-US" sz="1800" dirty="0" smtClean="0"/>
              <a:t>. 0003/r7 </a:t>
            </a:r>
            <a:r>
              <a:rPr lang="de-DE" altLang="en-US" sz="1800" dirty="0"/>
              <a:t>(HHI, ETRI, </a:t>
            </a:r>
            <a:r>
              <a:rPr lang="de-DE" altLang="en-US" sz="1800" dirty="0" err="1"/>
              <a:t>vlncom</a:t>
            </a:r>
            <a:r>
              <a:rPr lang="de-DE" altLang="en-US" sz="1800" dirty="0" smtClean="0"/>
              <a:t>)</a:t>
            </a:r>
          </a:p>
          <a:p>
            <a:pPr marL="1085850" lvl="1" indent="-342900" algn="just">
              <a:spcBef>
                <a:spcPts val="0"/>
              </a:spcBef>
              <a:spcAft>
                <a:spcPts val="300"/>
              </a:spcAft>
              <a:defRPr/>
            </a:pPr>
            <a:r>
              <a:rPr lang="de-DE" altLang="en-US" sz="1800" dirty="0"/>
              <a:t>validation </a:t>
            </a:r>
            <a:r>
              <a:rPr lang="de-DE" altLang="en-US" sz="1800" dirty="0" err="1"/>
              <a:t>of</a:t>
            </a:r>
            <a:r>
              <a:rPr lang="de-DE" altLang="en-US" sz="1800" dirty="0"/>
              <a:t> PM PHY </a:t>
            </a:r>
            <a:r>
              <a:rPr lang="de-DE" altLang="en-US" sz="1800" dirty="0" err="1"/>
              <a:t>up</a:t>
            </a:r>
            <a:r>
              <a:rPr lang="de-DE" altLang="en-US" sz="1800" dirty="0"/>
              <a:t> </a:t>
            </a:r>
            <a:r>
              <a:rPr lang="de-DE" altLang="en-US" sz="1800" dirty="0" err="1"/>
              <a:t>to</a:t>
            </a:r>
            <a:r>
              <a:rPr lang="de-DE" altLang="en-US" sz="1800" dirty="0"/>
              <a:t> 200 MHz </a:t>
            </a:r>
            <a:r>
              <a:rPr lang="de-DE" altLang="en-US" sz="1800" dirty="0" err="1" smtClean="0"/>
              <a:t>bandwidth</a:t>
            </a:r>
            <a:r>
              <a:rPr lang="de-DE" altLang="en-US" sz="1800" dirty="0" smtClean="0"/>
              <a:t> </a:t>
            </a:r>
            <a:r>
              <a:rPr lang="de-DE" altLang="en-US" sz="1800" dirty="0" err="1" smtClean="0"/>
              <a:t>doc</a:t>
            </a:r>
            <a:r>
              <a:rPr lang="de-DE" altLang="en-US" sz="1800" dirty="0" smtClean="0"/>
              <a:t>. 0172/r4 </a:t>
            </a:r>
            <a:r>
              <a:rPr lang="de-DE" altLang="en-US" sz="1800" dirty="0"/>
              <a:t>(HHI)</a:t>
            </a:r>
          </a:p>
          <a:p>
            <a:pPr marL="342900" indent="-342900" algn="just">
              <a:spcBef>
                <a:spcPts val="0"/>
              </a:spcBef>
              <a:spcAft>
                <a:spcPts val="300"/>
              </a:spcAf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dirty="0" smtClean="0"/>
              <a:t> LB PHY</a:t>
            </a:r>
          </a:p>
          <a:p>
            <a:pPr marL="1085850" lvl="1" indent="-342900" algn="just">
              <a:spcBef>
                <a:spcPts val="0"/>
              </a:spcBef>
              <a:spcAft>
                <a:spcPts val="300"/>
              </a:spcAft>
              <a:defRPr/>
            </a:pPr>
            <a:r>
              <a:rPr lang="de-DE" altLang="en-US" sz="1800" dirty="0"/>
              <a:t>p</a:t>
            </a:r>
            <a:r>
              <a:rPr lang="de-DE" altLang="en-US" sz="1800" dirty="0" smtClean="0"/>
              <a:t>resent </a:t>
            </a:r>
            <a:r>
              <a:rPr lang="de-DE" altLang="en-US" sz="1800" dirty="0" err="1" smtClean="0"/>
              <a:t>text</a:t>
            </a:r>
            <a:r>
              <a:rPr lang="de-DE" altLang="en-US" sz="1800" dirty="0" smtClean="0"/>
              <a:t> </a:t>
            </a:r>
            <a:r>
              <a:rPr lang="de-DE" altLang="en-US" sz="1800" dirty="0" err="1" smtClean="0"/>
              <a:t>version</a:t>
            </a:r>
            <a:r>
              <a:rPr lang="de-DE" altLang="en-US" sz="1800" dirty="0" smtClean="0"/>
              <a:t> </a:t>
            </a:r>
            <a:r>
              <a:rPr lang="de-DE" altLang="en-US" sz="1800" dirty="0" err="1" smtClean="0"/>
              <a:t>of</a:t>
            </a:r>
            <a:r>
              <a:rPr lang="de-DE" altLang="en-US" sz="1800" dirty="0" smtClean="0"/>
              <a:t> 0267/r2 (</a:t>
            </a:r>
            <a:r>
              <a:rPr lang="de-DE" altLang="en-US" sz="1800" dirty="0" err="1" smtClean="0"/>
              <a:t>t.b.d</a:t>
            </a:r>
            <a:r>
              <a:rPr lang="de-DE" altLang="en-US" sz="1800" dirty="0" smtClean="0"/>
              <a:t>.)</a:t>
            </a:r>
          </a:p>
          <a:p>
            <a:pPr marL="342900" indent="-342900" algn="just">
              <a:spcBef>
                <a:spcPts val="0"/>
              </a:spcBef>
              <a:spcAft>
                <a:spcPts val="300"/>
              </a:spcAft>
              <a:defRPr/>
            </a:pPr>
            <a:r>
              <a:rPr lang="de-DE" altLang="en-US" sz="1800" dirty="0"/>
              <a:t>Present </a:t>
            </a:r>
            <a:r>
              <a:rPr lang="de-DE" altLang="en-US" sz="1800" dirty="0" err="1"/>
              <a:t>and</a:t>
            </a:r>
            <a:r>
              <a:rPr lang="de-DE" altLang="en-US" sz="1800" dirty="0"/>
              <a:t> </a:t>
            </a:r>
            <a:r>
              <a:rPr lang="de-DE" altLang="en-US" sz="1800" dirty="0" err="1"/>
              <a:t>discuss</a:t>
            </a:r>
            <a:r>
              <a:rPr lang="de-DE" altLang="en-US" sz="1800" dirty="0"/>
              <a:t> </a:t>
            </a:r>
            <a:r>
              <a:rPr lang="de-DE" altLang="en-US" sz="1800" dirty="0" smtClean="0"/>
              <a:t>HB </a:t>
            </a:r>
            <a:r>
              <a:rPr lang="de-DE" altLang="en-US" sz="1800" dirty="0"/>
              <a:t>PHY</a:t>
            </a:r>
          </a:p>
          <a:p>
            <a:pPr marL="1085850" lvl="1" indent="-342900" algn="just">
              <a:spcBef>
                <a:spcPts val="0"/>
              </a:spcBef>
              <a:spcAft>
                <a:spcPts val="300"/>
              </a:spcAft>
              <a:defRPr/>
            </a:pPr>
            <a:r>
              <a:rPr lang="de-DE" altLang="en-US" sz="1800" dirty="0" smtClean="0"/>
              <a:t>present </a:t>
            </a:r>
            <a:r>
              <a:rPr lang="de-DE" altLang="en-US" sz="1800" dirty="0" err="1"/>
              <a:t>text</a:t>
            </a:r>
            <a:r>
              <a:rPr lang="de-DE" altLang="en-US" sz="1800" dirty="0"/>
              <a:t> </a:t>
            </a:r>
            <a:r>
              <a:rPr lang="en-US" sz="1800" dirty="0" smtClean="0"/>
              <a:t>proposal </a:t>
            </a:r>
            <a:r>
              <a:rPr lang="en-US" sz="1800" dirty="0"/>
              <a:t>for High Bandwidth </a:t>
            </a:r>
            <a:r>
              <a:rPr lang="en-US" sz="1800" dirty="0" smtClean="0"/>
              <a:t>PHY in 0273/r0</a:t>
            </a:r>
            <a:endParaRPr lang="de-DE" altLang="en-US" sz="1800" dirty="0"/>
          </a:p>
          <a:p>
            <a:pPr marL="342900" indent="-342900" algn="just">
              <a:spcBef>
                <a:spcPts val="0"/>
              </a:spcBef>
              <a:spcAft>
                <a:spcPts val="300"/>
              </a:spcAft>
              <a:defRPr/>
            </a:pPr>
            <a:r>
              <a:rPr lang="de-DE" altLang="en-US" sz="1800" dirty="0" err="1"/>
              <a:t>Resolve</a:t>
            </a:r>
            <a:r>
              <a:rPr lang="de-DE" altLang="en-US" sz="1800" dirty="0"/>
              <a:t> all </a:t>
            </a:r>
            <a:r>
              <a:rPr lang="de-DE" altLang="en-US" sz="1800" dirty="0" err="1"/>
              <a:t>comments</a:t>
            </a:r>
            <a:r>
              <a:rPr lang="de-DE" altLang="en-US" sz="1800" dirty="0"/>
              <a:t> </a:t>
            </a:r>
            <a:r>
              <a:rPr lang="de-DE" altLang="en-US" sz="1800" dirty="0" err="1"/>
              <a:t>against</a:t>
            </a:r>
            <a:r>
              <a:rPr lang="de-DE" altLang="en-US" sz="1800" dirty="0"/>
              <a:t> D2</a:t>
            </a:r>
          </a:p>
          <a:p>
            <a:pPr marL="1085850" lvl="1" indent="-342900" algn="just">
              <a:spcBef>
                <a:spcPts val="0"/>
              </a:spcBef>
              <a:spcAft>
                <a:spcPts val="300"/>
              </a:spcAft>
              <a:defRPr/>
            </a:pPr>
            <a:r>
              <a:rPr lang="de-DE" altLang="en-US" sz="1800" dirty="0" err="1"/>
              <a:t>Combined</a:t>
            </a:r>
            <a:r>
              <a:rPr lang="de-DE" altLang="en-US" sz="1800" dirty="0"/>
              <a:t> </a:t>
            </a:r>
            <a:r>
              <a:rPr lang="de-DE" altLang="en-US" sz="1800" dirty="0" err="1"/>
              <a:t>comments</a:t>
            </a:r>
            <a:r>
              <a:rPr lang="de-DE" altLang="en-US" sz="1800" dirty="0"/>
              <a:t> in </a:t>
            </a:r>
            <a:r>
              <a:rPr lang="de-DE" altLang="en-US" sz="1800" dirty="0" err="1"/>
              <a:t>doc</a:t>
            </a:r>
            <a:r>
              <a:rPr lang="de-DE" altLang="en-US" sz="1800" dirty="0"/>
              <a:t>. </a:t>
            </a:r>
            <a:r>
              <a:rPr lang="de-DE" altLang="en-US" sz="1800" dirty="0" smtClean="0"/>
              <a:t>0088/r3</a:t>
            </a:r>
            <a:endParaRPr lang="de-DE" altLang="en-US" sz="1800" dirty="0"/>
          </a:p>
          <a:p>
            <a:pPr marL="1085850" lvl="1" indent="-342900" algn="just">
              <a:spcBef>
                <a:spcPts val="0"/>
              </a:spcBef>
              <a:spcAft>
                <a:spcPts val="300"/>
              </a:spcAft>
              <a:defRPr/>
            </a:pPr>
            <a:r>
              <a:rPr lang="de-DE" altLang="en-US" sz="1800" dirty="0" err="1"/>
              <a:t>Prepare</a:t>
            </a:r>
            <a:r>
              <a:rPr lang="de-DE" altLang="en-US" sz="1800" dirty="0"/>
              <a:t> D3 </a:t>
            </a:r>
            <a:r>
              <a:rPr lang="de-DE" altLang="en-US" sz="1800" dirty="0" err="1"/>
              <a:t>and</a:t>
            </a:r>
            <a:r>
              <a:rPr lang="de-DE" altLang="en-US" sz="1800" dirty="0"/>
              <a:t> </a:t>
            </a:r>
            <a:r>
              <a:rPr lang="de-DE" altLang="en-US" sz="1800" dirty="0" err="1"/>
              <a:t>collect</a:t>
            </a:r>
            <a:r>
              <a:rPr lang="de-DE" altLang="en-US" sz="1800" dirty="0"/>
              <a:t> </a:t>
            </a:r>
            <a:r>
              <a:rPr lang="de-DE" altLang="en-US" sz="1800" dirty="0" err="1"/>
              <a:t>and</a:t>
            </a:r>
            <a:r>
              <a:rPr lang="de-DE" altLang="en-US" sz="1800" dirty="0"/>
              <a:t> </a:t>
            </a:r>
            <a:r>
              <a:rPr lang="de-DE" altLang="en-US" sz="1800" dirty="0" err="1"/>
              <a:t>next</a:t>
            </a:r>
            <a:r>
              <a:rPr lang="de-DE" altLang="en-US" sz="1800" dirty="0"/>
              <a:t> </a:t>
            </a:r>
            <a:r>
              <a:rPr lang="de-DE" altLang="en-US" sz="1800" dirty="0" err="1"/>
              <a:t>steps</a:t>
            </a:r>
            <a:r>
              <a:rPr lang="de-DE" altLang="en-US" sz="1800" dirty="0"/>
              <a:t>/</a:t>
            </a:r>
            <a:r>
              <a:rPr lang="de-DE" altLang="en-US" sz="1800" dirty="0" err="1"/>
              <a:t>telcos</a:t>
            </a:r>
            <a:r>
              <a:rPr lang="de-DE" altLang="en-US" sz="1800" dirty="0"/>
              <a:t> </a:t>
            </a:r>
            <a:r>
              <a:rPr lang="de-DE" altLang="en-US" sz="1800" dirty="0" err="1"/>
              <a:t>needed</a:t>
            </a:r>
            <a:r>
              <a:rPr lang="de-DE" altLang="en-US" sz="1800" dirty="0"/>
              <a:t> </a:t>
            </a:r>
            <a:r>
              <a:rPr lang="de-DE" altLang="en-US" sz="1800" dirty="0" err="1"/>
              <a:t>for</a:t>
            </a:r>
            <a:r>
              <a:rPr lang="de-DE" altLang="en-US" sz="1800" dirty="0"/>
              <a:t> D4  </a:t>
            </a:r>
          </a:p>
          <a:p>
            <a:pPr marL="342900" indent="-342900" algn="just">
              <a:spcBef>
                <a:spcPts val="0"/>
              </a:spcBef>
              <a:spcAft>
                <a:spcPts val="300"/>
              </a:spcAft>
              <a:defRPr/>
            </a:pPr>
            <a:r>
              <a:rPr lang="de-DE" altLang="en-US" sz="1800" dirty="0" err="1" smtClean="0"/>
              <a:t>Discuss</a:t>
            </a:r>
            <a:r>
              <a:rPr lang="de-DE" altLang="en-US" sz="1800" dirty="0" smtClean="0"/>
              <a:t> </a:t>
            </a:r>
            <a:r>
              <a:rPr lang="de-DE" altLang="en-US" sz="1800" dirty="0"/>
              <a:t>TG13 </a:t>
            </a:r>
            <a:r>
              <a:rPr lang="de-DE" altLang="en-US" sz="1800" dirty="0" smtClean="0"/>
              <a:t>MAC</a:t>
            </a:r>
            <a:endParaRPr lang="de-DE" altLang="en-US" sz="1800" dirty="0"/>
          </a:p>
          <a:p>
            <a:pPr marL="1085850" lvl="1" indent="-342900" algn="just">
              <a:spcBef>
                <a:spcPts val="0"/>
              </a:spcBef>
              <a:spcAft>
                <a:spcPts val="300"/>
              </a:spcAft>
              <a:defRPr/>
            </a:pPr>
            <a:r>
              <a:rPr lang="de-DE" altLang="en-US" sz="1800" dirty="0" smtClean="0"/>
              <a:t>Text on MAC </a:t>
            </a:r>
            <a:r>
              <a:rPr lang="de-DE" altLang="en-US" sz="1800" dirty="0" err="1" smtClean="0"/>
              <a:t>doc</a:t>
            </a:r>
            <a:r>
              <a:rPr lang="de-DE" altLang="en-US" sz="1800" dirty="0" smtClean="0"/>
              <a:t>. 270/r3 (</a:t>
            </a:r>
            <a:r>
              <a:rPr lang="de-DE" altLang="en-US" sz="1800" dirty="0" err="1" smtClean="0"/>
              <a:t>pureLiFi</a:t>
            </a:r>
            <a:r>
              <a:rPr lang="de-DE" altLang="en-US" sz="1800" dirty="0" smtClean="0"/>
              <a:t>)</a:t>
            </a:r>
          </a:p>
          <a:p>
            <a:pPr marL="1085850" lvl="1" indent="-342900" algn="just">
              <a:spcBef>
                <a:spcPts val="0"/>
              </a:spcBef>
              <a:spcAft>
                <a:spcPts val="300"/>
              </a:spcAft>
              <a:defRPr/>
            </a:pPr>
            <a:r>
              <a:rPr lang="en-US" dirty="0"/>
              <a:t>Organizing MAC frame formats in </a:t>
            </a:r>
            <a:r>
              <a:rPr lang="en-US" dirty="0" smtClean="0"/>
              <a:t>802.15.13</a:t>
            </a:r>
            <a:r>
              <a:rPr lang="de-DE" altLang="en-US" sz="1800" dirty="0" smtClean="0"/>
              <a:t> </a:t>
            </a:r>
            <a:r>
              <a:rPr lang="de-DE" altLang="en-US" sz="1800" dirty="0" err="1" smtClean="0"/>
              <a:t>doc</a:t>
            </a:r>
            <a:r>
              <a:rPr lang="de-DE" altLang="en-US" sz="1800" dirty="0" smtClean="0"/>
              <a:t>. 579/r2</a:t>
            </a:r>
            <a:endParaRPr lang="de-DE" altLang="en-US" sz="1800"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#1</a:t>
            </a:r>
          </a:p>
          <a:p>
            <a:pPr algn="just">
              <a:buFontTx/>
              <a:buNone/>
            </a:pPr>
            <a:r>
              <a:rPr lang="en-US" altLang="en-US" sz="3600" dirty="0" smtClean="0"/>
              <a:t>Tuesday AM1, July 10, </a:t>
            </a:r>
            <a:r>
              <a:rPr lang="en-US" altLang="en-US" sz="3600" dirty="0"/>
              <a:t>2018</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1555415"/>
              </p:ext>
            </p:extLst>
          </p:nvPr>
        </p:nvGraphicFramePr>
        <p:xfrm>
          <a:off x="838200" y="2286000"/>
          <a:ext cx="8077200" cy="333513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0216/r0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0276/r0, 0277/r1,</a:t>
                      </a:r>
                      <a:r>
                        <a:rPr lang="en-GB" altLang="en-US" sz="1800" baseline="0" dirty="0" smtClean="0"/>
                        <a:t> 0278/r1, 0312/r1</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876849568"/>
                  </a:ext>
                </a:extLst>
              </a:tr>
              <a:tr h="2010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Discussion and approval of new agenda in 0313/r1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5"/>
                  </a:ext>
                </a:extLst>
              </a:tr>
              <a:tr h="201071">
                <a:tc>
                  <a:txBody>
                    <a:bodyPr/>
                    <a:lstStyle/>
                    <a:p>
                      <a:pPr marL="358775" lvl="1" indent="-358775" algn="just">
                        <a:spcBef>
                          <a:spcPts val="0"/>
                        </a:spcBef>
                        <a:spcAft>
                          <a:spcPts val="300"/>
                        </a:spcAft>
                        <a:defRPr/>
                      </a:pPr>
                      <a:r>
                        <a:rPr lang="en-US" sz="1800" dirty="0" smtClean="0"/>
                        <a:t>Results on 48-bit PM PHY synch preamble </a:t>
                      </a:r>
                      <a:r>
                        <a:rPr lang="de-DE" altLang="en-US" sz="1800" dirty="0" err="1" smtClean="0"/>
                        <a:t>doc</a:t>
                      </a:r>
                      <a:r>
                        <a:rPr lang="de-DE" altLang="en-US" sz="1800" dirty="0" smtClean="0"/>
                        <a:t>. 0288/r0 (HHI, ETRI)</a:t>
                      </a:r>
                    </a:p>
                  </a:txBody>
                  <a:tcPr marT="45764" marB="45764"/>
                </a:tc>
                <a:tc>
                  <a:txBody>
                    <a:bodyPr/>
                    <a:lstStyle/>
                    <a:p>
                      <a:r>
                        <a:rPr lang="de-DE" sz="1800" dirty="0" smtClean="0"/>
                        <a:t>50</a:t>
                      </a:r>
                      <a:endParaRPr lang="en-US" sz="1800" dirty="0"/>
                    </a:p>
                  </a:txBody>
                  <a:tcPr marT="45764" marB="45764"/>
                </a:tc>
                <a:extLst>
                  <a:ext uri="{0D108BD9-81ED-4DB2-BD59-A6C34878D82A}">
                    <a16:rowId xmlns:a16="http://schemas.microsoft.com/office/drawing/2014/main" val="492732941"/>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1856</Words>
  <Application>Microsoft Office PowerPoint</Application>
  <PresentationFormat>Bildschirmpräsentation (4:3)</PresentationFormat>
  <Paragraphs>428</Paragraphs>
  <Slides>23</Slides>
  <Notes>22</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30"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July 2018 Meeting Slides</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TG 13 Conference calls</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4446</cp:revision>
  <cp:lastPrinted>2014-11-04T15:04:57Z</cp:lastPrinted>
  <dcterms:created xsi:type="dcterms:W3CDTF">2007-04-17T18:10:23Z</dcterms:created>
  <dcterms:modified xsi:type="dcterms:W3CDTF">2018-07-12T23:48:09Z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