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424" r:id="rId3"/>
    <p:sldId id="717" r:id="rId4"/>
    <p:sldId id="423" r:id="rId5"/>
    <p:sldId id="608" r:id="rId6"/>
    <p:sldId id="708" r:id="rId7"/>
    <p:sldId id="386" r:id="rId8"/>
    <p:sldId id="754" r:id="rId9"/>
    <p:sldId id="560" r:id="rId10"/>
    <p:sldId id="779" r:id="rId11"/>
    <p:sldId id="718" r:id="rId12"/>
    <p:sldId id="790" r:id="rId13"/>
    <p:sldId id="774" r:id="rId14"/>
    <p:sldId id="791" r:id="rId15"/>
    <p:sldId id="794" r:id="rId16"/>
    <p:sldId id="778" r:id="rId17"/>
    <p:sldId id="764" r:id="rId18"/>
    <p:sldId id="792" r:id="rId19"/>
    <p:sldId id="786" r:id="rId20"/>
    <p:sldId id="789" r:id="rId21"/>
    <p:sldId id="761" r:id="rId22"/>
    <p:sldId id="766" r:id="rId23"/>
    <p:sldId id="762" r:id="rId24"/>
    <p:sldId id="793"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74" autoAdjust="0"/>
    <p:restoredTop sz="95409" autoAdjust="0"/>
  </p:normalViewPr>
  <p:slideViewPr>
    <p:cSldViewPr>
      <p:cViewPr varScale="1">
        <p:scale>
          <a:sx n="62" d="100"/>
          <a:sy n="62" d="100"/>
        </p:scale>
        <p:origin x="811"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38564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12</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13</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14</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61856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728980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16</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17</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19</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20</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653610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21</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22</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23</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24</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-0313-03-0013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2018-07-8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6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PM PHY will use the preamble structure with 48 samples and 6 repetitions for the basic modes.</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Chong</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2/0/0</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5495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7789859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358775" lvl="1" indent="-358775" algn="just">
                        <a:spcBef>
                          <a:spcPts val="0"/>
                        </a:spcBef>
                        <a:spcAft>
                          <a:spcPts val="300"/>
                        </a:spcAft>
                        <a:defRPr/>
                      </a:pPr>
                      <a:r>
                        <a:rPr lang="de-DE" altLang="en-US" sz="1800" dirty="0" smtClean="0"/>
                        <a:t>Validation </a:t>
                      </a:r>
                      <a:r>
                        <a:rPr lang="de-DE" altLang="en-US" sz="1800" dirty="0" err="1" smtClean="0"/>
                        <a:t>of</a:t>
                      </a:r>
                      <a:r>
                        <a:rPr lang="de-DE" altLang="en-US" sz="1800" dirty="0" smtClean="0"/>
                        <a:t> PM PHY </a:t>
                      </a:r>
                      <a:r>
                        <a:rPr lang="de-DE" altLang="en-US" sz="1800" dirty="0" err="1" smtClean="0"/>
                        <a:t>up</a:t>
                      </a:r>
                      <a:r>
                        <a:rPr lang="de-DE" altLang="en-US" sz="1800" dirty="0" smtClean="0"/>
                        <a:t> </a:t>
                      </a:r>
                      <a:r>
                        <a:rPr lang="de-DE" altLang="en-US" sz="1800" dirty="0" err="1" smtClean="0"/>
                        <a:t>to</a:t>
                      </a:r>
                      <a:r>
                        <a:rPr lang="de-DE" altLang="en-US" sz="1800" dirty="0" smtClean="0"/>
                        <a:t> 200 MHz </a:t>
                      </a:r>
                      <a:r>
                        <a:rPr lang="de-DE" altLang="en-US" sz="1800" dirty="0" err="1" smtClean="0"/>
                        <a:t>bandwidth</a:t>
                      </a:r>
                      <a:r>
                        <a:rPr lang="de-DE" altLang="en-US" sz="1800" dirty="0" smtClean="0"/>
                        <a:t> </a:t>
                      </a:r>
                      <a:r>
                        <a:rPr lang="de-DE" altLang="en-US" sz="1800" dirty="0" err="1" smtClean="0"/>
                        <a:t>doc</a:t>
                      </a:r>
                      <a:r>
                        <a:rPr lang="de-DE" altLang="en-US" sz="1800" dirty="0" smtClean="0"/>
                        <a:t>. 0172/r4 (HHI)</a:t>
                      </a:r>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58771345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baseline="0" dirty="0" smtClean="0"/>
                        <a:t> </a:t>
                      </a:r>
                      <a:r>
                        <a:rPr lang="de-DE" altLang="en-US" sz="1800" dirty="0" err="1" smtClean="0"/>
                        <a:t>text</a:t>
                      </a:r>
                      <a:r>
                        <a:rPr lang="de-DE" altLang="en-US" sz="1800" dirty="0" smtClean="0"/>
                        <a:t> </a:t>
                      </a:r>
                      <a:r>
                        <a:rPr lang="de-DE" altLang="en-US" sz="1800" dirty="0" err="1" smtClean="0"/>
                        <a:t>proposal</a:t>
                      </a:r>
                      <a:r>
                        <a:rPr lang="de-DE" altLang="en-US" sz="1800" dirty="0" smtClean="0"/>
                        <a:t> </a:t>
                      </a:r>
                      <a:r>
                        <a:rPr lang="de-DE" altLang="en-US" sz="1800" dirty="0" err="1" smtClean="0"/>
                        <a:t>for</a:t>
                      </a:r>
                      <a:r>
                        <a:rPr lang="de-DE" altLang="en-US" sz="1800" dirty="0" smtClean="0"/>
                        <a:t> LB PHY 0267/r2</a:t>
                      </a:r>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98288505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12</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 </a:t>
            </a:r>
            <a:r>
              <a:rPr lang="en-US" altLang="en-US" sz="3600" dirty="0"/>
              <a:t>July </a:t>
            </a:r>
            <a:r>
              <a:rPr lang="en-US" altLang="en-US" sz="3600" dirty="0" smtClean="0"/>
              <a:t>10,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52445185"/>
              </p:ext>
            </p:extLst>
          </p:nvPr>
        </p:nvGraphicFramePr>
        <p:xfrm>
          <a:off x="685800" y="2362200"/>
          <a:ext cx="8229600" cy="182836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Present </a:t>
                      </a:r>
                      <a:r>
                        <a:rPr lang="de-DE" altLang="en-US" sz="1800" dirty="0" err="1" smtClean="0"/>
                        <a:t>and</a:t>
                      </a:r>
                      <a:r>
                        <a:rPr lang="de-DE" altLang="en-US" sz="1800" dirty="0" smtClean="0"/>
                        <a:t> </a:t>
                      </a:r>
                      <a:r>
                        <a:rPr lang="de-DE" altLang="en-US" sz="1800" dirty="0" err="1" smtClean="0"/>
                        <a:t>discuss</a:t>
                      </a:r>
                      <a:r>
                        <a:rPr lang="de-DE" altLang="en-US" sz="1800" dirty="0" smtClean="0"/>
                        <a:t> </a:t>
                      </a:r>
                      <a:r>
                        <a:rPr lang="de-DE" altLang="en-US" sz="1800" dirty="0" err="1" smtClean="0"/>
                        <a:t>text</a:t>
                      </a:r>
                      <a:r>
                        <a:rPr lang="de-DE" altLang="en-US" sz="1800" dirty="0" smtClean="0"/>
                        <a:t> </a:t>
                      </a:r>
                      <a:r>
                        <a:rPr lang="en-US" sz="1800" dirty="0" smtClean="0"/>
                        <a:t>proposal for HB PHY in 0273/r0</a:t>
                      </a:r>
                      <a:endParaRPr lang="de-DE" altLang="en-US" sz="1800" dirty="0" smtClean="0"/>
                    </a:p>
                  </a:txBody>
                  <a:tcPr marT="45764" marB="45764"/>
                </a:tc>
                <a:tc>
                  <a:txBody>
                    <a:bodyPr/>
                    <a:lstStyle/>
                    <a:p>
                      <a:r>
                        <a:rPr lang="en-US" sz="1800" dirty="0" smtClean="0"/>
                        <a:t>110</a:t>
                      </a:r>
                      <a:endParaRPr lang="en-US" sz="1800" dirty="0"/>
                    </a:p>
                  </a:txBody>
                  <a:tcPr marT="45764" marB="45764"/>
                </a:tc>
                <a:extLst>
                  <a:ext uri="{0D108BD9-81ED-4DB2-BD59-A6C34878D82A}">
                    <a16:rowId xmlns:a16="http://schemas.microsoft.com/office/drawing/2014/main" val="15668413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13</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July 11,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14107410"/>
              </p:ext>
            </p:extLst>
          </p:nvPr>
        </p:nvGraphicFramePr>
        <p:xfrm>
          <a:off x="838200" y="2362200"/>
          <a:ext cx="8077200" cy="3292204"/>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Review </a:t>
                      </a:r>
                      <a:r>
                        <a:rPr lang="de-DE" altLang="en-US" sz="1800" dirty="0" err="1" smtClean="0"/>
                        <a:t>and</a:t>
                      </a:r>
                      <a:r>
                        <a:rPr lang="de-DE" altLang="en-US" sz="1800" dirty="0" smtClean="0"/>
                        <a:t> update Agenda in 15-18-0313-03 </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2652831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err="1" smtClean="0"/>
                        <a:t>Finalize</a:t>
                      </a:r>
                      <a:r>
                        <a:rPr lang="de-DE" altLang="en-US" sz="1800" dirty="0" smtClean="0"/>
                        <a:t> HB PHY </a:t>
                      </a:r>
                      <a:r>
                        <a:rPr lang="de-DE" altLang="en-US" sz="1800" dirty="0" err="1" smtClean="0"/>
                        <a:t>presentation</a:t>
                      </a:r>
                      <a:endParaRPr lang="de-DE"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794450366"/>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Motion </a:t>
                      </a:r>
                      <a:r>
                        <a:rPr lang="de-DE" altLang="en-US" sz="1800" dirty="0" err="1" smtClean="0"/>
                        <a:t>to</a:t>
                      </a:r>
                      <a:r>
                        <a:rPr lang="de-DE" altLang="en-US" sz="1800" dirty="0" smtClean="0"/>
                        <a:t> </a:t>
                      </a:r>
                      <a:r>
                        <a:rPr lang="de-DE" altLang="en-US" sz="1800" dirty="0" err="1" smtClean="0"/>
                        <a:t>include</a:t>
                      </a:r>
                      <a:r>
                        <a:rPr lang="de-DE" altLang="en-US" sz="1800" dirty="0" smtClean="0"/>
                        <a:t> PHYs </a:t>
                      </a:r>
                      <a:r>
                        <a:rPr lang="de-DE" altLang="en-US" sz="1800" dirty="0" err="1" smtClean="0"/>
                        <a:t>into</a:t>
                      </a:r>
                      <a:r>
                        <a:rPr lang="de-DE" altLang="en-US" sz="1800" dirty="0" smtClean="0"/>
                        <a:t> D3</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07116675"/>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Call</a:t>
                      </a:r>
                      <a:r>
                        <a:rPr lang="de-DE" altLang="en-US" sz="1800" baseline="0" dirty="0" smtClean="0"/>
                        <a:t> </a:t>
                      </a:r>
                      <a:r>
                        <a:rPr lang="de-DE" altLang="en-US" sz="1800" baseline="0" dirty="0" err="1" smtClean="0"/>
                        <a:t>for</a:t>
                      </a:r>
                      <a:r>
                        <a:rPr lang="de-DE" altLang="en-US" sz="1800" baseline="0" dirty="0" smtClean="0"/>
                        <a:t> </a:t>
                      </a:r>
                      <a:r>
                        <a:rPr lang="de-DE" altLang="en-US" sz="1800" baseline="0" dirty="0" err="1" smtClean="0"/>
                        <a:t>further</a:t>
                      </a:r>
                      <a:r>
                        <a:rPr lang="de-DE" altLang="en-US" sz="1800" baseline="0" dirty="0" smtClean="0"/>
                        <a:t> </a:t>
                      </a:r>
                      <a:r>
                        <a:rPr lang="de-DE" altLang="en-US" sz="1800" baseline="0" dirty="0" err="1" smtClean="0"/>
                        <a:t>evaluation</a:t>
                      </a:r>
                      <a:r>
                        <a:rPr lang="de-DE" altLang="en-US" sz="1800" baseline="0" dirty="0" smtClean="0"/>
                        <a:t> </a:t>
                      </a:r>
                      <a:r>
                        <a:rPr lang="de-DE" altLang="en-US" sz="1800" baseline="0" dirty="0" err="1" smtClean="0"/>
                        <a:t>results</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6669519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Comment </a:t>
                      </a:r>
                      <a:r>
                        <a:rPr lang="de-DE" altLang="en-US" sz="1800" dirty="0" err="1" smtClean="0"/>
                        <a:t>resolution</a:t>
                      </a:r>
                      <a:r>
                        <a:rPr lang="de-DE" altLang="en-US" sz="1800" dirty="0" smtClean="0"/>
                        <a:t> </a:t>
                      </a:r>
                      <a:r>
                        <a:rPr lang="de-DE" altLang="en-US" sz="1800" dirty="0" err="1" smtClean="0"/>
                        <a:t>against</a:t>
                      </a:r>
                      <a:r>
                        <a:rPr lang="de-DE" altLang="en-US" sz="1800" dirty="0" smtClean="0"/>
                        <a:t> D2</a:t>
                      </a:r>
                      <a:endParaRPr lang="de-DE"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3553336609"/>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14</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The Technical Editor shall make necessary arrangements to update PM PHY, LB </a:t>
            </a:r>
            <a:r>
              <a:rPr lang="en-GB" altLang="en-US" dirty="0" smtClean="0">
                <a:sym typeface="Wingdings" panose="05000000000000000000" pitchFamily="2" charset="2"/>
              </a:rPr>
              <a:t>PHY and HB PHY </a:t>
            </a:r>
            <a:r>
              <a:rPr lang="en-GB" altLang="en-US" dirty="0" smtClean="0">
                <a:sym typeface="Wingdings" panose="05000000000000000000" pitchFamily="2" charset="2"/>
              </a:rPr>
              <a:t>texts version according to docs. 15-18/0003r8, 15-18/0267r3 and 15-18/273r3 and add them to D3.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105957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for evaluation results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TG13 calls for further performance </a:t>
            </a:r>
            <a:r>
              <a:rPr lang="en-GB" altLang="en-US" dirty="0" smtClean="0">
                <a:sym typeface="Wingdings" panose="05000000000000000000" pitchFamily="2" charset="2"/>
              </a:rPr>
              <a:t>evaluation </a:t>
            </a:r>
            <a:r>
              <a:rPr lang="en-GB" altLang="en-US" dirty="0" smtClean="0">
                <a:sym typeface="Wingdings" panose="05000000000000000000" pitchFamily="2" charset="2"/>
              </a:rPr>
              <a:t>results for Synch</a:t>
            </a:r>
            <a:r>
              <a:rPr lang="en-GB" altLang="en-US" dirty="0" smtClean="0">
                <a:sym typeface="Wingdings" panose="05000000000000000000" pitchFamily="2" charset="2"/>
              </a:rPr>
              <a:t>, Header and </a:t>
            </a:r>
            <a:r>
              <a:rPr lang="en-GB" altLang="en-US" dirty="0" smtClean="0">
                <a:sym typeface="Wingdings" panose="05000000000000000000" pitchFamily="2" charset="2"/>
              </a:rPr>
              <a:t>Payload. Follow </a:t>
            </a:r>
            <a:r>
              <a:rPr lang="en-GB" altLang="en-US" dirty="0" smtClean="0">
                <a:sym typeface="Wingdings" panose="05000000000000000000" pitchFamily="2" charset="2"/>
              </a:rPr>
              <a:t>the </a:t>
            </a:r>
            <a:r>
              <a:rPr lang="en-GB" altLang="en-US" dirty="0" smtClean="0">
                <a:sym typeface="Wingdings" panose="05000000000000000000" pitchFamily="2" charset="2"/>
              </a:rPr>
              <a:t>evaluation framework of TG13 and use the comprehensive scheme introduced in 0190/r0 over the agreed-upon channel models. Upload any results before the Kona meeting.</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413390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16</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17</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Wednesday, PM2, July 11,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4721359"/>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Text proposal for general</a:t>
                      </a:r>
                      <a:r>
                        <a:rPr lang="en-GB" altLang="en-US" sz="1800" baseline="0" dirty="0" smtClean="0"/>
                        <a:t> MAC format doc. 15-18/0270r4</a:t>
                      </a:r>
                      <a:endParaRPr lang="en-GB" altLang="en-US" sz="1800" dirty="0" smtClean="0"/>
                    </a:p>
                  </a:txBody>
                  <a:tcPr marT="45678" marB="45678"/>
                </a:tc>
                <a:tc>
                  <a:txBody>
                    <a:bodyPr/>
                    <a:lstStyle/>
                    <a:p>
                      <a:r>
                        <a:rPr lang="en-US" sz="1800" dirty="0" smtClean="0"/>
                        <a:t>60</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on the MAC</a:t>
                      </a:r>
                    </a:p>
                  </a:txBody>
                  <a:tcPr marT="45678" marB="45678"/>
                </a:tc>
                <a:tc>
                  <a:txBody>
                    <a:bodyPr/>
                    <a:lstStyle/>
                    <a:p>
                      <a:r>
                        <a:rPr lang="en-US" sz="1800" dirty="0" smtClean="0"/>
                        <a:t>50</a:t>
                      </a:r>
                      <a:endParaRPr lang="en-US" sz="1800" dirty="0"/>
                    </a:p>
                  </a:txBody>
                  <a:tcPr marT="45678" marB="45678"/>
                </a:tc>
                <a:extLst>
                  <a:ext uri="{0D108BD9-81ED-4DB2-BD59-A6C34878D82A}">
                    <a16:rowId xmlns:a16="http://schemas.microsoft.com/office/drawing/2014/main" val="2018699592"/>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16</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a:p>
          <a:p>
            <a:pPr algn="just">
              <a:buFontTx/>
              <a:buNone/>
            </a:pPr>
            <a:r>
              <a:rPr lang="en-GB" altLang="en-US" dirty="0" smtClean="0">
                <a:sym typeface="Wingdings" panose="05000000000000000000" pitchFamily="2" charset="2"/>
              </a:rPr>
              <a:t>All comments as resolved in doc. 0088/</a:t>
            </a:r>
            <a:r>
              <a:rPr lang="en-GB" altLang="en-US" dirty="0" err="1" smtClean="0">
                <a:sym typeface="Wingdings" panose="05000000000000000000" pitchFamily="2" charset="2"/>
              </a:rPr>
              <a:t>rx</a:t>
            </a:r>
            <a:r>
              <a:rPr lang="en-GB" altLang="en-US" dirty="0" smtClean="0">
                <a:sym typeface="Wingdings" panose="05000000000000000000" pitchFamily="2" charset="2"/>
              </a:rPr>
              <a:t> will be worked in D3. TBDs delivered until July 25 will also be included. D3 will be made available until August 15. Comments against D3 are due before Sept. 2 and will be resolved in the September meeting in Kona.</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 Volker</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_/_/_</a:t>
            </a: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19</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AM2, July 12,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88584963"/>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Writing style for TG13 MAC procedures</a:t>
                      </a:r>
                    </a:p>
                  </a:txBody>
                  <a:tcPr marT="45678" marB="45678"/>
                </a:tc>
                <a:tc>
                  <a:txBody>
                    <a:bodyPr/>
                    <a:lstStyle/>
                    <a:p>
                      <a:r>
                        <a:rPr lang="en-US" sz="1800" dirty="0" smtClean="0"/>
                        <a:t>30</a:t>
                      </a:r>
                      <a:endParaRPr lang="en-US" sz="1800" dirty="0"/>
                    </a:p>
                  </a:txBody>
                  <a:tcPr marT="45678" marB="45678"/>
                </a:tc>
                <a:extLst>
                  <a:ext uri="{0D108BD9-81ED-4DB2-BD59-A6C34878D82A}">
                    <a16:rowId xmlns:a16="http://schemas.microsoft.com/office/drawing/2014/main" val="179398253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and Call for TG13 MAC proposals</a:t>
                      </a:r>
                      <a:endParaRPr lang="en-GB" altLang="en-US" sz="1800" dirty="0" smtClean="0"/>
                    </a:p>
                  </a:txBody>
                  <a:tcPr marT="45678" marB="45678"/>
                </a:tc>
                <a:tc>
                  <a:txBody>
                    <a:bodyPr/>
                    <a:lstStyle/>
                    <a:p>
                      <a:r>
                        <a:rPr lang="de-DE" sz="1800" dirty="0" smtClean="0"/>
                        <a:t>80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July </a:t>
            </a:r>
            <a:r>
              <a:rPr lang="en-US" altLang="en-US" dirty="0"/>
              <a:t>2018 session in </a:t>
            </a:r>
            <a:r>
              <a:rPr lang="en-US" altLang="en-US" dirty="0" smtClean="0"/>
              <a:t>San Diego, CA.</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20</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Call </a:t>
            </a:r>
            <a:r>
              <a:rPr lang="en-US" altLang="en-US" sz="3600" dirty="0"/>
              <a:t>for Proposals on </a:t>
            </a:r>
            <a:r>
              <a:rPr lang="en-US" altLang="en-US" sz="3600" dirty="0" smtClean="0"/>
              <a:t>TG13 MAC</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proposals for MAC, in the agreed-upon writing style</a:t>
            </a:r>
          </a:p>
          <a:p>
            <a:pPr marL="342900" indent="-342900" algn="just">
              <a:defRPr/>
            </a:pPr>
            <a:r>
              <a:rPr lang="en-GB" altLang="en-US" sz="2000" b="0" dirty="0" smtClean="0"/>
              <a:t>Doc. XXXX/</a:t>
            </a:r>
            <a:r>
              <a:rPr lang="en-GB" altLang="en-US" sz="2000" b="0" dirty="0" err="1" smtClean="0"/>
              <a:t>rY</a:t>
            </a:r>
            <a:endParaRPr lang="en-GB" altLang="en-US" sz="2000" b="0" dirty="0" smtClean="0"/>
          </a:p>
          <a:p>
            <a:pPr algn="just">
              <a:buFontTx/>
              <a:buNone/>
              <a:defRPr/>
            </a:pPr>
            <a:r>
              <a:rPr lang="en-GB" altLang="en-US" sz="2000" dirty="0" smtClean="0"/>
              <a:t>Proposals shall be submitted until </a:t>
            </a:r>
            <a:r>
              <a:rPr lang="en-GB" altLang="en-US" sz="2000" u="sng" dirty="0" smtClean="0"/>
              <a:t>September 1</a:t>
            </a:r>
            <a:r>
              <a:rPr lang="en-GB" altLang="en-US" sz="2000" dirty="0" smtClean="0"/>
              <a:t> and will be discussed at the next two meetings in San Diego and Kona.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425900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21</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PM1, July 12,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556598569"/>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Individual work on TBDs</a:t>
                      </a:r>
                    </a:p>
                  </a:txBody>
                  <a:tcPr marT="45673" marB="45673"/>
                </a:tc>
                <a:tc>
                  <a:txBody>
                    <a:bodyPr/>
                    <a:lstStyle/>
                    <a:p>
                      <a:r>
                        <a:rPr lang="en-US" sz="1800" dirty="0" smtClean="0"/>
                        <a:t>110</a:t>
                      </a:r>
                      <a:endParaRPr lang="en-US" sz="1800" dirty="0"/>
                    </a:p>
                  </a:txBody>
                  <a:tcPr marT="45673" marB="45673"/>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22</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PM2, July 12,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3702937"/>
              </p:ext>
            </p:extLst>
          </p:nvPr>
        </p:nvGraphicFramePr>
        <p:xfrm>
          <a:off x="838200" y="2362200"/>
          <a:ext cx="8077200" cy="1957293"/>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Discussion about creation of D3</a:t>
                      </a:r>
                      <a:r>
                        <a:rPr lang="en-GB" altLang="en-US" sz="1800" baseline="0" dirty="0" smtClean="0"/>
                        <a:t> </a:t>
                      </a:r>
                      <a:r>
                        <a:rPr lang="en-GB" altLang="en-US" sz="1800" dirty="0" smtClean="0"/>
                        <a:t>and comment collection against it</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311578504"/>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23</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July 12,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486831719"/>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of new material from TBDs</a:t>
                      </a:r>
                    </a:p>
                  </a:txBody>
                  <a:tcPr marT="45677" marB="45677"/>
                </a:tc>
                <a:tc>
                  <a:txBody>
                    <a:bodyPr/>
                    <a:lstStyle/>
                    <a:p>
                      <a:r>
                        <a:rPr lang="en-US" sz="1800" dirty="0" smtClean="0"/>
                        <a:t>60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September meeting in Kona</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timeline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24</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September</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marL="342900" indent="-342900" algn="just">
              <a:buFont typeface="Arial" panose="020B0604020202020204" pitchFamily="34" charset="0"/>
              <a:buChar char="•"/>
              <a:defRPr/>
            </a:pPr>
            <a:r>
              <a:rPr lang="en-GB" altLang="en-US" dirty="0" smtClean="0"/>
              <a:t>Finalize LB PHY and HB PHY evaluation and text</a:t>
            </a:r>
          </a:p>
          <a:p>
            <a:pPr marL="342900" indent="-342900" algn="just">
              <a:buFont typeface="Arial" panose="020B0604020202020204" pitchFamily="34" charset="0"/>
              <a:buChar char="•"/>
              <a:defRPr/>
            </a:pPr>
            <a:r>
              <a:rPr lang="en-GB" altLang="en-US" dirty="0" smtClean="0"/>
              <a:t>Discuss incoming MAC proposals and TBDs</a:t>
            </a:r>
          </a:p>
          <a:p>
            <a:pPr marL="342900" indent="-342900" algn="just">
              <a:buFont typeface="Arial" panose="020B0604020202020204" pitchFamily="34" charset="0"/>
              <a:buChar char="•"/>
              <a:defRPr/>
            </a:pPr>
            <a:r>
              <a:rPr lang="en-GB" altLang="en-US" dirty="0" smtClean="0"/>
              <a:t>Resolve comments against D3</a:t>
            </a:r>
          </a:p>
          <a:p>
            <a:pPr marL="342900" indent="-342900" algn="just">
              <a:buFont typeface="Arial" panose="020B0604020202020204" pitchFamily="34" charset="0"/>
              <a:buChar char="•"/>
              <a:defRPr/>
            </a:pPr>
            <a:r>
              <a:rPr lang="en-GB" altLang="en-US" dirty="0" smtClean="0"/>
              <a:t>Prepare D4 for WG Letter Ballot</a:t>
            </a:r>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566725222"/>
              </p:ext>
            </p:extLst>
          </p:nvPr>
        </p:nvGraphicFramePr>
        <p:xfrm>
          <a:off x="762000" y="1524000"/>
          <a:ext cx="7696200" cy="2187576"/>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San Diego</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676647086"/>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 #1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err="1" smtClean="0">
                          <a:solidFill>
                            <a:schemeClr val="bg1">
                              <a:lumMod val="50000"/>
                            </a:schemeClr>
                          </a:solidFill>
                        </a:rPr>
                        <a:t>TGbb</a:t>
                      </a:r>
                      <a:r>
                        <a:rPr lang="de-DE" sz="1600" i="1" dirty="0" smtClean="0">
                          <a:solidFill>
                            <a:schemeClr val="bg1">
                              <a:lumMod val="50000"/>
                            </a:schemeClr>
                          </a:solidFill>
                        </a:rPr>
                        <a:t>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524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sz="1800" dirty="0" smtClean="0">
                <a:solidFill>
                  <a:srgbClr val="00B050"/>
                </a:solidFill>
              </a:rPr>
              <a:t>Review </a:t>
            </a:r>
            <a:r>
              <a:rPr lang="de-DE" altLang="en-US" sz="1800" dirty="0" err="1" smtClean="0">
                <a:solidFill>
                  <a:srgbClr val="00B050"/>
                </a:solidFill>
              </a:rPr>
              <a:t>and</a:t>
            </a:r>
            <a:r>
              <a:rPr lang="de-DE" altLang="en-US" sz="1800" dirty="0" smtClean="0">
                <a:solidFill>
                  <a:srgbClr val="00B050"/>
                </a:solidFill>
              </a:rPr>
              <a:t> </a:t>
            </a:r>
            <a:r>
              <a:rPr lang="de-DE" altLang="en-US" sz="1800" dirty="0" err="1" smtClean="0">
                <a:solidFill>
                  <a:srgbClr val="00B050"/>
                </a:solidFill>
              </a:rPr>
              <a:t>discuss</a:t>
            </a:r>
            <a:r>
              <a:rPr lang="de-DE" altLang="en-US" sz="1800" dirty="0" smtClean="0">
                <a:solidFill>
                  <a:srgbClr val="00B050"/>
                </a:solidFill>
              </a:rPr>
              <a:t> </a:t>
            </a:r>
            <a:r>
              <a:rPr lang="de-DE" altLang="en-US" sz="1800" dirty="0" err="1" smtClean="0">
                <a:solidFill>
                  <a:srgbClr val="00B050"/>
                </a:solidFill>
              </a:rPr>
              <a:t>outcome</a:t>
            </a:r>
            <a:r>
              <a:rPr lang="de-DE" altLang="en-US" sz="1800" dirty="0" smtClean="0">
                <a:solidFill>
                  <a:srgbClr val="00B050"/>
                </a:solidFill>
              </a:rPr>
              <a:t> </a:t>
            </a:r>
            <a:r>
              <a:rPr lang="de-DE" altLang="en-US" sz="1800" dirty="0" err="1" smtClean="0">
                <a:solidFill>
                  <a:srgbClr val="00B050"/>
                </a:solidFill>
              </a:rPr>
              <a:t>of</a:t>
            </a:r>
            <a:r>
              <a:rPr lang="de-DE" altLang="en-US" sz="1800" dirty="0" smtClean="0">
                <a:solidFill>
                  <a:srgbClr val="00B050"/>
                </a:solidFill>
              </a:rPr>
              <a:t> </a:t>
            </a:r>
            <a:r>
              <a:rPr lang="de-DE" altLang="en-US" sz="1800" dirty="0" err="1" smtClean="0">
                <a:solidFill>
                  <a:srgbClr val="00B050"/>
                </a:solidFill>
              </a:rPr>
              <a:t>several</a:t>
            </a:r>
            <a:r>
              <a:rPr lang="de-DE" altLang="en-US" sz="1800" dirty="0" smtClean="0">
                <a:solidFill>
                  <a:srgbClr val="00B050"/>
                </a:solidFill>
              </a:rPr>
              <a:t> </a:t>
            </a:r>
            <a:r>
              <a:rPr lang="de-DE" altLang="en-US" sz="1800" dirty="0" err="1" smtClean="0">
                <a:solidFill>
                  <a:srgbClr val="00B050"/>
                </a:solidFill>
              </a:rPr>
              <a:t>phone</a:t>
            </a:r>
            <a:r>
              <a:rPr lang="de-DE" altLang="en-US" sz="1800" dirty="0" smtClean="0">
                <a:solidFill>
                  <a:srgbClr val="00B050"/>
                </a:solidFill>
              </a:rPr>
              <a:t> </a:t>
            </a:r>
            <a:r>
              <a:rPr lang="de-DE" altLang="en-US" sz="1800" dirty="0" err="1" smtClean="0">
                <a:solidFill>
                  <a:srgbClr val="00B050"/>
                </a:solidFill>
              </a:rPr>
              <a:t>calls</a:t>
            </a:r>
            <a:r>
              <a:rPr lang="de-DE" altLang="en-US" sz="1800" dirty="0" smtClean="0">
                <a:solidFill>
                  <a:srgbClr val="00B050"/>
                </a:solidFill>
              </a:rPr>
              <a:t> </a:t>
            </a:r>
          </a:p>
          <a:p>
            <a:pPr marL="342900" indent="-342900" algn="just">
              <a:spcBef>
                <a:spcPts val="0"/>
              </a:spcBef>
              <a:spcAft>
                <a:spcPts val="300"/>
              </a:spcAft>
              <a:defRPr/>
            </a:pPr>
            <a:r>
              <a:rPr lang="de-DE" altLang="en-US" sz="1800" dirty="0" err="1" smtClean="0">
                <a:solidFill>
                  <a:srgbClr val="00B050"/>
                </a:solidFill>
              </a:rPr>
              <a:t>Finalize</a:t>
            </a:r>
            <a:r>
              <a:rPr lang="de-DE" altLang="en-US" sz="1800" dirty="0" smtClean="0">
                <a:solidFill>
                  <a:srgbClr val="00B050"/>
                </a:solidFill>
              </a:rPr>
              <a:t> PM PHY </a:t>
            </a:r>
            <a:r>
              <a:rPr lang="de-DE" altLang="en-US" sz="1800" dirty="0" err="1" smtClean="0">
                <a:solidFill>
                  <a:srgbClr val="00B050"/>
                </a:solidFill>
              </a:rPr>
              <a:t>text</a:t>
            </a:r>
            <a:r>
              <a:rPr lang="de-DE" altLang="en-US" sz="1800" dirty="0" smtClean="0">
                <a:solidFill>
                  <a:srgbClr val="00B050"/>
                </a:solidFill>
              </a:rPr>
              <a:t> in </a:t>
            </a:r>
            <a:r>
              <a:rPr lang="de-DE" altLang="en-US" sz="1800" dirty="0" err="1" smtClean="0">
                <a:solidFill>
                  <a:srgbClr val="00B050"/>
                </a:solidFill>
              </a:rPr>
              <a:t>doc</a:t>
            </a:r>
            <a:r>
              <a:rPr lang="de-DE" altLang="en-US" sz="1800" dirty="0" smtClean="0">
                <a:solidFill>
                  <a:srgbClr val="00B050"/>
                </a:solidFill>
              </a:rPr>
              <a:t>. 0003/r7</a:t>
            </a:r>
          </a:p>
          <a:p>
            <a:pPr marL="1085850" lvl="1" indent="-342900" algn="just">
              <a:spcBef>
                <a:spcPts val="0"/>
              </a:spcBef>
              <a:spcAft>
                <a:spcPts val="300"/>
              </a:spcAft>
              <a:defRPr/>
            </a:pPr>
            <a:r>
              <a:rPr lang="en-US" sz="1800" dirty="0" smtClean="0">
                <a:solidFill>
                  <a:srgbClr val="00B050"/>
                </a:solidFill>
              </a:rPr>
              <a:t>results on 48-bit PM </a:t>
            </a:r>
            <a:r>
              <a:rPr lang="en-US" sz="1800" dirty="0">
                <a:solidFill>
                  <a:srgbClr val="00B050"/>
                </a:solidFill>
              </a:rPr>
              <a:t>PHY </a:t>
            </a:r>
            <a:r>
              <a:rPr lang="en-US" sz="1800" dirty="0" smtClean="0">
                <a:solidFill>
                  <a:srgbClr val="00B050"/>
                </a:solidFill>
              </a:rPr>
              <a:t>synch preamble </a:t>
            </a:r>
            <a:r>
              <a:rPr lang="de-DE" altLang="en-US" sz="1800" dirty="0" err="1" smtClean="0">
                <a:solidFill>
                  <a:srgbClr val="00B050"/>
                </a:solidFill>
              </a:rPr>
              <a:t>doc</a:t>
            </a:r>
            <a:r>
              <a:rPr lang="de-DE" altLang="en-US" sz="1800" dirty="0" smtClean="0">
                <a:solidFill>
                  <a:srgbClr val="00B050"/>
                </a:solidFill>
              </a:rPr>
              <a:t>. 0288/r0 (HHI, ETRI)</a:t>
            </a:r>
          </a:p>
          <a:p>
            <a:pPr marL="1085850" lvl="1" indent="-342900" algn="just">
              <a:spcBef>
                <a:spcPts val="0"/>
              </a:spcBef>
              <a:spcAft>
                <a:spcPts val="300"/>
              </a:spcAft>
              <a:defRPr/>
            </a:pPr>
            <a:r>
              <a:rPr lang="de-DE" altLang="en-US" sz="1800" dirty="0"/>
              <a:t>r</a:t>
            </a:r>
            <a:r>
              <a:rPr lang="de-DE" altLang="en-US" sz="1800" dirty="0" smtClean="0"/>
              <a:t>esolve </a:t>
            </a:r>
            <a:r>
              <a:rPr lang="de-DE" altLang="en-US" sz="1800" dirty="0" err="1" smtClean="0"/>
              <a:t>comments</a:t>
            </a:r>
            <a:r>
              <a:rPr lang="de-DE" altLang="en-US" sz="1800" dirty="0" smtClean="0"/>
              <a:t>/</a:t>
            </a:r>
            <a:r>
              <a:rPr lang="de-DE" altLang="en-US" sz="1800" dirty="0" err="1" smtClean="0"/>
              <a:t>make</a:t>
            </a:r>
            <a:r>
              <a:rPr lang="de-DE" altLang="en-US" sz="1800" dirty="0" smtClean="0"/>
              <a:t> </a:t>
            </a:r>
            <a:r>
              <a:rPr lang="de-DE" altLang="en-US" sz="1800" dirty="0" err="1" smtClean="0"/>
              <a:t>changes</a:t>
            </a:r>
            <a:r>
              <a:rPr lang="de-DE" altLang="en-US" sz="1800" dirty="0" smtClean="0"/>
              <a:t> in </a:t>
            </a:r>
            <a:r>
              <a:rPr lang="de-DE" altLang="en-US" sz="1800" dirty="0" err="1" smtClean="0"/>
              <a:t>doc</a:t>
            </a:r>
            <a:r>
              <a:rPr lang="de-DE" altLang="en-US" sz="1800" dirty="0" smtClean="0"/>
              <a:t>. 0003/r7 </a:t>
            </a:r>
            <a:r>
              <a:rPr lang="de-DE" altLang="en-US" sz="1800" dirty="0"/>
              <a:t>(HHI, ETRI, </a:t>
            </a:r>
            <a:r>
              <a:rPr lang="de-DE" altLang="en-US" sz="1800" dirty="0" err="1"/>
              <a:t>vlncom</a:t>
            </a:r>
            <a:r>
              <a:rPr lang="de-DE" altLang="en-US" sz="1800" dirty="0" smtClean="0"/>
              <a:t>)</a:t>
            </a:r>
          </a:p>
          <a:p>
            <a:pPr marL="1085850" lvl="1" indent="-342900" algn="just">
              <a:spcBef>
                <a:spcPts val="0"/>
              </a:spcBef>
              <a:spcAft>
                <a:spcPts val="300"/>
              </a:spcAft>
              <a:defRPr/>
            </a:pPr>
            <a:r>
              <a:rPr lang="de-DE" altLang="en-US" sz="1800" dirty="0">
                <a:solidFill>
                  <a:srgbClr val="00B050"/>
                </a:solidFill>
              </a:rPr>
              <a:t>validation </a:t>
            </a:r>
            <a:r>
              <a:rPr lang="de-DE" altLang="en-US" sz="1800" dirty="0" err="1">
                <a:solidFill>
                  <a:srgbClr val="00B050"/>
                </a:solidFill>
              </a:rPr>
              <a:t>of</a:t>
            </a:r>
            <a:r>
              <a:rPr lang="de-DE" altLang="en-US" sz="1800" dirty="0">
                <a:solidFill>
                  <a:srgbClr val="00B050"/>
                </a:solidFill>
              </a:rPr>
              <a:t> PM PHY </a:t>
            </a:r>
            <a:r>
              <a:rPr lang="de-DE" altLang="en-US" sz="1800" dirty="0" err="1">
                <a:solidFill>
                  <a:srgbClr val="00B050"/>
                </a:solidFill>
              </a:rPr>
              <a:t>up</a:t>
            </a:r>
            <a:r>
              <a:rPr lang="de-DE" altLang="en-US" sz="1800" dirty="0">
                <a:solidFill>
                  <a:srgbClr val="00B050"/>
                </a:solidFill>
              </a:rPr>
              <a:t> </a:t>
            </a:r>
            <a:r>
              <a:rPr lang="de-DE" altLang="en-US" sz="1800" dirty="0" err="1">
                <a:solidFill>
                  <a:srgbClr val="00B050"/>
                </a:solidFill>
              </a:rPr>
              <a:t>to</a:t>
            </a:r>
            <a:r>
              <a:rPr lang="de-DE" altLang="en-US" sz="1800" dirty="0">
                <a:solidFill>
                  <a:srgbClr val="00B050"/>
                </a:solidFill>
              </a:rPr>
              <a:t> 200 MHz </a:t>
            </a:r>
            <a:r>
              <a:rPr lang="de-DE" altLang="en-US" sz="1800" dirty="0" err="1" smtClean="0">
                <a:solidFill>
                  <a:srgbClr val="00B050"/>
                </a:solidFill>
              </a:rPr>
              <a:t>bandwidth</a:t>
            </a:r>
            <a:r>
              <a:rPr lang="de-DE" altLang="en-US" sz="1800" dirty="0" smtClean="0">
                <a:solidFill>
                  <a:srgbClr val="00B050"/>
                </a:solidFill>
              </a:rPr>
              <a:t> </a:t>
            </a:r>
            <a:r>
              <a:rPr lang="de-DE" altLang="en-US" sz="1800" dirty="0" err="1" smtClean="0">
                <a:solidFill>
                  <a:srgbClr val="00B050"/>
                </a:solidFill>
              </a:rPr>
              <a:t>doc</a:t>
            </a:r>
            <a:r>
              <a:rPr lang="de-DE" altLang="en-US" sz="1800" dirty="0" smtClean="0">
                <a:solidFill>
                  <a:srgbClr val="00B050"/>
                </a:solidFill>
              </a:rPr>
              <a:t>. 0172/r4 </a:t>
            </a:r>
            <a:r>
              <a:rPr lang="de-DE" altLang="en-US" sz="1800" dirty="0">
                <a:solidFill>
                  <a:srgbClr val="00B050"/>
                </a:solidFill>
              </a:rPr>
              <a:t>(HHI)</a:t>
            </a:r>
          </a:p>
          <a:p>
            <a:pPr marL="342900" indent="-342900" algn="just">
              <a:spcBef>
                <a:spcPts val="0"/>
              </a:spcBef>
              <a:spcAft>
                <a:spcPts val="300"/>
              </a:spcAft>
              <a:defRPr/>
            </a:pPr>
            <a:r>
              <a:rPr lang="de-DE" altLang="en-US" sz="1800" dirty="0" smtClean="0">
                <a:solidFill>
                  <a:srgbClr val="00B050"/>
                </a:solidFill>
              </a:rPr>
              <a:t>Present </a:t>
            </a:r>
            <a:r>
              <a:rPr lang="de-DE" altLang="en-US" sz="1800" dirty="0" err="1" smtClean="0">
                <a:solidFill>
                  <a:srgbClr val="00B050"/>
                </a:solidFill>
              </a:rPr>
              <a:t>and</a:t>
            </a:r>
            <a:r>
              <a:rPr lang="de-DE" altLang="en-US" sz="1800" dirty="0" smtClean="0">
                <a:solidFill>
                  <a:srgbClr val="00B050"/>
                </a:solidFill>
              </a:rPr>
              <a:t> </a:t>
            </a:r>
            <a:r>
              <a:rPr lang="de-DE" altLang="en-US" sz="1800" dirty="0" err="1" smtClean="0">
                <a:solidFill>
                  <a:srgbClr val="00B050"/>
                </a:solidFill>
              </a:rPr>
              <a:t>discuss</a:t>
            </a:r>
            <a:r>
              <a:rPr lang="de-DE" altLang="en-US" sz="1800" dirty="0" smtClean="0">
                <a:solidFill>
                  <a:srgbClr val="00B050"/>
                </a:solidFill>
              </a:rPr>
              <a:t> LB PHY</a:t>
            </a:r>
          </a:p>
          <a:p>
            <a:pPr marL="1085850" lvl="1" indent="-342900" algn="just">
              <a:spcBef>
                <a:spcPts val="0"/>
              </a:spcBef>
              <a:spcAft>
                <a:spcPts val="300"/>
              </a:spcAft>
              <a:defRPr/>
            </a:pPr>
            <a:r>
              <a:rPr lang="de-DE" altLang="en-US" sz="1800" dirty="0">
                <a:solidFill>
                  <a:srgbClr val="00B050"/>
                </a:solidFill>
              </a:rPr>
              <a:t>p</a:t>
            </a:r>
            <a:r>
              <a:rPr lang="de-DE" altLang="en-US" sz="1800" dirty="0" smtClean="0">
                <a:solidFill>
                  <a:srgbClr val="00B050"/>
                </a:solidFill>
              </a:rPr>
              <a:t>resent </a:t>
            </a:r>
            <a:r>
              <a:rPr lang="de-DE" altLang="en-US" sz="1800" dirty="0" err="1" smtClean="0">
                <a:solidFill>
                  <a:srgbClr val="00B050"/>
                </a:solidFill>
              </a:rPr>
              <a:t>text</a:t>
            </a:r>
            <a:r>
              <a:rPr lang="de-DE" altLang="en-US" sz="1800" dirty="0" smtClean="0">
                <a:solidFill>
                  <a:srgbClr val="00B050"/>
                </a:solidFill>
              </a:rPr>
              <a:t> </a:t>
            </a:r>
            <a:r>
              <a:rPr lang="de-DE" altLang="en-US" sz="1800" dirty="0" err="1" smtClean="0">
                <a:solidFill>
                  <a:srgbClr val="00B050"/>
                </a:solidFill>
              </a:rPr>
              <a:t>version</a:t>
            </a:r>
            <a:r>
              <a:rPr lang="de-DE" altLang="en-US" sz="1800" dirty="0" smtClean="0">
                <a:solidFill>
                  <a:srgbClr val="00B050"/>
                </a:solidFill>
              </a:rPr>
              <a:t> </a:t>
            </a:r>
            <a:r>
              <a:rPr lang="de-DE" altLang="en-US" sz="1800" dirty="0" err="1" smtClean="0">
                <a:solidFill>
                  <a:srgbClr val="00B050"/>
                </a:solidFill>
              </a:rPr>
              <a:t>of</a:t>
            </a:r>
            <a:r>
              <a:rPr lang="de-DE" altLang="en-US" sz="1800" dirty="0" smtClean="0">
                <a:solidFill>
                  <a:srgbClr val="00B050"/>
                </a:solidFill>
              </a:rPr>
              <a:t> 0267/r2 (</a:t>
            </a:r>
            <a:r>
              <a:rPr lang="de-DE" altLang="en-US" sz="1800" dirty="0" err="1" smtClean="0">
                <a:solidFill>
                  <a:srgbClr val="00B050"/>
                </a:solidFill>
              </a:rPr>
              <a:t>t.b.d</a:t>
            </a:r>
            <a:r>
              <a:rPr lang="de-DE" altLang="en-US" sz="1800" dirty="0" smtClean="0">
                <a:solidFill>
                  <a:srgbClr val="00B050"/>
                </a:solidFill>
              </a:rPr>
              <a:t>.)</a:t>
            </a:r>
          </a:p>
          <a:p>
            <a:pPr marL="342900" indent="-342900" algn="just">
              <a:spcBef>
                <a:spcPts val="0"/>
              </a:spcBef>
              <a:spcAft>
                <a:spcPts val="300"/>
              </a:spcAft>
              <a:defRPr/>
            </a:pPr>
            <a:r>
              <a:rPr lang="de-DE" altLang="en-US" sz="1800" dirty="0">
                <a:solidFill>
                  <a:srgbClr val="FFC000"/>
                </a:solidFill>
              </a:rPr>
              <a:t>Present </a:t>
            </a:r>
            <a:r>
              <a:rPr lang="de-DE" altLang="en-US" sz="1800" dirty="0" err="1">
                <a:solidFill>
                  <a:srgbClr val="FFC000"/>
                </a:solidFill>
              </a:rPr>
              <a:t>and</a:t>
            </a:r>
            <a:r>
              <a:rPr lang="de-DE" altLang="en-US" sz="1800" dirty="0">
                <a:solidFill>
                  <a:srgbClr val="FFC000"/>
                </a:solidFill>
              </a:rPr>
              <a:t> </a:t>
            </a:r>
            <a:r>
              <a:rPr lang="de-DE" altLang="en-US" sz="1800" dirty="0" err="1">
                <a:solidFill>
                  <a:srgbClr val="FFC000"/>
                </a:solidFill>
              </a:rPr>
              <a:t>discuss</a:t>
            </a:r>
            <a:r>
              <a:rPr lang="de-DE" altLang="en-US" sz="1800" dirty="0">
                <a:solidFill>
                  <a:srgbClr val="FFC000"/>
                </a:solidFill>
              </a:rPr>
              <a:t> </a:t>
            </a:r>
            <a:r>
              <a:rPr lang="de-DE" altLang="en-US" sz="1800" dirty="0" smtClean="0">
                <a:solidFill>
                  <a:srgbClr val="FFC000"/>
                </a:solidFill>
              </a:rPr>
              <a:t>HB </a:t>
            </a:r>
            <a:r>
              <a:rPr lang="de-DE" altLang="en-US" sz="1800" dirty="0">
                <a:solidFill>
                  <a:srgbClr val="FFC000"/>
                </a:solidFill>
              </a:rPr>
              <a:t>PHY</a:t>
            </a:r>
          </a:p>
          <a:p>
            <a:pPr marL="1085850" lvl="1" indent="-342900" algn="just">
              <a:spcBef>
                <a:spcPts val="0"/>
              </a:spcBef>
              <a:spcAft>
                <a:spcPts val="300"/>
              </a:spcAft>
              <a:defRPr/>
            </a:pPr>
            <a:r>
              <a:rPr lang="de-DE" altLang="en-US" sz="1800" dirty="0" smtClean="0">
                <a:solidFill>
                  <a:srgbClr val="FFC000"/>
                </a:solidFill>
              </a:rPr>
              <a:t>present </a:t>
            </a:r>
            <a:r>
              <a:rPr lang="de-DE" altLang="en-US" sz="1800" dirty="0" err="1">
                <a:solidFill>
                  <a:srgbClr val="FFC000"/>
                </a:solidFill>
              </a:rPr>
              <a:t>text</a:t>
            </a:r>
            <a:r>
              <a:rPr lang="de-DE" altLang="en-US" sz="1800" dirty="0">
                <a:solidFill>
                  <a:srgbClr val="FFC000"/>
                </a:solidFill>
              </a:rPr>
              <a:t> </a:t>
            </a:r>
            <a:r>
              <a:rPr lang="en-US" sz="1800" dirty="0" smtClean="0">
                <a:solidFill>
                  <a:srgbClr val="FFC000"/>
                </a:solidFill>
              </a:rPr>
              <a:t>proposal </a:t>
            </a:r>
            <a:r>
              <a:rPr lang="en-US" sz="1800" dirty="0">
                <a:solidFill>
                  <a:srgbClr val="FFC000"/>
                </a:solidFill>
              </a:rPr>
              <a:t>for High Bandwidth </a:t>
            </a:r>
            <a:r>
              <a:rPr lang="en-US" sz="1800" dirty="0" smtClean="0">
                <a:solidFill>
                  <a:srgbClr val="FFC000"/>
                </a:solidFill>
              </a:rPr>
              <a:t>PHY in 0273/r0</a:t>
            </a:r>
            <a:endParaRPr lang="de-DE" altLang="en-US" sz="1800" dirty="0">
              <a:solidFill>
                <a:srgbClr val="FFC000"/>
              </a:solidFill>
            </a:endParaRPr>
          </a:p>
          <a:p>
            <a:pPr marL="342900" indent="-342900" algn="just">
              <a:spcBef>
                <a:spcPts val="0"/>
              </a:spcBef>
              <a:spcAft>
                <a:spcPts val="300"/>
              </a:spcAft>
              <a:defRPr/>
            </a:pPr>
            <a:r>
              <a:rPr lang="de-DE" altLang="en-US" sz="1800" dirty="0" err="1" smtClean="0"/>
              <a:t>Discuss</a:t>
            </a:r>
            <a:r>
              <a:rPr lang="de-DE" altLang="en-US" sz="1800" dirty="0" smtClean="0"/>
              <a:t> </a:t>
            </a:r>
            <a:r>
              <a:rPr lang="de-DE" altLang="en-US" sz="1800" dirty="0"/>
              <a:t>TG13 </a:t>
            </a:r>
            <a:r>
              <a:rPr lang="de-DE" altLang="en-US" sz="1800" dirty="0" smtClean="0"/>
              <a:t>MAC</a:t>
            </a:r>
            <a:endParaRPr lang="de-DE" altLang="en-US" sz="1800" dirty="0"/>
          </a:p>
          <a:p>
            <a:pPr marL="1085850" lvl="1" indent="-342900" algn="just">
              <a:spcBef>
                <a:spcPts val="0"/>
              </a:spcBef>
              <a:spcAft>
                <a:spcPts val="300"/>
              </a:spcAft>
              <a:defRPr/>
            </a:pPr>
            <a:r>
              <a:rPr lang="de-DE" altLang="en-US" sz="1800" dirty="0" smtClean="0"/>
              <a:t>Text on MAC </a:t>
            </a:r>
            <a:r>
              <a:rPr lang="de-DE" altLang="en-US" sz="1800" dirty="0" err="1" smtClean="0"/>
              <a:t>doc</a:t>
            </a:r>
            <a:r>
              <a:rPr lang="de-DE" altLang="en-US" sz="1800" dirty="0" smtClean="0"/>
              <a:t>. 270/r3 (</a:t>
            </a:r>
            <a:r>
              <a:rPr lang="de-DE" altLang="en-US" sz="1800" dirty="0" err="1" smtClean="0"/>
              <a:t>pureLiFi</a:t>
            </a:r>
            <a:r>
              <a:rPr lang="de-DE" altLang="en-US" sz="1800" dirty="0" smtClean="0"/>
              <a:t>)</a:t>
            </a:r>
          </a:p>
          <a:p>
            <a:pPr marL="1085850" lvl="1" indent="-342900" algn="just">
              <a:spcBef>
                <a:spcPts val="0"/>
              </a:spcBef>
              <a:spcAft>
                <a:spcPts val="300"/>
              </a:spcAft>
              <a:defRPr/>
            </a:pPr>
            <a:r>
              <a:rPr lang="en-US" dirty="0"/>
              <a:t>Organizing MAC frame formats in </a:t>
            </a:r>
            <a:r>
              <a:rPr lang="en-US" dirty="0" smtClean="0"/>
              <a:t>802.15.13</a:t>
            </a:r>
            <a:r>
              <a:rPr lang="de-DE" altLang="en-US" sz="1800" dirty="0" smtClean="0"/>
              <a:t> </a:t>
            </a:r>
            <a:r>
              <a:rPr lang="de-DE" altLang="en-US" sz="1800" dirty="0" err="1" smtClean="0"/>
              <a:t>doc</a:t>
            </a:r>
            <a:r>
              <a:rPr lang="de-DE" altLang="en-US" sz="1800" dirty="0" smtClean="0"/>
              <a:t>. 579/r2</a:t>
            </a:r>
            <a:endParaRPr lang="de-DE" altLang="en-US" sz="1800" dirty="0"/>
          </a:p>
          <a:p>
            <a:pPr marL="342900" indent="-342900" algn="just">
              <a:spcBef>
                <a:spcPts val="0"/>
              </a:spcBef>
              <a:spcAft>
                <a:spcPts val="300"/>
              </a:spcAft>
              <a:defRPr/>
            </a:pPr>
            <a:r>
              <a:rPr lang="de-DE" altLang="en-US" sz="1800" dirty="0" smtClean="0"/>
              <a:t>Resolve all </a:t>
            </a:r>
            <a:r>
              <a:rPr lang="de-DE" altLang="en-US" sz="1800" dirty="0" err="1" smtClean="0"/>
              <a:t>comments</a:t>
            </a:r>
            <a:r>
              <a:rPr lang="de-DE" altLang="en-US" sz="1800" dirty="0" smtClean="0"/>
              <a:t> </a:t>
            </a:r>
            <a:r>
              <a:rPr lang="de-DE" altLang="en-US" sz="1800" dirty="0" err="1"/>
              <a:t>against</a:t>
            </a:r>
            <a:r>
              <a:rPr lang="de-DE" altLang="en-US" sz="1800" dirty="0"/>
              <a:t> D2</a:t>
            </a:r>
          </a:p>
          <a:p>
            <a:pPr marL="1085850" lvl="1" indent="-342900" algn="just">
              <a:spcBef>
                <a:spcPts val="0"/>
              </a:spcBef>
              <a:spcAft>
                <a:spcPts val="300"/>
              </a:spcAft>
              <a:defRPr/>
            </a:pPr>
            <a:r>
              <a:rPr lang="de-DE" altLang="en-US" sz="1800" dirty="0" err="1" smtClean="0"/>
              <a:t>Combined</a:t>
            </a:r>
            <a:r>
              <a:rPr lang="de-DE" altLang="en-US" sz="1800" dirty="0" smtClean="0"/>
              <a:t> </a:t>
            </a:r>
            <a:r>
              <a:rPr lang="de-DE" altLang="en-US" sz="1800" dirty="0" err="1" smtClean="0"/>
              <a:t>comments</a:t>
            </a:r>
            <a:r>
              <a:rPr lang="de-DE" altLang="en-US" sz="1800" dirty="0" smtClean="0"/>
              <a:t> in </a:t>
            </a:r>
            <a:r>
              <a:rPr lang="de-DE" altLang="en-US" sz="1800" dirty="0" err="1" smtClean="0"/>
              <a:t>doc</a:t>
            </a:r>
            <a:r>
              <a:rPr lang="de-DE" altLang="en-US" sz="1800" dirty="0" smtClean="0"/>
              <a:t>. 0088/r3 (</a:t>
            </a:r>
            <a:r>
              <a:rPr lang="de-DE" altLang="en-US" sz="1800" dirty="0" err="1" smtClean="0"/>
              <a:t>Huawei</a:t>
            </a:r>
            <a:r>
              <a:rPr lang="de-DE" altLang="en-US" sz="1800" dirty="0" smtClean="0"/>
              <a:t>)</a:t>
            </a:r>
          </a:p>
          <a:p>
            <a:pPr marL="1085850" lvl="1" indent="-342900" algn="just">
              <a:spcBef>
                <a:spcPts val="0"/>
              </a:spcBef>
              <a:spcAft>
                <a:spcPts val="300"/>
              </a:spcAft>
              <a:defRPr/>
            </a:pPr>
            <a:r>
              <a:rPr lang="de-DE" altLang="en-US" sz="1800" dirty="0" err="1" smtClean="0"/>
              <a:t>Prepare</a:t>
            </a:r>
            <a:r>
              <a:rPr lang="de-DE" altLang="en-US" sz="1800" dirty="0" smtClean="0"/>
              <a:t> D3 </a:t>
            </a:r>
            <a:r>
              <a:rPr lang="de-DE" altLang="en-US" sz="1800" dirty="0" err="1" smtClean="0"/>
              <a:t>and</a:t>
            </a:r>
            <a:r>
              <a:rPr lang="de-DE" altLang="en-US" sz="1800" dirty="0" smtClean="0"/>
              <a:t> </a:t>
            </a:r>
            <a:r>
              <a:rPr lang="de-DE" altLang="en-US" sz="1800" dirty="0" err="1" smtClean="0"/>
              <a:t>collect</a:t>
            </a:r>
            <a:r>
              <a:rPr lang="de-DE" altLang="en-US" sz="1800" dirty="0" smtClean="0"/>
              <a:t> </a:t>
            </a:r>
            <a:r>
              <a:rPr lang="de-DE" altLang="en-US" sz="1800" dirty="0" err="1" smtClean="0"/>
              <a:t>and</a:t>
            </a:r>
            <a:r>
              <a:rPr lang="de-DE" altLang="en-US" sz="1800" dirty="0" smtClean="0"/>
              <a:t> </a:t>
            </a:r>
            <a:r>
              <a:rPr lang="de-DE" altLang="en-US" sz="1800" dirty="0" err="1" smtClean="0"/>
              <a:t>next</a:t>
            </a:r>
            <a:r>
              <a:rPr lang="de-DE" altLang="en-US" sz="1800" dirty="0" smtClean="0"/>
              <a:t> </a:t>
            </a:r>
            <a:r>
              <a:rPr lang="de-DE" altLang="en-US" sz="1800" dirty="0" err="1" smtClean="0"/>
              <a:t>steps</a:t>
            </a:r>
            <a:r>
              <a:rPr lang="de-DE" altLang="en-US" sz="1800" dirty="0" smtClean="0"/>
              <a:t>/</a:t>
            </a:r>
            <a:r>
              <a:rPr lang="de-DE" altLang="en-US" sz="1800" dirty="0" err="1" smtClean="0"/>
              <a:t>telcos</a:t>
            </a:r>
            <a:r>
              <a:rPr lang="de-DE" altLang="en-US" sz="1800" dirty="0" smtClean="0"/>
              <a:t> </a:t>
            </a:r>
            <a:r>
              <a:rPr lang="de-DE" altLang="en-US" sz="1800" dirty="0" err="1" smtClean="0"/>
              <a:t>needed</a:t>
            </a:r>
            <a:r>
              <a:rPr lang="de-DE" altLang="en-US" sz="1800" dirty="0" smtClean="0"/>
              <a:t> </a:t>
            </a:r>
            <a:r>
              <a:rPr lang="de-DE" altLang="en-US" sz="1800" dirty="0" err="1" smtClean="0"/>
              <a:t>for</a:t>
            </a:r>
            <a:r>
              <a:rPr lang="de-DE" altLang="en-US" sz="1800" dirty="0" smtClean="0"/>
              <a:t> D4  </a:t>
            </a:r>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smtClean="0"/>
              <a:t>Tuesday AM1, July 10,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555415"/>
              </p:ext>
            </p:extLst>
          </p:nvPr>
        </p:nvGraphicFramePr>
        <p:xfrm>
          <a:off x="838200" y="2286000"/>
          <a:ext cx="8077200" cy="333513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0216/r0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0276/r0, 0277/r1,</a:t>
                      </a:r>
                      <a:r>
                        <a:rPr lang="en-GB" altLang="en-US" sz="1800" baseline="0" dirty="0" smtClean="0"/>
                        <a:t> 0278/r1, 0312/r1</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876849568"/>
                  </a:ext>
                </a:extLst>
              </a:tr>
              <a:tr h="2010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0313/r1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201071">
                <a:tc>
                  <a:txBody>
                    <a:bodyPr/>
                    <a:lstStyle/>
                    <a:p>
                      <a:pPr marL="358775" lvl="1" indent="-358775" algn="just">
                        <a:spcBef>
                          <a:spcPts val="0"/>
                        </a:spcBef>
                        <a:spcAft>
                          <a:spcPts val="300"/>
                        </a:spcAft>
                        <a:defRPr/>
                      </a:pPr>
                      <a:r>
                        <a:rPr lang="en-US" sz="1800" dirty="0" smtClean="0"/>
                        <a:t>Results on 48-bit PM PHY synch preamble </a:t>
                      </a:r>
                      <a:r>
                        <a:rPr lang="de-DE" altLang="en-US" sz="1800" dirty="0" err="1" smtClean="0"/>
                        <a:t>doc</a:t>
                      </a:r>
                      <a:r>
                        <a:rPr lang="de-DE" altLang="en-US" sz="1800" dirty="0" smtClean="0"/>
                        <a:t>. 0288/r0 (HHI, ETRI)</a:t>
                      </a:r>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492732941"/>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1969</Words>
  <Application>Microsoft Office PowerPoint</Application>
  <PresentationFormat>Bildschirmpräsentation (4:3)</PresentationFormat>
  <Paragraphs>444</Paragraphs>
  <Slides>24</Slides>
  <Notes>24</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24</vt:i4>
      </vt:variant>
    </vt:vector>
  </HeadingPairs>
  <TitlesOfParts>
    <vt:vector size="3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4412</cp:revision>
  <cp:lastPrinted>2014-11-04T15:04:57Z</cp:lastPrinted>
  <dcterms:created xsi:type="dcterms:W3CDTF">2007-04-17T18:10:23Z</dcterms:created>
  <dcterms:modified xsi:type="dcterms:W3CDTF">2018-07-11T20:48:00Z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