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69" r:id="rId2"/>
    <p:sldId id="424" r:id="rId3"/>
    <p:sldId id="717" r:id="rId4"/>
    <p:sldId id="423" r:id="rId5"/>
    <p:sldId id="608" r:id="rId6"/>
    <p:sldId id="708" r:id="rId7"/>
    <p:sldId id="386" r:id="rId8"/>
    <p:sldId id="754" r:id="rId9"/>
    <p:sldId id="560" r:id="rId10"/>
    <p:sldId id="779" r:id="rId11"/>
    <p:sldId id="718" r:id="rId12"/>
    <p:sldId id="791" r:id="rId13"/>
    <p:sldId id="778" r:id="rId14"/>
    <p:sldId id="790" r:id="rId15"/>
    <p:sldId id="774" r:id="rId16"/>
    <p:sldId id="792" r:id="rId17"/>
    <p:sldId id="764" r:id="rId18"/>
    <p:sldId id="786" r:id="rId19"/>
    <p:sldId id="789" r:id="rId20"/>
    <p:sldId id="761" r:id="rId21"/>
    <p:sldId id="766" r:id="rId22"/>
    <p:sldId id="762" r:id="rId23"/>
    <p:sldId id="793" r:id="rId2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374" autoAdjust="0"/>
    <p:restoredTop sz="95409" autoAdjust="0"/>
  </p:normalViewPr>
  <p:slideViewPr>
    <p:cSldViewPr>
      <p:cViewPr varScale="1">
        <p:scale>
          <a:sx n="62" d="100"/>
          <a:sy n="62" d="100"/>
        </p:scale>
        <p:origin x="811" y="5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3115"/>
    </p:cViewPr>
  </p:sorterViewPr>
  <p:notesViewPr>
    <p:cSldViewPr>
      <p:cViewPr>
        <p:scale>
          <a:sx n="100" d="100"/>
          <a:sy n="100" d="100"/>
        </p:scale>
        <p:origin x="-955"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F6236B3F-AAE8-4343-8D17-1CD4A2A314CB}" type="slidenum">
              <a:rPr lang="en-US" altLang="en-US"/>
              <a:pPr>
                <a:defRPr/>
              </a:pPr>
              <a:t>‹Nr.›</a:t>
            </a:fld>
            <a:endParaRPr lang="en-US" altLang="en-US"/>
          </a:p>
        </p:txBody>
      </p:sp>
      <p:sp>
        <p:nvSpPr>
          <p:cNvPr id="14341"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4343"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E281DCD4-2343-4947-8B75-755531593318}" type="slidenum">
              <a:rPr lang="en-US" altLang="en-US"/>
              <a:pPr>
                <a:defRPr/>
              </a:pPr>
              <a:t>‹Nr.›</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5FB7E5E-1D6C-444E-B0CF-852BD311553D}" type="slidenum">
              <a:rPr lang="en-US" altLang="en-US" smtClean="0"/>
              <a:pPr>
                <a:spcBef>
                  <a:spcPct val="0"/>
                </a:spcBef>
              </a:pPr>
              <a:t>1</a:t>
            </a:fld>
            <a:endParaRPr lang="en-US" altLang="en-US" smtClean="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10</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5385649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11</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12</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42618565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4915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4915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4915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5669C163-3BC6-4A1F-85AC-2C039972F999}" type="slidenum">
              <a:rPr lang="en-US" altLang="en-US" smtClean="0"/>
              <a:pPr>
                <a:spcBef>
                  <a:spcPct val="0"/>
                </a:spcBef>
              </a:pPr>
              <a:t>13</a:t>
            </a:fld>
            <a:endParaRPr lang="en-US" altLang="en-US" smtClean="0"/>
          </a:p>
        </p:txBody>
      </p:sp>
      <p:sp>
        <p:nvSpPr>
          <p:cNvPr id="49158" name="Rectangle 2"/>
          <p:cNvSpPr>
            <a:spLocks noGrp="1" noRot="1" noChangeAspect="1" noChangeArrowheads="1" noTextEdit="1"/>
          </p:cNvSpPr>
          <p:nvPr>
            <p:ph type="sldImg"/>
          </p:nvPr>
        </p:nvSpPr>
        <p:spPr>
          <a:xfrm>
            <a:off x="1154113" y="701675"/>
            <a:ext cx="4625975" cy="3468688"/>
          </a:xfrm>
          <a:ln/>
        </p:spPr>
      </p:sp>
      <p:sp>
        <p:nvSpPr>
          <p:cNvPr id="491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14</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18752103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409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4096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59A3BC02-BFE1-49C1-AF78-0F0A6EE9B830}" type="slidenum">
              <a:rPr lang="en-US" altLang="en-US" smtClean="0"/>
              <a:pPr>
                <a:spcBef>
                  <a:spcPct val="0"/>
                </a:spcBef>
              </a:pPr>
              <a:t>15</a:t>
            </a:fld>
            <a:endParaRPr lang="en-US" altLang="en-US" smtClean="0"/>
          </a:p>
        </p:txBody>
      </p:sp>
      <p:sp>
        <p:nvSpPr>
          <p:cNvPr id="40966" name="Rectangle 2"/>
          <p:cNvSpPr>
            <a:spLocks noGrp="1" noRot="1" noChangeAspect="1" noChangeArrowheads="1" noTextEdit="1"/>
          </p:cNvSpPr>
          <p:nvPr>
            <p:ph type="sldImg"/>
          </p:nvPr>
        </p:nvSpPr>
        <p:spPr>
          <a:xfrm>
            <a:off x="1154113" y="701675"/>
            <a:ext cx="4625975" cy="3468688"/>
          </a:xfrm>
          <a:ln/>
        </p:spPr>
      </p:sp>
      <p:sp>
        <p:nvSpPr>
          <p:cNvPr id="409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16</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69598223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430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4301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430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82A3C57-6F8A-4B65-BED9-2D028286E938}" type="slidenum">
              <a:rPr lang="en-US" altLang="en-US" smtClean="0"/>
              <a:pPr>
                <a:spcBef>
                  <a:spcPct val="0"/>
                </a:spcBef>
              </a:pPr>
              <a:t>17</a:t>
            </a:fld>
            <a:endParaRPr lang="en-US" altLang="en-US" smtClean="0"/>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430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4301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430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82A3C57-6F8A-4B65-BED9-2D028286E938}" type="slidenum">
              <a:rPr lang="en-US" altLang="en-US" smtClean="0"/>
              <a:pPr>
                <a:spcBef>
                  <a:spcPct val="0"/>
                </a:spcBef>
              </a:pPr>
              <a:t>18</a:t>
            </a:fld>
            <a:endParaRPr lang="en-US" altLang="en-US" smtClean="0"/>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4762217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529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530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530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48F6A916-D878-4938-A1DC-D41B8A22D859}" type="slidenum">
              <a:rPr lang="en-US" altLang="en-US" smtClean="0"/>
              <a:pPr>
                <a:spcBef>
                  <a:spcPct val="0"/>
                </a:spcBef>
              </a:pPr>
              <a:t>19</a:t>
            </a:fld>
            <a:endParaRPr lang="en-US" altLang="en-US" smtClean="0"/>
          </a:p>
        </p:txBody>
      </p:sp>
      <p:sp>
        <p:nvSpPr>
          <p:cNvPr id="55302" name="Rectangle 2"/>
          <p:cNvSpPr>
            <a:spLocks noGrp="1" noRot="1" noChangeAspect="1" noChangeArrowheads="1" noTextEdit="1"/>
          </p:cNvSpPr>
          <p:nvPr>
            <p:ph type="sldImg"/>
          </p:nvPr>
        </p:nvSpPr>
        <p:spPr>
          <a:xfrm>
            <a:off x="1154113" y="701675"/>
            <a:ext cx="4625975" cy="3468688"/>
          </a:xfrm>
          <a:ln/>
        </p:spPr>
      </p:sp>
      <p:sp>
        <p:nvSpPr>
          <p:cNvPr id="553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6536109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2326AAA-479D-4C15-B355-9FA1B1CC0AD0}" type="slidenum">
              <a:rPr lang="en-US" altLang="en-US" smtClean="0"/>
              <a:pPr>
                <a:spcBef>
                  <a:spcPct val="0"/>
                </a:spcBef>
              </a:pPr>
              <a:t>2</a:t>
            </a:fld>
            <a:endParaRPr lang="en-US" altLang="en-US" smtClean="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12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120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120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5ACB8009-9660-415B-921E-EB7B97997081}" type="slidenum">
              <a:rPr lang="en-US" altLang="en-US" smtClean="0"/>
              <a:pPr>
                <a:spcBef>
                  <a:spcPct val="0"/>
                </a:spcBef>
              </a:pPr>
              <a:t>20</a:t>
            </a:fld>
            <a:endParaRPr lang="en-US" altLang="en-US" smtClean="0"/>
          </a:p>
        </p:txBody>
      </p:sp>
      <p:sp>
        <p:nvSpPr>
          <p:cNvPr id="51206" name="Rectangle 2"/>
          <p:cNvSpPr>
            <a:spLocks noGrp="1" noRot="1" noChangeAspect="1" noChangeArrowheads="1" noTextEdit="1"/>
          </p:cNvSpPr>
          <p:nvPr>
            <p:ph type="sldImg"/>
          </p:nvPr>
        </p:nvSpPr>
        <p:spPr>
          <a:xfrm>
            <a:off x="1154113" y="701675"/>
            <a:ext cx="4625975" cy="3468688"/>
          </a:xfrm>
          <a:ln/>
        </p:spPr>
      </p:sp>
      <p:sp>
        <p:nvSpPr>
          <p:cNvPr id="512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325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325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325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DEAA809D-4081-4119-91C9-2991594B4DE6}" type="slidenum">
              <a:rPr lang="en-US" altLang="en-US" smtClean="0"/>
              <a:pPr>
                <a:spcBef>
                  <a:spcPct val="0"/>
                </a:spcBef>
              </a:pPr>
              <a:t>21</a:t>
            </a:fld>
            <a:endParaRPr lang="en-US" altLang="en-US" smtClean="0"/>
          </a:p>
        </p:txBody>
      </p:sp>
      <p:sp>
        <p:nvSpPr>
          <p:cNvPr id="53254" name="Rectangle 2"/>
          <p:cNvSpPr>
            <a:spLocks noGrp="1" noRot="1" noChangeAspect="1" noChangeArrowheads="1" noTextEdit="1"/>
          </p:cNvSpPr>
          <p:nvPr>
            <p:ph type="sldImg"/>
          </p:nvPr>
        </p:nvSpPr>
        <p:spPr>
          <a:xfrm>
            <a:off x="1154113" y="701675"/>
            <a:ext cx="4625975" cy="3468688"/>
          </a:xfrm>
          <a:ln/>
        </p:spPr>
      </p:sp>
      <p:sp>
        <p:nvSpPr>
          <p:cNvPr id="532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939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939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939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F9BF433-1276-49FE-9023-176D69872A94}" type="slidenum">
              <a:rPr lang="en-US" altLang="en-US" smtClean="0"/>
              <a:pPr>
                <a:spcBef>
                  <a:spcPct val="0"/>
                </a:spcBef>
              </a:pPr>
              <a:t>22</a:t>
            </a:fld>
            <a:endParaRPr lang="en-US" altLang="en-US" smtClean="0"/>
          </a:p>
        </p:txBody>
      </p:sp>
      <p:sp>
        <p:nvSpPr>
          <p:cNvPr id="59398" name="Rectangle 2"/>
          <p:cNvSpPr>
            <a:spLocks noGrp="1" noRot="1" noChangeAspect="1" noChangeArrowheads="1" noTextEdit="1"/>
          </p:cNvSpPr>
          <p:nvPr>
            <p:ph type="sldImg"/>
          </p:nvPr>
        </p:nvSpPr>
        <p:spPr>
          <a:xfrm>
            <a:off x="1154113" y="701675"/>
            <a:ext cx="4625975" cy="3468688"/>
          </a:xfrm>
          <a:ln/>
        </p:spPr>
      </p:sp>
      <p:sp>
        <p:nvSpPr>
          <p:cNvPr id="593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939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939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939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F9BF433-1276-49FE-9023-176D69872A94}" type="slidenum">
              <a:rPr lang="en-US" altLang="en-US" smtClean="0"/>
              <a:pPr>
                <a:spcBef>
                  <a:spcPct val="0"/>
                </a:spcBef>
              </a:pPr>
              <a:t>23</a:t>
            </a:fld>
            <a:endParaRPr lang="en-US" altLang="en-US" smtClean="0"/>
          </a:p>
        </p:txBody>
      </p:sp>
      <p:sp>
        <p:nvSpPr>
          <p:cNvPr id="59398" name="Rectangle 2"/>
          <p:cNvSpPr>
            <a:spLocks noGrp="1" noRot="1" noChangeAspect="1" noChangeArrowheads="1" noTextEdit="1"/>
          </p:cNvSpPr>
          <p:nvPr>
            <p:ph type="sldImg"/>
          </p:nvPr>
        </p:nvSpPr>
        <p:spPr>
          <a:xfrm>
            <a:off x="1154113" y="701675"/>
            <a:ext cx="4625975" cy="3468688"/>
          </a:xfrm>
          <a:ln/>
        </p:spPr>
      </p:sp>
      <p:sp>
        <p:nvSpPr>
          <p:cNvPr id="593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3336464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0485"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F962E9D6-FDC0-4934-BBAB-D203ECE6411E}" type="slidenum">
              <a:rPr lang="en-US" altLang="en-US" smtClean="0"/>
              <a:pPr>
                <a:spcBef>
                  <a:spcPct val="0"/>
                </a:spcBef>
              </a:pPr>
              <a:t>3</a:t>
            </a:fld>
            <a:endParaRPr lang="en-US" altLang="en-US" smtClean="0"/>
          </a:p>
        </p:txBody>
      </p:sp>
      <p:sp>
        <p:nvSpPr>
          <p:cNvPr id="20486" name="Rectangle 2"/>
          <p:cNvSpPr>
            <a:spLocks noGrp="1" noRot="1" noChangeAspect="1" noChangeArrowheads="1" noTextEdit="1"/>
          </p:cNvSpPr>
          <p:nvPr>
            <p:ph type="sldImg"/>
          </p:nvPr>
        </p:nvSpPr>
        <p:spPr>
          <a:xfrm>
            <a:off x="1154113" y="701675"/>
            <a:ext cx="4625975" cy="3468688"/>
          </a:xfrm>
          <a:ln cap="flat"/>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22531"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22532"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4229B824-C0B1-4C36-A3DA-CFFD5AAD20C0}" type="slidenum">
              <a:rPr lang="en-US" altLang="en-US" smtClean="0"/>
              <a:pPr>
                <a:spcBef>
                  <a:spcPct val="0"/>
                </a:spcBef>
              </a:pPr>
              <a:t>4</a:t>
            </a:fld>
            <a:endParaRPr lang="en-US" altLang="en-US" smtClean="0"/>
          </a:p>
        </p:txBody>
      </p:sp>
      <p:sp>
        <p:nvSpPr>
          <p:cNvPr id="22534" name="Rectangle 2"/>
          <p:cNvSpPr txBox="1">
            <a:spLocks noGrp="1" noChangeArrowheads="1"/>
          </p:cNvSpPr>
          <p:nvPr/>
        </p:nvSpPr>
        <p:spPr bwMode="auto">
          <a:xfrm>
            <a:off x="4087813" y="95250"/>
            <a:ext cx="21939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sz="1400" b="1"/>
              <a:t>doc.: IEEE 802.11-10/0503r4</a:t>
            </a:r>
          </a:p>
        </p:txBody>
      </p:sp>
      <p:sp>
        <p:nvSpPr>
          <p:cNvPr id="22535" name="Rectangle 3"/>
          <p:cNvSpPr txBox="1">
            <a:spLocks noGrp="1" noChangeArrowheads="1"/>
          </p:cNvSpPr>
          <p:nvPr/>
        </p:nvSpPr>
        <p:spPr bwMode="auto">
          <a:xfrm>
            <a:off x="654050" y="95250"/>
            <a:ext cx="7524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b="1"/>
              <a:t>May 2010</a:t>
            </a:r>
          </a:p>
        </p:txBody>
      </p:sp>
      <p:sp>
        <p:nvSpPr>
          <p:cNvPr id="22536" name="Rectangle 6"/>
          <p:cNvSpPr txBox="1">
            <a:spLocks noGrp="1" noChangeArrowheads="1"/>
          </p:cNvSpPr>
          <p:nvPr/>
        </p:nvSpPr>
        <p:spPr bwMode="auto">
          <a:xfrm>
            <a:off x="3667125" y="8985250"/>
            <a:ext cx="2614613"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lgn="r">
              <a:spcBef>
                <a:spcPct val="0"/>
              </a:spcBef>
            </a:pPr>
            <a:r>
              <a:rPr lang="en-US" altLang="en-US"/>
              <a:t>Michael Montemurro, Research in Motion</a:t>
            </a:r>
          </a:p>
        </p:txBody>
      </p:sp>
      <p:sp>
        <p:nvSpPr>
          <p:cNvPr id="22537" name="Rectangle 7"/>
          <p:cNvSpPr txBox="1">
            <a:spLocks noGrp="1" noChangeArrowheads="1"/>
          </p:cNvSpPr>
          <p:nvPr/>
        </p:nvSpPr>
        <p:spPr bwMode="auto">
          <a:xfrm>
            <a:off x="3321050" y="8985250"/>
            <a:ext cx="41433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a:t>Page </a:t>
            </a:r>
            <a:fld id="{47D5D0D2-561D-411E-9487-76C59879356F}" type="slidenum">
              <a:rPr lang="en-US" altLang="en-US"/>
              <a:pPr algn="r">
                <a:spcBef>
                  <a:spcPct val="0"/>
                </a:spcBef>
              </a:pPr>
              <a:t>4</a:t>
            </a:fld>
            <a:endParaRPr lang="en-US" altLang="en-US"/>
          </a:p>
        </p:txBody>
      </p:sp>
      <p:sp>
        <p:nvSpPr>
          <p:cNvPr id="22538" name="Rectangle 2"/>
          <p:cNvSpPr>
            <a:spLocks noGrp="1" noRot="1" noChangeAspect="1" noChangeArrowheads="1" noTextEdit="1"/>
          </p:cNvSpPr>
          <p:nvPr>
            <p:ph type="sldImg"/>
          </p:nvPr>
        </p:nvSpPr>
        <p:spPr>
          <a:xfrm>
            <a:off x="1154113" y="701675"/>
            <a:ext cx="4625975" cy="3468688"/>
          </a:xfrm>
          <a:ln/>
        </p:spPr>
      </p:sp>
      <p:sp>
        <p:nvSpPr>
          <p:cNvPr id="225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p:txBody>
          <a:bodyPr/>
          <a:lstStyle/>
          <a:p>
            <a:pPr>
              <a:defRPr/>
            </a:pPr>
            <a:r>
              <a:rPr lang="en-US"/>
              <a:t>doc.: IEEE 802.11-11/0xxxr0</a:t>
            </a:r>
          </a:p>
        </p:txBody>
      </p:sp>
      <p:sp>
        <p:nvSpPr>
          <p:cNvPr id="14339" name="Rectangle 3"/>
          <p:cNvSpPr>
            <a:spLocks noGrp="1" noChangeArrowheads="1"/>
          </p:cNvSpPr>
          <p:nvPr>
            <p:ph type="dt" sz="quarter" idx="1"/>
          </p:nvPr>
        </p:nvSpPr>
        <p:spPr/>
        <p:txBody>
          <a:bodyPr/>
          <a:lstStyle/>
          <a:p>
            <a:pPr>
              <a:defRPr/>
            </a:pPr>
            <a:r>
              <a:rPr lang="en-US"/>
              <a:t>November 2011</a:t>
            </a:r>
          </a:p>
        </p:txBody>
      </p:sp>
      <p:sp>
        <p:nvSpPr>
          <p:cNvPr id="14340" name="Rectangle 6"/>
          <p:cNvSpPr>
            <a:spLocks noGrp="1" noChangeArrowheads="1"/>
          </p:cNvSpPr>
          <p:nvPr>
            <p:ph type="ftr" sz="quarter" idx="4"/>
          </p:nvPr>
        </p:nvSpPr>
        <p:spPr/>
        <p:txBody>
          <a:bodyPr/>
          <a:lstStyle/>
          <a:p>
            <a:pPr lvl="4">
              <a:defRPr/>
            </a:pPr>
            <a:r>
              <a:rPr lang="en-US"/>
              <a:t>Osama Aboul-Magd (Samsung)</a:t>
            </a:r>
          </a:p>
        </p:txBody>
      </p:sp>
      <p:sp>
        <p:nvSpPr>
          <p:cNvPr id="2458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4FE49D6-7A17-4D6C-ABAF-D284ACE8A56D}" type="slidenum">
              <a:rPr lang="en-US" altLang="en-US" smtClean="0"/>
              <a:pPr>
                <a:spcBef>
                  <a:spcPct val="0"/>
                </a:spcBef>
              </a:pPr>
              <a:t>5</a:t>
            </a:fld>
            <a:endParaRPr lang="en-US" altLang="en-US" smtClean="0"/>
          </a:p>
        </p:txBody>
      </p:sp>
      <p:sp>
        <p:nvSpPr>
          <p:cNvPr id="24582" name="Rectangle 2"/>
          <p:cNvSpPr>
            <a:spLocks noGrp="1" noRot="1" noChangeAspect="1" noChangeArrowheads="1" noTextEdit="1"/>
          </p:cNvSpPr>
          <p:nvPr>
            <p:ph type="sldImg"/>
          </p:nvPr>
        </p:nvSpPr>
        <p:spPr>
          <a:xfrm>
            <a:off x="1154113" y="701675"/>
            <a:ext cx="4625975" cy="3468688"/>
          </a:xfrm>
          <a:ln cap="flat"/>
        </p:spPr>
      </p:sp>
      <p:sp>
        <p:nvSpPr>
          <p:cNvPr id="245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6629"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CE75353-F52F-4C96-BB64-6EF7184E64A4}" type="slidenum">
              <a:rPr lang="en-US" altLang="en-US" smtClean="0"/>
              <a:pPr>
                <a:spcBef>
                  <a:spcPct val="0"/>
                </a:spcBef>
              </a:pPr>
              <a:t>6</a:t>
            </a:fld>
            <a:endParaRPr lang="en-US" altLang="en-US" smtClean="0"/>
          </a:p>
        </p:txBody>
      </p:sp>
      <p:sp>
        <p:nvSpPr>
          <p:cNvPr id="26630" name="Rectangle 2"/>
          <p:cNvSpPr>
            <a:spLocks noGrp="1" noRot="1" noChangeAspect="1" noChangeArrowheads="1" noTextEdit="1"/>
          </p:cNvSpPr>
          <p:nvPr>
            <p:ph type="sldImg"/>
          </p:nvPr>
        </p:nvSpPr>
        <p:spPr>
          <a:xfrm>
            <a:off x="1154113" y="701675"/>
            <a:ext cx="4625975" cy="3468688"/>
          </a:xfrm>
          <a:ln cap="flat"/>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DFEC75B-208D-4717-A1AF-804B53ECFC72}" type="slidenum">
              <a:rPr lang="en-US" altLang="en-US" smtClean="0"/>
              <a:pPr>
                <a:spcBef>
                  <a:spcPct val="0"/>
                </a:spcBef>
              </a:pPr>
              <a:t>7</a:t>
            </a:fld>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8</a:t>
            </a:fld>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27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27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27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2F02C31E-3071-4B0A-A373-911A8F1ABDD4}" type="slidenum">
              <a:rPr lang="en-US" altLang="en-US" smtClean="0"/>
              <a:pPr>
                <a:spcBef>
                  <a:spcPct val="0"/>
                </a:spcBef>
              </a:pPr>
              <a:t>9</a:t>
            </a:fld>
            <a:endParaRPr lang="en-US" altLang="en-US" smtClean="0"/>
          </a:p>
        </p:txBody>
      </p:sp>
      <p:sp>
        <p:nvSpPr>
          <p:cNvPr id="32774" name="Rectangle 2"/>
          <p:cNvSpPr>
            <a:spLocks noGrp="1" noRot="1" noChangeAspect="1" noChangeArrowheads="1" noTextEdit="1"/>
          </p:cNvSpPr>
          <p:nvPr>
            <p:ph type="sldImg"/>
          </p:nvPr>
        </p:nvSpPr>
        <p:spPr>
          <a:xfrm>
            <a:off x="1154113" y="701675"/>
            <a:ext cx="4625975" cy="3468688"/>
          </a:xfrm>
          <a:ln/>
        </p:spPr>
      </p:sp>
      <p:sp>
        <p:nvSpPr>
          <p:cNvPr id="327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p:txBody>
          <a:bodyPr/>
          <a:lstStyle>
            <a:lvl1pPr>
              <a:defRPr/>
            </a:lvl1pPr>
          </a:lstStyle>
          <a:p>
            <a:pPr>
              <a:defRPr/>
            </a:pPr>
            <a:r>
              <a:rPr lang="en-US" altLang="en-US"/>
              <a:t>Slide </a:t>
            </a:r>
            <a:fld id="{4772A242-A53C-48B8-8B0E-E0667002279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41775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614C591-0250-4FD0-86F5-39871E39B3E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370596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04DDFCC2-0985-4E8F-BA09-607C30FEBF5B}"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24694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a:xfrm>
            <a:off x="4341813" y="6475413"/>
            <a:ext cx="536575" cy="184150"/>
          </a:xfrm>
        </p:spPr>
        <p:txBody>
          <a:bodyPr/>
          <a:lstStyle>
            <a:lvl1pPr>
              <a:defRPr/>
            </a:lvl1pPr>
          </a:lstStyle>
          <a:p>
            <a:pPr>
              <a:defRPr/>
            </a:pPr>
            <a:r>
              <a:rPr lang="en-US" altLang="en-US"/>
              <a:t>Slide </a:t>
            </a:r>
            <a:fld id="{474469FC-C9DB-4CF7-B72B-A1003E4A38C5}"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644823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FA98F26-E5B1-4163-85A5-8AEAB51889DD}" type="slidenum">
              <a:rPr lang="en-US" altLang="en-US"/>
              <a:pPr>
                <a:defRPr/>
              </a:pPr>
              <a:t>‹Nr.›</a:t>
            </a:fld>
            <a:endParaRPr lang="en-US" altLang="en-US"/>
          </a:p>
        </p:txBody>
      </p:sp>
    </p:spTree>
    <p:extLst>
      <p:ext uri="{BB962C8B-B14F-4D97-AF65-F5344CB8AC3E}">
        <p14:creationId xmlns:p14="http://schemas.microsoft.com/office/powerpoint/2010/main" val="261500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50F7A2E7-433A-43CF-A125-B9366AA0D2AC}"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619384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11"/>
          <p:cNvSpPr>
            <a:spLocks noGrp="1"/>
          </p:cNvSpPr>
          <p:nvPr>
            <p:ph type="sldNum" sz="quarter" idx="10"/>
          </p:nvPr>
        </p:nvSpPr>
        <p:spPr/>
        <p:txBody>
          <a:bodyPr/>
          <a:lstStyle>
            <a:lvl1pPr>
              <a:defRPr/>
            </a:lvl1pPr>
          </a:lstStyle>
          <a:p>
            <a:pPr>
              <a:defRPr/>
            </a:pPr>
            <a:r>
              <a:rPr lang="en-US" altLang="en-US"/>
              <a:t>Slide </a:t>
            </a:r>
            <a:fld id="{825B325D-5BFA-4A21-B14F-52BA7B3163AB}" type="slidenum">
              <a:rPr lang="en-US" altLang="en-US"/>
              <a:pPr>
                <a:defRPr/>
              </a:pPr>
              <a:t>‹Nr.›</a:t>
            </a:fld>
            <a:endParaRPr lang="en-US" altLang="en-US"/>
          </a:p>
        </p:txBody>
      </p:sp>
      <p:sp>
        <p:nvSpPr>
          <p:cNvPr id="8"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5446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7"/>
          <p:cNvSpPr>
            <a:spLocks noGrp="1"/>
          </p:cNvSpPr>
          <p:nvPr>
            <p:ph type="sldNum" sz="quarter" idx="10"/>
          </p:nvPr>
        </p:nvSpPr>
        <p:spPr/>
        <p:txBody>
          <a:bodyPr/>
          <a:lstStyle>
            <a:lvl1pPr>
              <a:defRPr/>
            </a:lvl1pPr>
          </a:lstStyle>
          <a:p>
            <a:pPr>
              <a:defRPr/>
            </a:pPr>
            <a:r>
              <a:rPr lang="en-US" altLang="en-US"/>
              <a:t>Slide </a:t>
            </a:r>
            <a:fld id="{6EBDB450-E4F5-4079-A7A5-BC8B3FCD71E5}" type="slidenum">
              <a:rPr lang="en-US" altLang="en-US"/>
              <a:pPr>
                <a:defRPr/>
              </a:pPr>
              <a:t>‹Nr.›</a:t>
            </a:fld>
            <a:endParaRPr lang="en-US" altLang="en-US"/>
          </a:p>
        </p:txBody>
      </p:sp>
      <p:sp>
        <p:nvSpPr>
          <p:cNvPr id="4"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049684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6"/>
          <p:cNvSpPr>
            <a:spLocks noGrp="1"/>
          </p:cNvSpPr>
          <p:nvPr>
            <p:ph type="sldNum" sz="quarter" idx="10"/>
          </p:nvPr>
        </p:nvSpPr>
        <p:spPr/>
        <p:txBody>
          <a:bodyPr/>
          <a:lstStyle>
            <a:lvl1pPr>
              <a:defRPr/>
            </a:lvl1pPr>
          </a:lstStyle>
          <a:p>
            <a:pPr>
              <a:defRPr/>
            </a:pPr>
            <a:r>
              <a:rPr lang="en-US" altLang="en-US"/>
              <a:t>Slide </a:t>
            </a:r>
            <a:fld id="{A8B6B97E-A131-4E70-B751-6AA28B12AF03}" type="slidenum">
              <a:rPr lang="en-US" altLang="en-US"/>
              <a:pPr>
                <a:defRPr/>
              </a:pPr>
              <a:t>‹Nr.›</a:t>
            </a:fld>
            <a:endParaRPr lang="en-US" altLang="en-US"/>
          </a:p>
        </p:txBody>
      </p:sp>
      <p:sp>
        <p:nvSpPr>
          <p:cNvPr id="3"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431773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C992F502-A117-425F-8C36-321CA96D7F4F}"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76480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2F92CC3B-7091-4A21-AE18-AF061F98F997}"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2497694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ltLang="en-US"/>
              <a:t>Slide </a:t>
            </a:r>
            <a:fld id="{805136A3-916A-4787-9964-0B5266AD54D8}" type="slidenum">
              <a:rPr lang="en-US" altLang="en-US"/>
              <a:pPr>
                <a:defRPr/>
              </a:pPr>
              <a:t>‹Nr.›</a:t>
            </a:fld>
            <a:endParaRPr lang="en-US" altLang="en-US"/>
          </a:p>
        </p:txBody>
      </p:sp>
      <p:sp>
        <p:nvSpPr>
          <p:cNvPr id="1031" name="Rectangle 7"/>
          <p:cNvSpPr>
            <a:spLocks noChangeArrowheads="1"/>
          </p:cNvSpPr>
          <p:nvPr/>
        </p:nvSpPr>
        <p:spPr bwMode="auto">
          <a:xfrm>
            <a:off x="5349055" y="304026"/>
            <a:ext cx="303929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a:t>
            </a:r>
            <a:r>
              <a:rPr lang="en-US" altLang="en-US" sz="1800" b="1" dirty="0" smtClean="0"/>
              <a:t>15-18</a:t>
            </a:r>
            <a:r>
              <a:rPr lang="en-US" sz="1800" b="1" dirty="0" smtClean="0"/>
              <a:t>-0313-02-0013</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2" name="Footer Placeholder 4"/>
          <p:cNvSpPr>
            <a:spLocks noGrp="1"/>
          </p:cNvSpPr>
          <p:nvPr>
            <p:ph type="ftr" sz="quarter" idx="3"/>
          </p:nvPr>
        </p:nvSpPr>
        <p:spPr>
          <a:xfrm>
            <a:off x="5943600" y="6475413"/>
            <a:ext cx="2600325"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
        <p:nvSpPr>
          <p:cNvPr id="11" name="Date Placeholder 3"/>
          <p:cNvSpPr>
            <a:spLocks noGrp="1"/>
          </p:cNvSpPr>
          <p:nvPr>
            <p:ph type="dt" sz="quarter" idx="2"/>
          </p:nvPr>
        </p:nvSpPr>
        <p:spPr>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lstStyle>
            <a:lvl1pPr>
              <a:spcBef>
                <a:spcPct val="0"/>
              </a:spcBef>
              <a:buFontTx/>
              <a:buNone/>
              <a:defRPr sz="16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dirty="0" smtClean="0"/>
              <a:t>July 2018</a:t>
            </a:r>
            <a:endParaRPr lang="en-US" altLang="en-US" dirty="0"/>
          </a:p>
        </p:txBody>
      </p:sp>
    </p:spTree>
  </p:cSld>
  <p:clrMap bg1="lt1" tx1="dk1" bg2="lt2" tx2="dk2" accent1="accent1" accent2="accent2" accent3="accent3" accent4="accent4" accent5="accent5" accent6="accent6" hlink="hlink" folHlink="folHlink"/>
  <p:sldLayoutIdLst>
    <p:sldLayoutId id="2147491220" r:id="rId1"/>
    <p:sldLayoutId id="2147491221" r:id="rId2"/>
    <p:sldLayoutId id="2147491222" r:id="rId3"/>
    <p:sldLayoutId id="2147491223" r:id="rId4"/>
    <p:sldLayoutId id="2147491224" r:id="rId5"/>
    <p:sldLayoutId id="2147491225" r:id="rId6"/>
    <p:sldLayoutId id="2147491226" r:id="rId7"/>
    <p:sldLayoutId id="2147491227" r:id="rId8"/>
    <p:sldLayoutId id="2147491228" r:id="rId9"/>
    <p:sldLayoutId id="2147491229" r:id="rId10"/>
    <p:sldLayoutId id="214749123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5/dcn/15/15-15-0746-01-007a-tg7r1-channel-model-document-for-high-rate-pd-communications.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mentor.ieee.org/802.15/dcn/15/15-15-0747-00-007a-tg7r1-cirs-channel-model-document-for-high-rate-pd-communications.zip"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5/dcn/10/15-10-0235-18-0000-802-15-operations-manual.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4294967295"/>
          </p:nvPr>
        </p:nvSpPr>
        <p:spPr bwMode="auto">
          <a:noFill/>
        </p:spPr>
        <p:txBody>
          <a:bodyPr vert="horz" numCol="1"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2018</a:t>
            </a:r>
          </a:p>
        </p:txBody>
      </p:sp>
      <p:sp>
        <p:nvSpPr>
          <p:cNvPr id="15363"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04D58A0-EF71-4C14-B6CC-C21D1250F7FE}" type="slidenum">
              <a:rPr lang="en-US" altLang="en-US" sz="1200" b="0" smtClean="0"/>
              <a:pPr>
                <a:spcBef>
                  <a:spcPct val="0"/>
                </a:spcBef>
                <a:buFontTx/>
                <a:buNone/>
              </a:pPr>
              <a:t>1</a:t>
            </a:fld>
            <a:endParaRPr lang="en-US" altLang="en-US" sz="1200" b="0" smtClean="0"/>
          </a:p>
        </p:txBody>
      </p:sp>
      <p:sp>
        <p:nvSpPr>
          <p:cNvPr id="15364" name="Rectangle 2"/>
          <p:cNvSpPr>
            <a:spLocks noGrp="1" noChangeArrowheads="1"/>
          </p:cNvSpPr>
          <p:nvPr>
            <p:ph type="title"/>
          </p:nvPr>
        </p:nvSpPr>
        <p:spPr>
          <a:xfrm>
            <a:off x="533400" y="1735138"/>
            <a:ext cx="8077200" cy="1066800"/>
          </a:xfrm>
        </p:spPr>
        <p:txBody>
          <a:bodyPr/>
          <a:lstStyle/>
          <a:p>
            <a:r>
              <a:rPr lang="en-US" altLang="en-US" sz="3000" dirty="0" smtClean="0"/>
              <a:t>IEEE 802.15 TG13 </a:t>
            </a:r>
            <a:br>
              <a:rPr lang="en-US" altLang="en-US" sz="3000" dirty="0" smtClean="0"/>
            </a:br>
            <a:r>
              <a:rPr lang="en-US" altLang="en-US" sz="3000" dirty="0" smtClean="0"/>
              <a:t>Multi-</a:t>
            </a:r>
            <a:r>
              <a:rPr lang="en-US" altLang="en-US" sz="3000" dirty="0" err="1" smtClean="0"/>
              <a:t>Gbit</a:t>
            </a:r>
            <a:r>
              <a:rPr lang="en-US" altLang="en-US" sz="3000" dirty="0" smtClean="0"/>
              <a:t>/s Optical Wireless Communication </a:t>
            </a:r>
            <a:br>
              <a:rPr lang="en-US" altLang="en-US" sz="3000" dirty="0" smtClean="0"/>
            </a:br>
            <a:r>
              <a:rPr lang="en-US" altLang="en-US" sz="3000" dirty="0" smtClean="0"/>
              <a:t>July 2018 Meeting Slides</a:t>
            </a:r>
          </a:p>
        </p:txBody>
      </p:sp>
      <p:sp>
        <p:nvSpPr>
          <p:cNvPr id="15365" name="Rectangle 6"/>
          <p:cNvSpPr>
            <a:spLocks noGrp="1" noChangeArrowheads="1"/>
          </p:cNvSpPr>
          <p:nvPr>
            <p:ph type="body" idx="1"/>
          </p:nvPr>
        </p:nvSpPr>
        <p:spPr>
          <a:xfrm>
            <a:off x="685800" y="3259138"/>
            <a:ext cx="7772400" cy="381000"/>
          </a:xfrm>
        </p:spPr>
        <p:txBody>
          <a:bodyPr/>
          <a:lstStyle/>
          <a:p>
            <a:pPr algn="ctr">
              <a:buFontTx/>
              <a:buNone/>
            </a:pPr>
            <a:r>
              <a:rPr lang="en-US" altLang="en-US" sz="2000" dirty="0" smtClean="0"/>
              <a:t>Date:</a:t>
            </a:r>
            <a:r>
              <a:rPr lang="en-US" altLang="en-US" sz="2000" b="0" dirty="0" smtClean="0"/>
              <a:t> 2018-07-8</a:t>
            </a:r>
          </a:p>
        </p:txBody>
      </p:sp>
      <p:graphicFrame>
        <p:nvGraphicFramePr>
          <p:cNvPr id="15366" name="Object 11"/>
          <p:cNvGraphicFramePr>
            <a:graphicFrameLocks noChangeAspect="1"/>
          </p:cNvGraphicFramePr>
          <p:nvPr/>
        </p:nvGraphicFramePr>
        <p:xfrm>
          <a:off x="666750" y="4324350"/>
          <a:ext cx="9026525" cy="1162050"/>
        </p:xfrm>
        <a:graphic>
          <a:graphicData uri="http://schemas.openxmlformats.org/presentationml/2006/ole">
            <mc:AlternateContent xmlns:mc="http://schemas.openxmlformats.org/markup-compatibility/2006">
              <mc:Choice xmlns:v="urn:schemas-microsoft-com:vml" Requires="v">
                <p:oleObj spid="_x0000_s15452" name="Document" r:id="rId4" imgW="8239301" imgH="1079612" progId="Word.Document.8">
                  <p:embed/>
                </p:oleObj>
              </mc:Choice>
              <mc:Fallback>
                <p:oleObj name="Document" r:id="rId4" imgW="8239301" imgH="1079612"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750" y="4324350"/>
                        <a:ext cx="9026525" cy="1162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685800" y="379253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a:t>
            </a:r>
            <a:endParaRPr lang="en-US" altLang="en-US" sz="2000" b="0"/>
          </a:p>
        </p:txBody>
      </p:sp>
      <p:sp>
        <p:nvSpPr>
          <p:cNvPr id="1536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10</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14</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endParaRPr lang="en-GB" altLang="en-US" sz="2000" dirty="0"/>
          </a:p>
          <a:p>
            <a:pPr algn="just">
              <a:buFontTx/>
              <a:buNone/>
            </a:pPr>
            <a:r>
              <a:rPr lang="en-GB" altLang="en-US" dirty="0" smtClean="0">
                <a:sym typeface="Wingdings" panose="05000000000000000000" pitchFamily="2" charset="2"/>
              </a:rPr>
              <a:t>The PM PHY will use the preamble with 48 samples defined in doc. 15-18-0003/r8.</a:t>
            </a:r>
          </a:p>
          <a:p>
            <a:pPr algn="just">
              <a:buFontTx/>
              <a:buNone/>
            </a:pPr>
            <a:endParaRPr lang="en-GB" altLang="en-US" dirty="0">
              <a:sym typeface="Wingdings" panose="05000000000000000000" pitchFamily="2" charset="2"/>
            </a:endParaRPr>
          </a:p>
          <a:p>
            <a:pPr algn="just">
              <a:buFontTx/>
              <a:buNone/>
            </a:pPr>
            <a:r>
              <a:rPr lang="en-GB" altLang="en-US" dirty="0">
                <a:sym typeface="Wingdings" panose="05000000000000000000" pitchFamily="2" charset="2"/>
              </a:rPr>
              <a:t>Moved </a:t>
            </a:r>
            <a:r>
              <a:rPr lang="en-GB" altLang="en-US" dirty="0" smtClean="0">
                <a:sym typeface="Wingdings" panose="05000000000000000000" pitchFamily="2" charset="2"/>
              </a:rPr>
              <a:t>by Volker</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 </a:t>
            </a:r>
            <a:r>
              <a:rPr lang="en-GB" altLang="en-US" dirty="0">
                <a:sym typeface="Wingdings" panose="05000000000000000000" pitchFamily="2" charset="2"/>
              </a:rPr>
              <a:t>			</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_/_/_</a:t>
            </a:r>
            <a:endParaRPr lang="en-GB" altLang="en-US" dirty="0">
              <a:sym typeface="Wingdings" panose="05000000000000000000" pitchFamily="2" charset="2"/>
            </a:endParaRPr>
          </a:p>
        </p:txBody>
      </p:sp>
      <p:sp>
        <p:nvSpPr>
          <p:cNvPr id="66566"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extLst>
      <p:ext uri="{BB962C8B-B14F-4D97-AF65-F5344CB8AC3E}">
        <p14:creationId xmlns:p14="http://schemas.microsoft.com/office/powerpoint/2010/main" val="1549505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11</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#2</a:t>
            </a:r>
          </a:p>
          <a:p>
            <a:pPr algn="just">
              <a:buFontTx/>
              <a:buNone/>
            </a:pPr>
            <a:r>
              <a:rPr lang="en-US" altLang="en-US" sz="3600" dirty="0"/>
              <a:t>Tuesday </a:t>
            </a:r>
            <a:r>
              <a:rPr lang="en-US" altLang="en-US" sz="3600" dirty="0" smtClean="0"/>
              <a:t>AM2, </a:t>
            </a:r>
            <a:r>
              <a:rPr lang="en-US" altLang="en-US" sz="3600" dirty="0"/>
              <a:t>July </a:t>
            </a:r>
            <a:r>
              <a:rPr lang="en-US" altLang="en-US" sz="3600" dirty="0" smtClean="0"/>
              <a:t>10, </a:t>
            </a:r>
            <a:r>
              <a:rPr lang="en-US" altLang="en-US" sz="3600" dirty="0"/>
              <a:t>2018</a:t>
            </a:r>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2337327019"/>
              </p:ext>
            </p:extLst>
          </p:nvPr>
        </p:nvGraphicFramePr>
        <p:xfrm>
          <a:off x="685800" y="2362200"/>
          <a:ext cx="8229600" cy="2682372"/>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en-US" sz="1800" dirty="0" smtClean="0"/>
                        <a:t>Present </a:t>
                      </a:r>
                      <a:r>
                        <a:rPr lang="de-DE" altLang="en-US" sz="1800" dirty="0" err="1" smtClean="0"/>
                        <a:t>and</a:t>
                      </a:r>
                      <a:r>
                        <a:rPr lang="de-DE" altLang="en-US" sz="1800" dirty="0" smtClean="0"/>
                        <a:t> </a:t>
                      </a:r>
                      <a:r>
                        <a:rPr lang="de-DE" altLang="en-US" sz="1800" dirty="0" err="1" smtClean="0"/>
                        <a:t>discuss</a:t>
                      </a:r>
                      <a:r>
                        <a:rPr lang="de-DE" altLang="en-US" sz="1800" baseline="0" dirty="0" smtClean="0"/>
                        <a:t> </a:t>
                      </a:r>
                      <a:r>
                        <a:rPr lang="de-DE" altLang="en-US" sz="1800" dirty="0" err="1" smtClean="0"/>
                        <a:t>text</a:t>
                      </a:r>
                      <a:r>
                        <a:rPr lang="de-DE" altLang="en-US" sz="1800" dirty="0" smtClean="0"/>
                        <a:t> </a:t>
                      </a:r>
                      <a:r>
                        <a:rPr lang="de-DE" altLang="en-US" sz="1800" dirty="0" err="1" smtClean="0"/>
                        <a:t>proposal</a:t>
                      </a:r>
                      <a:r>
                        <a:rPr lang="de-DE" altLang="en-US" sz="1800" dirty="0" smtClean="0"/>
                        <a:t> </a:t>
                      </a:r>
                      <a:r>
                        <a:rPr lang="de-DE" altLang="en-US" sz="1800" dirty="0" err="1" smtClean="0"/>
                        <a:t>for</a:t>
                      </a:r>
                      <a:r>
                        <a:rPr lang="de-DE" altLang="en-US" sz="1800" dirty="0" smtClean="0"/>
                        <a:t> LB PHY </a:t>
                      </a:r>
                      <a:r>
                        <a:rPr lang="de-DE" altLang="en-US" sz="1800" dirty="0" smtClean="0"/>
                        <a:t>0267/r2</a:t>
                      </a:r>
                      <a:endParaRPr lang="de-DE" altLang="en-US" sz="1800" dirty="0" smtClean="0"/>
                    </a:p>
                  </a:txBody>
                  <a:tcPr marT="45764" marB="45764"/>
                </a:tc>
                <a:tc>
                  <a:txBody>
                    <a:bodyPr/>
                    <a:lstStyle/>
                    <a:p>
                      <a:r>
                        <a:rPr lang="en-US" sz="1800" dirty="0" smtClean="0"/>
                        <a:t>50</a:t>
                      </a:r>
                      <a:endParaRPr lang="en-US" sz="1800" dirty="0"/>
                    </a:p>
                  </a:txBody>
                  <a:tcPr marT="45764" marB="45764"/>
                </a:tc>
                <a:extLst>
                  <a:ext uri="{0D108BD9-81ED-4DB2-BD59-A6C34878D82A}">
                    <a16:rowId xmlns:a16="http://schemas.microsoft.com/office/drawing/2014/main" val="982885059"/>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en-US" sz="1800" dirty="0" smtClean="0"/>
                        <a:t>Present </a:t>
                      </a:r>
                      <a:r>
                        <a:rPr lang="de-DE" altLang="en-US" sz="1800" dirty="0" err="1" smtClean="0"/>
                        <a:t>and</a:t>
                      </a:r>
                      <a:r>
                        <a:rPr lang="de-DE" altLang="en-US" sz="1800" dirty="0" smtClean="0"/>
                        <a:t> </a:t>
                      </a:r>
                      <a:r>
                        <a:rPr lang="de-DE" altLang="en-US" sz="1800" dirty="0" err="1" smtClean="0"/>
                        <a:t>discuss</a:t>
                      </a:r>
                      <a:r>
                        <a:rPr lang="de-DE" altLang="en-US" sz="1800" dirty="0" smtClean="0"/>
                        <a:t> </a:t>
                      </a:r>
                      <a:r>
                        <a:rPr lang="de-DE" altLang="en-US" sz="1800" dirty="0" err="1" smtClean="0"/>
                        <a:t>text</a:t>
                      </a:r>
                      <a:r>
                        <a:rPr lang="de-DE" altLang="en-US" sz="1800" dirty="0" smtClean="0"/>
                        <a:t> </a:t>
                      </a:r>
                      <a:r>
                        <a:rPr lang="en-US" sz="1800" dirty="0" smtClean="0"/>
                        <a:t>proposal for HB PHY in 0273/r0</a:t>
                      </a:r>
                      <a:endParaRPr lang="de-DE" altLang="en-US" sz="1800" dirty="0" smtClean="0"/>
                    </a:p>
                  </a:txBody>
                  <a:tcPr marT="45764" marB="45764"/>
                </a:tc>
                <a:tc>
                  <a:txBody>
                    <a:bodyPr/>
                    <a:lstStyle/>
                    <a:p>
                      <a:r>
                        <a:rPr lang="en-US" sz="1800" dirty="0" smtClean="0"/>
                        <a:t>50</a:t>
                      </a:r>
                      <a:endParaRPr lang="en-US" sz="1800" dirty="0"/>
                    </a:p>
                  </a:txBody>
                  <a:tcPr marT="45764" marB="45764"/>
                </a:tc>
                <a:extLst>
                  <a:ext uri="{0D108BD9-81ED-4DB2-BD59-A6C34878D82A}">
                    <a16:rowId xmlns:a16="http://schemas.microsoft.com/office/drawing/2014/main" val="5296345"/>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en-US" sz="1800" dirty="0" err="1" smtClean="0"/>
                        <a:t>Discuss</a:t>
                      </a:r>
                      <a:r>
                        <a:rPr lang="de-DE" altLang="en-US" sz="1800" dirty="0" smtClean="0"/>
                        <a:t> </a:t>
                      </a:r>
                      <a:r>
                        <a:rPr lang="de-DE" altLang="en-US" sz="1800" dirty="0" err="1" smtClean="0"/>
                        <a:t>way</a:t>
                      </a:r>
                      <a:r>
                        <a:rPr lang="de-DE" altLang="en-US" sz="1800" dirty="0" smtClean="0"/>
                        <a:t> </a:t>
                      </a:r>
                      <a:r>
                        <a:rPr lang="de-DE" altLang="en-US" sz="1800" dirty="0" err="1" smtClean="0"/>
                        <a:t>forward</a:t>
                      </a:r>
                      <a:r>
                        <a:rPr lang="de-DE" altLang="en-US" sz="1800" dirty="0" smtClean="0"/>
                        <a:t> on validation </a:t>
                      </a:r>
                      <a:r>
                        <a:rPr lang="de-DE" altLang="en-US" sz="1800" dirty="0" err="1" smtClean="0"/>
                        <a:t>of</a:t>
                      </a:r>
                      <a:r>
                        <a:rPr lang="de-DE" altLang="en-US" sz="1800" dirty="0" smtClean="0"/>
                        <a:t> LB PHY </a:t>
                      </a:r>
                      <a:r>
                        <a:rPr lang="de-DE" altLang="en-US" sz="1800" dirty="0" err="1" smtClean="0"/>
                        <a:t>and</a:t>
                      </a:r>
                      <a:r>
                        <a:rPr lang="de-DE" altLang="en-US" sz="1800" dirty="0" smtClean="0"/>
                        <a:t> HB PHY</a:t>
                      </a:r>
                    </a:p>
                  </a:txBody>
                  <a:tcPr marT="45764" marB="45764"/>
                </a:tc>
                <a:tc>
                  <a:txBody>
                    <a:bodyPr/>
                    <a:lstStyle/>
                    <a:p>
                      <a:r>
                        <a:rPr lang="en-US" sz="1800" dirty="0" smtClean="0"/>
                        <a:t>10</a:t>
                      </a:r>
                      <a:endParaRPr lang="en-US" sz="1800" dirty="0"/>
                    </a:p>
                  </a:txBody>
                  <a:tcPr marT="45764" marB="45764"/>
                </a:tc>
                <a:extLst>
                  <a:ext uri="{0D108BD9-81ED-4DB2-BD59-A6C34878D82A}">
                    <a16:rowId xmlns:a16="http://schemas.microsoft.com/office/drawing/2014/main" val="852364948"/>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
        <p:nvSpPr>
          <p:cNvPr id="37916"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12</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15</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endParaRPr lang="en-GB" altLang="en-US" sz="2000" dirty="0"/>
          </a:p>
          <a:p>
            <a:pPr algn="just">
              <a:buFontTx/>
              <a:buNone/>
            </a:pPr>
            <a:r>
              <a:rPr lang="en-GB" altLang="en-US" dirty="0" smtClean="0">
                <a:sym typeface="Wingdings" panose="05000000000000000000" pitchFamily="2" charset="2"/>
              </a:rPr>
              <a:t>LB PHY and HB PHY require additional performance evaluation in AWGN concerning Synch, Header and Payload, following the scheme used in 0190/r0 before being added to D3.</a:t>
            </a:r>
          </a:p>
          <a:p>
            <a:pPr algn="just">
              <a:buFontTx/>
              <a:buNone/>
            </a:pPr>
            <a:endParaRPr lang="en-GB" altLang="en-US" dirty="0">
              <a:sym typeface="Wingdings" panose="05000000000000000000" pitchFamily="2" charset="2"/>
            </a:endParaRPr>
          </a:p>
          <a:p>
            <a:pPr algn="just">
              <a:buFontTx/>
              <a:buNone/>
            </a:pPr>
            <a:r>
              <a:rPr lang="en-GB" altLang="en-US" dirty="0">
                <a:sym typeface="Wingdings" panose="05000000000000000000" pitchFamily="2" charset="2"/>
              </a:rPr>
              <a:t>Moved </a:t>
            </a:r>
            <a:r>
              <a:rPr lang="en-GB" altLang="en-US" dirty="0" smtClean="0">
                <a:sym typeface="Wingdings" panose="05000000000000000000" pitchFamily="2" charset="2"/>
              </a:rPr>
              <a:t>by Volker</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 </a:t>
            </a:r>
            <a:r>
              <a:rPr lang="en-GB" altLang="en-US" dirty="0">
                <a:sym typeface="Wingdings" panose="05000000000000000000" pitchFamily="2" charset="2"/>
              </a:rPr>
              <a:t>			</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_/_/_</a:t>
            </a:r>
            <a:endParaRPr lang="en-GB" altLang="en-US" dirty="0">
              <a:sym typeface="Wingdings" panose="05000000000000000000" pitchFamily="2" charset="2"/>
            </a:endParaRPr>
          </a:p>
        </p:txBody>
      </p:sp>
      <p:sp>
        <p:nvSpPr>
          <p:cNvPr id="66566"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extLst>
      <p:ext uri="{BB962C8B-B14F-4D97-AF65-F5344CB8AC3E}">
        <p14:creationId xmlns:p14="http://schemas.microsoft.com/office/powerpoint/2010/main" val="310595718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7FC46838-7E3A-4B64-AB04-01387CA5C876}" type="slidenum">
              <a:rPr lang="en-US" altLang="en-US" sz="1200" b="0" smtClean="0"/>
              <a:pPr>
                <a:spcBef>
                  <a:spcPct val="0"/>
                </a:spcBef>
                <a:buFontTx/>
                <a:buNone/>
              </a:pPr>
              <a:t>13</a:t>
            </a:fld>
            <a:endParaRPr lang="en-US" altLang="en-US" sz="1200" b="0" smtClean="0"/>
          </a:p>
        </p:txBody>
      </p:sp>
      <p:sp>
        <p:nvSpPr>
          <p:cNvPr id="48131"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48132"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
        <p:nvSpPr>
          <p:cNvPr id="48133" name="Rectangle 3"/>
          <p:cNvSpPr txBox="1">
            <a:spLocks noChangeArrowheads="1"/>
          </p:cNvSpPr>
          <p:nvPr/>
        </p:nvSpPr>
        <p:spPr bwMode="auto">
          <a:xfrm>
            <a:off x="6477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GB" altLang="en-US" sz="3600" dirty="0" smtClean="0"/>
              <a:t>TG13 Evaluation framework</a:t>
            </a:r>
            <a:endParaRPr lang="en-US" altLang="en-US" sz="1200" dirty="0"/>
          </a:p>
        </p:txBody>
      </p:sp>
      <p:sp>
        <p:nvSpPr>
          <p:cNvPr id="48134" name="Rectangle 3"/>
          <p:cNvSpPr txBox="1">
            <a:spLocks noChangeArrowheads="1"/>
          </p:cNvSpPr>
          <p:nvPr/>
        </p:nvSpPr>
        <p:spPr bwMode="auto">
          <a:xfrm>
            <a:off x="762000" y="2286000"/>
            <a:ext cx="8010525"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spcBef>
                <a:spcPct val="0"/>
              </a:spcBef>
              <a:buFontTx/>
              <a:buNone/>
            </a:pPr>
            <a:endParaRPr lang="en-GB" altLang="en-US" b="0"/>
          </a:p>
          <a:p>
            <a:pPr algn="just">
              <a:spcBef>
                <a:spcPct val="0"/>
              </a:spcBef>
              <a:buFontTx/>
              <a:buNone/>
            </a:pPr>
            <a:endParaRPr lang="en-GB" altLang="en-US" sz="1400" b="0"/>
          </a:p>
        </p:txBody>
      </p:sp>
      <p:sp>
        <p:nvSpPr>
          <p:cNvPr id="2" name="Textfeld 1"/>
          <p:cNvSpPr txBox="1"/>
          <p:nvPr/>
        </p:nvSpPr>
        <p:spPr>
          <a:xfrm>
            <a:off x="457200" y="1600200"/>
            <a:ext cx="8620125" cy="5186363"/>
          </a:xfrm>
          <a:prstGeom prst="rect">
            <a:avLst/>
          </a:prstGeom>
          <a:noFill/>
        </p:spPr>
        <p:txBody>
          <a:bodyPr>
            <a:spAutoFit/>
          </a:bodyPr>
          <a:lstStyle/>
          <a:p>
            <a:pPr>
              <a:defRPr/>
            </a:pPr>
            <a:r>
              <a:rPr lang="de-DE" sz="2000" dirty="0"/>
              <a:t>1) </a:t>
            </a:r>
            <a:r>
              <a:rPr lang="de-DE" sz="2000" b="1" dirty="0" err="1"/>
              <a:t>Preamble</a:t>
            </a:r>
            <a:endParaRPr lang="de-DE" sz="2000" b="1" dirty="0"/>
          </a:p>
          <a:p>
            <a:pPr marL="360363" lvl="1" indent="-342900">
              <a:buFont typeface="Arial" panose="020B0604020202020204" pitchFamily="34" charset="0"/>
              <a:buChar char="•"/>
              <a:defRPr/>
            </a:pPr>
            <a:r>
              <a:rPr lang="de-DE" sz="2000" dirty="0" err="1"/>
              <a:t>Detection</a:t>
            </a:r>
            <a:r>
              <a:rPr lang="de-DE" sz="2000" dirty="0"/>
              <a:t> </a:t>
            </a:r>
            <a:r>
              <a:rPr lang="de-DE" sz="2000" dirty="0" err="1"/>
              <a:t>probability</a:t>
            </a:r>
            <a:r>
              <a:rPr lang="de-DE" sz="2000" dirty="0"/>
              <a:t> (</a:t>
            </a:r>
            <a:r>
              <a:rPr lang="de-DE" sz="2000" dirty="0" err="1"/>
              <a:t>for</a:t>
            </a:r>
            <a:r>
              <a:rPr lang="de-DE" sz="2000" dirty="0"/>
              <a:t> </a:t>
            </a:r>
            <a:r>
              <a:rPr lang="de-DE" sz="2000" dirty="0" err="1"/>
              <a:t>false</a:t>
            </a:r>
            <a:r>
              <a:rPr lang="de-DE" sz="2000" dirty="0"/>
              <a:t> </a:t>
            </a:r>
            <a:r>
              <a:rPr lang="de-DE" sz="2000" dirty="0" err="1"/>
              <a:t>alarm</a:t>
            </a:r>
            <a:r>
              <a:rPr lang="de-DE" sz="2000" dirty="0"/>
              <a:t> rate = 0.1%) vs. SNR (cf. </a:t>
            </a:r>
            <a:r>
              <a:rPr lang="de-DE" sz="2000" dirty="0" err="1"/>
              <a:t>doc</a:t>
            </a:r>
            <a:r>
              <a:rPr lang="de-DE" sz="2000" dirty="0"/>
              <a:t>. 15-18-0106/r0) </a:t>
            </a:r>
            <a:r>
              <a:rPr lang="de-DE" sz="2000" dirty="0" err="1"/>
              <a:t>and</a:t>
            </a:r>
            <a:r>
              <a:rPr lang="de-DE" sz="2000" dirty="0"/>
              <a:t> </a:t>
            </a:r>
            <a:r>
              <a:rPr lang="de-DE" sz="2000" dirty="0" err="1"/>
              <a:t>required</a:t>
            </a:r>
            <a:r>
              <a:rPr lang="de-DE" sz="2000" dirty="0"/>
              <a:t> SNR </a:t>
            </a:r>
            <a:r>
              <a:rPr lang="de-DE" sz="2000" dirty="0" err="1"/>
              <a:t>where</a:t>
            </a:r>
            <a:r>
              <a:rPr lang="de-DE" sz="2000" dirty="0"/>
              <a:t> prob. </a:t>
            </a:r>
            <a:r>
              <a:rPr lang="de-DE" sz="2000" dirty="0" err="1"/>
              <a:t>of</a:t>
            </a:r>
            <a:r>
              <a:rPr lang="de-DE" sz="2000" dirty="0"/>
              <a:t> </a:t>
            </a:r>
            <a:r>
              <a:rPr lang="de-DE" sz="2000" dirty="0" err="1"/>
              <a:t>misdetection</a:t>
            </a:r>
            <a:r>
              <a:rPr lang="de-DE" sz="2000" dirty="0"/>
              <a:t> (</a:t>
            </a:r>
            <a:r>
              <a:rPr lang="de-DE" sz="2000" dirty="0" err="1"/>
              <a:t>timing</a:t>
            </a:r>
            <a:r>
              <a:rPr lang="de-DE" sz="2000" dirty="0"/>
              <a:t> </a:t>
            </a:r>
            <a:r>
              <a:rPr lang="de-DE" sz="2000" dirty="0" err="1"/>
              <a:t>error</a:t>
            </a:r>
            <a:r>
              <a:rPr lang="de-DE" sz="2000" dirty="0"/>
              <a:t>) &lt;0.1%</a:t>
            </a:r>
          </a:p>
          <a:p>
            <a:pPr>
              <a:defRPr/>
            </a:pPr>
            <a:r>
              <a:rPr lang="de-DE" sz="2000" dirty="0"/>
              <a:t>2) </a:t>
            </a:r>
            <a:r>
              <a:rPr lang="de-DE" sz="2000" b="1" dirty="0"/>
              <a:t>Header</a:t>
            </a:r>
          </a:p>
          <a:p>
            <a:pPr marL="342900" indent="-342900">
              <a:buFont typeface="Arial" panose="020B0604020202020204" pitchFamily="34" charset="0"/>
              <a:buChar char="•"/>
              <a:defRPr/>
            </a:pPr>
            <a:r>
              <a:rPr lang="de-DE" sz="2000" dirty="0"/>
              <a:t>BER vs. SNR </a:t>
            </a:r>
            <a:r>
              <a:rPr lang="de-DE" sz="2000" dirty="0" err="1"/>
              <a:t>for</a:t>
            </a:r>
            <a:r>
              <a:rPr lang="de-DE" sz="2000" dirty="0"/>
              <a:t> </a:t>
            </a:r>
            <a:r>
              <a:rPr lang="de-DE" sz="2000" dirty="0" err="1"/>
              <a:t>the</a:t>
            </a:r>
            <a:r>
              <a:rPr lang="de-DE" sz="2000" dirty="0"/>
              <a:t> </a:t>
            </a:r>
            <a:r>
              <a:rPr lang="de-DE" sz="2000" dirty="0" err="1"/>
              <a:t>header</a:t>
            </a:r>
            <a:r>
              <a:rPr lang="de-DE" sz="2000" dirty="0"/>
              <a:t> incl. 8B10B </a:t>
            </a:r>
            <a:r>
              <a:rPr lang="de-DE" sz="2000" dirty="0" err="1"/>
              <a:t>and</a:t>
            </a:r>
            <a:r>
              <a:rPr lang="de-DE" sz="2000" dirty="0"/>
              <a:t> RS(36,24) </a:t>
            </a:r>
            <a:r>
              <a:rPr lang="de-DE" sz="2000" dirty="0" err="1"/>
              <a:t>coding</a:t>
            </a:r>
            <a:r>
              <a:rPr lang="de-DE" sz="2000" dirty="0"/>
              <a:t> </a:t>
            </a:r>
            <a:r>
              <a:rPr lang="de-DE" sz="2000" dirty="0" err="1"/>
              <a:t>assuming</a:t>
            </a:r>
            <a:r>
              <a:rPr lang="de-DE" sz="2000" dirty="0"/>
              <a:t> </a:t>
            </a:r>
            <a:r>
              <a:rPr lang="de-DE" sz="2000" dirty="0" err="1"/>
              <a:t>random</a:t>
            </a:r>
            <a:r>
              <a:rPr lang="de-DE" sz="2000" dirty="0"/>
              <a:t> </a:t>
            </a:r>
            <a:r>
              <a:rPr lang="de-DE" sz="2000" dirty="0" err="1"/>
              <a:t>data</a:t>
            </a:r>
            <a:r>
              <a:rPr lang="de-DE" sz="2000" dirty="0"/>
              <a:t> </a:t>
            </a:r>
            <a:r>
              <a:rPr lang="de-DE" sz="2000" dirty="0" err="1"/>
              <a:t>for</a:t>
            </a:r>
            <a:r>
              <a:rPr lang="de-DE" sz="2000" dirty="0"/>
              <a:t> </a:t>
            </a:r>
            <a:r>
              <a:rPr lang="de-DE" sz="2000" dirty="0" err="1"/>
              <a:t>the</a:t>
            </a:r>
            <a:r>
              <a:rPr lang="de-DE" sz="2000" dirty="0"/>
              <a:t> </a:t>
            </a:r>
            <a:r>
              <a:rPr lang="de-DE" sz="2000" dirty="0" err="1"/>
              <a:t>header</a:t>
            </a:r>
            <a:r>
              <a:rPr lang="de-DE" sz="2000" dirty="0"/>
              <a:t> </a:t>
            </a:r>
            <a:r>
              <a:rPr lang="de-DE" sz="2000" dirty="0" err="1"/>
              <a:t>information</a:t>
            </a:r>
            <a:endParaRPr lang="de-DE" sz="2000" dirty="0"/>
          </a:p>
          <a:p>
            <a:pPr>
              <a:defRPr/>
            </a:pPr>
            <a:r>
              <a:rPr lang="de-DE" sz="2000" dirty="0"/>
              <a:t>3) </a:t>
            </a:r>
            <a:r>
              <a:rPr lang="de-DE" sz="2000" b="1" dirty="0"/>
              <a:t>Payload</a:t>
            </a:r>
          </a:p>
          <a:p>
            <a:pPr marL="342900" indent="-342900">
              <a:buFont typeface="Arial" panose="020B0604020202020204" pitchFamily="34" charset="0"/>
              <a:buChar char="•"/>
              <a:defRPr/>
            </a:pPr>
            <a:r>
              <a:rPr lang="de-DE" sz="2000" dirty="0"/>
              <a:t>BER vs. SNR </a:t>
            </a:r>
            <a:r>
              <a:rPr lang="de-DE" sz="2000" dirty="0" err="1"/>
              <a:t>for</a:t>
            </a:r>
            <a:r>
              <a:rPr lang="de-DE" sz="2000" dirty="0"/>
              <a:t> </a:t>
            </a:r>
            <a:r>
              <a:rPr lang="de-DE" sz="2000" dirty="0" err="1"/>
              <a:t>the</a:t>
            </a:r>
            <a:r>
              <a:rPr lang="de-DE" sz="2000" dirty="0"/>
              <a:t> </a:t>
            </a:r>
            <a:r>
              <a:rPr lang="de-DE" sz="2000" dirty="0" err="1"/>
              <a:t>payload</a:t>
            </a:r>
            <a:r>
              <a:rPr lang="de-DE" sz="2000" dirty="0"/>
              <a:t> incl. 8B10B </a:t>
            </a:r>
            <a:r>
              <a:rPr lang="de-DE" sz="2000" dirty="0" err="1"/>
              <a:t>or</a:t>
            </a:r>
            <a:r>
              <a:rPr lang="de-DE" sz="2000" dirty="0"/>
              <a:t> HCM </a:t>
            </a:r>
            <a:r>
              <a:rPr lang="de-DE" sz="2000" dirty="0" err="1"/>
              <a:t>and</a:t>
            </a:r>
            <a:r>
              <a:rPr lang="de-DE" sz="2000" dirty="0"/>
              <a:t> RS(255,248) </a:t>
            </a:r>
            <a:r>
              <a:rPr lang="de-DE" sz="2000" dirty="0" err="1"/>
              <a:t>coding</a:t>
            </a:r>
            <a:r>
              <a:rPr lang="de-DE" sz="2000" dirty="0"/>
              <a:t> </a:t>
            </a:r>
            <a:r>
              <a:rPr lang="de-DE" sz="2000" dirty="0" err="1"/>
              <a:t>assuming</a:t>
            </a:r>
            <a:r>
              <a:rPr lang="de-DE" sz="2000" dirty="0"/>
              <a:t> </a:t>
            </a:r>
            <a:r>
              <a:rPr lang="de-DE" sz="2000" dirty="0" err="1"/>
              <a:t>random</a:t>
            </a:r>
            <a:r>
              <a:rPr lang="de-DE" sz="2000" dirty="0"/>
              <a:t> </a:t>
            </a:r>
            <a:r>
              <a:rPr lang="de-DE" sz="2000" dirty="0" err="1"/>
              <a:t>data</a:t>
            </a:r>
            <a:r>
              <a:rPr lang="de-DE" sz="2000" dirty="0"/>
              <a:t> </a:t>
            </a:r>
            <a:r>
              <a:rPr lang="de-DE" sz="2000" dirty="0" err="1"/>
              <a:t>for</a:t>
            </a:r>
            <a:r>
              <a:rPr lang="de-DE" sz="2000" dirty="0"/>
              <a:t> </a:t>
            </a:r>
            <a:r>
              <a:rPr lang="de-DE" sz="2000" dirty="0" err="1"/>
              <a:t>the</a:t>
            </a:r>
            <a:r>
              <a:rPr lang="de-DE" sz="2000" dirty="0"/>
              <a:t> </a:t>
            </a:r>
            <a:r>
              <a:rPr lang="de-DE" sz="2000" dirty="0" err="1"/>
              <a:t>payload</a:t>
            </a:r>
            <a:endParaRPr lang="de-DE" sz="2000" dirty="0"/>
          </a:p>
          <a:p>
            <a:pPr>
              <a:defRPr/>
            </a:pPr>
            <a:r>
              <a:rPr lang="de-DE" sz="2000" dirty="0" err="1"/>
              <a:t>Results</a:t>
            </a:r>
            <a:r>
              <a:rPr lang="de-DE" sz="2000" dirty="0"/>
              <a:t> </a:t>
            </a:r>
            <a:r>
              <a:rPr lang="de-DE" sz="2000" dirty="0" err="1"/>
              <a:t>are</a:t>
            </a:r>
            <a:r>
              <a:rPr lang="de-DE" sz="2000" dirty="0"/>
              <a:t> </a:t>
            </a:r>
            <a:r>
              <a:rPr lang="de-DE" sz="2000" dirty="0" err="1"/>
              <a:t>expected</a:t>
            </a:r>
            <a:r>
              <a:rPr lang="de-DE" sz="2000" dirty="0"/>
              <a:t> </a:t>
            </a:r>
            <a:r>
              <a:rPr lang="de-DE" sz="2000" dirty="0" err="1"/>
              <a:t>for</a:t>
            </a:r>
            <a:r>
              <a:rPr lang="de-DE" sz="2000" dirty="0"/>
              <a:t> AWGN, D3 in </a:t>
            </a:r>
            <a:r>
              <a:rPr lang="de-DE" sz="2000" dirty="0" err="1"/>
              <a:t>scenario</a:t>
            </a:r>
            <a:r>
              <a:rPr lang="de-DE" sz="2000" dirty="0"/>
              <a:t> 3 </a:t>
            </a:r>
            <a:r>
              <a:rPr lang="de-DE" sz="2000" dirty="0" err="1"/>
              <a:t>and</a:t>
            </a:r>
            <a:r>
              <a:rPr lang="de-DE" sz="2000" dirty="0"/>
              <a:t> D7 in </a:t>
            </a:r>
            <a:r>
              <a:rPr lang="de-DE" sz="2000" dirty="0" err="1"/>
              <a:t>scenario</a:t>
            </a:r>
            <a:r>
              <a:rPr lang="de-DE" sz="2000" dirty="0"/>
              <a:t> 4 (Fig. 25) </a:t>
            </a:r>
            <a:r>
              <a:rPr lang="de-DE" sz="2000" dirty="0" err="1"/>
              <a:t>where</a:t>
            </a:r>
            <a:r>
              <a:rPr lang="de-DE" sz="2000" dirty="0"/>
              <a:t> LED1-6 </a:t>
            </a:r>
            <a:r>
              <a:rPr lang="de-DE" sz="2000" dirty="0" err="1"/>
              <a:t>are</a:t>
            </a:r>
            <a:r>
              <a:rPr lang="de-DE" sz="2000" dirty="0"/>
              <a:t> </a:t>
            </a:r>
            <a:r>
              <a:rPr lang="de-DE" sz="2000" dirty="0" err="1"/>
              <a:t>used</a:t>
            </a:r>
            <a:r>
              <a:rPr lang="de-DE" sz="2000" dirty="0"/>
              <a:t> </a:t>
            </a:r>
            <a:r>
              <a:rPr lang="de-DE" sz="2000" dirty="0" err="1"/>
              <a:t>together</a:t>
            </a:r>
            <a:r>
              <a:rPr lang="de-DE" sz="2000" dirty="0"/>
              <a:t> </a:t>
            </a:r>
            <a:r>
              <a:rPr lang="de-DE" sz="2000" dirty="0" err="1"/>
              <a:t>from</a:t>
            </a:r>
            <a:r>
              <a:rPr lang="de-DE" sz="2000" dirty="0"/>
              <a:t> </a:t>
            </a:r>
            <a:r>
              <a:rPr lang="en-GB" altLang="en-US" sz="2000" dirty="0">
                <a:hlinkClick r:id="rId3"/>
              </a:rPr>
              <a:t>https://mentor.ieee.org/802.15/dcn/15/15-15-0746-01-007a-tg7r1-channel-model-document-for-high-rate-pd-communications.pdf</a:t>
            </a:r>
            <a:r>
              <a:rPr lang="en-GB" altLang="en-US" sz="2000" dirty="0"/>
              <a:t>. CIRs: </a:t>
            </a:r>
            <a:r>
              <a:rPr lang="en-GB" altLang="en-US" sz="2000" dirty="0">
                <a:hlinkClick r:id="rId4"/>
              </a:rPr>
              <a:t>https://mentor.ieee.org/802.15/dcn/15/15-15-0747-00-007a-tg7r1-cirs-channel-model-document-for-high-rate-pd-communications.zip</a:t>
            </a:r>
            <a:r>
              <a:rPr lang="en-GB" altLang="en-US" sz="2000" dirty="0"/>
              <a:t> a companion file </a:t>
            </a:r>
            <a:r>
              <a:rPr lang="de-DE" sz="2000" dirty="0"/>
              <a:t>In </a:t>
            </a:r>
            <a:r>
              <a:rPr lang="de-DE" sz="2000" dirty="0" err="1"/>
              <a:t>case</a:t>
            </a:r>
            <a:r>
              <a:rPr lang="de-DE" sz="2000" dirty="0"/>
              <a:t> </a:t>
            </a:r>
            <a:r>
              <a:rPr lang="de-DE" sz="2000" dirty="0" err="1"/>
              <a:t>of</a:t>
            </a:r>
            <a:r>
              <a:rPr lang="de-DE" sz="2000" dirty="0"/>
              <a:t> </a:t>
            </a:r>
            <a:r>
              <a:rPr lang="de-DE" sz="2000" dirty="0" err="1"/>
              <a:t>questions</a:t>
            </a:r>
            <a:r>
              <a:rPr lang="de-DE" sz="2000" dirty="0"/>
              <a:t>, </a:t>
            </a:r>
            <a:r>
              <a:rPr lang="de-DE" sz="2000" dirty="0" err="1"/>
              <a:t>use</a:t>
            </a:r>
            <a:r>
              <a:rPr lang="de-DE" sz="2000" dirty="0"/>
              <a:t> TG13 email </a:t>
            </a:r>
            <a:r>
              <a:rPr lang="de-DE" sz="2000" dirty="0" err="1"/>
              <a:t>reflector</a:t>
            </a:r>
            <a:r>
              <a:rPr lang="de-DE" sz="2000" dirty="0"/>
              <a:t>. </a:t>
            </a:r>
          </a:p>
          <a:p>
            <a:pPr>
              <a:defRPr/>
            </a:pPr>
            <a:r>
              <a:rPr lang="de-DE" sz="2000" dirty="0"/>
              <a:t> </a:t>
            </a:r>
          </a:p>
          <a:p>
            <a:pPr>
              <a:defRPr/>
            </a:pPr>
            <a:endParaRPr lang="de-DE" sz="11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14</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#3</a:t>
            </a:r>
            <a:endParaRPr lang="en-US" altLang="en-US" sz="3600" dirty="0"/>
          </a:p>
          <a:p>
            <a:pPr algn="just">
              <a:buFontTx/>
              <a:buNone/>
            </a:pPr>
            <a:r>
              <a:rPr lang="en-US" altLang="en-US" sz="3600" dirty="0"/>
              <a:t>Tuesday </a:t>
            </a:r>
            <a:r>
              <a:rPr lang="en-US" altLang="en-US" sz="3600" dirty="0" smtClean="0"/>
              <a:t>PM1, </a:t>
            </a:r>
            <a:r>
              <a:rPr lang="en-US" altLang="en-US" sz="3600" dirty="0"/>
              <a:t>July </a:t>
            </a:r>
            <a:r>
              <a:rPr lang="en-US" altLang="en-US" sz="3600" dirty="0" smtClean="0"/>
              <a:t>10, </a:t>
            </a:r>
            <a:r>
              <a:rPr lang="en-US" altLang="en-US" sz="3600" dirty="0"/>
              <a:t>2018</a:t>
            </a:r>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4060087156"/>
              </p:ext>
            </p:extLst>
          </p:nvPr>
        </p:nvGraphicFramePr>
        <p:xfrm>
          <a:off x="685800" y="2362200"/>
          <a:ext cx="8229600" cy="2559910"/>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342900" marR="0" lvl="1" indent="-342900" algn="just" defTabSz="914400" rtl="0" eaLnBrk="0" fontAlgn="base" latinLnBrk="0" hangingPunct="0">
                        <a:lnSpc>
                          <a:spcPct val="100000"/>
                        </a:lnSpc>
                        <a:spcBef>
                          <a:spcPts val="0"/>
                        </a:spcBef>
                        <a:spcAft>
                          <a:spcPts val="300"/>
                        </a:spcAft>
                        <a:buClrTx/>
                        <a:buSzTx/>
                        <a:buFontTx/>
                        <a:buNone/>
                        <a:tabLst/>
                        <a:defRPr/>
                      </a:pPr>
                      <a:r>
                        <a:rPr kumimoji="0" lang="de-DE" altLang="en-US" sz="18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panose="020B0600070205080204" pitchFamily="34" charset="-128"/>
                          <a:cs typeface="+mn-cs"/>
                        </a:rPr>
                        <a:t>Text on MAC (</a:t>
                      </a:r>
                      <a:r>
                        <a:rPr kumimoji="0" lang="de-DE" altLang="en-US" sz="1800" b="0" i="0" u="none" strike="noStrike" kern="1200" cap="none" spc="0" normalizeH="0" baseline="0" noProof="0" dirty="0" err="1" smtClean="0">
                          <a:ln>
                            <a:noFill/>
                          </a:ln>
                          <a:solidFill>
                            <a:srgbClr val="000000"/>
                          </a:solidFill>
                          <a:effectLst/>
                          <a:uLnTx/>
                          <a:uFillTx/>
                          <a:latin typeface="Times New Roman" panose="02020603050405020304" pitchFamily="18" charset="0"/>
                          <a:ea typeface="ＭＳ Ｐゴシック" panose="020B0600070205080204" pitchFamily="34" charset="-128"/>
                          <a:cs typeface="+mn-cs"/>
                        </a:rPr>
                        <a:t>pureLiFi</a:t>
                      </a:r>
                      <a:r>
                        <a:rPr kumimoji="0" lang="de-DE" altLang="en-US" sz="18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panose="020B0600070205080204" pitchFamily="34" charset="-128"/>
                          <a:cs typeface="+mn-cs"/>
                        </a:rPr>
                        <a:t>) </a:t>
                      </a:r>
                      <a:r>
                        <a:rPr kumimoji="0" lang="de-DE" altLang="en-US" sz="1800" b="0" i="0" u="none" strike="noStrike" kern="1200" cap="none" spc="0" normalizeH="0" baseline="0" noProof="0" dirty="0" err="1" smtClean="0">
                          <a:ln>
                            <a:noFill/>
                          </a:ln>
                          <a:solidFill>
                            <a:srgbClr val="000000"/>
                          </a:solidFill>
                          <a:effectLst/>
                          <a:uLnTx/>
                          <a:uFillTx/>
                          <a:latin typeface="Times New Roman" panose="02020603050405020304" pitchFamily="18" charset="0"/>
                          <a:ea typeface="ＭＳ Ｐゴシック" panose="020B0600070205080204" pitchFamily="34" charset="-128"/>
                          <a:cs typeface="+mn-cs"/>
                        </a:rPr>
                        <a:t>t.b.d</a:t>
                      </a:r>
                      <a:r>
                        <a:rPr kumimoji="0" lang="de-DE" altLang="en-US" sz="18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panose="020B0600070205080204" pitchFamily="34" charset="-128"/>
                          <a:cs typeface="+mn-cs"/>
                        </a:rPr>
                        <a:t>.</a:t>
                      </a:r>
                    </a:p>
                  </a:txBody>
                  <a:tcPr marT="45764" marB="45764"/>
                </a:tc>
                <a:tc>
                  <a:txBody>
                    <a:bodyPr/>
                    <a:lstStyle/>
                    <a:p>
                      <a:r>
                        <a:rPr lang="en-US" sz="1800" dirty="0" smtClean="0"/>
                        <a:t>60</a:t>
                      </a:r>
                      <a:endParaRPr lang="en-US" sz="1800" dirty="0"/>
                    </a:p>
                  </a:txBody>
                  <a:tcPr marT="45764" marB="45764"/>
                </a:tc>
                <a:extLst>
                  <a:ext uri="{0D108BD9-81ED-4DB2-BD59-A6C34878D82A}">
                    <a16:rowId xmlns:a16="http://schemas.microsoft.com/office/drawing/2014/main" val="1889369489"/>
                  </a:ext>
                </a:extLst>
              </a:tr>
              <a:tr h="3657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 of slots =</a:t>
                      </a:r>
                      <a:r>
                        <a:rPr lang="en-GB" altLang="en-US" sz="1800" baseline="0" dirty="0" smtClean="0"/>
                        <a:t>  </a:t>
                      </a:r>
                      <a:r>
                        <a:rPr lang="en-GB" altLang="en-US" sz="1800" dirty="0" smtClean="0"/>
                        <a:t>during September meeting</a:t>
                      </a:r>
                    </a:p>
                  </a:txBody>
                  <a:tcPr marT="45672" marB="45672"/>
                </a:tc>
                <a:tc>
                  <a:txBody>
                    <a:bodyPr/>
                    <a:lstStyle/>
                    <a:p>
                      <a:r>
                        <a:rPr lang="de-DE" sz="1800" dirty="0" smtClean="0"/>
                        <a:t>5</a:t>
                      </a:r>
                      <a:endParaRPr lang="en-US" sz="1800" dirty="0"/>
                    </a:p>
                  </a:txBody>
                  <a:tcPr marT="45672" marB="45672"/>
                </a:tc>
                <a:extLst>
                  <a:ext uri="{0D108BD9-81ED-4DB2-BD59-A6C34878D82A}">
                    <a16:rowId xmlns:a16="http://schemas.microsoft.com/office/drawing/2014/main" val="385588373"/>
                  </a:ext>
                </a:extLst>
              </a:tr>
              <a:tr h="365702">
                <a:tc>
                  <a:txBody>
                    <a:bodyPr/>
                    <a:lstStyle/>
                    <a:p>
                      <a:pPr marL="358775" marR="0" lvl="1" indent="-342900" algn="just" defTabSz="914400" rtl="0" eaLnBrk="0" fontAlgn="base" latinLnBrk="0" hangingPunct="0">
                        <a:lnSpc>
                          <a:spcPct val="100000"/>
                        </a:lnSpc>
                        <a:spcBef>
                          <a:spcPts val="0"/>
                        </a:spcBef>
                        <a:spcAft>
                          <a:spcPts val="300"/>
                        </a:spcAft>
                        <a:buClrTx/>
                        <a:buSzTx/>
                        <a:buFontTx/>
                        <a:buNone/>
                        <a:tabLst/>
                        <a:defRPr/>
                      </a:pPr>
                      <a:r>
                        <a:rPr kumimoji="0" lang="de-DE" altLang="en-US" sz="1800" b="0" i="0" u="none" strike="noStrike" kern="1200" cap="none" spc="0" normalizeH="0" baseline="0" noProof="0" dirty="0" err="1" smtClean="0">
                          <a:ln>
                            <a:noFill/>
                          </a:ln>
                          <a:solidFill>
                            <a:srgbClr val="000000"/>
                          </a:solidFill>
                          <a:effectLst/>
                          <a:uLnTx/>
                          <a:uFillTx/>
                          <a:latin typeface="Times New Roman" panose="02020603050405020304" pitchFamily="18" charset="0"/>
                          <a:ea typeface="ＭＳ Ｐゴシック" panose="020B0600070205080204" pitchFamily="34" charset="-128"/>
                          <a:cs typeface="+mn-cs"/>
                        </a:rPr>
                        <a:t>Discuss</a:t>
                      </a:r>
                      <a:r>
                        <a:rPr kumimoji="0" lang="de-DE" altLang="en-US" sz="18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panose="020B0600070205080204" pitchFamily="34" charset="-128"/>
                          <a:cs typeface="+mn-cs"/>
                        </a:rPr>
                        <a:t> </a:t>
                      </a:r>
                      <a:r>
                        <a:rPr kumimoji="0" lang="de-DE" altLang="en-US" sz="1800" b="0" i="0" u="none" strike="noStrike" kern="1200" cap="none" spc="0" normalizeH="0" baseline="0" noProof="0" dirty="0" err="1" smtClean="0">
                          <a:ln>
                            <a:noFill/>
                          </a:ln>
                          <a:solidFill>
                            <a:srgbClr val="000000"/>
                          </a:solidFill>
                          <a:effectLst/>
                          <a:uLnTx/>
                          <a:uFillTx/>
                          <a:latin typeface="Times New Roman" panose="02020603050405020304" pitchFamily="18" charset="0"/>
                          <a:ea typeface="ＭＳ Ｐゴシック" panose="020B0600070205080204" pitchFamily="34" charset="-128"/>
                          <a:cs typeface="+mn-cs"/>
                        </a:rPr>
                        <a:t>the</a:t>
                      </a:r>
                      <a:r>
                        <a:rPr kumimoji="0" lang="de-DE" altLang="en-US" sz="18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panose="020B0600070205080204" pitchFamily="34" charset="-128"/>
                          <a:cs typeface="+mn-cs"/>
                        </a:rPr>
                        <a:t> </a:t>
                      </a:r>
                      <a:r>
                        <a:rPr kumimoji="0" lang="de-DE" altLang="en-US" sz="1800" b="0" i="0" u="none" strike="noStrike" kern="1200" cap="none" spc="0" normalizeH="0" baseline="0" noProof="0" dirty="0" err="1" smtClean="0">
                          <a:ln>
                            <a:noFill/>
                          </a:ln>
                          <a:solidFill>
                            <a:srgbClr val="000000"/>
                          </a:solidFill>
                          <a:effectLst/>
                          <a:uLnTx/>
                          <a:uFillTx/>
                          <a:latin typeface="Times New Roman" panose="02020603050405020304" pitchFamily="18" charset="0"/>
                          <a:ea typeface="ＭＳ Ｐゴシック" panose="020B0600070205080204" pitchFamily="34" charset="-128"/>
                          <a:cs typeface="+mn-cs"/>
                        </a:rPr>
                        <a:t>way</a:t>
                      </a:r>
                      <a:r>
                        <a:rPr kumimoji="0" lang="de-DE" altLang="en-US" sz="18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panose="020B0600070205080204" pitchFamily="34" charset="-128"/>
                          <a:cs typeface="+mn-cs"/>
                        </a:rPr>
                        <a:t> </a:t>
                      </a:r>
                      <a:r>
                        <a:rPr kumimoji="0" lang="de-DE" altLang="en-US" sz="1800" b="0" i="0" u="none" strike="noStrike" kern="1200" cap="none" spc="0" normalizeH="0" baseline="0" noProof="0" dirty="0" err="1" smtClean="0">
                          <a:ln>
                            <a:noFill/>
                          </a:ln>
                          <a:solidFill>
                            <a:srgbClr val="000000"/>
                          </a:solidFill>
                          <a:effectLst/>
                          <a:uLnTx/>
                          <a:uFillTx/>
                          <a:latin typeface="Times New Roman" panose="02020603050405020304" pitchFamily="18" charset="0"/>
                          <a:ea typeface="ＭＳ Ｐゴシック" panose="020B0600070205080204" pitchFamily="34" charset="-128"/>
                          <a:cs typeface="+mn-cs"/>
                        </a:rPr>
                        <a:t>forward</a:t>
                      </a:r>
                      <a:r>
                        <a:rPr kumimoji="0" lang="de-DE" altLang="en-US" sz="18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panose="020B0600070205080204" pitchFamily="34" charset="-128"/>
                          <a:cs typeface="+mn-cs"/>
                        </a:rPr>
                        <a:t> on 802.15.13 MAC</a:t>
                      </a:r>
                    </a:p>
                  </a:txBody>
                  <a:tcPr marT="45764" marB="45764"/>
                </a:tc>
                <a:tc>
                  <a:txBody>
                    <a:bodyPr/>
                    <a:lstStyle/>
                    <a:p>
                      <a:r>
                        <a:rPr lang="en-US" sz="1800" dirty="0" smtClean="0"/>
                        <a:t>30</a:t>
                      </a:r>
                      <a:endParaRPr lang="en-US" sz="1800" dirty="0"/>
                    </a:p>
                  </a:txBody>
                  <a:tcPr marT="45764" marB="45764"/>
                </a:tc>
                <a:extLst>
                  <a:ext uri="{0D108BD9-81ED-4DB2-BD59-A6C34878D82A}">
                    <a16:rowId xmlns:a16="http://schemas.microsoft.com/office/drawing/2014/main" val="530599575"/>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
        <p:nvSpPr>
          <p:cNvPr id="37916"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extLst>
      <p:ext uri="{BB962C8B-B14F-4D97-AF65-F5344CB8AC3E}">
        <p14:creationId xmlns:p14="http://schemas.microsoft.com/office/powerpoint/2010/main" val="38750317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6100A1B3-8543-4150-BF28-C0C711A7AF40}" type="slidenum">
              <a:rPr lang="en-US" altLang="en-US" sz="1200" b="0" smtClean="0"/>
              <a:pPr>
                <a:spcBef>
                  <a:spcPct val="0"/>
                </a:spcBef>
                <a:buFontTx/>
                <a:buNone/>
              </a:pPr>
              <a:t>15</a:t>
            </a:fld>
            <a:endParaRPr lang="en-US" altLang="en-US" sz="1200" b="0" smtClean="0"/>
          </a:p>
        </p:txBody>
      </p:sp>
      <p:sp>
        <p:nvSpPr>
          <p:cNvPr id="39939"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#4</a:t>
            </a:r>
            <a:endParaRPr lang="en-US" altLang="en-US" sz="3600" dirty="0"/>
          </a:p>
          <a:p>
            <a:pPr algn="just">
              <a:buFontTx/>
              <a:buNone/>
            </a:pPr>
            <a:r>
              <a:rPr lang="nn-NO" altLang="en-US" sz="3600" dirty="0" smtClean="0"/>
              <a:t>Wednesday </a:t>
            </a:r>
            <a:r>
              <a:rPr lang="nn-NO" altLang="en-US" sz="3600" dirty="0"/>
              <a:t>P</a:t>
            </a:r>
            <a:r>
              <a:rPr lang="nn-NO" altLang="en-US" sz="3600" dirty="0" smtClean="0"/>
              <a:t>M1, July 11, </a:t>
            </a:r>
            <a:r>
              <a:rPr lang="nn-NO" altLang="en-US" sz="3600" dirty="0"/>
              <a:t>2018</a:t>
            </a:r>
            <a:endParaRPr lang="en-US" altLang="en-US" dirty="0"/>
          </a:p>
        </p:txBody>
      </p:sp>
      <p:sp>
        <p:nvSpPr>
          <p:cNvPr id="3994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3715526163"/>
              </p:ext>
            </p:extLst>
          </p:nvPr>
        </p:nvGraphicFramePr>
        <p:xfrm>
          <a:off x="838200" y="2362200"/>
          <a:ext cx="8077200" cy="2560486"/>
        </p:xfrm>
        <a:graphic>
          <a:graphicData uri="http://schemas.openxmlformats.org/drawingml/2006/table">
            <a:tbl>
              <a:tblPr firstRow="1" bandRow="1">
                <a:tableStyleId>{5C22544A-7EE6-4342-B048-85BDC9FD1C3A}</a:tableStyleId>
              </a:tblPr>
              <a:tblGrid>
                <a:gridCol w="70287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741">
                <a:tc>
                  <a:txBody>
                    <a:bodyPr/>
                    <a:lstStyle/>
                    <a:p>
                      <a:r>
                        <a:rPr lang="de-DE" sz="1800" dirty="0" smtClean="0"/>
                        <a:t>Item</a:t>
                      </a:r>
                      <a:endParaRPr lang="en-US" sz="1800" dirty="0"/>
                    </a:p>
                  </a:txBody>
                  <a:tcPr marT="45678" marB="45678"/>
                </a:tc>
                <a:tc>
                  <a:txBody>
                    <a:bodyPr/>
                    <a:lstStyle/>
                    <a:p>
                      <a:r>
                        <a:rPr lang="de-DE" sz="1800" dirty="0" smtClean="0"/>
                        <a:t>Time</a:t>
                      </a:r>
                      <a:endParaRPr lang="en-US" sz="1800" dirty="0"/>
                    </a:p>
                  </a:txBody>
                  <a:tcPr marT="45678" marB="45678"/>
                </a:tc>
                <a:extLst>
                  <a:ext uri="{0D108BD9-81ED-4DB2-BD59-A6C34878D82A}">
                    <a16:rowId xmlns:a16="http://schemas.microsoft.com/office/drawing/2014/main" val="10000"/>
                  </a:ext>
                </a:extLst>
              </a:tr>
              <a:tr h="3657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78" marB="45678"/>
                </a:tc>
                <a:tc>
                  <a:txBody>
                    <a:bodyPr/>
                    <a:lstStyle/>
                    <a:p>
                      <a:r>
                        <a:rPr lang="de-DE" sz="1800" dirty="0" smtClean="0"/>
                        <a:t>3</a:t>
                      </a:r>
                      <a:endParaRPr lang="en-US" sz="1800" dirty="0"/>
                    </a:p>
                  </a:txBody>
                  <a:tcPr marT="45678" marB="45678"/>
                </a:tc>
                <a:extLst>
                  <a:ext uri="{0D108BD9-81ED-4DB2-BD59-A6C34878D82A}">
                    <a16:rowId xmlns:a16="http://schemas.microsoft.com/office/drawing/2014/main" val="10001"/>
                  </a:ext>
                </a:extLst>
              </a:tr>
              <a:tr h="3657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678" marB="45678"/>
                </a:tc>
                <a:tc>
                  <a:txBody>
                    <a:bodyPr/>
                    <a:lstStyle/>
                    <a:p>
                      <a:r>
                        <a:rPr lang="de-DE" sz="1800" dirty="0" smtClean="0"/>
                        <a:t>5</a:t>
                      </a:r>
                      <a:endParaRPr lang="en-US" sz="1800" dirty="0"/>
                    </a:p>
                  </a:txBody>
                  <a:tcPr marT="45678" marB="45678"/>
                </a:tc>
                <a:extLst>
                  <a:ext uri="{0D108BD9-81ED-4DB2-BD59-A6C34878D82A}">
                    <a16:rowId xmlns:a16="http://schemas.microsoft.com/office/drawing/2014/main" val="10002"/>
                  </a:ext>
                </a:extLst>
              </a:tr>
              <a:tr h="36583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Comment resolution against D2</a:t>
                      </a:r>
                    </a:p>
                  </a:txBody>
                  <a:tcPr marT="45678" marB="45678"/>
                </a:tc>
                <a:tc>
                  <a:txBody>
                    <a:bodyPr/>
                    <a:lstStyle/>
                    <a:p>
                      <a:r>
                        <a:rPr lang="de-DE" sz="1800" dirty="0" smtClean="0"/>
                        <a:t>40</a:t>
                      </a:r>
                      <a:endParaRPr lang="en-US" sz="1800" dirty="0"/>
                    </a:p>
                  </a:txBody>
                  <a:tcPr marT="45678" marB="45678"/>
                </a:tc>
                <a:extLst>
                  <a:ext uri="{0D108BD9-81ED-4DB2-BD59-A6C34878D82A}">
                    <a16:rowId xmlns:a16="http://schemas.microsoft.com/office/drawing/2014/main" val="3378493915"/>
                  </a:ext>
                </a:extLst>
              </a:tr>
              <a:tr h="36583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Discussion about creation of D3</a:t>
                      </a:r>
                      <a:r>
                        <a:rPr lang="en-GB" altLang="en-US" sz="1800" baseline="0" dirty="0" smtClean="0"/>
                        <a:t> </a:t>
                      </a:r>
                      <a:r>
                        <a:rPr lang="en-GB" altLang="en-US" sz="1800" dirty="0" smtClean="0"/>
                        <a:t>and comment collection against it</a:t>
                      </a:r>
                    </a:p>
                  </a:txBody>
                  <a:tcPr marT="45678" marB="45678"/>
                </a:tc>
                <a:tc>
                  <a:txBody>
                    <a:bodyPr/>
                    <a:lstStyle/>
                    <a:p>
                      <a:r>
                        <a:rPr lang="en-US" sz="1800" dirty="0" smtClean="0"/>
                        <a:t>5</a:t>
                      </a:r>
                      <a:endParaRPr lang="en-US" sz="1800" dirty="0"/>
                    </a:p>
                  </a:txBody>
                  <a:tcPr marT="45678" marB="45678"/>
                </a:tc>
                <a:extLst>
                  <a:ext uri="{0D108BD9-81ED-4DB2-BD59-A6C34878D82A}">
                    <a16:rowId xmlns:a16="http://schemas.microsoft.com/office/drawing/2014/main" val="955205232"/>
                  </a:ext>
                </a:extLst>
              </a:tr>
              <a:tr h="365837">
                <a:tc>
                  <a:txBody>
                    <a:bodyPr/>
                    <a:lstStyle/>
                    <a:p>
                      <a:pPr marL="358775" marR="0" lvl="1" indent="-342900" algn="just" defTabSz="914400" rtl="0" eaLnBrk="0" fontAlgn="base" latinLnBrk="0" hangingPunct="0">
                        <a:lnSpc>
                          <a:spcPct val="100000"/>
                        </a:lnSpc>
                        <a:spcBef>
                          <a:spcPts val="0"/>
                        </a:spcBef>
                        <a:spcAft>
                          <a:spcPts val="300"/>
                        </a:spcAft>
                        <a:buClrTx/>
                        <a:buSzTx/>
                        <a:buFontTx/>
                        <a:buNone/>
                        <a:tabLst/>
                        <a:defRPr/>
                      </a:pPr>
                      <a:r>
                        <a:rPr kumimoji="0" lang="de-DE" altLang="en-US" sz="18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panose="020B0600070205080204" pitchFamily="34" charset="-128"/>
                          <a:cs typeface="+mn-cs"/>
                        </a:rPr>
                        <a:t>Clarify </a:t>
                      </a:r>
                      <a:r>
                        <a:rPr kumimoji="0" lang="de-DE" altLang="en-US" sz="1800" b="0" i="0" u="none" strike="noStrike" kern="1200" cap="none" spc="0" normalizeH="0" baseline="0" noProof="0" dirty="0" err="1" smtClean="0">
                          <a:ln>
                            <a:noFill/>
                          </a:ln>
                          <a:solidFill>
                            <a:srgbClr val="000000"/>
                          </a:solidFill>
                          <a:effectLst/>
                          <a:uLnTx/>
                          <a:uFillTx/>
                          <a:latin typeface="Times New Roman" panose="02020603050405020304" pitchFamily="18" charset="0"/>
                          <a:ea typeface="ＭＳ Ｐゴシック" panose="020B0600070205080204" pitchFamily="34" charset="-128"/>
                          <a:cs typeface="+mn-cs"/>
                        </a:rPr>
                        <a:t>if</a:t>
                      </a:r>
                      <a:r>
                        <a:rPr kumimoji="0" lang="de-DE" altLang="en-US" sz="18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panose="020B0600070205080204" pitchFamily="34" charset="-128"/>
                          <a:cs typeface="+mn-cs"/>
                        </a:rPr>
                        <a:t> </a:t>
                      </a:r>
                      <a:r>
                        <a:rPr kumimoji="0" lang="de-DE" altLang="en-US" sz="1800" b="0" i="0" u="none" strike="noStrike" kern="1200" cap="none" spc="0" normalizeH="0" baseline="0" noProof="0" dirty="0" err="1" smtClean="0">
                          <a:ln>
                            <a:noFill/>
                          </a:ln>
                          <a:solidFill>
                            <a:srgbClr val="000000"/>
                          </a:solidFill>
                          <a:effectLst/>
                          <a:uLnTx/>
                          <a:uFillTx/>
                          <a:latin typeface="Times New Roman" panose="02020603050405020304" pitchFamily="18" charset="0"/>
                          <a:ea typeface="ＭＳ Ｐゴシック" panose="020B0600070205080204" pitchFamily="34" charset="-128"/>
                          <a:cs typeface="+mn-cs"/>
                        </a:rPr>
                        <a:t>there</a:t>
                      </a:r>
                      <a:r>
                        <a:rPr kumimoji="0" lang="de-DE" altLang="en-US" sz="18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panose="020B0600070205080204" pitchFamily="34" charset="-128"/>
                          <a:cs typeface="+mn-cs"/>
                        </a:rPr>
                        <a:t> </a:t>
                      </a:r>
                      <a:r>
                        <a:rPr kumimoji="0" lang="de-DE" altLang="en-US" sz="1800" b="0" i="0" u="none" strike="noStrike" kern="1200" cap="none" spc="0" normalizeH="0" baseline="0" noProof="0" dirty="0" err="1" smtClean="0">
                          <a:ln>
                            <a:noFill/>
                          </a:ln>
                          <a:solidFill>
                            <a:srgbClr val="000000"/>
                          </a:solidFill>
                          <a:effectLst/>
                          <a:uLnTx/>
                          <a:uFillTx/>
                          <a:latin typeface="Times New Roman" panose="02020603050405020304" pitchFamily="18" charset="0"/>
                          <a:ea typeface="ＭＳ Ｐゴシック" panose="020B0600070205080204" pitchFamily="34" charset="-128"/>
                          <a:cs typeface="+mn-cs"/>
                        </a:rPr>
                        <a:t>is</a:t>
                      </a:r>
                      <a:r>
                        <a:rPr kumimoji="0" lang="de-DE" altLang="en-US" sz="18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panose="020B0600070205080204" pitchFamily="34" charset="-128"/>
                          <a:cs typeface="+mn-cs"/>
                        </a:rPr>
                        <a:t> </a:t>
                      </a:r>
                      <a:r>
                        <a:rPr kumimoji="0" lang="de-DE" altLang="en-US" sz="1800" b="0" i="0" u="none" strike="noStrike" kern="1200" cap="none" spc="0" normalizeH="0" baseline="0" noProof="0" dirty="0" err="1" smtClean="0">
                          <a:ln>
                            <a:noFill/>
                          </a:ln>
                          <a:solidFill>
                            <a:srgbClr val="000000"/>
                          </a:solidFill>
                          <a:effectLst/>
                          <a:uLnTx/>
                          <a:uFillTx/>
                          <a:latin typeface="Times New Roman" panose="02020603050405020304" pitchFamily="18" charset="0"/>
                          <a:ea typeface="ＭＳ Ｐゴシック" panose="020B0600070205080204" pitchFamily="34" charset="-128"/>
                          <a:cs typeface="+mn-cs"/>
                        </a:rPr>
                        <a:t>any</a:t>
                      </a:r>
                      <a:r>
                        <a:rPr kumimoji="0" lang="de-DE" altLang="en-US" sz="18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panose="020B0600070205080204" pitchFamily="34" charset="-128"/>
                          <a:cs typeface="+mn-cs"/>
                        </a:rPr>
                        <a:t> </a:t>
                      </a:r>
                      <a:r>
                        <a:rPr kumimoji="0" lang="de-DE" altLang="en-US" sz="1800" b="0" i="0" u="none" strike="noStrike" kern="1200" cap="none" spc="0" normalizeH="0" baseline="0" noProof="0" dirty="0" err="1" smtClean="0">
                          <a:ln>
                            <a:noFill/>
                          </a:ln>
                          <a:solidFill>
                            <a:srgbClr val="000000"/>
                          </a:solidFill>
                          <a:effectLst/>
                          <a:uLnTx/>
                          <a:uFillTx/>
                          <a:latin typeface="Times New Roman" panose="02020603050405020304" pitchFamily="18" charset="0"/>
                          <a:ea typeface="ＭＳ Ｐゴシック" panose="020B0600070205080204" pitchFamily="34" charset="-128"/>
                          <a:cs typeface="+mn-cs"/>
                        </a:rPr>
                        <a:t>impact</a:t>
                      </a:r>
                      <a:r>
                        <a:rPr kumimoji="0" lang="de-DE" altLang="en-US" sz="18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panose="020B0600070205080204" pitchFamily="34" charset="-128"/>
                          <a:cs typeface="+mn-cs"/>
                        </a:rPr>
                        <a:t> on </a:t>
                      </a:r>
                      <a:r>
                        <a:rPr kumimoji="0" lang="de-DE" altLang="en-US" sz="1800" b="0" i="0" u="none" strike="noStrike" kern="1200" cap="none" spc="0" normalizeH="0" baseline="0" noProof="0" dirty="0" err="1" smtClean="0">
                          <a:ln>
                            <a:noFill/>
                          </a:ln>
                          <a:solidFill>
                            <a:srgbClr val="000000"/>
                          </a:solidFill>
                          <a:effectLst/>
                          <a:uLnTx/>
                          <a:uFillTx/>
                          <a:latin typeface="Times New Roman" panose="02020603050405020304" pitchFamily="18" charset="0"/>
                          <a:ea typeface="ＭＳ Ｐゴシック" panose="020B0600070205080204" pitchFamily="34" charset="-128"/>
                          <a:cs typeface="+mn-cs"/>
                        </a:rPr>
                        <a:t>the</a:t>
                      </a:r>
                      <a:r>
                        <a:rPr kumimoji="0" lang="de-DE" altLang="en-US" sz="18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panose="020B0600070205080204" pitchFamily="34" charset="-128"/>
                          <a:cs typeface="+mn-cs"/>
                        </a:rPr>
                        <a:t> </a:t>
                      </a:r>
                      <a:r>
                        <a:rPr kumimoji="0" lang="de-DE" altLang="en-US" sz="1800" b="0" i="0" u="none" strike="noStrike" kern="1200" cap="none" spc="0" normalizeH="0" baseline="0" noProof="0" dirty="0" err="1" smtClean="0">
                          <a:ln>
                            <a:noFill/>
                          </a:ln>
                          <a:solidFill>
                            <a:srgbClr val="000000"/>
                          </a:solidFill>
                          <a:effectLst/>
                          <a:uLnTx/>
                          <a:uFillTx/>
                          <a:latin typeface="Times New Roman" panose="02020603050405020304" pitchFamily="18" charset="0"/>
                          <a:ea typeface="ＭＳ Ｐゴシック" panose="020B0600070205080204" pitchFamily="34" charset="-128"/>
                          <a:cs typeface="+mn-cs"/>
                        </a:rPr>
                        <a:t>timeline</a:t>
                      </a:r>
                      <a:r>
                        <a:rPr kumimoji="0" lang="de-DE" altLang="en-US" sz="18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panose="020B0600070205080204" pitchFamily="34" charset="-128"/>
                          <a:cs typeface="+mn-cs"/>
                        </a:rPr>
                        <a:t> in </a:t>
                      </a:r>
                      <a:r>
                        <a:rPr kumimoji="0" lang="de-DE" altLang="en-US" sz="1800" b="0" i="0" u="none" strike="noStrike" kern="1200" cap="none" spc="0" normalizeH="0" baseline="0" noProof="0" dirty="0" err="1" smtClean="0">
                          <a:ln>
                            <a:noFill/>
                          </a:ln>
                          <a:solidFill>
                            <a:srgbClr val="000000"/>
                          </a:solidFill>
                          <a:effectLst/>
                          <a:uLnTx/>
                          <a:uFillTx/>
                          <a:latin typeface="Times New Roman" panose="02020603050405020304" pitchFamily="18" charset="0"/>
                          <a:ea typeface="ＭＳ Ｐゴシック" panose="020B0600070205080204" pitchFamily="34" charset="-128"/>
                          <a:cs typeface="+mn-cs"/>
                        </a:rPr>
                        <a:t>doc</a:t>
                      </a:r>
                      <a:r>
                        <a:rPr kumimoji="0" lang="de-DE" altLang="en-US" sz="18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panose="020B0600070205080204" pitchFamily="34" charset="-128"/>
                          <a:cs typeface="+mn-cs"/>
                        </a:rPr>
                        <a:t>. 17-0288/r4</a:t>
                      </a:r>
                    </a:p>
                  </a:txBody>
                  <a:tcPr marT="45764" marB="45764"/>
                </a:tc>
                <a:tc>
                  <a:txBody>
                    <a:bodyPr/>
                    <a:lstStyle/>
                    <a:p>
                      <a:r>
                        <a:rPr lang="en-US" sz="1800" dirty="0" smtClean="0"/>
                        <a:t>15</a:t>
                      </a:r>
                      <a:endParaRPr lang="en-US" sz="1800" dirty="0"/>
                    </a:p>
                  </a:txBody>
                  <a:tcPr marT="45764" marB="45764"/>
                </a:tc>
                <a:extLst>
                  <a:ext uri="{0D108BD9-81ED-4DB2-BD59-A6C34878D82A}">
                    <a16:rowId xmlns:a16="http://schemas.microsoft.com/office/drawing/2014/main" val="2639683355"/>
                  </a:ext>
                </a:extLst>
              </a:tr>
              <a:tr h="3657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78" marB="45678"/>
                </a:tc>
                <a:tc>
                  <a:txBody>
                    <a:bodyPr/>
                    <a:lstStyle/>
                    <a:p>
                      <a:r>
                        <a:rPr lang="de-DE" sz="1800" dirty="0" smtClean="0"/>
                        <a:t>2</a:t>
                      </a:r>
                      <a:endParaRPr lang="en-US" sz="1800" dirty="0"/>
                    </a:p>
                  </a:txBody>
                  <a:tcPr marT="45678" marB="45678"/>
                </a:tc>
                <a:extLst>
                  <a:ext uri="{0D108BD9-81ED-4DB2-BD59-A6C34878D82A}">
                    <a16:rowId xmlns:a16="http://schemas.microsoft.com/office/drawing/2014/main" val="10005"/>
                  </a:ext>
                </a:extLst>
              </a:tr>
            </a:tbl>
          </a:graphicData>
        </a:graphic>
      </p:graphicFrame>
      <p:sp>
        <p:nvSpPr>
          <p:cNvPr id="39961"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16</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16</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endParaRPr lang="en-GB" altLang="en-US" sz="2000" dirty="0"/>
          </a:p>
          <a:p>
            <a:pPr algn="just">
              <a:buFontTx/>
              <a:buNone/>
            </a:pPr>
            <a:r>
              <a:rPr lang="en-GB" altLang="en-US" dirty="0" smtClean="0">
                <a:sym typeface="Wingdings" panose="05000000000000000000" pitchFamily="2" charset="2"/>
              </a:rPr>
              <a:t>All comments as resolved in doc. 0088/</a:t>
            </a:r>
            <a:r>
              <a:rPr lang="en-GB" altLang="en-US" dirty="0" err="1" smtClean="0">
                <a:sym typeface="Wingdings" panose="05000000000000000000" pitchFamily="2" charset="2"/>
              </a:rPr>
              <a:t>rx</a:t>
            </a:r>
            <a:r>
              <a:rPr lang="en-GB" altLang="en-US" dirty="0" smtClean="0">
                <a:sym typeface="Wingdings" panose="05000000000000000000" pitchFamily="2" charset="2"/>
              </a:rPr>
              <a:t> will be worked in D3. TBDs delivered until July 25 will also be included. D3 will be made available until August 15. Comments against D3 are due before Sept. 2 and will be resolved in the September meeting in Kona.</a:t>
            </a:r>
          </a:p>
          <a:p>
            <a:pPr algn="just">
              <a:buFontTx/>
              <a:buNone/>
            </a:pPr>
            <a:endParaRPr lang="en-GB" altLang="en-US" dirty="0">
              <a:sym typeface="Wingdings" panose="05000000000000000000" pitchFamily="2" charset="2"/>
            </a:endParaRPr>
          </a:p>
          <a:p>
            <a:pPr algn="just">
              <a:buFontTx/>
              <a:buNone/>
            </a:pPr>
            <a:r>
              <a:rPr lang="en-GB" altLang="en-US" dirty="0">
                <a:sym typeface="Wingdings" panose="05000000000000000000" pitchFamily="2" charset="2"/>
              </a:rPr>
              <a:t>Moved </a:t>
            </a:r>
            <a:r>
              <a:rPr lang="en-GB" altLang="en-US" dirty="0" smtClean="0">
                <a:sym typeface="Wingdings" panose="05000000000000000000" pitchFamily="2" charset="2"/>
              </a:rPr>
              <a:t>by Volker</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 </a:t>
            </a:r>
            <a:r>
              <a:rPr lang="en-GB" altLang="en-US" dirty="0">
                <a:sym typeface="Wingdings" panose="05000000000000000000" pitchFamily="2" charset="2"/>
              </a:rPr>
              <a:t>			</a:t>
            </a:r>
            <a:endParaRPr lang="en-GB" altLang="en-US" dirty="0" smtClean="0">
              <a:sym typeface="Wingdings" panose="05000000000000000000" pitchFamily="2" charset="2"/>
            </a:endParaRP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_/_/_</a:t>
            </a:r>
            <a:endParaRPr lang="en-GB" altLang="en-US" dirty="0">
              <a:sym typeface="Wingdings" panose="05000000000000000000" pitchFamily="2" charset="2"/>
            </a:endParaRPr>
          </a:p>
        </p:txBody>
      </p:sp>
      <p:sp>
        <p:nvSpPr>
          <p:cNvPr id="66566"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extLst>
      <p:ext uri="{BB962C8B-B14F-4D97-AF65-F5344CB8AC3E}">
        <p14:creationId xmlns:p14="http://schemas.microsoft.com/office/powerpoint/2010/main" val="309509911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DA0A1EE6-238D-498D-9C8D-AE4D12F132E7}" type="slidenum">
              <a:rPr lang="en-US" altLang="en-US" sz="1200" b="0" smtClean="0"/>
              <a:pPr>
                <a:spcBef>
                  <a:spcPct val="0"/>
                </a:spcBef>
                <a:buFontTx/>
                <a:buNone/>
              </a:pPr>
              <a:t>17</a:t>
            </a:fld>
            <a:endParaRPr lang="en-US" altLang="en-US" sz="1200" b="0" smtClean="0"/>
          </a:p>
        </p:txBody>
      </p:sp>
      <p:sp>
        <p:nvSpPr>
          <p:cNvPr id="41987"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#5</a:t>
            </a:r>
            <a:endParaRPr lang="en-US" altLang="en-US" sz="3600" dirty="0"/>
          </a:p>
          <a:p>
            <a:pPr algn="just">
              <a:buFontTx/>
              <a:buNone/>
            </a:pPr>
            <a:r>
              <a:rPr lang="en-US" altLang="en-US" sz="3600" dirty="0" smtClean="0"/>
              <a:t>Wednesday, PM2, July 11, </a:t>
            </a:r>
            <a:r>
              <a:rPr lang="en-US" altLang="en-US" sz="3600" dirty="0"/>
              <a:t>2018</a:t>
            </a:r>
            <a:endParaRPr lang="en-US" altLang="en-US" dirty="0"/>
          </a:p>
          <a:p>
            <a:pPr lvl="1"/>
            <a:endParaRPr lang="en-US" altLang="en-US" dirty="0"/>
          </a:p>
        </p:txBody>
      </p:sp>
      <p:sp>
        <p:nvSpPr>
          <p:cNvPr id="4198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339697127"/>
              </p:ext>
            </p:extLst>
          </p:nvPr>
        </p:nvGraphicFramePr>
        <p:xfrm>
          <a:off x="838200" y="2362200"/>
          <a:ext cx="8077200" cy="2435296"/>
        </p:xfrm>
        <a:graphic>
          <a:graphicData uri="http://schemas.openxmlformats.org/drawingml/2006/table">
            <a:tbl>
              <a:tblPr firstRow="1" bandRow="1">
                <a:tableStyleId>{5C22544A-7EE6-4342-B048-85BDC9FD1C3A}</a:tableStyleId>
              </a:tblPr>
              <a:tblGrid>
                <a:gridCol w="7067550">
                  <a:extLst>
                    <a:ext uri="{9D8B030D-6E8A-4147-A177-3AD203B41FA5}">
                      <a16:colId xmlns:a16="http://schemas.microsoft.com/office/drawing/2014/main" val="20000"/>
                    </a:ext>
                  </a:extLst>
                </a:gridCol>
                <a:gridCol w="1009650">
                  <a:extLst>
                    <a:ext uri="{9D8B030D-6E8A-4147-A177-3AD203B41FA5}">
                      <a16:colId xmlns:a16="http://schemas.microsoft.com/office/drawing/2014/main" val="20001"/>
                    </a:ext>
                  </a:extLst>
                </a:gridCol>
              </a:tblGrid>
              <a:tr h="371141">
                <a:tc>
                  <a:txBody>
                    <a:bodyPr/>
                    <a:lstStyle/>
                    <a:p>
                      <a:r>
                        <a:rPr lang="de-DE" sz="1800" dirty="0" smtClean="0"/>
                        <a:t>Item</a:t>
                      </a:r>
                      <a:endParaRPr lang="en-US" sz="1800" dirty="0"/>
                    </a:p>
                  </a:txBody>
                  <a:tcPr marT="45757" marB="45757"/>
                </a:tc>
                <a:tc>
                  <a:txBody>
                    <a:bodyPr/>
                    <a:lstStyle/>
                    <a:p>
                      <a:r>
                        <a:rPr lang="de-DE" sz="1800" dirty="0" smtClean="0"/>
                        <a:t>Time</a:t>
                      </a:r>
                      <a:endParaRPr lang="en-US" sz="1800" dirty="0"/>
                    </a:p>
                  </a:txBody>
                  <a:tcPr marT="45757" marB="45757"/>
                </a:tc>
                <a:extLst>
                  <a:ext uri="{0D108BD9-81ED-4DB2-BD59-A6C34878D82A}">
                    <a16:rowId xmlns:a16="http://schemas.microsoft.com/office/drawing/2014/main" val="10000"/>
                  </a:ext>
                </a:extLst>
              </a:tr>
              <a:tr h="3711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57" marB="45757"/>
                </a:tc>
                <a:tc>
                  <a:txBody>
                    <a:bodyPr/>
                    <a:lstStyle/>
                    <a:p>
                      <a:r>
                        <a:rPr lang="de-DE" sz="1800" dirty="0" smtClean="0"/>
                        <a:t>3</a:t>
                      </a:r>
                      <a:endParaRPr lang="en-US" sz="1800" dirty="0"/>
                    </a:p>
                  </a:txBody>
                  <a:tcPr marT="45757" marB="45757"/>
                </a:tc>
                <a:extLst>
                  <a:ext uri="{0D108BD9-81ED-4DB2-BD59-A6C34878D82A}">
                    <a16:rowId xmlns:a16="http://schemas.microsoft.com/office/drawing/2014/main" val="10001"/>
                  </a:ext>
                </a:extLst>
              </a:tr>
              <a:tr h="3711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757" marB="45757"/>
                </a:tc>
                <a:tc>
                  <a:txBody>
                    <a:bodyPr/>
                    <a:lstStyle/>
                    <a:p>
                      <a:r>
                        <a:rPr lang="de-DE" sz="1800" dirty="0" smtClean="0"/>
                        <a:t>5</a:t>
                      </a:r>
                      <a:endParaRPr lang="en-US" sz="1800" dirty="0"/>
                    </a:p>
                  </a:txBody>
                  <a:tcPr marT="45757" marB="45757"/>
                </a:tc>
                <a:extLst>
                  <a:ext uri="{0D108BD9-81ED-4DB2-BD59-A6C34878D82A}">
                    <a16:rowId xmlns:a16="http://schemas.microsoft.com/office/drawing/2014/main" val="10002"/>
                  </a:ext>
                </a:extLst>
              </a:tr>
              <a:tr h="4779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i="0" u="none" strike="noStrike" dirty="0" smtClean="0">
                          <a:solidFill>
                            <a:srgbClr val="000000"/>
                          </a:solidFill>
                          <a:effectLst/>
                          <a:latin typeface="+mn-lt"/>
                        </a:rPr>
                        <a:t>Create</a:t>
                      </a:r>
                      <a:r>
                        <a:rPr lang="en-US" sz="1800" b="0" i="0" u="none" strike="noStrike" baseline="0" dirty="0" smtClean="0">
                          <a:solidFill>
                            <a:srgbClr val="000000"/>
                          </a:solidFill>
                          <a:effectLst/>
                          <a:latin typeface="+mn-lt"/>
                        </a:rPr>
                        <a:t> TBD list and who is responsible to deliver what and until when</a:t>
                      </a:r>
                      <a:endParaRPr lang="en-GB" altLang="en-US" sz="1800" dirty="0" smtClean="0"/>
                    </a:p>
                  </a:txBody>
                  <a:tcPr marT="45678" marB="45678"/>
                </a:tc>
                <a:tc>
                  <a:txBody>
                    <a:bodyPr/>
                    <a:lstStyle/>
                    <a:p>
                      <a:r>
                        <a:rPr lang="de-DE" sz="1800" dirty="0" smtClean="0"/>
                        <a:t>60</a:t>
                      </a:r>
                      <a:endParaRPr lang="en-US" sz="1800" dirty="0"/>
                    </a:p>
                  </a:txBody>
                  <a:tcPr marT="45678" marB="45678"/>
                </a:tc>
                <a:extLst>
                  <a:ext uri="{0D108BD9-81ED-4DB2-BD59-A6C34878D82A}">
                    <a16:rowId xmlns:a16="http://schemas.microsoft.com/office/drawing/2014/main" val="10003"/>
                  </a:ext>
                </a:extLst>
              </a:tr>
              <a:tr h="4779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Discussion on the MAC</a:t>
                      </a:r>
                      <a:endParaRPr lang="en-GB" altLang="en-US" sz="1800" dirty="0" smtClean="0"/>
                    </a:p>
                  </a:txBody>
                  <a:tcPr marT="45678" marB="45678"/>
                </a:tc>
                <a:tc>
                  <a:txBody>
                    <a:bodyPr/>
                    <a:lstStyle/>
                    <a:p>
                      <a:r>
                        <a:rPr lang="en-US" sz="1800" dirty="0" smtClean="0"/>
                        <a:t>50</a:t>
                      </a:r>
                      <a:endParaRPr lang="en-US" sz="1800" dirty="0"/>
                    </a:p>
                  </a:txBody>
                  <a:tcPr marT="45678" marB="45678"/>
                </a:tc>
                <a:extLst>
                  <a:ext uri="{0D108BD9-81ED-4DB2-BD59-A6C34878D82A}">
                    <a16:rowId xmlns:a16="http://schemas.microsoft.com/office/drawing/2014/main" val="2018699592"/>
                  </a:ext>
                </a:extLst>
              </a:tr>
              <a:tr h="36605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57" marB="45757"/>
                </a:tc>
                <a:tc>
                  <a:txBody>
                    <a:bodyPr/>
                    <a:lstStyle/>
                    <a:p>
                      <a:r>
                        <a:rPr lang="de-DE" sz="1800" dirty="0" smtClean="0"/>
                        <a:t>2</a:t>
                      </a:r>
                      <a:endParaRPr lang="en-US" sz="1800" dirty="0"/>
                    </a:p>
                  </a:txBody>
                  <a:tcPr marT="45757" marB="45757"/>
                </a:tc>
                <a:extLst>
                  <a:ext uri="{0D108BD9-81ED-4DB2-BD59-A6C34878D82A}">
                    <a16:rowId xmlns:a16="http://schemas.microsoft.com/office/drawing/2014/main" val="10004"/>
                  </a:ext>
                </a:extLst>
              </a:tr>
            </a:tbl>
          </a:graphicData>
        </a:graphic>
      </p:graphicFrame>
      <p:sp>
        <p:nvSpPr>
          <p:cNvPr id="42009"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DA0A1EE6-238D-498D-9C8D-AE4D12F132E7}" type="slidenum">
              <a:rPr lang="en-US" altLang="en-US" sz="1200" b="0" smtClean="0"/>
              <a:pPr>
                <a:spcBef>
                  <a:spcPct val="0"/>
                </a:spcBef>
                <a:buFontTx/>
                <a:buNone/>
              </a:pPr>
              <a:t>18</a:t>
            </a:fld>
            <a:endParaRPr lang="en-US" altLang="en-US" sz="1200" b="0" smtClean="0"/>
          </a:p>
        </p:txBody>
      </p:sp>
      <p:sp>
        <p:nvSpPr>
          <p:cNvPr id="41987"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#6</a:t>
            </a:r>
            <a:endParaRPr lang="en-US" altLang="en-US" sz="3600" dirty="0"/>
          </a:p>
          <a:p>
            <a:pPr algn="just">
              <a:buFontTx/>
              <a:buNone/>
            </a:pPr>
            <a:r>
              <a:rPr lang="en-US" altLang="en-US" sz="3600" dirty="0" smtClean="0"/>
              <a:t>Thursday AM2, July 12, </a:t>
            </a:r>
            <a:r>
              <a:rPr lang="en-US" altLang="en-US" sz="3600" dirty="0"/>
              <a:t>2018</a:t>
            </a:r>
            <a:endParaRPr lang="en-US" altLang="en-US" dirty="0"/>
          </a:p>
          <a:p>
            <a:pPr lvl="1"/>
            <a:endParaRPr lang="en-US" altLang="en-US" dirty="0"/>
          </a:p>
        </p:txBody>
      </p:sp>
      <p:sp>
        <p:nvSpPr>
          <p:cNvPr id="4198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3088584963"/>
              </p:ext>
            </p:extLst>
          </p:nvPr>
        </p:nvGraphicFramePr>
        <p:xfrm>
          <a:off x="838200" y="2362200"/>
          <a:ext cx="8077200" cy="2435296"/>
        </p:xfrm>
        <a:graphic>
          <a:graphicData uri="http://schemas.openxmlformats.org/drawingml/2006/table">
            <a:tbl>
              <a:tblPr firstRow="1" bandRow="1">
                <a:tableStyleId>{5C22544A-7EE6-4342-B048-85BDC9FD1C3A}</a:tableStyleId>
              </a:tblPr>
              <a:tblGrid>
                <a:gridCol w="7067550">
                  <a:extLst>
                    <a:ext uri="{9D8B030D-6E8A-4147-A177-3AD203B41FA5}">
                      <a16:colId xmlns:a16="http://schemas.microsoft.com/office/drawing/2014/main" val="20000"/>
                    </a:ext>
                  </a:extLst>
                </a:gridCol>
                <a:gridCol w="1009650">
                  <a:extLst>
                    <a:ext uri="{9D8B030D-6E8A-4147-A177-3AD203B41FA5}">
                      <a16:colId xmlns:a16="http://schemas.microsoft.com/office/drawing/2014/main" val="20001"/>
                    </a:ext>
                  </a:extLst>
                </a:gridCol>
              </a:tblGrid>
              <a:tr h="371141">
                <a:tc>
                  <a:txBody>
                    <a:bodyPr/>
                    <a:lstStyle/>
                    <a:p>
                      <a:r>
                        <a:rPr lang="de-DE" sz="1800" dirty="0" smtClean="0"/>
                        <a:t>Item</a:t>
                      </a:r>
                      <a:endParaRPr lang="en-US" sz="1800" dirty="0"/>
                    </a:p>
                  </a:txBody>
                  <a:tcPr marT="45757" marB="45757"/>
                </a:tc>
                <a:tc>
                  <a:txBody>
                    <a:bodyPr/>
                    <a:lstStyle/>
                    <a:p>
                      <a:r>
                        <a:rPr lang="de-DE" sz="1800" dirty="0" smtClean="0"/>
                        <a:t>Time</a:t>
                      </a:r>
                      <a:endParaRPr lang="en-US" sz="1800" dirty="0"/>
                    </a:p>
                  </a:txBody>
                  <a:tcPr marT="45757" marB="45757"/>
                </a:tc>
                <a:extLst>
                  <a:ext uri="{0D108BD9-81ED-4DB2-BD59-A6C34878D82A}">
                    <a16:rowId xmlns:a16="http://schemas.microsoft.com/office/drawing/2014/main" val="10000"/>
                  </a:ext>
                </a:extLst>
              </a:tr>
              <a:tr h="3711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57" marB="45757"/>
                </a:tc>
                <a:tc>
                  <a:txBody>
                    <a:bodyPr/>
                    <a:lstStyle/>
                    <a:p>
                      <a:r>
                        <a:rPr lang="de-DE" sz="1800" dirty="0" smtClean="0"/>
                        <a:t>3</a:t>
                      </a:r>
                      <a:endParaRPr lang="en-US" sz="1800" dirty="0"/>
                    </a:p>
                  </a:txBody>
                  <a:tcPr marT="45757" marB="45757"/>
                </a:tc>
                <a:extLst>
                  <a:ext uri="{0D108BD9-81ED-4DB2-BD59-A6C34878D82A}">
                    <a16:rowId xmlns:a16="http://schemas.microsoft.com/office/drawing/2014/main" val="10001"/>
                  </a:ext>
                </a:extLst>
              </a:tr>
              <a:tr h="3711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757" marB="45757"/>
                </a:tc>
                <a:tc>
                  <a:txBody>
                    <a:bodyPr/>
                    <a:lstStyle/>
                    <a:p>
                      <a:r>
                        <a:rPr lang="de-DE" sz="1800" dirty="0" smtClean="0"/>
                        <a:t>5</a:t>
                      </a:r>
                      <a:endParaRPr lang="en-US" sz="1800" dirty="0"/>
                    </a:p>
                  </a:txBody>
                  <a:tcPr marT="45757" marB="45757"/>
                </a:tc>
                <a:extLst>
                  <a:ext uri="{0D108BD9-81ED-4DB2-BD59-A6C34878D82A}">
                    <a16:rowId xmlns:a16="http://schemas.microsoft.com/office/drawing/2014/main" val="10002"/>
                  </a:ext>
                </a:extLst>
              </a:tr>
              <a:tr h="4779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Writing style for TG13 MAC procedures</a:t>
                      </a:r>
                    </a:p>
                  </a:txBody>
                  <a:tcPr marT="45678" marB="45678"/>
                </a:tc>
                <a:tc>
                  <a:txBody>
                    <a:bodyPr/>
                    <a:lstStyle/>
                    <a:p>
                      <a:r>
                        <a:rPr lang="en-US" sz="1800" dirty="0" smtClean="0"/>
                        <a:t>30</a:t>
                      </a:r>
                      <a:endParaRPr lang="en-US" sz="1800" dirty="0"/>
                    </a:p>
                  </a:txBody>
                  <a:tcPr marT="45678" marB="45678"/>
                </a:tc>
                <a:extLst>
                  <a:ext uri="{0D108BD9-81ED-4DB2-BD59-A6C34878D82A}">
                    <a16:rowId xmlns:a16="http://schemas.microsoft.com/office/drawing/2014/main" val="1793982533"/>
                  </a:ext>
                </a:extLst>
              </a:tr>
              <a:tr h="4779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i="0" u="none" strike="noStrike" dirty="0" smtClean="0">
                          <a:solidFill>
                            <a:srgbClr val="000000"/>
                          </a:solidFill>
                          <a:effectLst/>
                          <a:latin typeface="+mn-lt"/>
                        </a:rPr>
                        <a:t>Discussion and Call for TG13 MAC proposals</a:t>
                      </a:r>
                      <a:endParaRPr lang="en-GB" altLang="en-US" sz="1800" dirty="0" smtClean="0"/>
                    </a:p>
                  </a:txBody>
                  <a:tcPr marT="45678" marB="45678"/>
                </a:tc>
                <a:tc>
                  <a:txBody>
                    <a:bodyPr/>
                    <a:lstStyle/>
                    <a:p>
                      <a:r>
                        <a:rPr lang="de-DE" sz="1800" dirty="0" smtClean="0"/>
                        <a:t>80</a:t>
                      </a:r>
                      <a:endParaRPr lang="en-US" sz="1800" dirty="0"/>
                    </a:p>
                  </a:txBody>
                  <a:tcPr marT="45678" marB="45678"/>
                </a:tc>
                <a:extLst>
                  <a:ext uri="{0D108BD9-81ED-4DB2-BD59-A6C34878D82A}">
                    <a16:rowId xmlns:a16="http://schemas.microsoft.com/office/drawing/2014/main" val="10003"/>
                  </a:ext>
                </a:extLst>
              </a:tr>
              <a:tr h="36605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57" marB="45757"/>
                </a:tc>
                <a:tc>
                  <a:txBody>
                    <a:bodyPr/>
                    <a:lstStyle/>
                    <a:p>
                      <a:r>
                        <a:rPr lang="de-DE" sz="1800" dirty="0" smtClean="0"/>
                        <a:t>2</a:t>
                      </a:r>
                      <a:endParaRPr lang="en-US" sz="1800" dirty="0"/>
                    </a:p>
                  </a:txBody>
                  <a:tcPr marT="45757" marB="45757"/>
                </a:tc>
                <a:extLst>
                  <a:ext uri="{0D108BD9-81ED-4DB2-BD59-A6C34878D82A}">
                    <a16:rowId xmlns:a16="http://schemas.microsoft.com/office/drawing/2014/main" val="10004"/>
                  </a:ext>
                </a:extLst>
              </a:tr>
            </a:tbl>
          </a:graphicData>
        </a:graphic>
      </p:graphicFrame>
      <p:sp>
        <p:nvSpPr>
          <p:cNvPr id="42009"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extLst>
      <p:ext uri="{BB962C8B-B14F-4D97-AF65-F5344CB8AC3E}">
        <p14:creationId xmlns:p14="http://schemas.microsoft.com/office/powerpoint/2010/main" val="258211701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107C9973-4983-43C5-B658-2BEB12E9EF00}" type="slidenum">
              <a:rPr lang="en-US" altLang="en-US" sz="1200" b="0" smtClean="0"/>
              <a:pPr>
                <a:spcBef>
                  <a:spcPct val="0"/>
                </a:spcBef>
                <a:buFontTx/>
                <a:buNone/>
              </a:pPr>
              <a:t>19</a:t>
            </a:fld>
            <a:endParaRPr lang="en-US" altLang="en-US" sz="1200" b="0" smtClean="0"/>
          </a:p>
        </p:txBody>
      </p:sp>
      <p:sp>
        <p:nvSpPr>
          <p:cNvPr id="54275"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Call </a:t>
            </a:r>
            <a:r>
              <a:rPr lang="en-US" altLang="en-US" sz="3600" dirty="0"/>
              <a:t>for Proposals on </a:t>
            </a:r>
            <a:r>
              <a:rPr lang="en-US" altLang="en-US" sz="3600" dirty="0" smtClean="0"/>
              <a:t>TG13 MAC</a:t>
            </a:r>
            <a:endParaRPr lang="en-US" altLang="en-US" dirty="0"/>
          </a:p>
        </p:txBody>
      </p:sp>
      <p:sp>
        <p:nvSpPr>
          <p:cNvPr id="54276"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29701" name="Rectangle 3"/>
          <p:cNvSpPr txBox="1">
            <a:spLocks noChangeArrowheads="1"/>
          </p:cNvSpPr>
          <p:nvPr/>
        </p:nvSpPr>
        <p:spPr bwMode="auto">
          <a:xfrm>
            <a:off x="762000" y="22860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lgn="just">
              <a:buFontTx/>
              <a:buNone/>
              <a:defRPr/>
            </a:pPr>
            <a:endParaRPr lang="en-GB" altLang="en-US" sz="2000" dirty="0" smtClean="0"/>
          </a:p>
          <a:p>
            <a:pPr algn="just">
              <a:buFontTx/>
              <a:buNone/>
              <a:defRPr/>
            </a:pPr>
            <a:r>
              <a:rPr lang="en-GB" altLang="en-US" sz="2000" dirty="0" smtClean="0"/>
              <a:t>TG13 requests proposals for MAC, in the agreed-upon writing style</a:t>
            </a:r>
          </a:p>
          <a:p>
            <a:pPr marL="342900" indent="-342900" algn="just">
              <a:defRPr/>
            </a:pPr>
            <a:r>
              <a:rPr lang="en-GB" altLang="en-US" sz="2000" b="0" dirty="0" smtClean="0"/>
              <a:t>Doc. XXXX/</a:t>
            </a:r>
            <a:r>
              <a:rPr lang="en-GB" altLang="en-US" sz="2000" b="0" dirty="0" err="1" smtClean="0"/>
              <a:t>rY</a:t>
            </a:r>
            <a:endParaRPr lang="en-GB" altLang="en-US" sz="2000" b="0" dirty="0" smtClean="0"/>
          </a:p>
          <a:p>
            <a:pPr algn="just">
              <a:buFontTx/>
              <a:buNone/>
              <a:defRPr/>
            </a:pPr>
            <a:r>
              <a:rPr lang="en-GB" altLang="en-US" sz="2000" dirty="0" smtClean="0"/>
              <a:t>Proposals shall be submitted until </a:t>
            </a:r>
            <a:r>
              <a:rPr lang="en-GB" altLang="en-US" sz="2000" u="sng" dirty="0" smtClean="0"/>
              <a:t>September 1</a:t>
            </a:r>
            <a:r>
              <a:rPr lang="en-GB" altLang="en-US" sz="2000" dirty="0" smtClean="0"/>
              <a:t> and will be discussed at the next two meetings in San Diego and Kona. Proposals can be submitted as slides or text being accompanied by a slide set.</a:t>
            </a:r>
          </a:p>
          <a:p>
            <a:pPr algn="just">
              <a:buFontTx/>
              <a:buNone/>
              <a:defRPr/>
            </a:pPr>
            <a:endParaRPr lang="en-GB" altLang="en-US" sz="2000" dirty="0" smtClean="0"/>
          </a:p>
          <a:p>
            <a:pPr algn="just">
              <a:buFontTx/>
              <a:buNone/>
              <a:defRPr/>
            </a:pPr>
            <a:endParaRPr lang="en-GB" altLang="en-US" sz="2000" dirty="0" smtClean="0"/>
          </a:p>
          <a:p>
            <a:pPr algn="just">
              <a:buFontTx/>
              <a:buNone/>
              <a:defRPr/>
            </a:pPr>
            <a:endParaRPr lang="en-GB" altLang="en-US" dirty="0" smtClean="0"/>
          </a:p>
        </p:txBody>
      </p:sp>
      <p:sp>
        <p:nvSpPr>
          <p:cNvPr id="54278"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extLst>
      <p:ext uri="{BB962C8B-B14F-4D97-AF65-F5344CB8AC3E}">
        <p14:creationId xmlns:p14="http://schemas.microsoft.com/office/powerpoint/2010/main" val="34259000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F83107E0-218B-4453-B106-91E1881773EB}" type="slidenum">
              <a:rPr lang="en-US" altLang="en-US" sz="1200" b="0" smtClean="0"/>
              <a:pPr>
                <a:spcBef>
                  <a:spcPct val="0"/>
                </a:spcBef>
                <a:buFontTx/>
                <a:buNone/>
              </a:pPr>
              <a:t>2</a:t>
            </a:fld>
            <a:endParaRPr lang="en-US" altLang="en-US" sz="1200" b="0" smtClean="0"/>
          </a:p>
        </p:txBody>
      </p:sp>
      <p:sp>
        <p:nvSpPr>
          <p:cNvPr id="1741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dirty="0"/>
              <a:t>This presentation contains the IEEE 802.15 TG13 Multi- </a:t>
            </a:r>
            <a:r>
              <a:rPr lang="en-US" altLang="en-US" dirty="0" err="1"/>
              <a:t>Gbit</a:t>
            </a:r>
            <a:r>
              <a:rPr lang="en-US" altLang="en-US" dirty="0"/>
              <a:t>/s Optical Wireless Communication meeting slides for the </a:t>
            </a:r>
            <a:r>
              <a:rPr lang="en-US" altLang="en-US" dirty="0" smtClean="0"/>
              <a:t>July </a:t>
            </a:r>
            <a:r>
              <a:rPr lang="en-US" altLang="en-US" dirty="0"/>
              <a:t>2018 session in </a:t>
            </a:r>
            <a:r>
              <a:rPr lang="en-US" altLang="en-US" dirty="0" smtClean="0"/>
              <a:t>San Diego, CA.</a:t>
            </a:r>
            <a:endParaRPr lang="en-US" altLang="en-US" dirty="0"/>
          </a:p>
          <a:p>
            <a:pPr algn="just">
              <a:buFontTx/>
              <a:buNone/>
            </a:pPr>
            <a:endParaRPr lang="en-US" altLang="en-US" dirty="0"/>
          </a:p>
          <a:p>
            <a:pPr algn="just">
              <a:buFontTx/>
              <a:buNone/>
            </a:pPr>
            <a:endParaRPr lang="de-DE" altLang="en-US" dirty="0"/>
          </a:p>
          <a:p>
            <a:pPr algn="just">
              <a:buFontTx/>
              <a:buNone/>
            </a:pPr>
            <a:endParaRPr lang="en-US" altLang="en-US" dirty="0"/>
          </a:p>
          <a:p>
            <a:pPr lvl="1"/>
            <a:endParaRPr lang="en-US" altLang="en-US" dirty="0"/>
          </a:p>
          <a:p>
            <a:pPr lvl="1"/>
            <a:endParaRPr lang="en-US" altLang="en-US" dirty="0"/>
          </a:p>
        </p:txBody>
      </p:sp>
      <p:sp>
        <p:nvSpPr>
          <p:cNvPr id="1741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7413"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7414"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02732EF9-D912-477F-96FB-3C574E5113DC}" type="slidenum">
              <a:rPr lang="en-US" altLang="en-US" sz="1200" b="0" smtClean="0"/>
              <a:pPr>
                <a:spcBef>
                  <a:spcPct val="0"/>
                </a:spcBef>
                <a:buFontTx/>
                <a:buNone/>
              </a:pPr>
              <a:t>20</a:t>
            </a:fld>
            <a:endParaRPr lang="en-US" altLang="en-US" sz="1200" b="0" smtClean="0"/>
          </a:p>
        </p:txBody>
      </p:sp>
      <p:sp>
        <p:nvSpPr>
          <p:cNvPr id="50179"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#7</a:t>
            </a:r>
            <a:endParaRPr lang="en-US" altLang="en-US" sz="3600" dirty="0"/>
          </a:p>
          <a:p>
            <a:pPr algn="just">
              <a:buFontTx/>
              <a:buNone/>
            </a:pPr>
            <a:r>
              <a:rPr lang="en-US" altLang="en-US" sz="3600" dirty="0" smtClean="0"/>
              <a:t>Thursday </a:t>
            </a:r>
            <a:r>
              <a:rPr lang="en-US" altLang="en-US" sz="3600" dirty="0" smtClean="0"/>
              <a:t>PM1, </a:t>
            </a:r>
            <a:r>
              <a:rPr lang="en-US" altLang="en-US" sz="3600" dirty="0" smtClean="0"/>
              <a:t>July 12, </a:t>
            </a:r>
            <a:r>
              <a:rPr lang="en-US" altLang="en-US" sz="3600" dirty="0"/>
              <a:t>2018</a:t>
            </a:r>
            <a:endParaRPr lang="en-US" altLang="en-US" dirty="0"/>
          </a:p>
          <a:p>
            <a:pPr lvl="1"/>
            <a:endParaRPr lang="en-US" altLang="en-US" dirty="0"/>
          </a:p>
        </p:txBody>
      </p:sp>
      <p:sp>
        <p:nvSpPr>
          <p:cNvPr id="5018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556598569"/>
              </p:ext>
            </p:extLst>
          </p:nvPr>
        </p:nvGraphicFramePr>
        <p:xfrm>
          <a:off x="990600" y="2362200"/>
          <a:ext cx="7924800" cy="1924712"/>
        </p:xfrm>
        <a:graphic>
          <a:graphicData uri="http://schemas.openxmlformats.org/drawingml/2006/table">
            <a:tbl>
              <a:tblPr firstRow="1" bandRow="1">
                <a:tableStyleId>{5C22544A-7EE6-4342-B048-85BDC9FD1C3A}</a:tableStyleId>
              </a:tblPr>
              <a:tblGrid>
                <a:gridCol w="6915150">
                  <a:extLst>
                    <a:ext uri="{9D8B030D-6E8A-4147-A177-3AD203B41FA5}">
                      <a16:colId xmlns:a16="http://schemas.microsoft.com/office/drawing/2014/main" val="20000"/>
                    </a:ext>
                  </a:extLst>
                </a:gridCol>
                <a:gridCol w="1009650">
                  <a:extLst>
                    <a:ext uri="{9D8B030D-6E8A-4147-A177-3AD203B41FA5}">
                      <a16:colId xmlns:a16="http://schemas.microsoft.com/office/drawing/2014/main" val="20001"/>
                    </a:ext>
                  </a:extLst>
                </a:gridCol>
              </a:tblGrid>
              <a:tr h="371102">
                <a:tc>
                  <a:txBody>
                    <a:bodyPr/>
                    <a:lstStyle/>
                    <a:p>
                      <a:r>
                        <a:rPr lang="de-DE" sz="1800" dirty="0" smtClean="0"/>
                        <a:t>Item</a:t>
                      </a:r>
                      <a:endParaRPr lang="en-US" sz="1800" dirty="0"/>
                    </a:p>
                  </a:txBody>
                  <a:tcPr marT="45752" marB="45752"/>
                </a:tc>
                <a:tc>
                  <a:txBody>
                    <a:bodyPr/>
                    <a:lstStyle/>
                    <a:p>
                      <a:r>
                        <a:rPr lang="de-DE" sz="1800" dirty="0" smtClean="0"/>
                        <a:t>Time</a:t>
                      </a:r>
                      <a:endParaRPr lang="en-US" sz="1800" dirty="0"/>
                    </a:p>
                  </a:txBody>
                  <a:tcPr marT="45752" marB="45752"/>
                </a:tc>
                <a:extLst>
                  <a:ext uri="{0D108BD9-81ED-4DB2-BD59-A6C34878D82A}">
                    <a16:rowId xmlns:a16="http://schemas.microsoft.com/office/drawing/2014/main" val="10000"/>
                  </a:ext>
                </a:extLst>
              </a:tr>
              <a:tr h="3711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52" marB="45752"/>
                </a:tc>
                <a:tc>
                  <a:txBody>
                    <a:bodyPr/>
                    <a:lstStyle/>
                    <a:p>
                      <a:r>
                        <a:rPr lang="de-DE" sz="1800" dirty="0" smtClean="0"/>
                        <a:t>3</a:t>
                      </a:r>
                      <a:endParaRPr lang="en-US" sz="1800" dirty="0"/>
                    </a:p>
                  </a:txBody>
                  <a:tcPr marT="45752" marB="45752"/>
                </a:tc>
                <a:extLst>
                  <a:ext uri="{0D108BD9-81ED-4DB2-BD59-A6C34878D82A}">
                    <a16:rowId xmlns:a16="http://schemas.microsoft.com/office/drawing/2014/main" val="10001"/>
                  </a:ext>
                </a:extLst>
              </a:tr>
              <a:tr h="3711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752" marB="45752"/>
                </a:tc>
                <a:tc>
                  <a:txBody>
                    <a:bodyPr/>
                    <a:lstStyle/>
                    <a:p>
                      <a:r>
                        <a:rPr lang="de-DE" sz="1800" dirty="0" smtClean="0"/>
                        <a:t>5</a:t>
                      </a:r>
                      <a:endParaRPr lang="en-US" sz="1800" dirty="0"/>
                    </a:p>
                  </a:txBody>
                  <a:tcPr marT="45752" marB="45752"/>
                </a:tc>
                <a:extLst>
                  <a:ext uri="{0D108BD9-81ED-4DB2-BD59-A6C34878D82A}">
                    <a16:rowId xmlns:a16="http://schemas.microsoft.com/office/drawing/2014/main" val="10002"/>
                  </a:ext>
                </a:extLst>
              </a:tr>
              <a:tr h="44538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Individual work on TBDs</a:t>
                      </a:r>
                    </a:p>
                  </a:txBody>
                  <a:tcPr marT="45673" marB="45673"/>
                </a:tc>
                <a:tc>
                  <a:txBody>
                    <a:bodyPr/>
                    <a:lstStyle/>
                    <a:p>
                      <a:r>
                        <a:rPr lang="en-US" sz="1800" dirty="0" smtClean="0"/>
                        <a:t>110</a:t>
                      </a:r>
                      <a:endParaRPr lang="en-US" sz="1800" dirty="0"/>
                    </a:p>
                  </a:txBody>
                  <a:tcPr marT="45673" marB="45673"/>
                </a:tc>
                <a:extLst>
                  <a:ext uri="{0D108BD9-81ED-4DB2-BD59-A6C34878D82A}">
                    <a16:rowId xmlns:a16="http://schemas.microsoft.com/office/drawing/2014/main" val="2066514011"/>
                  </a:ext>
                </a:extLst>
              </a:tr>
              <a:tr h="36601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52" marB="45752"/>
                </a:tc>
                <a:tc>
                  <a:txBody>
                    <a:bodyPr/>
                    <a:lstStyle/>
                    <a:p>
                      <a:r>
                        <a:rPr lang="de-DE" sz="1800" dirty="0" smtClean="0"/>
                        <a:t>2</a:t>
                      </a:r>
                      <a:endParaRPr lang="en-US" sz="1800" dirty="0"/>
                    </a:p>
                  </a:txBody>
                  <a:tcPr marT="45752" marB="45752"/>
                </a:tc>
                <a:extLst>
                  <a:ext uri="{0D108BD9-81ED-4DB2-BD59-A6C34878D82A}">
                    <a16:rowId xmlns:a16="http://schemas.microsoft.com/office/drawing/2014/main" val="10004"/>
                  </a:ext>
                </a:extLst>
              </a:tr>
            </a:tbl>
          </a:graphicData>
        </a:graphic>
      </p:graphicFrame>
      <p:sp>
        <p:nvSpPr>
          <p:cNvPr id="50210"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652F995D-0574-4918-9816-15FC89F91B59}" type="slidenum">
              <a:rPr lang="en-US" altLang="en-US" sz="1200" b="0" smtClean="0"/>
              <a:pPr>
                <a:spcBef>
                  <a:spcPct val="0"/>
                </a:spcBef>
                <a:buFontTx/>
                <a:buNone/>
              </a:pPr>
              <a:t>21</a:t>
            </a:fld>
            <a:endParaRPr lang="en-US" altLang="en-US" sz="1200" b="0" smtClean="0"/>
          </a:p>
        </p:txBody>
      </p:sp>
      <p:sp>
        <p:nvSpPr>
          <p:cNvPr id="52227"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#7</a:t>
            </a:r>
            <a:endParaRPr lang="en-US" altLang="en-US" sz="3600" dirty="0"/>
          </a:p>
          <a:p>
            <a:pPr algn="just">
              <a:buFontTx/>
              <a:buNone/>
            </a:pPr>
            <a:r>
              <a:rPr lang="en-US" altLang="en-US" sz="3600" dirty="0" smtClean="0"/>
              <a:t>Thursday </a:t>
            </a:r>
            <a:r>
              <a:rPr lang="en-US" altLang="en-US" sz="3600" dirty="0" smtClean="0"/>
              <a:t>PM2, </a:t>
            </a:r>
            <a:r>
              <a:rPr lang="en-US" altLang="en-US" sz="3600" dirty="0" smtClean="0"/>
              <a:t>July 12, </a:t>
            </a:r>
            <a:r>
              <a:rPr lang="en-US" altLang="en-US" sz="3600" dirty="0"/>
              <a:t>2018</a:t>
            </a:r>
            <a:endParaRPr lang="en-US" altLang="en-US" dirty="0"/>
          </a:p>
          <a:p>
            <a:pPr lvl="1"/>
            <a:endParaRPr lang="en-US" altLang="en-US" dirty="0"/>
          </a:p>
        </p:txBody>
      </p:sp>
      <p:sp>
        <p:nvSpPr>
          <p:cNvPr id="5222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2455942513"/>
              </p:ext>
            </p:extLst>
          </p:nvPr>
        </p:nvGraphicFramePr>
        <p:xfrm>
          <a:off x="838200" y="2362200"/>
          <a:ext cx="8077200" cy="1957293"/>
        </p:xfrm>
        <a:graphic>
          <a:graphicData uri="http://schemas.openxmlformats.org/drawingml/2006/table">
            <a:tbl>
              <a:tblPr firstRow="1" bandRow="1">
                <a:tableStyleId>{5C22544A-7EE6-4342-B048-85BDC9FD1C3A}</a:tableStyleId>
              </a:tblPr>
              <a:tblGrid>
                <a:gridCol w="7067550">
                  <a:extLst>
                    <a:ext uri="{9D8B030D-6E8A-4147-A177-3AD203B41FA5}">
                      <a16:colId xmlns:a16="http://schemas.microsoft.com/office/drawing/2014/main" val="20000"/>
                    </a:ext>
                  </a:extLst>
                </a:gridCol>
                <a:gridCol w="1009650">
                  <a:extLst>
                    <a:ext uri="{9D8B030D-6E8A-4147-A177-3AD203B41FA5}">
                      <a16:colId xmlns:a16="http://schemas.microsoft.com/office/drawing/2014/main" val="20001"/>
                    </a:ext>
                  </a:extLst>
                </a:gridCol>
              </a:tblGrid>
              <a:tr h="371123">
                <a:tc>
                  <a:txBody>
                    <a:bodyPr/>
                    <a:lstStyle/>
                    <a:p>
                      <a:r>
                        <a:rPr lang="de-DE" sz="1800" dirty="0" smtClean="0"/>
                        <a:t>Item</a:t>
                      </a:r>
                      <a:endParaRPr lang="en-US" sz="1800" dirty="0"/>
                    </a:p>
                  </a:txBody>
                  <a:tcPr marT="45755" marB="45755"/>
                </a:tc>
                <a:tc>
                  <a:txBody>
                    <a:bodyPr/>
                    <a:lstStyle/>
                    <a:p>
                      <a:r>
                        <a:rPr lang="de-DE" sz="1800" dirty="0" smtClean="0"/>
                        <a:t>Time</a:t>
                      </a:r>
                      <a:endParaRPr lang="en-US" sz="1800" dirty="0"/>
                    </a:p>
                  </a:txBody>
                  <a:tcPr marT="45755" marB="45755"/>
                </a:tc>
                <a:extLst>
                  <a:ext uri="{0D108BD9-81ED-4DB2-BD59-A6C34878D82A}">
                    <a16:rowId xmlns:a16="http://schemas.microsoft.com/office/drawing/2014/main" val="10000"/>
                  </a:ext>
                </a:extLst>
              </a:tr>
              <a:tr h="37112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55" marB="45755"/>
                </a:tc>
                <a:tc>
                  <a:txBody>
                    <a:bodyPr/>
                    <a:lstStyle/>
                    <a:p>
                      <a:r>
                        <a:rPr lang="de-DE" sz="1800" dirty="0" smtClean="0"/>
                        <a:t>3</a:t>
                      </a:r>
                      <a:endParaRPr lang="en-US" sz="1800" dirty="0"/>
                    </a:p>
                  </a:txBody>
                  <a:tcPr marT="45755" marB="45755"/>
                </a:tc>
                <a:extLst>
                  <a:ext uri="{0D108BD9-81ED-4DB2-BD59-A6C34878D82A}">
                    <a16:rowId xmlns:a16="http://schemas.microsoft.com/office/drawing/2014/main" val="10001"/>
                  </a:ext>
                </a:extLst>
              </a:tr>
              <a:tr h="37112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755" marB="45755"/>
                </a:tc>
                <a:tc>
                  <a:txBody>
                    <a:bodyPr/>
                    <a:lstStyle/>
                    <a:p>
                      <a:r>
                        <a:rPr lang="de-DE" sz="1800" dirty="0" smtClean="0"/>
                        <a:t>5</a:t>
                      </a:r>
                      <a:endParaRPr lang="en-US" sz="1800" dirty="0"/>
                    </a:p>
                  </a:txBody>
                  <a:tcPr marT="45755" marB="45755"/>
                </a:tc>
                <a:extLst>
                  <a:ext uri="{0D108BD9-81ED-4DB2-BD59-A6C34878D82A}">
                    <a16:rowId xmlns:a16="http://schemas.microsoft.com/office/drawing/2014/main" val="10002"/>
                  </a:ext>
                </a:extLst>
              </a:tr>
              <a:tr h="47788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Individual work on TBDs</a:t>
                      </a:r>
                    </a:p>
                  </a:txBody>
                  <a:tcPr marT="45673" marB="45673"/>
                </a:tc>
                <a:tc>
                  <a:txBody>
                    <a:bodyPr/>
                    <a:lstStyle/>
                    <a:p>
                      <a:r>
                        <a:rPr lang="en-US" sz="1800" dirty="0" smtClean="0"/>
                        <a:t>110</a:t>
                      </a:r>
                      <a:endParaRPr lang="en-US" sz="1800" dirty="0"/>
                    </a:p>
                  </a:txBody>
                  <a:tcPr marT="45673" marB="45673"/>
                </a:tc>
                <a:extLst>
                  <a:ext uri="{0D108BD9-81ED-4DB2-BD59-A6C34878D82A}">
                    <a16:rowId xmlns:a16="http://schemas.microsoft.com/office/drawing/2014/main" val="2311578504"/>
                  </a:ext>
                </a:extLst>
              </a:tr>
              <a:tr h="36603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55" marB="45755"/>
                </a:tc>
                <a:tc>
                  <a:txBody>
                    <a:bodyPr/>
                    <a:lstStyle/>
                    <a:p>
                      <a:r>
                        <a:rPr lang="de-DE" sz="1800" dirty="0" smtClean="0"/>
                        <a:t> 2</a:t>
                      </a:r>
                      <a:endParaRPr lang="en-US" sz="1800" dirty="0"/>
                    </a:p>
                  </a:txBody>
                  <a:tcPr marT="45755" marB="45755"/>
                </a:tc>
                <a:extLst>
                  <a:ext uri="{0D108BD9-81ED-4DB2-BD59-A6C34878D82A}">
                    <a16:rowId xmlns:a16="http://schemas.microsoft.com/office/drawing/2014/main" val="10004"/>
                  </a:ext>
                </a:extLst>
              </a:tr>
            </a:tbl>
          </a:graphicData>
        </a:graphic>
      </p:graphicFrame>
      <p:sp>
        <p:nvSpPr>
          <p:cNvPr id="52255"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999C766-B60C-439F-BD7C-2495863852CF}" type="slidenum">
              <a:rPr lang="en-US" altLang="en-US" sz="1200" b="0" smtClean="0"/>
              <a:pPr>
                <a:spcBef>
                  <a:spcPct val="0"/>
                </a:spcBef>
                <a:buFontTx/>
                <a:buNone/>
              </a:pPr>
              <a:t>22</a:t>
            </a:fld>
            <a:endParaRPr lang="en-US" altLang="en-US" sz="1200" b="0" smtClean="0"/>
          </a:p>
        </p:txBody>
      </p:sp>
      <p:sp>
        <p:nvSpPr>
          <p:cNvPr id="5837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#10</a:t>
            </a:r>
            <a:endParaRPr lang="en-US" altLang="en-US" sz="3600" dirty="0"/>
          </a:p>
          <a:p>
            <a:pPr algn="just">
              <a:buFontTx/>
              <a:buNone/>
            </a:pPr>
            <a:r>
              <a:rPr lang="en-US" altLang="en-US" sz="3600" dirty="0"/>
              <a:t>Thursday </a:t>
            </a:r>
            <a:r>
              <a:rPr lang="en-US" altLang="en-US" sz="3600" dirty="0" smtClean="0"/>
              <a:t>PM2</a:t>
            </a:r>
            <a:r>
              <a:rPr lang="en-US" altLang="en-US" sz="3600" dirty="0"/>
              <a:t>, </a:t>
            </a:r>
            <a:r>
              <a:rPr lang="en-US" altLang="en-US" sz="3600" dirty="0" smtClean="0"/>
              <a:t>July 12, </a:t>
            </a:r>
            <a:r>
              <a:rPr lang="en-US" altLang="en-US" sz="3600" dirty="0"/>
              <a:t>2018</a:t>
            </a:r>
            <a:endParaRPr lang="en-US" altLang="en-US" dirty="0"/>
          </a:p>
          <a:p>
            <a:pPr lvl="1"/>
            <a:endParaRPr lang="en-US" altLang="en-US" dirty="0"/>
          </a:p>
        </p:txBody>
      </p:sp>
      <p:sp>
        <p:nvSpPr>
          <p:cNvPr id="5837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486831719"/>
              </p:ext>
            </p:extLst>
          </p:nvPr>
        </p:nvGraphicFramePr>
        <p:xfrm>
          <a:off x="838200" y="2362200"/>
          <a:ext cx="8077200" cy="3390900"/>
        </p:xfrm>
        <a:graphic>
          <a:graphicData uri="http://schemas.openxmlformats.org/drawingml/2006/table">
            <a:tbl>
              <a:tblPr firstRow="1" bandRow="1">
                <a:tableStyleId>{5C22544A-7EE6-4342-B048-85BDC9FD1C3A}</a:tableStyleId>
              </a:tblPr>
              <a:tblGrid>
                <a:gridCol w="7067550">
                  <a:extLst>
                    <a:ext uri="{9D8B030D-6E8A-4147-A177-3AD203B41FA5}">
                      <a16:colId xmlns:a16="http://schemas.microsoft.com/office/drawing/2014/main" val="20000"/>
                    </a:ext>
                  </a:extLst>
                </a:gridCol>
                <a:gridCol w="1009650">
                  <a:extLst>
                    <a:ext uri="{9D8B030D-6E8A-4147-A177-3AD203B41FA5}">
                      <a16:colId xmlns:a16="http://schemas.microsoft.com/office/drawing/2014/main" val="20001"/>
                    </a:ext>
                  </a:extLst>
                </a:gridCol>
              </a:tblGrid>
              <a:tr h="371118">
                <a:tc>
                  <a:txBody>
                    <a:bodyPr/>
                    <a:lstStyle/>
                    <a:p>
                      <a:r>
                        <a:rPr lang="de-DE" sz="1800" dirty="0" smtClean="0"/>
                        <a:t>Item</a:t>
                      </a:r>
                      <a:endParaRPr lang="en-US" sz="1800" dirty="0"/>
                    </a:p>
                  </a:txBody>
                  <a:tcPr marT="45754" marB="45754"/>
                </a:tc>
                <a:tc>
                  <a:txBody>
                    <a:bodyPr/>
                    <a:lstStyle/>
                    <a:p>
                      <a:r>
                        <a:rPr lang="de-DE" sz="1800" dirty="0" smtClean="0"/>
                        <a:t>Time</a:t>
                      </a:r>
                      <a:endParaRPr lang="en-US" sz="1800" dirty="0"/>
                    </a:p>
                  </a:txBody>
                  <a:tcPr marT="45754" marB="45754"/>
                </a:tc>
                <a:extLst>
                  <a:ext uri="{0D108BD9-81ED-4DB2-BD59-A6C34878D82A}">
                    <a16:rowId xmlns:a16="http://schemas.microsoft.com/office/drawing/2014/main" val="10000"/>
                  </a:ext>
                </a:extLst>
              </a:tr>
              <a:tr h="37111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54" marB="45754"/>
                </a:tc>
                <a:tc>
                  <a:txBody>
                    <a:bodyPr/>
                    <a:lstStyle/>
                    <a:p>
                      <a:r>
                        <a:rPr lang="de-DE" sz="1800" dirty="0" smtClean="0"/>
                        <a:t>3</a:t>
                      </a:r>
                      <a:endParaRPr lang="en-US" sz="1800" dirty="0"/>
                    </a:p>
                  </a:txBody>
                  <a:tcPr marT="45754" marB="45754"/>
                </a:tc>
                <a:extLst>
                  <a:ext uri="{0D108BD9-81ED-4DB2-BD59-A6C34878D82A}">
                    <a16:rowId xmlns:a16="http://schemas.microsoft.com/office/drawing/2014/main" val="10001"/>
                  </a:ext>
                </a:extLst>
              </a:tr>
              <a:tr h="37111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754" marB="45754"/>
                </a:tc>
                <a:tc>
                  <a:txBody>
                    <a:bodyPr/>
                    <a:lstStyle/>
                    <a:p>
                      <a:r>
                        <a:rPr lang="de-DE" sz="1800" dirty="0" smtClean="0"/>
                        <a:t>5</a:t>
                      </a:r>
                      <a:endParaRPr lang="en-US" sz="1800" dirty="0"/>
                    </a:p>
                  </a:txBody>
                  <a:tcPr marT="45754" marB="45754"/>
                </a:tc>
                <a:extLst>
                  <a:ext uri="{0D108BD9-81ED-4DB2-BD59-A6C34878D82A}">
                    <a16:rowId xmlns:a16="http://schemas.microsoft.com/office/drawing/2014/main" val="10002"/>
                  </a:ext>
                </a:extLst>
              </a:tr>
              <a:tr h="47787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Review of new material from TBDs</a:t>
                      </a:r>
                    </a:p>
                  </a:txBody>
                  <a:tcPr marT="45677" marB="45677"/>
                </a:tc>
                <a:tc>
                  <a:txBody>
                    <a:bodyPr/>
                    <a:lstStyle/>
                    <a:p>
                      <a:r>
                        <a:rPr lang="en-US" sz="1800" dirty="0" smtClean="0"/>
                        <a:t>60</a:t>
                      </a:r>
                      <a:endParaRPr lang="en-US" sz="1800" dirty="0"/>
                    </a:p>
                  </a:txBody>
                  <a:tcPr marT="45677" marB="45677"/>
                </a:tc>
                <a:extLst>
                  <a:ext uri="{0D108BD9-81ED-4DB2-BD59-A6C34878D82A}">
                    <a16:rowId xmlns:a16="http://schemas.microsoft.com/office/drawing/2014/main" val="751800030"/>
                  </a:ext>
                </a:extLst>
              </a:tr>
              <a:tr h="477878">
                <a:tc>
                  <a:txBody>
                    <a:bodyPr/>
                    <a:lstStyle/>
                    <a:p>
                      <a:pPr marL="0" lvl="0" indent="0" algn="just">
                        <a:buFontTx/>
                        <a:buNone/>
                      </a:pPr>
                      <a:r>
                        <a:rPr lang="en-GB" altLang="en-US" sz="1800" dirty="0" smtClean="0"/>
                        <a:t>Tentative Agenda for September meeting in Kona</a:t>
                      </a:r>
                    </a:p>
                  </a:txBody>
                  <a:tcPr marT="45684" marB="45684"/>
                </a:tc>
                <a:tc>
                  <a:txBody>
                    <a:bodyPr/>
                    <a:lstStyle/>
                    <a:p>
                      <a:r>
                        <a:rPr lang="de-DE" sz="1800" dirty="0" smtClean="0"/>
                        <a:t>10</a:t>
                      </a:r>
                      <a:endParaRPr lang="en-US" sz="1800" dirty="0"/>
                    </a:p>
                  </a:txBody>
                  <a:tcPr marT="45684" marB="45684"/>
                </a:tc>
                <a:extLst>
                  <a:ext uri="{0D108BD9-81ED-4DB2-BD59-A6C34878D82A}">
                    <a16:rowId xmlns:a16="http://schemas.microsoft.com/office/drawing/2014/main" val="10004"/>
                  </a:ext>
                </a:extLst>
              </a:tr>
              <a:tr h="477878">
                <a:tc>
                  <a:txBody>
                    <a:bodyPr/>
                    <a:lstStyle/>
                    <a:p>
                      <a:pPr marL="0" lvl="0" indent="0" algn="just">
                        <a:buFontTx/>
                        <a:buNone/>
                      </a:pPr>
                      <a:r>
                        <a:rPr lang="en-GB" altLang="en-US" sz="1800" dirty="0" smtClean="0"/>
                        <a:t>Update timeline</a:t>
                      </a:r>
                    </a:p>
                  </a:txBody>
                  <a:tcPr marT="45684" marB="45684"/>
                </a:tc>
                <a:tc>
                  <a:txBody>
                    <a:bodyPr/>
                    <a:lstStyle/>
                    <a:p>
                      <a:r>
                        <a:rPr lang="de-DE" sz="1800" dirty="0" smtClean="0"/>
                        <a:t>10</a:t>
                      </a:r>
                      <a:endParaRPr lang="en-US" sz="1800" dirty="0"/>
                    </a:p>
                  </a:txBody>
                  <a:tcPr marT="45684" marB="45684"/>
                </a:tc>
                <a:extLst>
                  <a:ext uri="{0D108BD9-81ED-4DB2-BD59-A6C34878D82A}">
                    <a16:rowId xmlns:a16="http://schemas.microsoft.com/office/drawing/2014/main" val="3551829685"/>
                  </a:ext>
                </a:extLst>
              </a:tr>
              <a:tr h="477878">
                <a:tc>
                  <a:txBody>
                    <a:bodyPr/>
                    <a:lstStyle/>
                    <a:p>
                      <a:pPr marL="0" lvl="0" indent="0" algn="just">
                        <a:buFontTx/>
                        <a:buNone/>
                      </a:pPr>
                      <a:r>
                        <a:rPr lang="en-GB" altLang="en-US" sz="1800" dirty="0" smtClean="0"/>
                        <a:t>Any other business</a:t>
                      </a:r>
                    </a:p>
                  </a:txBody>
                  <a:tcPr marT="45663" marB="45663"/>
                </a:tc>
                <a:tc>
                  <a:txBody>
                    <a:bodyPr/>
                    <a:lstStyle/>
                    <a:p>
                      <a:r>
                        <a:rPr lang="de-DE" sz="1800" dirty="0" smtClean="0"/>
                        <a:t>10</a:t>
                      </a:r>
                      <a:endParaRPr lang="en-US" sz="1800" dirty="0"/>
                    </a:p>
                  </a:txBody>
                  <a:tcPr marT="45663" marB="45663"/>
                </a:tc>
                <a:extLst>
                  <a:ext uri="{0D108BD9-81ED-4DB2-BD59-A6C34878D82A}">
                    <a16:rowId xmlns:a16="http://schemas.microsoft.com/office/drawing/2014/main" val="3655354072"/>
                  </a:ext>
                </a:extLst>
              </a:tr>
              <a:tr h="36603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Adjourn</a:t>
                      </a:r>
                    </a:p>
                  </a:txBody>
                  <a:tcPr marT="45754" marB="45754"/>
                </a:tc>
                <a:tc>
                  <a:txBody>
                    <a:bodyPr/>
                    <a:lstStyle/>
                    <a:p>
                      <a:r>
                        <a:rPr lang="de-DE" sz="1800" dirty="0" smtClean="0"/>
                        <a:t>2</a:t>
                      </a:r>
                      <a:endParaRPr lang="en-US" sz="1800" dirty="0"/>
                    </a:p>
                  </a:txBody>
                  <a:tcPr marT="45754" marB="45754"/>
                </a:tc>
                <a:extLst>
                  <a:ext uri="{0D108BD9-81ED-4DB2-BD59-A6C34878D82A}">
                    <a16:rowId xmlns:a16="http://schemas.microsoft.com/office/drawing/2014/main" val="10007"/>
                  </a:ext>
                </a:extLst>
              </a:tr>
            </a:tbl>
          </a:graphicData>
        </a:graphic>
      </p:graphicFrame>
      <p:sp>
        <p:nvSpPr>
          <p:cNvPr id="58402"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999C766-B60C-439F-BD7C-2495863852CF}" type="slidenum">
              <a:rPr lang="en-US" altLang="en-US" sz="1200" b="0" smtClean="0"/>
              <a:pPr>
                <a:spcBef>
                  <a:spcPct val="0"/>
                </a:spcBef>
                <a:buFontTx/>
                <a:buNone/>
              </a:pPr>
              <a:t>23</a:t>
            </a:fld>
            <a:endParaRPr lang="en-US" altLang="en-US" sz="1200" b="0" smtClean="0"/>
          </a:p>
        </p:txBody>
      </p:sp>
      <p:sp>
        <p:nvSpPr>
          <p:cNvPr id="5837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TG13 Plans for September</a:t>
            </a:r>
            <a:endParaRPr lang="en-US" altLang="en-US" dirty="0"/>
          </a:p>
        </p:txBody>
      </p:sp>
      <p:sp>
        <p:nvSpPr>
          <p:cNvPr id="5837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58402"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
        <p:nvSpPr>
          <p:cNvPr id="8" name="Rectangle 3"/>
          <p:cNvSpPr txBox="1">
            <a:spLocks noChangeArrowheads="1"/>
          </p:cNvSpPr>
          <p:nvPr/>
        </p:nvSpPr>
        <p:spPr bwMode="auto">
          <a:xfrm>
            <a:off x="762000" y="22860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lgn="just">
              <a:buFontTx/>
              <a:buNone/>
              <a:defRPr/>
            </a:pPr>
            <a:endParaRPr lang="en-GB" altLang="en-US" sz="2000" dirty="0" smtClean="0"/>
          </a:p>
          <a:p>
            <a:pPr marL="342900" indent="-342900" algn="just">
              <a:buFont typeface="Arial" panose="020B0604020202020204" pitchFamily="34" charset="0"/>
              <a:buChar char="•"/>
              <a:defRPr/>
            </a:pPr>
            <a:r>
              <a:rPr lang="en-GB" altLang="en-US" dirty="0" smtClean="0"/>
              <a:t>Finalize LB PHY and HB PHY evaluation and text</a:t>
            </a:r>
          </a:p>
          <a:p>
            <a:pPr marL="342900" indent="-342900" algn="just">
              <a:buFont typeface="Arial" panose="020B0604020202020204" pitchFamily="34" charset="0"/>
              <a:buChar char="•"/>
              <a:defRPr/>
            </a:pPr>
            <a:r>
              <a:rPr lang="en-GB" altLang="en-US" dirty="0" smtClean="0"/>
              <a:t>Discuss incoming MAC proposals and TBDs</a:t>
            </a:r>
          </a:p>
          <a:p>
            <a:pPr marL="342900" indent="-342900" algn="just">
              <a:buFont typeface="Arial" panose="020B0604020202020204" pitchFamily="34" charset="0"/>
              <a:buChar char="•"/>
              <a:defRPr/>
            </a:pPr>
            <a:r>
              <a:rPr lang="en-GB" altLang="en-US" dirty="0" smtClean="0"/>
              <a:t>Resolve comments against D3</a:t>
            </a:r>
          </a:p>
          <a:p>
            <a:pPr marL="342900" indent="-342900" algn="just">
              <a:buFont typeface="Arial" panose="020B0604020202020204" pitchFamily="34" charset="0"/>
              <a:buChar char="•"/>
              <a:defRPr/>
            </a:pPr>
            <a:r>
              <a:rPr lang="en-GB" altLang="en-US" dirty="0" smtClean="0"/>
              <a:t>Prepare D4 for WG Letter Ballot</a:t>
            </a:r>
          </a:p>
          <a:p>
            <a:pPr marL="342900" indent="-342900" algn="just">
              <a:buFont typeface="Arial" panose="020B0604020202020204" pitchFamily="34" charset="0"/>
              <a:buChar char="•"/>
              <a:defRPr/>
            </a:pPr>
            <a:endParaRPr lang="en-GB" altLang="en-US" dirty="0" smtClean="0"/>
          </a:p>
          <a:p>
            <a:pPr marL="342900" indent="-342900" algn="just">
              <a:buFont typeface="Arial" panose="020B0604020202020204" pitchFamily="34" charset="0"/>
              <a:buChar char="•"/>
              <a:defRPr/>
            </a:pPr>
            <a:endParaRPr lang="en-GB" altLang="en-US" dirty="0" smtClean="0"/>
          </a:p>
          <a:p>
            <a:pPr algn="just">
              <a:buFontTx/>
              <a:buNone/>
              <a:defRPr/>
            </a:pPr>
            <a:endParaRPr lang="en-GB" altLang="en-US" sz="2000" dirty="0" smtClean="0"/>
          </a:p>
          <a:p>
            <a:pPr algn="just">
              <a:buFontTx/>
              <a:buNone/>
              <a:defRPr/>
            </a:pPr>
            <a:endParaRPr lang="en-GB" altLang="en-US" dirty="0" smtClean="0"/>
          </a:p>
        </p:txBody>
      </p:sp>
    </p:spTree>
    <p:extLst>
      <p:ext uri="{BB962C8B-B14F-4D97-AF65-F5344CB8AC3E}">
        <p14:creationId xmlns:p14="http://schemas.microsoft.com/office/powerpoint/2010/main" val="1426626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01E8C02-CB68-4201-937A-21A320AF5C46}" type="slidenum">
              <a:rPr lang="en-US" altLang="en-US" sz="1200" b="0" smtClean="0"/>
              <a:pPr>
                <a:spcBef>
                  <a:spcPct val="0"/>
                </a:spcBef>
                <a:buFontTx/>
                <a:buNone/>
              </a:pPr>
              <a:t>3</a:t>
            </a:fld>
            <a:endParaRPr lang="en-US" altLang="en-US" sz="1200" b="0" smtClean="0"/>
          </a:p>
        </p:txBody>
      </p:sp>
      <p:sp>
        <p:nvSpPr>
          <p:cNvPr id="1945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9460" name="Rectangle 1026"/>
          <p:cNvSpPr>
            <a:spLocks noGrp="1" noChangeArrowheads="1"/>
          </p:cNvSpPr>
          <p:nvPr/>
        </p:nvSpPr>
        <p:spPr bwMode="auto">
          <a:xfrm>
            <a:off x="228600" y="571500"/>
            <a:ext cx="8686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08585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42875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177165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2288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6860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1432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6004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Call for Potentially Essential Patents</a:t>
            </a:r>
          </a:p>
        </p:txBody>
      </p:sp>
      <p:sp>
        <p:nvSpPr>
          <p:cNvPr id="9" name="Rectangle 1027"/>
          <p:cNvSpPr>
            <a:spLocks noGrp="1" noChangeArrowheads="1"/>
          </p:cNvSpPr>
          <p:nvPr/>
        </p:nvSpPr>
        <p:spPr bwMode="auto">
          <a:xfrm>
            <a:off x="609600" y="17526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sz="2000" dirty="0">
                <a:solidFill>
                  <a:schemeClr val="accent6"/>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defRPr/>
            </a:pPr>
            <a:r>
              <a:rPr lang="en-US" altLang="en-US" sz="1600" dirty="0">
                <a:solidFill>
                  <a:schemeClr val="accent6"/>
                </a:solidFill>
                <a:ea typeface="MS PGothic" pitchFamily="34" charset="-128"/>
              </a:rPr>
              <a:t>Either speak up now or</a:t>
            </a:r>
          </a:p>
          <a:p>
            <a:pPr lvl="1">
              <a:defRPr/>
            </a:pPr>
            <a:r>
              <a:rPr lang="en-US" altLang="en-US" sz="1600" dirty="0">
                <a:solidFill>
                  <a:schemeClr val="accent6"/>
                </a:solidFill>
                <a:ea typeface="MS PGothic" pitchFamily="34" charset="-128"/>
              </a:rPr>
              <a:t>Provide the chair of this group with the identity of the holder(s) of any and all such claims as soon as possible or</a:t>
            </a:r>
          </a:p>
          <a:p>
            <a:pPr lvl="1">
              <a:defRPr/>
            </a:pPr>
            <a:r>
              <a:rPr lang="en-US" altLang="en-US" sz="1600" dirty="0">
                <a:solidFill>
                  <a:schemeClr val="accent6"/>
                </a:solidFill>
                <a:ea typeface="MS PGothic" pitchFamily="34" charset="-128"/>
              </a:rPr>
              <a:t>Cause an LOA to be submitted</a:t>
            </a:r>
          </a:p>
        </p:txBody>
      </p:sp>
      <p:sp>
        <p:nvSpPr>
          <p:cNvPr id="8" name="Rectangle 3"/>
          <p:cNvSpPr txBox="1">
            <a:spLocks noChangeArrowheads="1"/>
          </p:cNvSpPr>
          <p:nvPr/>
        </p:nvSpPr>
        <p:spPr bwMode="auto">
          <a:xfrm>
            <a:off x="685800" y="45720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defRPr/>
            </a:pPr>
            <a:endParaRPr lang="en-US" altLang="en-US" kern="0" dirty="0" smtClean="0"/>
          </a:p>
          <a:p>
            <a:pPr lvl="1">
              <a:defRPr/>
            </a:pPr>
            <a:endParaRPr lang="en-US" altLang="en-US" kern="0" dirty="0" smtClean="0"/>
          </a:p>
        </p:txBody>
      </p:sp>
      <p:sp>
        <p:nvSpPr>
          <p:cNvPr id="19463"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11D7E7D6-B598-4399-BF65-A9B5591E5D78}" type="slidenum">
              <a:rPr lang="en-US" altLang="en-US" sz="1200" b="0" smtClean="0"/>
              <a:pPr>
                <a:spcBef>
                  <a:spcPct val="0"/>
                </a:spcBef>
                <a:buFontTx/>
                <a:buNone/>
              </a:pPr>
              <a:t>4</a:t>
            </a:fld>
            <a:endParaRPr lang="en-US" altLang="en-US" sz="1200" b="0" smtClean="0"/>
          </a:p>
        </p:txBody>
      </p:sp>
      <p:sp>
        <p:nvSpPr>
          <p:cNvPr id="21507" name="Rectangle 3"/>
          <p:cNvSpPr>
            <a:spLocks noGrp="1" noChangeArrowheads="1"/>
          </p:cNvSpPr>
          <p:nvPr>
            <p:ph type="body" idx="4294967295"/>
          </p:nvPr>
        </p:nvSpPr>
        <p:spPr>
          <a:xfrm>
            <a:off x="685800" y="1524000"/>
            <a:ext cx="7772400" cy="4114800"/>
          </a:xfrm>
        </p:spPr>
        <p:txBody>
          <a:bodyPr/>
          <a:lstStyle/>
          <a:p>
            <a:pPr algn="just"/>
            <a:r>
              <a:rPr lang="en-US" altLang="en-US" dirty="0" smtClean="0"/>
              <a:t>Attendance recording procedures</a:t>
            </a:r>
          </a:p>
          <a:p>
            <a:pPr lvl="1"/>
            <a:r>
              <a:rPr lang="en-US" altLang="en-US" dirty="0" smtClean="0">
                <a:hlinkClick r:id="rId3"/>
              </a:rPr>
              <a:t>https://imat.ieee.org/my-site/home</a:t>
            </a:r>
            <a:r>
              <a:rPr lang="en-US" altLang="en-US" dirty="0" smtClean="0"/>
              <a:t>   </a:t>
            </a:r>
            <a:endParaRPr lang="en-US" altLang="en-US" sz="1800" dirty="0" smtClean="0"/>
          </a:p>
          <a:p>
            <a:pPr lvl="1"/>
            <a:r>
              <a:rPr lang="de-DE" altLang="en-US" dirty="0" smtClean="0"/>
              <a:t>Login </a:t>
            </a:r>
            <a:r>
              <a:rPr lang="de-DE" altLang="en-US" dirty="0" err="1" smtClean="0"/>
              <a:t>using</a:t>
            </a:r>
            <a:r>
              <a:rPr lang="de-DE" altLang="en-US" dirty="0" smtClean="0"/>
              <a:t> </a:t>
            </a:r>
            <a:r>
              <a:rPr lang="de-DE" altLang="en-US" dirty="0" err="1" smtClean="0"/>
              <a:t>your</a:t>
            </a:r>
            <a:r>
              <a:rPr lang="de-DE" altLang="en-US" dirty="0" smtClean="0"/>
              <a:t> IEEE </a:t>
            </a:r>
            <a:r>
              <a:rPr lang="de-DE" altLang="en-US" dirty="0" err="1" smtClean="0"/>
              <a:t>account</a:t>
            </a:r>
            <a:r>
              <a:rPr lang="de-DE" altLang="en-US" dirty="0" smtClean="0"/>
              <a:t> also </a:t>
            </a:r>
            <a:r>
              <a:rPr lang="de-DE" altLang="en-US" dirty="0" err="1" smtClean="0"/>
              <a:t>used</a:t>
            </a:r>
            <a:r>
              <a:rPr lang="de-DE" altLang="en-US" dirty="0" smtClean="0"/>
              <a:t> </a:t>
            </a:r>
            <a:r>
              <a:rPr lang="de-DE" altLang="en-US" dirty="0" err="1" smtClean="0"/>
              <a:t>for</a:t>
            </a:r>
            <a:r>
              <a:rPr lang="de-DE" altLang="en-US" dirty="0" smtClean="0"/>
              <a:t> </a:t>
            </a:r>
            <a:r>
              <a:rPr lang="de-DE" altLang="en-US" dirty="0" err="1" smtClean="0"/>
              <a:t>registration</a:t>
            </a:r>
            <a:endParaRPr lang="en-US" altLang="en-US" dirty="0" smtClean="0"/>
          </a:p>
          <a:p>
            <a:pPr lvl="1"/>
            <a:r>
              <a:rPr lang="en-US" altLang="en-US" dirty="0" smtClean="0"/>
              <a:t>Must log attendance during each 2-hour session</a:t>
            </a:r>
          </a:p>
          <a:p>
            <a:pPr lvl="1"/>
            <a:r>
              <a:rPr lang="de-DE" altLang="en-US" dirty="0" err="1" smtClean="0"/>
              <a:t>Attendance</a:t>
            </a:r>
            <a:r>
              <a:rPr lang="de-DE" altLang="en-US" dirty="0" smtClean="0"/>
              <a:t> </a:t>
            </a:r>
            <a:r>
              <a:rPr lang="de-DE" altLang="en-US" dirty="0" err="1" smtClean="0"/>
              <a:t>counts</a:t>
            </a:r>
            <a:r>
              <a:rPr lang="de-DE" altLang="en-US" dirty="0" smtClean="0"/>
              <a:t> </a:t>
            </a:r>
            <a:r>
              <a:rPr lang="de-DE" altLang="en-US" dirty="0" err="1" smtClean="0"/>
              <a:t>to</a:t>
            </a:r>
            <a:r>
              <a:rPr lang="de-DE" altLang="en-US" dirty="0" smtClean="0"/>
              <a:t> </a:t>
            </a:r>
            <a:r>
              <a:rPr lang="de-DE" altLang="en-US" dirty="0" err="1" smtClean="0"/>
              <a:t>achieving</a:t>
            </a:r>
            <a:r>
              <a:rPr lang="de-DE" altLang="en-US" dirty="0" smtClean="0"/>
              <a:t>/</a:t>
            </a:r>
            <a:r>
              <a:rPr lang="de-DE" altLang="en-US" dirty="0" err="1" smtClean="0"/>
              <a:t>maintaining</a:t>
            </a:r>
            <a:r>
              <a:rPr lang="de-DE" altLang="en-US" dirty="0" smtClean="0"/>
              <a:t> </a:t>
            </a:r>
            <a:r>
              <a:rPr lang="de-DE" altLang="en-US" dirty="0" err="1" smtClean="0"/>
              <a:t>your</a:t>
            </a:r>
            <a:r>
              <a:rPr lang="de-DE" altLang="en-US" dirty="0" smtClean="0"/>
              <a:t> </a:t>
            </a:r>
            <a:r>
              <a:rPr lang="de-DE" altLang="en-US" dirty="0" err="1" smtClean="0"/>
              <a:t>voting</a:t>
            </a:r>
            <a:r>
              <a:rPr lang="de-DE" altLang="en-US" dirty="0" smtClean="0"/>
              <a:t> </a:t>
            </a:r>
            <a:r>
              <a:rPr lang="de-DE" altLang="en-US" dirty="0" err="1" smtClean="0"/>
              <a:t>rights</a:t>
            </a:r>
            <a:r>
              <a:rPr lang="de-DE" altLang="en-US" dirty="0" smtClean="0"/>
              <a:t> </a:t>
            </a:r>
            <a:endParaRPr lang="en-US" altLang="en-US" dirty="0" smtClean="0"/>
          </a:p>
          <a:p>
            <a:pPr>
              <a:spcBef>
                <a:spcPts val="1800"/>
              </a:spcBef>
            </a:pPr>
            <a:r>
              <a:rPr lang="en-US" altLang="en-US" dirty="0" smtClean="0"/>
              <a:t>Documentation</a:t>
            </a:r>
          </a:p>
          <a:p>
            <a:pPr lvl="1"/>
            <a:r>
              <a:rPr lang="en-US" altLang="en-US" dirty="0" smtClean="0">
                <a:hlinkClick r:id="rId4"/>
              </a:rPr>
              <a:t>http://mentor.ieee.org</a:t>
            </a:r>
            <a:endParaRPr lang="en-US" altLang="en-US" dirty="0" smtClean="0"/>
          </a:p>
          <a:p>
            <a:pPr lvl="1"/>
            <a:r>
              <a:rPr lang="en-US" altLang="en-US" dirty="0" smtClean="0"/>
              <a:t>Use “TG13”</a:t>
            </a:r>
            <a:r>
              <a:rPr lang="en-US" altLang="ja-JP" dirty="0" smtClean="0"/>
              <a:t> for submission</a:t>
            </a:r>
          </a:p>
          <a:p>
            <a:pPr lvl="1"/>
            <a:r>
              <a:rPr lang="en-US" altLang="en-US" dirty="0" smtClean="0"/>
              <a:t>If you plan to make a submission be sure it does not contain company logos or advertising</a:t>
            </a:r>
          </a:p>
          <a:p>
            <a:pPr lvl="1"/>
            <a:endParaRPr lang="en-US" altLang="en-US" dirty="0" smtClean="0"/>
          </a:p>
          <a:p>
            <a:pPr lvl="1"/>
            <a:endParaRPr lang="en-US" altLang="en-US" dirty="0" smtClean="0"/>
          </a:p>
        </p:txBody>
      </p:sp>
      <p:sp>
        <p:nvSpPr>
          <p:cNvPr id="21508"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a:t>
            </a:r>
          </a:p>
        </p:txBody>
      </p:sp>
      <p:sp>
        <p:nvSpPr>
          <p:cNvPr id="2150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21510"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31788D9C-E751-4CA1-A737-0055BB1AED9A}" type="slidenum">
              <a:rPr lang="en-US" altLang="en-US" sz="1200" b="0" smtClean="0"/>
              <a:pPr>
                <a:spcBef>
                  <a:spcPct val="0"/>
                </a:spcBef>
                <a:buFontTx/>
                <a:buNone/>
              </a:pPr>
              <a:t>5</a:t>
            </a:fld>
            <a:endParaRPr lang="en-US" altLang="en-US" sz="1200" b="0" smtClean="0"/>
          </a:p>
        </p:txBody>
      </p:sp>
      <p:graphicFrame>
        <p:nvGraphicFramePr>
          <p:cNvPr id="8" name="Table 7"/>
          <p:cNvGraphicFramePr>
            <a:graphicFrameLocks noGrp="1"/>
          </p:cNvGraphicFramePr>
          <p:nvPr>
            <p:extLst>
              <p:ext uri="{D42A27DB-BD31-4B8C-83A1-F6EECF244321}">
                <p14:modId xmlns:p14="http://schemas.microsoft.com/office/powerpoint/2010/main" val="3566725222"/>
              </p:ext>
            </p:extLst>
          </p:nvPr>
        </p:nvGraphicFramePr>
        <p:xfrm>
          <a:off x="762000" y="1524000"/>
          <a:ext cx="7696200" cy="2187576"/>
        </p:xfrm>
        <a:graphic>
          <a:graphicData uri="http://schemas.openxmlformats.org/drawingml/2006/table">
            <a:tbl>
              <a:tblPr firstRow="1" bandRow="1">
                <a:tableStyleId>{21E4AEA4-8DFA-4A89-87EB-49C32662AFE0}</a:tableStyleId>
              </a:tblPr>
              <a:tblGrid>
                <a:gridCol w="3124200">
                  <a:extLst>
                    <a:ext uri="{9D8B030D-6E8A-4147-A177-3AD203B41FA5}">
                      <a16:colId xmlns:a16="http://schemas.microsoft.com/office/drawing/2014/main" val="20000"/>
                    </a:ext>
                  </a:extLst>
                </a:gridCol>
                <a:gridCol w="4572000">
                  <a:extLst>
                    <a:ext uri="{9D8B030D-6E8A-4147-A177-3AD203B41FA5}">
                      <a16:colId xmlns:a16="http://schemas.microsoft.com/office/drawing/2014/main" val="20001"/>
                    </a:ext>
                  </a:extLst>
                </a:gridCol>
              </a:tblGrid>
              <a:tr h="370427">
                <a:tc>
                  <a:txBody>
                    <a:bodyPr/>
                    <a:lstStyle/>
                    <a:p>
                      <a:r>
                        <a:rPr lang="en-US" sz="1500" dirty="0"/>
                        <a:t>Position(s)</a:t>
                      </a:r>
                    </a:p>
                  </a:txBody>
                  <a:tcPr marT="45671" marB="45671"/>
                </a:tc>
                <a:tc>
                  <a:txBody>
                    <a:bodyPr/>
                    <a:lstStyle/>
                    <a:p>
                      <a:r>
                        <a:rPr lang="en-US" sz="1500" dirty="0"/>
                        <a:t>Officer(s)</a:t>
                      </a:r>
                    </a:p>
                  </a:txBody>
                  <a:tcPr marT="45671" marB="45671"/>
                </a:tc>
                <a:extLst>
                  <a:ext uri="{0D108BD9-81ED-4DB2-BD59-A6C34878D82A}">
                    <a16:rowId xmlns:a16="http://schemas.microsoft.com/office/drawing/2014/main" val="10000"/>
                  </a:ext>
                </a:extLst>
              </a:tr>
              <a:tr h="349638">
                <a:tc>
                  <a:txBody>
                    <a:bodyPr/>
                    <a:lstStyle/>
                    <a:p>
                      <a:r>
                        <a:rPr lang="en-US" sz="1500" dirty="0"/>
                        <a:t>Chair</a:t>
                      </a:r>
                    </a:p>
                  </a:txBody>
                  <a:tcPr marT="45671" marB="45671"/>
                </a:tc>
                <a:tc>
                  <a:txBody>
                    <a:bodyPr/>
                    <a:lstStyle/>
                    <a:p>
                      <a:r>
                        <a:rPr lang="en-US" sz="1500" b="0" dirty="0" smtClean="0"/>
                        <a:t>Volker Jungnickel</a:t>
                      </a:r>
                      <a:endParaRPr lang="en-US" sz="1500" b="0" dirty="0"/>
                    </a:p>
                  </a:txBody>
                  <a:tcPr marT="45671" marB="45671"/>
                </a:tc>
                <a:extLst>
                  <a:ext uri="{0D108BD9-81ED-4DB2-BD59-A6C34878D82A}">
                    <a16:rowId xmlns:a16="http://schemas.microsoft.com/office/drawing/2014/main" val="10001"/>
                  </a:ext>
                </a:extLst>
              </a:tr>
              <a:tr h="548542">
                <a:tc>
                  <a:txBody>
                    <a:bodyPr/>
                    <a:lstStyle/>
                    <a:p>
                      <a:r>
                        <a:rPr lang="en-US" sz="1500" b="0" dirty="0"/>
                        <a:t>Vice </a:t>
                      </a:r>
                      <a:r>
                        <a:rPr lang="en-US" sz="1500" b="0" dirty="0" smtClean="0"/>
                        <a:t>Chairs</a:t>
                      </a:r>
                      <a:endParaRPr lang="en-US" sz="1500" b="0" dirty="0"/>
                    </a:p>
                  </a:txBody>
                  <a:tcPr marT="45671" marB="45671"/>
                </a:tc>
                <a:tc>
                  <a:txBody>
                    <a:bodyPr/>
                    <a:lstStyle/>
                    <a:p>
                      <a:r>
                        <a:rPr lang="en-US" sz="1500" b="0" dirty="0" smtClean="0"/>
                        <a:t>Nikola </a:t>
                      </a:r>
                      <a:r>
                        <a:rPr lang="en-US" sz="1500" b="0" dirty="0" err="1" smtClean="0"/>
                        <a:t>Serafimovski</a:t>
                      </a:r>
                      <a:r>
                        <a:rPr lang="en-US" sz="1500" b="0" dirty="0" smtClean="0"/>
                        <a:t>, Sang-</a:t>
                      </a:r>
                      <a:r>
                        <a:rPr lang="en-US" sz="1500" b="0" dirty="0" err="1" smtClean="0"/>
                        <a:t>Kyu</a:t>
                      </a:r>
                      <a:r>
                        <a:rPr lang="en-US" sz="1500" b="0" dirty="0" smtClean="0"/>
                        <a:t> Lim, Xu Wang</a:t>
                      </a:r>
                      <a:endParaRPr lang="en-US" sz="1500" b="0" dirty="0"/>
                    </a:p>
                  </a:txBody>
                  <a:tcPr marT="45671" marB="45671"/>
                </a:tc>
                <a:extLst>
                  <a:ext uri="{0D108BD9-81ED-4DB2-BD59-A6C34878D82A}">
                    <a16:rowId xmlns:a16="http://schemas.microsoft.com/office/drawing/2014/main" val="10002"/>
                  </a:ext>
                </a:extLst>
              </a:tr>
              <a:tr h="548542">
                <a:tc>
                  <a:txBody>
                    <a:bodyPr/>
                    <a:lstStyle/>
                    <a:p>
                      <a:r>
                        <a:rPr lang="en-US" sz="1500" dirty="0"/>
                        <a:t>Secretary</a:t>
                      </a:r>
                    </a:p>
                  </a:txBody>
                  <a:tcPr marT="45671" marB="45671"/>
                </a:tc>
                <a:tc>
                  <a:txBody>
                    <a:bodyPr/>
                    <a:lstStyle/>
                    <a:p>
                      <a:r>
                        <a:rPr lang="de-DE" sz="1500" dirty="0" smtClean="0"/>
                        <a:t>Nikola </a:t>
                      </a:r>
                      <a:r>
                        <a:rPr lang="de-DE" sz="1500" dirty="0" err="1" smtClean="0"/>
                        <a:t>Serafimovski</a:t>
                      </a:r>
                      <a:r>
                        <a:rPr lang="de-DE" sz="1500" dirty="0" smtClean="0"/>
                        <a:t>, Li </a:t>
                      </a:r>
                      <a:r>
                        <a:rPr lang="de-DE" sz="1500" dirty="0" err="1" smtClean="0"/>
                        <a:t>Qiang</a:t>
                      </a:r>
                      <a:r>
                        <a:rPr lang="de-DE" sz="1500" dirty="0" smtClean="0"/>
                        <a:t> (John), Tuncer Baykas</a:t>
                      </a:r>
                      <a:endParaRPr lang="en-US" sz="1500" dirty="0"/>
                    </a:p>
                  </a:txBody>
                  <a:tcPr marT="45671" marB="45671"/>
                </a:tc>
                <a:extLst>
                  <a:ext uri="{0D108BD9-81ED-4DB2-BD59-A6C34878D82A}">
                    <a16:rowId xmlns:a16="http://schemas.microsoft.com/office/drawing/2014/main" val="10003"/>
                  </a:ext>
                </a:extLst>
              </a:tr>
              <a:tr h="370427">
                <a:tc>
                  <a:txBody>
                    <a:bodyPr/>
                    <a:lstStyle/>
                    <a:p>
                      <a:r>
                        <a:rPr lang="en-US" sz="1500" dirty="0" smtClean="0"/>
                        <a:t>TG</a:t>
                      </a:r>
                      <a:r>
                        <a:rPr lang="en-US" sz="1500" baseline="0" dirty="0" smtClean="0"/>
                        <a:t> Technical </a:t>
                      </a:r>
                      <a:r>
                        <a:rPr lang="en-US" sz="1500" dirty="0"/>
                        <a:t>Editor</a:t>
                      </a:r>
                    </a:p>
                  </a:txBody>
                  <a:tcPr marT="45671" marB="45671"/>
                </a:tc>
                <a:tc>
                  <a:txBody>
                    <a:bodyPr/>
                    <a:lstStyle/>
                    <a:p>
                      <a:r>
                        <a:rPr lang="en-GB" sz="1600" dirty="0"/>
                        <a:t>Li </a:t>
                      </a:r>
                      <a:r>
                        <a:rPr lang="en-GB" sz="1600" dirty="0" err="1"/>
                        <a:t>Qiang</a:t>
                      </a:r>
                      <a:r>
                        <a:rPr lang="en-GB" sz="1600" dirty="0"/>
                        <a:t> (John)</a:t>
                      </a:r>
                      <a:endParaRPr lang="en-US" sz="1500" dirty="0"/>
                    </a:p>
                  </a:txBody>
                  <a:tcPr marT="45671" marB="45671"/>
                </a:tc>
                <a:extLst>
                  <a:ext uri="{0D108BD9-81ED-4DB2-BD59-A6C34878D82A}">
                    <a16:rowId xmlns:a16="http://schemas.microsoft.com/office/drawing/2014/main" val="10004"/>
                  </a:ext>
                </a:extLst>
              </a:tr>
            </a:tbl>
          </a:graphicData>
        </a:graphic>
      </p:graphicFrame>
      <p:sp>
        <p:nvSpPr>
          <p:cNvPr id="2357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 (2)</a:t>
            </a:r>
          </a:p>
        </p:txBody>
      </p:sp>
      <p:sp>
        <p:nvSpPr>
          <p:cNvPr id="23576"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0" name="Rectangle 3"/>
          <p:cNvSpPr txBox="1">
            <a:spLocks noChangeArrowheads="1"/>
          </p:cNvSpPr>
          <p:nvPr/>
        </p:nvSpPr>
        <p:spPr bwMode="auto">
          <a:xfrm>
            <a:off x="685800" y="3810000"/>
            <a:ext cx="77724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FontTx/>
              <a:buNone/>
              <a:defRPr/>
            </a:pPr>
            <a:r>
              <a:rPr lang="de-DE" sz="1100" dirty="0" err="1" smtClean="0"/>
              <a:t>From</a:t>
            </a:r>
            <a:r>
              <a:rPr lang="de-DE" sz="1100" dirty="0" smtClean="0"/>
              <a:t> 802.15 </a:t>
            </a:r>
            <a:r>
              <a:rPr lang="de-DE" sz="1100" dirty="0" err="1" smtClean="0"/>
              <a:t>Operations</a:t>
            </a:r>
            <a:r>
              <a:rPr lang="de-DE" sz="1100" dirty="0" smtClean="0"/>
              <a:t>  Manual</a:t>
            </a:r>
            <a:endParaRPr lang="en-US" sz="1100" dirty="0"/>
          </a:p>
          <a:p>
            <a:pPr marL="0" indent="0">
              <a:buFontTx/>
              <a:buNone/>
              <a:defRPr/>
            </a:pPr>
            <a:r>
              <a:rPr lang="en-US" sz="1400" i="1" dirty="0"/>
              <a:t>Task Group Chair</a:t>
            </a:r>
          </a:p>
          <a:p>
            <a:pPr>
              <a:defRPr/>
            </a:pPr>
            <a:r>
              <a:rPr lang="en-US" sz="1100" dirty="0"/>
              <a:t>The TG Chair shall be appointed by the WG Chair and confirmed by a TG majority approval. </a:t>
            </a:r>
            <a:r>
              <a:rPr lang="en-US" sz="1100" dirty="0" smtClean="0"/>
              <a:t>The </a:t>
            </a:r>
            <a:r>
              <a:rPr lang="en-US" sz="1100" dirty="0"/>
              <a:t>TG Chair is required to confirm that the function of secretary is performed for each TG meeting. </a:t>
            </a:r>
            <a:endParaRPr lang="en-US" sz="1100" dirty="0" smtClean="0"/>
          </a:p>
          <a:p>
            <a:pPr marL="0" indent="0">
              <a:buFontTx/>
              <a:buNone/>
              <a:defRPr/>
            </a:pPr>
            <a:r>
              <a:rPr lang="en-US" sz="1200" i="1" dirty="0" smtClean="0"/>
              <a:t>Task </a:t>
            </a:r>
            <a:r>
              <a:rPr lang="en-US" sz="1200" i="1" dirty="0"/>
              <a:t>Group Vice-Chair</a:t>
            </a:r>
          </a:p>
          <a:p>
            <a:pPr>
              <a:defRPr/>
            </a:pPr>
            <a:r>
              <a:rPr lang="en-US" sz="1100" dirty="0"/>
              <a:t>TG Vice-Chair (an optional position) is appointed by the TG Chair and confirmed by a TG </a:t>
            </a:r>
            <a:r>
              <a:rPr lang="en-US" sz="1100" dirty="0" smtClean="0"/>
              <a:t>majority.</a:t>
            </a:r>
          </a:p>
          <a:p>
            <a:pPr marL="0" indent="0">
              <a:buFontTx/>
              <a:buNone/>
              <a:defRPr/>
            </a:pPr>
            <a:r>
              <a:rPr lang="en-US" sz="1200" i="1" dirty="0" smtClean="0"/>
              <a:t>Task </a:t>
            </a:r>
            <a:r>
              <a:rPr lang="en-US" sz="1200" i="1" dirty="0"/>
              <a:t>Group Secretary</a:t>
            </a:r>
          </a:p>
          <a:p>
            <a:pPr>
              <a:defRPr/>
            </a:pPr>
            <a:r>
              <a:rPr lang="en-US" sz="1100" dirty="0"/>
              <a:t>The TG Secretary shall be appointed by the TG Chair, who may also act as Secretary. TG meetings are not allowed to function without a secretary</a:t>
            </a:r>
            <a:r>
              <a:rPr lang="en-US" sz="1100" dirty="0" smtClean="0"/>
              <a:t>. </a:t>
            </a:r>
            <a:r>
              <a:rPr lang="en-US" sz="1100" dirty="0"/>
              <a:t> </a:t>
            </a:r>
            <a:r>
              <a:rPr lang="en-US" sz="1100" dirty="0" smtClean="0"/>
              <a:t>The </a:t>
            </a:r>
            <a:r>
              <a:rPr lang="en-US" sz="1100" dirty="0"/>
              <a:t>minutes of meetings taken by the TG Secretary (or designee) are to be provided to the TG Chair in time to be available to the WG Chair for publication, i.e. within 30 days after the close of the </a:t>
            </a:r>
            <a:r>
              <a:rPr lang="en-US" sz="1100" dirty="0" smtClean="0"/>
              <a:t>session.</a:t>
            </a:r>
          </a:p>
          <a:p>
            <a:pPr marL="0" indent="0">
              <a:buFontTx/>
              <a:buNone/>
              <a:defRPr/>
            </a:pPr>
            <a:r>
              <a:rPr lang="en-US" sz="1200" i="1" dirty="0" smtClean="0"/>
              <a:t>Task </a:t>
            </a:r>
            <a:r>
              <a:rPr lang="en-US" sz="1200" i="1" dirty="0"/>
              <a:t>Group Technical Editor</a:t>
            </a:r>
          </a:p>
          <a:p>
            <a:pPr>
              <a:defRPr/>
            </a:pPr>
            <a:r>
              <a:rPr lang="en-US" sz="1100" dirty="0"/>
              <a:t>The TG Technical Editor shall be appointed by the TG Chair and confirmed by a TG majority approval.</a:t>
            </a:r>
          </a:p>
        </p:txBody>
      </p:sp>
      <p:sp>
        <p:nvSpPr>
          <p:cNvPr id="23578"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48E48DE-CDCE-47C2-B6EB-065897CAA416}" type="slidenum">
              <a:rPr lang="en-US" altLang="en-US" sz="1200" b="0" smtClean="0"/>
              <a:pPr>
                <a:spcBef>
                  <a:spcPct val="0"/>
                </a:spcBef>
                <a:buFontTx/>
                <a:buNone/>
              </a:pPr>
              <a:t>6</a:t>
            </a:fld>
            <a:endParaRPr lang="en-US" altLang="en-US" sz="1200" b="0" smtClean="0"/>
          </a:p>
        </p:txBody>
      </p:sp>
      <p:sp>
        <p:nvSpPr>
          <p:cNvPr id="25603" name="Rectangle 2"/>
          <p:cNvSpPr>
            <a:spLocks noGrp="1" noChangeArrowheads="1"/>
          </p:cNvSpPr>
          <p:nvPr>
            <p:ph type="title"/>
          </p:nvPr>
        </p:nvSpPr>
        <p:spPr>
          <a:noFill/>
        </p:spPr>
        <p:txBody>
          <a:bodyPr/>
          <a:lstStyle/>
          <a:p>
            <a:r>
              <a:rPr lang="en-US" altLang="en-US" smtClean="0"/>
              <a:t>Task Group Operating Rules</a:t>
            </a:r>
          </a:p>
        </p:txBody>
      </p:sp>
      <p:sp>
        <p:nvSpPr>
          <p:cNvPr id="8" name="Rectangle 3"/>
          <p:cNvSpPr txBox="1">
            <a:spLocks noChangeArrowheads="1"/>
          </p:cNvSpPr>
          <p:nvPr/>
        </p:nvSpPr>
        <p:spPr bwMode="auto">
          <a:xfrm>
            <a:off x="685800" y="1981200"/>
            <a:ext cx="8229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kern="0" dirty="0"/>
              <a:t>Anybody </a:t>
            </a:r>
            <a:r>
              <a:rPr lang="en-US" altLang="en-US" kern="0" dirty="0" smtClean="0"/>
              <a:t>can present and contribute to discussions</a:t>
            </a:r>
          </a:p>
          <a:p>
            <a:pPr>
              <a:defRPr/>
            </a:pPr>
            <a:r>
              <a:rPr lang="en-US" altLang="en-US" kern="0" dirty="0" smtClean="0"/>
              <a:t>WG members with voting right can vote and </a:t>
            </a:r>
            <a:r>
              <a:rPr lang="en-US" altLang="en-US" kern="0" dirty="0"/>
              <a:t>make </a:t>
            </a:r>
            <a:r>
              <a:rPr lang="en-US" altLang="en-US" kern="0" dirty="0" smtClean="0"/>
              <a:t>motions</a:t>
            </a:r>
            <a:endParaRPr lang="en-US" altLang="en-US" kern="0" dirty="0"/>
          </a:p>
          <a:p>
            <a:pPr>
              <a:defRPr/>
            </a:pPr>
            <a:r>
              <a:rPr lang="en-US" altLang="en-US" kern="0" dirty="0" smtClean="0"/>
              <a:t>Participation during </a:t>
            </a:r>
            <a:r>
              <a:rPr lang="en-US" altLang="en-US" kern="0" dirty="0"/>
              <a:t>Plenary or Interim counts towards voting </a:t>
            </a:r>
            <a:r>
              <a:rPr lang="en-US" altLang="en-US" kern="0" dirty="0" smtClean="0"/>
              <a:t>rights: Please, record your attendance!</a:t>
            </a:r>
          </a:p>
          <a:p>
            <a:pPr>
              <a:defRPr/>
            </a:pPr>
            <a:r>
              <a:rPr lang="de-DE" altLang="en-US" kern="0" dirty="0" smtClean="0"/>
              <a:t>See </a:t>
            </a:r>
            <a:r>
              <a:rPr lang="de-DE" altLang="en-US" kern="0" dirty="0" err="1" smtClean="0"/>
              <a:t>recent</a:t>
            </a:r>
            <a:r>
              <a:rPr lang="de-DE" altLang="en-US" kern="0" dirty="0" smtClean="0"/>
              <a:t> IEEE 802.15 </a:t>
            </a:r>
            <a:r>
              <a:rPr lang="de-DE" altLang="en-US" kern="0" dirty="0" err="1" smtClean="0"/>
              <a:t>Operations</a:t>
            </a:r>
            <a:r>
              <a:rPr lang="de-DE" altLang="en-US" kern="0" dirty="0" smtClean="0"/>
              <a:t> Manual </a:t>
            </a:r>
            <a:r>
              <a:rPr lang="de-DE" altLang="en-US" kern="0" dirty="0" err="1" smtClean="0"/>
              <a:t>for</a:t>
            </a:r>
            <a:r>
              <a:rPr lang="de-DE" altLang="en-US" kern="0" dirty="0" smtClean="0"/>
              <a:t> all </a:t>
            </a:r>
            <a:r>
              <a:rPr lang="de-DE" altLang="en-US" kern="0" dirty="0" err="1" smtClean="0"/>
              <a:t>rules</a:t>
            </a:r>
            <a:r>
              <a:rPr lang="de-DE" altLang="en-US" kern="0" dirty="0" smtClean="0"/>
              <a:t> </a:t>
            </a:r>
            <a:r>
              <a:rPr lang="en-US" altLang="en-US" sz="2000" b="0" kern="0" dirty="0" smtClean="0">
                <a:hlinkClick r:id="rId3"/>
              </a:rPr>
              <a:t>https</a:t>
            </a:r>
            <a:r>
              <a:rPr lang="en-US" altLang="en-US" sz="2000" b="0" kern="0" dirty="0">
                <a:hlinkClick r:id="rId3"/>
              </a:rPr>
              <a:t>://</a:t>
            </a:r>
            <a:r>
              <a:rPr lang="en-US" altLang="en-US" sz="2000" b="0" kern="0" dirty="0" smtClean="0">
                <a:hlinkClick r:id="rId3"/>
              </a:rPr>
              <a:t>mentor.ieee.org/802.15/dcn/10/15-10-0235-18-0000-802-15-operations-manual.docx</a:t>
            </a:r>
            <a:endParaRPr lang="en-US" altLang="en-US" sz="2000" b="0" kern="0" dirty="0" smtClean="0"/>
          </a:p>
          <a:p>
            <a:pPr marL="0" indent="0">
              <a:buFontTx/>
              <a:buNone/>
              <a:defRPr/>
            </a:pPr>
            <a:endParaRPr lang="en-US" altLang="en-US" sz="2000" b="0" kern="0" dirty="0"/>
          </a:p>
        </p:txBody>
      </p:sp>
      <p:sp>
        <p:nvSpPr>
          <p:cNvPr id="25605"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25606"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6EC035D-6983-44A7-9182-D0B7115AE266}" type="slidenum">
              <a:rPr lang="en-US" altLang="en-US" sz="1200" b="0" smtClean="0"/>
              <a:pPr>
                <a:spcBef>
                  <a:spcPct val="0"/>
                </a:spcBef>
                <a:buFontTx/>
                <a:buNone/>
              </a:pPr>
              <a:t>7</a:t>
            </a:fld>
            <a:endParaRPr lang="en-US" altLang="en-US" sz="1200" b="0" smtClean="0"/>
          </a:p>
        </p:txBody>
      </p:sp>
      <p:sp>
        <p:nvSpPr>
          <p:cNvPr id="2765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schedule in </a:t>
            </a:r>
            <a:r>
              <a:rPr lang="en-US" altLang="en-US" sz="3200" dirty="0" smtClean="0">
                <a:solidFill>
                  <a:schemeClr val="tx2"/>
                </a:solidFill>
              </a:rPr>
              <a:t>San Diego</a:t>
            </a:r>
            <a:endParaRPr lang="en-US" altLang="en-US" sz="3200" dirty="0">
              <a:solidFill>
                <a:schemeClr val="tx2"/>
              </a:solidFill>
            </a:endParaRPr>
          </a:p>
        </p:txBody>
      </p:sp>
      <p:sp>
        <p:nvSpPr>
          <p:cNvPr id="2765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le 1"/>
          <p:cNvGraphicFramePr>
            <a:graphicFrameLocks noGrp="1"/>
          </p:cNvGraphicFramePr>
          <p:nvPr>
            <p:extLst>
              <p:ext uri="{D42A27DB-BD31-4B8C-83A1-F6EECF244321}">
                <p14:modId xmlns:p14="http://schemas.microsoft.com/office/powerpoint/2010/main" val="3676647086"/>
              </p:ext>
            </p:extLst>
          </p:nvPr>
        </p:nvGraphicFramePr>
        <p:xfrm>
          <a:off x="990600" y="1816697"/>
          <a:ext cx="6781800" cy="4203103"/>
        </p:xfrm>
        <a:graphic>
          <a:graphicData uri="http://schemas.openxmlformats.org/drawingml/2006/table">
            <a:tbl>
              <a:tblPr firstRow="1" bandRow="1">
                <a:tableStyleId>{21E4AEA4-8DFA-4A89-87EB-49C32662AFE0}</a:tableStyleId>
              </a:tblPr>
              <a:tblGrid>
                <a:gridCol w="994664">
                  <a:extLst>
                    <a:ext uri="{9D8B030D-6E8A-4147-A177-3AD203B41FA5}">
                      <a16:colId xmlns:a16="http://schemas.microsoft.com/office/drawing/2014/main" val="20000"/>
                    </a:ext>
                  </a:extLst>
                </a:gridCol>
                <a:gridCol w="1409107">
                  <a:extLst>
                    <a:ext uri="{9D8B030D-6E8A-4147-A177-3AD203B41FA5}">
                      <a16:colId xmlns:a16="http://schemas.microsoft.com/office/drawing/2014/main" val="20001"/>
                    </a:ext>
                  </a:extLst>
                </a:gridCol>
                <a:gridCol w="1409107">
                  <a:extLst>
                    <a:ext uri="{9D8B030D-6E8A-4147-A177-3AD203B41FA5}">
                      <a16:colId xmlns:a16="http://schemas.microsoft.com/office/drawing/2014/main" val="20002"/>
                    </a:ext>
                  </a:extLst>
                </a:gridCol>
                <a:gridCol w="1485160">
                  <a:extLst>
                    <a:ext uri="{9D8B030D-6E8A-4147-A177-3AD203B41FA5}">
                      <a16:colId xmlns:a16="http://schemas.microsoft.com/office/drawing/2014/main" val="20003"/>
                    </a:ext>
                  </a:extLst>
                </a:gridCol>
                <a:gridCol w="1483762">
                  <a:extLst>
                    <a:ext uri="{9D8B030D-6E8A-4147-A177-3AD203B41FA5}">
                      <a16:colId xmlns:a16="http://schemas.microsoft.com/office/drawing/2014/main" val="20004"/>
                    </a:ext>
                  </a:extLst>
                </a:gridCol>
              </a:tblGrid>
              <a:tr h="745133">
                <a:tc>
                  <a:txBody>
                    <a:bodyPr/>
                    <a:lstStyle/>
                    <a:p>
                      <a:endParaRPr lang="en-US" sz="1800" dirty="0"/>
                    </a:p>
                  </a:txBody>
                  <a:tcPr marT="45744" marB="45744"/>
                </a:tc>
                <a:tc>
                  <a:txBody>
                    <a:bodyPr/>
                    <a:lstStyle/>
                    <a:p>
                      <a:pPr algn="ctr"/>
                      <a:r>
                        <a:rPr lang="en-US" sz="1800" dirty="0"/>
                        <a:t>MON</a:t>
                      </a:r>
                    </a:p>
                  </a:txBody>
                  <a:tcPr marT="45744" marB="45744"/>
                </a:tc>
                <a:tc>
                  <a:txBody>
                    <a:bodyPr/>
                    <a:lstStyle/>
                    <a:p>
                      <a:pPr algn="ctr"/>
                      <a:r>
                        <a:rPr lang="en-US" sz="1800" dirty="0"/>
                        <a:t>TUE</a:t>
                      </a:r>
                    </a:p>
                  </a:txBody>
                  <a:tcPr marT="45744" marB="45744"/>
                </a:tc>
                <a:tc>
                  <a:txBody>
                    <a:bodyPr/>
                    <a:lstStyle/>
                    <a:p>
                      <a:pPr algn="ctr"/>
                      <a:r>
                        <a:rPr lang="en-US" sz="1800" dirty="0"/>
                        <a:t>WED</a:t>
                      </a:r>
                    </a:p>
                  </a:txBody>
                  <a:tcPr marT="45744" marB="45744"/>
                </a:tc>
                <a:tc>
                  <a:txBody>
                    <a:bodyPr/>
                    <a:lstStyle/>
                    <a:p>
                      <a:pPr algn="ctr"/>
                      <a:r>
                        <a:rPr lang="en-US" sz="1800" dirty="0"/>
                        <a:t>THU</a:t>
                      </a:r>
                    </a:p>
                  </a:txBody>
                  <a:tcPr marT="45744" marB="45744"/>
                </a:tc>
                <a:extLst>
                  <a:ext uri="{0D108BD9-81ED-4DB2-BD59-A6C34878D82A}">
                    <a16:rowId xmlns:a16="http://schemas.microsoft.com/office/drawing/2014/main" val="10000"/>
                  </a:ext>
                </a:extLst>
              </a:tr>
              <a:tr h="914439">
                <a:tc>
                  <a:txBody>
                    <a:bodyPr/>
                    <a:lstStyle/>
                    <a:p>
                      <a:pPr algn="ctr"/>
                      <a:r>
                        <a:rPr lang="en-US" sz="1800" dirty="0"/>
                        <a:t>AM1</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i="1" dirty="0" err="1" smtClean="0">
                          <a:solidFill>
                            <a:schemeClr val="bg1">
                              <a:lumMod val="50000"/>
                            </a:schemeClr>
                          </a:solidFill>
                        </a:rPr>
                        <a:t>TGbb</a:t>
                      </a:r>
                      <a:r>
                        <a:rPr lang="de-DE" sz="1600" i="1" dirty="0" smtClean="0">
                          <a:solidFill>
                            <a:schemeClr val="bg1">
                              <a:lumMod val="50000"/>
                            </a:schemeClr>
                          </a:solidFill>
                        </a:rPr>
                        <a:t> #1</a:t>
                      </a:r>
                      <a:endParaRPr lang="en-US" sz="1600" b="0" i="1" dirty="0">
                        <a:latin typeface="+mn-lt"/>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i="0" dirty="0" smtClean="0">
                          <a:latin typeface="+mn-lt"/>
                        </a:rPr>
                        <a:t>TG13 #1</a:t>
                      </a:r>
                      <a:endParaRPr lang="en-US" sz="1600" b="1" i="0" dirty="0" smtClean="0">
                        <a:latin typeface="+mn-lt"/>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i="1" dirty="0" err="1" smtClean="0">
                          <a:solidFill>
                            <a:schemeClr val="bg1">
                              <a:lumMod val="50000"/>
                            </a:schemeClr>
                          </a:solidFill>
                        </a:rPr>
                        <a:t>TGbb</a:t>
                      </a:r>
                      <a:r>
                        <a:rPr lang="de-DE" sz="1600" i="1" dirty="0" smtClean="0">
                          <a:solidFill>
                            <a:schemeClr val="bg1">
                              <a:lumMod val="50000"/>
                            </a:schemeClr>
                          </a:solidFill>
                        </a:rPr>
                        <a:t> #3</a:t>
                      </a:r>
                      <a:endParaRPr lang="en-US"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de-DE" sz="1600" b="1" dirty="0" smtClean="0"/>
                    </a:p>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i="1" dirty="0" err="1" smtClean="0">
                          <a:solidFill>
                            <a:schemeClr val="bg1">
                              <a:lumMod val="50000"/>
                            </a:schemeClr>
                          </a:solidFill>
                        </a:rPr>
                        <a:t>TGbb</a:t>
                      </a:r>
                      <a:r>
                        <a:rPr lang="de-DE" sz="1600" i="1" dirty="0" smtClean="0">
                          <a:solidFill>
                            <a:schemeClr val="bg1">
                              <a:lumMod val="50000"/>
                            </a:schemeClr>
                          </a:solidFill>
                        </a:rPr>
                        <a:t> #4</a:t>
                      </a:r>
                      <a:endParaRPr lang="en-US" sz="1600" i="1" dirty="0" smtClean="0">
                        <a:solidFill>
                          <a:schemeClr val="bg1">
                            <a:lumMod val="50000"/>
                          </a:schemeClr>
                        </a:solidFill>
                      </a:endParaRPr>
                    </a:p>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a:p>
                  </a:txBody>
                  <a:tcPr marT="45744" marB="45744" anchor="ctr"/>
                </a:tc>
                <a:extLst>
                  <a:ext uri="{0D108BD9-81ED-4DB2-BD59-A6C34878D82A}">
                    <a16:rowId xmlns:a16="http://schemas.microsoft.com/office/drawing/2014/main" val="10001"/>
                  </a:ext>
                </a:extLst>
              </a:tr>
              <a:tr h="914439">
                <a:tc>
                  <a:txBody>
                    <a:bodyPr/>
                    <a:lstStyle/>
                    <a:p>
                      <a:pPr algn="ctr"/>
                      <a:r>
                        <a:rPr lang="en-US" sz="1800" dirty="0"/>
                        <a:t>AM2</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1"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 </a:t>
                      </a:r>
                      <a:r>
                        <a:rPr lang="de-DE" sz="1600" b="1" dirty="0" smtClean="0"/>
                        <a:t>#2</a:t>
                      </a:r>
                      <a:endParaRPr lang="en-US" sz="1600" b="1" dirty="0" smtClean="0"/>
                    </a:p>
                  </a:txBody>
                  <a:tcPr marT="45744" marB="45744" anchor="ctr"/>
                </a:tc>
                <a:tc>
                  <a:txBody>
                    <a:bodyPr/>
                    <a:lstStyle/>
                    <a:p>
                      <a:pPr algn="ctr"/>
                      <a:endParaRPr lang="en-US" sz="1600" i="1"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 </a:t>
                      </a:r>
                      <a:r>
                        <a:rPr lang="de-DE" sz="1600" b="1" dirty="0" smtClean="0"/>
                        <a:t>#6</a:t>
                      </a:r>
                      <a:endParaRPr lang="en-US" sz="1600" dirty="0" smtClean="0">
                        <a:solidFill>
                          <a:schemeClr val="tx1"/>
                        </a:solidFill>
                      </a:endParaRPr>
                    </a:p>
                  </a:txBody>
                  <a:tcPr marT="45744" marB="45744" anchor="ctr"/>
                </a:tc>
                <a:extLst>
                  <a:ext uri="{0D108BD9-81ED-4DB2-BD59-A6C34878D82A}">
                    <a16:rowId xmlns:a16="http://schemas.microsoft.com/office/drawing/2014/main" val="10002"/>
                  </a:ext>
                </a:extLst>
              </a:tr>
              <a:tr h="745133">
                <a:tc>
                  <a:txBody>
                    <a:bodyPr/>
                    <a:lstStyle/>
                    <a:p>
                      <a:pPr algn="ctr"/>
                      <a:r>
                        <a:rPr lang="en-US" sz="1800" dirty="0"/>
                        <a:t>PM1</a:t>
                      </a:r>
                    </a:p>
                  </a:txBody>
                  <a:tcPr marT="45744" marB="45744"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b="1" dirty="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 </a:t>
                      </a:r>
                      <a:r>
                        <a:rPr lang="de-DE" sz="1600" b="1" dirty="0" smtClean="0"/>
                        <a:t>#3</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 </a:t>
                      </a:r>
                      <a:r>
                        <a:rPr lang="de-DE" sz="1600" b="1" dirty="0" smtClean="0"/>
                        <a:t>#4</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 </a:t>
                      </a:r>
                      <a:r>
                        <a:rPr lang="de-DE" sz="1600" b="1" dirty="0" smtClean="0"/>
                        <a:t>#7</a:t>
                      </a:r>
                      <a:endParaRPr lang="en-US" sz="1600" dirty="0" smtClean="0">
                        <a:solidFill>
                          <a:schemeClr val="tx1"/>
                        </a:solidFill>
                      </a:endParaRPr>
                    </a:p>
                  </a:txBody>
                  <a:tcPr marT="45744" marB="45744" anchor="ctr"/>
                </a:tc>
                <a:extLst>
                  <a:ext uri="{0D108BD9-81ED-4DB2-BD59-A6C34878D82A}">
                    <a16:rowId xmlns:a16="http://schemas.microsoft.com/office/drawing/2014/main" val="10003"/>
                  </a:ext>
                </a:extLst>
              </a:tr>
              <a:tr h="883959">
                <a:tc>
                  <a:txBody>
                    <a:bodyPr/>
                    <a:lstStyle/>
                    <a:p>
                      <a:pPr algn="ctr"/>
                      <a:r>
                        <a:rPr lang="en-US" sz="1800" dirty="0"/>
                        <a:t>PM2</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i="1" dirty="0" err="1" smtClean="0">
                          <a:solidFill>
                            <a:schemeClr val="bg1">
                              <a:lumMod val="50000"/>
                            </a:schemeClr>
                          </a:solidFill>
                        </a:rPr>
                        <a:t>TGbb</a:t>
                      </a:r>
                      <a:r>
                        <a:rPr lang="de-DE" sz="1600" i="1" dirty="0" smtClean="0">
                          <a:solidFill>
                            <a:schemeClr val="bg1">
                              <a:lumMod val="50000"/>
                            </a:schemeClr>
                          </a:solidFill>
                        </a:rPr>
                        <a:t> #2</a:t>
                      </a:r>
                      <a:endParaRPr lang="en-US"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 </a:t>
                      </a:r>
                      <a:r>
                        <a:rPr lang="de-DE" sz="1600" b="1" dirty="0" smtClean="0"/>
                        <a:t>#5</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 </a:t>
                      </a:r>
                      <a:r>
                        <a:rPr lang="de-DE" sz="1600" b="1" dirty="0" smtClean="0"/>
                        <a:t>#8</a:t>
                      </a:r>
                      <a:endParaRPr lang="en-US" sz="1600" i="1" dirty="0" smtClean="0">
                        <a:solidFill>
                          <a:schemeClr val="bg1">
                            <a:lumMod val="50000"/>
                          </a:schemeClr>
                        </a:solidFill>
                      </a:endParaRPr>
                    </a:p>
                  </a:txBody>
                  <a:tcPr marT="45744" marB="45744" anchor="ctr"/>
                </a:tc>
                <a:extLst>
                  <a:ext uri="{0D108BD9-81ED-4DB2-BD59-A6C34878D82A}">
                    <a16:rowId xmlns:a16="http://schemas.microsoft.com/office/drawing/2014/main" val="10004"/>
                  </a:ext>
                </a:extLst>
              </a:tr>
            </a:tbl>
          </a:graphicData>
        </a:graphic>
      </p:graphicFrame>
      <p:sp>
        <p:nvSpPr>
          <p:cNvPr id="27697"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5240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spcBef>
                <a:spcPts val="0"/>
              </a:spcBef>
              <a:spcAft>
                <a:spcPts val="300"/>
              </a:spcAft>
              <a:defRPr/>
            </a:pPr>
            <a:r>
              <a:rPr lang="de-DE" altLang="en-US" sz="1800" dirty="0" smtClean="0"/>
              <a:t>Review </a:t>
            </a:r>
            <a:r>
              <a:rPr lang="de-DE" altLang="en-US" sz="1800" dirty="0" err="1" smtClean="0"/>
              <a:t>and</a:t>
            </a:r>
            <a:r>
              <a:rPr lang="de-DE" altLang="en-US" sz="1800" dirty="0" smtClean="0"/>
              <a:t> </a:t>
            </a:r>
            <a:r>
              <a:rPr lang="de-DE" altLang="en-US" sz="1800" dirty="0" err="1" smtClean="0"/>
              <a:t>discuss</a:t>
            </a:r>
            <a:r>
              <a:rPr lang="de-DE" altLang="en-US" sz="1800" dirty="0" smtClean="0"/>
              <a:t> </a:t>
            </a:r>
            <a:r>
              <a:rPr lang="de-DE" altLang="en-US" sz="1800" dirty="0" err="1" smtClean="0"/>
              <a:t>outcome</a:t>
            </a:r>
            <a:r>
              <a:rPr lang="de-DE" altLang="en-US" sz="1800" dirty="0" smtClean="0"/>
              <a:t> </a:t>
            </a:r>
            <a:r>
              <a:rPr lang="de-DE" altLang="en-US" sz="1800" dirty="0" err="1" smtClean="0"/>
              <a:t>of</a:t>
            </a:r>
            <a:r>
              <a:rPr lang="de-DE" altLang="en-US" sz="1800" dirty="0" smtClean="0"/>
              <a:t> </a:t>
            </a:r>
            <a:r>
              <a:rPr lang="de-DE" altLang="en-US" sz="1800" dirty="0" err="1" smtClean="0"/>
              <a:t>several</a:t>
            </a:r>
            <a:r>
              <a:rPr lang="de-DE" altLang="en-US" sz="1800" dirty="0" smtClean="0"/>
              <a:t> </a:t>
            </a:r>
            <a:r>
              <a:rPr lang="de-DE" altLang="en-US" sz="1800" dirty="0" err="1" smtClean="0"/>
              <a:t>phone</a:t>
            </a:r>
            <a:r>
              <a:rPr lang="de-DE" altLang="en-US" sz="1800" dirty="0" smtClean="0"/>
              <a:t> </a:t>
            </a:r>
            <a:r>
              <a:rPr lang="de-DE" altLang="en-US" sz="1800" dirty="0" err="1" smtClean="0"/>
              <a:t>calls</a:t>
            </a:r>
            <a:r>
              <a:rPr lang="de-DE" altLang="en-US" sz="1800" dirty="0" smtClean="0"/>
              <a:t> </a:t>
            </a:r>
          </a:p>
          <a:p>
            <a:pPr marL="342900" indent="-342900" algn="just">
              <a:spcBef>
                <a:spcPts val="0"/>
              </a:spcBef>
              <a:spcAft>
                <a:spcPts val="300"/>
              </a:spcAft>
              <a:defRPr/>
            </a:pPr>
            <a:r>
              <a:rPr lang="de-DE" altLang="en-US" sz="1800" dirty="0" err="1" smtClean="0"/>
              <a:t>Finalize</a:t>
            </a:r>
            <a:r>
              <a:rPr lang="de-DE" altLang="en-US" sz="1800" dirty="0" smtClean="0"/>
              <a:t> PM PHY </a:t>
            </a:r>
            <a:r>
              <a:rPr lang="de-DE" altLang="en-US" sz="1800" dirty="0" err="1" smtClean="0"/>
              <a:t>text</a:t>
            </a:r>
            <a:r>
              <a:rPr lang="de-DE" altLang="en-US" sz="1800" dirty="0" smtClean="0"/>
              <a:t> in </a:t>
            </a:r>
            <a:r>
              <a:rPr lang="de-DE" altLang="en-US" sz="1800" dirty="0" err="1" smtClean="0"/>
              <a:t>doc</a:t>
            </a:r>
            <a:r>
              <a:rPr lang="de-DE" altLang="en-US" sz="1800" dirty="0" smtClean="0"/>
              <a:t>. </a:t>
            </a:r>
            <a:r>
              <a:rPr lang="de-DE" altLang="en-US" sz="1800" dirty="0" smtClean="0"/>
              <a:t>0003/r7</a:t>
            </a:r>
            <a:endParaRPr lang="de-DE" altLang="en-US" sz="1800" dirty="0" smtClean="0"/>
          </a:p>
          <a:p>
            <a:pPr marL="1085850" lvl="1" indent="-342900" algn="just">
              <a:spcBef>
                <a:spcPts val="0"/>
              </a:spcBef>
              <a:spcAft>
                <a:spcPts val="300"/>
              </a:spcAft>
              <a:defRPr/>
            </a:pPr>
            <a:r>
              <a:rPr lang="en-US" sz="1800" dirty="0" smtClean="0"/>
              <a:t>results on 48-bit PM </a:t>
            </a:r>
            <a:r>
              <a:rPr lang="en-US" sz="1800" dirty="0"/>
              <a:t>PHY </a:t>
            </a:r>
            <a:r>
              <a:rPr lang="en-US" sz="1800" dirty="0" smtClean="0"/>
              <a:t>synch preamble </a:t>
            </a:r>
            <a:r>
              <a:rPr lang="de-DE" altLang="en-US" sz="1800" dirty="0" err="1" smtClean="0"/>
              <a:t>doc</a:t>
            </a:r>
            <a:r>
              <a:rPr lang="de-DE" altLang="en-US" sz="1800" dirty="0" smtClean="0"/>
              <a:t>. 0288/r0 (HHI, ETRI)</a:t>
            </a:r>
          </a:p>
          <a:p>
            <a:pPr marL="1085850" lvl="1" indent="-342900" algn="just">
              <a:spcBef>
                <a:spcPts val="0"/>
              </a:spcBef>
              <a:spcAft>
                <a:spcPts val="300"/>
              </a:spcAft>
              <a:defRPr/>
            </a:pPr>
            <a:r>
              <a:rPr lang="de-DE" altLang="en-US" sz="1800" dirty="0"/>
              <a:t>r</a:t>
            </a:r>
            <a:r>
              <a:rPr lang="de-DE" altLang="en-US" sz="1800" dirty="0" smtClean="0"/>
              <a:t>esolve </a:t>
            </a:r>
            <a:r>
              <a:rPr lang="de-DE" altLang="en-US" sz="1800" dirty="0" err="1" smtClean="0"/>
              <a:t>comments</a:t>
            </a:r>
            <a:r>
              <a:rPr lang="de-DE" altLang="en-US" sz="1800" dirty="0" smtClean="0"/>
              <a:t>/</a:t>
            </a:r>
            <a:r>
              <a:rPr lang="de-DE" altLang="en-US" sz="1800" dirty="0" err="1" smtClean="0"/>
              <a:t>make</a:t>
            </a:r>
            <a:r>
              <a:rPr lang="de-DE" altLang="en-US" sz="1800" dirty="0" smtClean="0"/>
              <a:t> </a:t>
            </a:r>
            <a:r>
              <a:rPr lang="de-DE" altLang="en-US" sz="1800" dirty="0" err="1" smtClean="0"/>
              <a:t>changes</a:t>
            </a:r>
            <a:r>
              <a:rPr lang="de-DE" altLang="en-US" sz="1800" dirty="0" smtClean="0"/>
              <a:t> in </a:t>
            </a:r>
            <a:r>
              <a:rPr lang="de-DE" altLang="en-US" sz="1800" dirty="0" err="1" smtClean="0"/>
              <a:t>doc</a:t>
            </a:r>
            <a:r>
              <a:rPr lang="de-DE" altLang="en-US" sz="1800" dirty="0" smtClean="0"/>
              <a:t>. 0003/r7 </a:t>
            </a:r>
            <a:r>
              <a:rPr lang="de-DE" altLang="en-US" sz="1800" dirty="0"/>
              <a:t>(HHI, ETRI, </a:t>
            </a:r>
            <a:r>
              <a:rPr lang="de-DE" altLang="en-US" sz="1800" dirty="0" err="1"/>
              <a:t>vlncom</a:t>
            </a:r>
            <a:r>
              <a:rPr lang="de-DE" altLang="en-US" sz="1800" dirty="0" smtClean="0"/>
              <a:t>)</a:t>
            </a:r>
          </a:p>
          <a:p>
            <a:pPr marL="1085850" lvl="1" indent="-342900" algn="just">
              <a:spcBef>
                <a:spcPts val="0"/>
              </a:spcBef>
              <a:spcAft>
                <a:spcPts val="300"/>
              </a:spcAft>
              <a:defRPr/>
            </a:pPr>
            <a:r>
              <a:rPr lang="de-DE" altLang="en-US" sz="1800" dirty="0"/>
              <a:t>validation </a:t>
            </a:r>
            <a:r>
              <a:rPr lang="de-DE" altLang="en-US" sz="1800" dirty="0" err="1"/>
              <a:t>of</a:t>
            </a:r>
            <a:r>
              <a:rPr lang="de-DE" altLang="en-US" sz="1800" dirty="0"/>
              <a:t> PM PHY </a:t>
            </a:r>
            <a:r>
              <a:rPr lang="de-DE" altLang="en-US" sz="1800" dirty="0" err="1"/>
              <a:t>up</a:t>
            </a:r>
            <a:r>
              <a:rPr lang="de-DE" altLang="en-US" sz="1800" dirty="0"/>
              <a:t> </a:t>
            </a:r>
            <a:r>
              <a:rPr lang="de-DE" altLang="en-US" sz="1800" dirty="0" err="1"/>
              <a:t>to</a:t>
            </a:r>
            <a:r>
              <a:rPr lang="de-DE" altLang="en-US" sz="1800" dirty="0"/>
              <a:t> 200 MHz </a:t>
            </a:r>
            <a:r>
              <a:rPr lang="de-DE" altLang="en-US" sz="1800" dirty="0" err="1" smtClean="0"/>
              <a:t>bandwidth</a:t>
            </a:r>
            <a:r>
              <a:rPr lang="de-DE" altLang="en-US" sz="1800" dirty="0" smtClean="0"/>
              <a:t> </a:t>
            </a:r>
            <a:r>
              <a:rPr lang="de-DE" altLang="en-US" sz="1800" dirty="0" err="1" smtClean="0"/>
              <a:t>doc</a:t>
            </a:r>
            <a:r>
              <a:rPr lang="de-DE" altLang="en-US" sz="1800" dirty="0" smtClean="0"/>
              <a:t>. 0172/r4 </a:t>
            </a:r>
            <a:r>
              <a:rPr lang="de-DE" altLang="en-US" sz="1800" dirty="0"/>
              <a:t>(HHI)</a:t>
            </a:r>
          </a:p>
          <a:p>
            <a:pPr marL="342900" indent="-342900" algn="just">
              <a:spcBef>
                <a:spcPts val="0"/>
              </a:spcBef>
              <a:spcAft>
                <a:spcPts val="300"/>
              </a:spcAft>
              <a:defRPr/>
            </a:pPr>
            <a:r>
              <a:rPr lang="de-DE" altLang="en-US" sz="1800" dirty="0" smtClean="0"/>
              <a:t>Present </a:t>
            </a:r>
            <a:r>
              <a:rPr lang="de-DE" altLang="en-US" sz="1800" dirty="0" err="1" smtClean="0"/>
              <a:t>and</a:t>
            </a:r>
            <a:r>
              <a:rPr lang="de-DE" altLang="en-US" sz="1800" dirty="0" smtClean="0"/>
              <a:t> </a:t>
            </a:r>
            <a:r>
              <a:rPr lang="de-DE" altLang="en-US" sz="1800" dirty="0" err="1" smtClean="0"/>
              <a:t>discuss</a:t>
            </a:r>
            <a:r>
              <a:rPr lang="de-DE" altLang="en-US" sz="1800" dirty="0" smtClean="0"/>
              <a:t> LB PHY</a:t>
            </a:r>
          </a:p>
          <a:p>
            <a:pPr marL="1085850" lvl="1" indent="-342900" algn="just">
              <a:spcBef>
                <a:spcPts val="0"/>
              </a:spcBef>
              <a:spcAft>
                <a:spcPts val="300"/>
              </a:spcAft>
              <a:defRPr/>
            </a:pPr>
            <a:r>
              <a:rPr lang="de-DE" altLang="en-US" sz="1800" dirty="0"/>
              <a:t>p</a:t>
            </a:r>
            <a:r>
              <a:rPr lang="de-DE" altLang="en-US" sz="1800" dirty="0" smtClean="0"/>
              <a:t>resent </a:t>
            </a:r>
            <a:r>
              <a:rPr lang="de-DE" altLang="en-US" sz="1800" dirty="0" err="1" smtClean="0"/>
              <a:t>text</a:t>
            </a:r>
            <a:r>
              <a:rPr lang="de-DE" altLang="en-US" sz="1800" dirty="0" smtClean="0"/>
              <a:t> </a:t>
            </a:r>
            <a:r>
              <a:rPr lang="de-DE" altLang="en-US" sz="1800" dirty="0" err="1" smtClean="0"/>
              <a:t>version</a:t>
            </a:r>
            <a:r>
              <a:rPr lang="de-DE" altLang="en-US" sz="1800" dirty="0" smtClean="0"/>
              <a:t> </a:t>
            </a:r>
            <a:r>
              <a:rPr lang="de-DE" altLang="en-US" sz="1800" dirty="0" err="1" smtClean="0"/>
              <a:t>of</a:t>
            </a:r>
            <a:r>
              <a:rPr lang="de-DE" altLang="en-US" sz="1800" dirty="0" smtClean="0"/>
              <a:t> </a:t>
            </a:r>
            <a:r>
              <a:rPr lang="de-DE" altLang="en-US" sz="1800" dirty="0" smtClean="0"/>
              <a:t>0267/r2 </a:t>
            </a:r>
            <a:r>
              <a:rPr lang="de-DE" altLang="en-US" sz="1800" dirty="0" smtClean="0"/>
              <a:t>(</a:t>
            </a:r>
            <a:r>
              <a:rPr lang="de-DE" altLang="en-US" sz="1800" dirty="0" err="1" smtClean="0"/>
              <a:t>t.b.d</a:t>
            </a:r>
            <a:r>
              <a:rPr lang="de-DE" altLang="en-US" sz="1800" dirty="0" smtClean="0"/>
              <a:t>.)</a:t>
            </a:r>
          </a:p>
          <a:p>
            <a:pPr marL="342900" indent="-342900" algn="just">
              <a:spcBef>
                <a:spcPts val="0"/>
              </a:spcBef>
              <a:spcAft>
                <a:spcPts val="300"/>
              </a:spcAft>
              <a:defRPr/>
            </a:pPr>
            <a:r>
              <a:rPr lang="de-DE" altLang="en-US" sz="1800" dirty="0"/>
              <a:t>Present </a:t>
            </a:r>
            <a:r>
              <a:rPr lang="de-DE" altLang="en-US" sz="1800" dirty="0" err="1"/>
              <a:t>and</a:t>
            </a:r>
            <a:r>
              <a:rPr lang="de-DE" altLang="en-US" sz="1800" dirty="0"/>
              <a:t> </a:t>
            </a:r>
            <a:r>
              <a:rPr lang="de-DE" altLang="en-US" sz="1800" dirty="0" err="1"/>
              <a:t>discuss</a:t>
            </a:r>
            <a:r>
              <a:rPr lang="de-DE" altLang="en-US" sz="1800" dirty="0"/>
              <a:t> </a:t>
            </a:r>
            <a:r>
              <a:rPr lang="de-DE" altLang="en-US" sz="1800" dirty="0" smtClean="0"/>
              <a:t>HB </a:t>
            </a:r>
            <a:r>
              <a:rPr lang="de-DE" altLang="en-US" sz="1800" dirty="0"/>
              <a:t>PHY</a:t>
            </a:r>
          </a:p>
          <a:p>
            <a:pPr marL="1085850" lvl="1" indent="-342900" algn="just">
              <a:spcBef>
                <a:spcPts val="0"/>
              </a:spcBef>
              <a:spcAft>
                <a:spcPts val="300"/>
              </a:spcAft>
              <a:defRPr/>
            </a:pPr>
            <a:r>
              <a:rPr lang="de-DE" altLang="en-US" sz="1800" dirty="0" smtClean="0"/>
              <a:t>present </a:t>
            </a:r>
            <a:r>
              <a:rPr lang="de-DE" altLang="en-US" sz="1800" dirty="0" err="1"/>
              <a:t>text</a:t>
            </a:r>
            <a:r>
              <a:rPr lang="de-DE" altLang="en-US" sz="1800" dirty="0"/>
              <a:t> </a:t>
            </a:r>
            <a:r>
              <a:rPr lang="en-US" sz="1800" dirty="0" smtClean="0"/>
              <a:t>proposal </a:t>
            </a:r>
            <a:r>
              <a:rPr lang="en-US" sz="1800" dirty="0"/>
              <a:t>for High Bandwidth </a:t>
            </a:r>
            <a:r>
              <a:rPr lang="en-US" sz="1800" dirty="0" smtClean="0"/>
              <a:t>PHY in 0273/r0</a:t>
            </a:r>
            <a:endParaRPr lang="de-DE" altLang="en-US" sz="1800" dirty="0"/>
          </a:p>
          <a:p>
            <a:pPr marL="342900" indent="-342900" algn="just">
              <a:spcBef>
                <a:spcPts val="0"/>
              </a:spcBef>
              <a:spcAft>
                <a:spcPts val="300"/>
              </a:spcAft>
              <a:defRPr/>
            </a:pPr>
            <a:r>
              <a:rPr lang="de-DE" altLang="en-US" sz="1800" dirty="0" err="1" smtClean="0"/>
              <a:t>Discuss</a:t>
            </a:r>
            <a:r>
              <a:rPr lang="de-DE" altLang="en-US" sz="1800" dirty="0" smtClean="0"/>
              <a:t> </a:t>
            </a:r>
            <a:r>
              <a:rPr lang="de-DE" altLang="en-US" sz="1800" dirty="0"/>
              <a:t>TG13 </a:t>
            </a:r>
            <a:r>
              <a:rPr lang="de-DE" altLang="en-US" sz="1800" dirty="0" smtClean="0"/>
              <a:t>MAC</a:t>
            </a:r>
            <a:endParaRPr lang="de-DE" altLang="en-US" sz="1800" dirty="0"/>
          </a:p>
          <a:p>
            <a:pPr marL="1085850" lvl="1" indent="-342900" algn="just">
              <a:spcBef>
                <a:spcPts val="0"/>
              </a:spcBef>
              <a:spcAft>
                <a:spcPts val="300"/>
              </a:spcAft>
              <a:defRPr/>
            </a:pPr>
            <a:r>
              <a:rPr lang="de-DE" altLang="en-US" sz="1800" dirty="0" smtClean="0"/>
              <a:t>Text on MAC </a:t>
            </a:r>
            <a:r>
              <a:rPr lang="de-DE" altLang="en-US" sz="1800" dirty="0" err="1" smtClean="0"/>
              <a:t>doc</a:t>
            </a:r>
            <a:r>
              <a:rPr lang="de-DE" altLang="en-US" sz="1800" dirty="0" smtClean="0"/>
              <a:t>. 270/r3 (</a:t>
            </a:r>
            <a:r>
              <a:rPr lang="de-DE" altLang="en-US" sz="1800" dirty="0" err="1" smtClean="0"/>
              <a:t>pureLiFi</a:t>
            </a:r>
            <a:r>
              <a:rPr lang="de-DE" altLang="en-US" sz="1800" dirty="0" smtClean="0"/>
              <a:t>)</a:t>
            </a:r>
          </a:p>
          <a:p>
            <a:pPr marL="1085850" lvl="1" indent="-342900" algn="just">
              <a:spcBef>
                <a:spcPts val="0"/>
              </a:spcBef>
              <a:spcAft>
                <a:spcPts val="300"/>
              </a:spcAft>
              <a:defRPr/>
            </a:pPr>
            <a:r>
              <a:rPr lang="en-US" dirty="0"/>
              <a:t>Organizing MAC frame formats in </a:t>
            </a:r>
            <a:r>
              <a:rPr lang="en-US" dirty="0" smtClean="0"/>
              <a:t>802.15.13</a:t>
            </a:r>
            <a:r>
              <a:rPr lang="de-DE" altLang="en-US" sz="1800" dirty="0" smtClean="0"/>
              <a:t> </a:t>
            </a:r>
            <a:r>
              <a:rPr lang="de-DE" altLang="en-US" sz="1800" dirty="0" err="1" smtClean="0"/>
              <a:t>doc</a:t>
            </a:r>
            <a:r>
              <a:rPr lang="de-DE" altLang="en-US" sz="1800" dirty="0" smtClean="0"/>
              <a:t>. 579/r2</a:t>
            </a:r>
            <a:endParaRPr lang="de-DE" altLang="en-US" sz="1800" dirty="0"/>
          </a:p>
          <a:p>
            <a:pPr marL="342900" indent="-342900" algn="just">
              <a:spcBef>
                <a:spcPts val="0"/>
              </a:spcBef>
              <a:spcAft>
                <a:spcPts val="300"/>
              </a:spcAft>
              <a:defRPr/>
            </a:pPr>
            <a:r>
              <a:rPr lang="de-DE" altLang="en-US" sz="1800" dirty="0" smtClean="0"/>
              <a:t>Resolve all </a:t>
            </a:r>
            <a:r>
              <a:rPr lang="de-DE" altLang="en-US" sz="1800" dirty="0" err="1" smtClean="0"/>
              <a:t>comments</a:t>
            </a:r>
            <a:r>
              <a:rPr lang="de-DE" altLang="en-US" sz="1800" dirty="0" smtClean="0"/>
              <a:t> </a:t>
            </a:r>
            <a:r>
              <a:rPr lang="de-DE" altLang="en-US" sz="1800" dirty="0" err="1"/>
              <a:t>against</a:t>
            </a:r>
            <a:r>
              <a:rPr lang="de-DE" altLang="en-US" sz="1800" dirty="0"/>
              <a:t> D2</a:t>
            </a:r>
          </a:p>
          <a:p>
            <a:pPr marL="1085850" lvl="1" indent="-342900" algn="just">
              <a:spcBef>
                <a:spcPts val="0"/>
              </a:spcBef>
              <a:spcAft>
                <a:spcPts val="300"/>
              </a:spcAft>
              <a:defRPr/>
            </a:pPr>
            <a:r>
              <a:rPr lang="de-DE" altLang="en-US" sz="1800" dirty="0" err="1" smtClean="0"/>
              <a:t>Combined</a:t>
            </a:r>
            <a:r>
              <a:rPr lang="de-DE" altLang="en-US" sz="1800" dirty="0" smtClean="0"/>
              <a:t> </a:t>
            </a:r>
            <a:r>
              <a:rPr lang="de-DE" altLang="en-US" sz="1800" dirty="0" err="1" smtClean="0"/>
              <a:t>comments</a:t>
            </a:r>
            <a:r>
              <a:rPr lang="de-DE" altLang="en-US" sz="1800" dirty="0" smtClean="0"/>
              <a:t> in </a:t>
            </a:r>
            <a:r>
              <a:rPr lang="de-DE" altLang="en-US" sz="1800" dirty="0" err="1" smtClean="0"/>
              <a:t>doc</a:t>
            </a:r>
            <a:r>
              <a:rPr lang="de-DE" altLang="en-US" sz="1800" dirty="0" smtClean="0"/>
              <a:t>. 0088/r3 (</a:t>
            </a:r>
            <a:r>
              <a:rPr lang="de-DE" altLang="en-US" sz="1800" dirty="0" err="1" smtClean="0"/>
              <a:t>Huawei</a:t>
            </a:r>
            <a:r>
              <a:rPr lang="de-DE" altLang="en-US" sz="1800" dirty="0" smtClean="0"/>
              <a:t>)</a:t>
            </a:r>
          </a:p>
          <a:p>
            <a:pPr marL="1085850" lvl="1" indent="-342900" algn="just">
              <a:spcBef>
                <a:spcPts val="0"/>
              </a:spcBef>
              <a:spcAft>
                <a:spcPts val="300"/>
              </a:spcAft>
              <a:defRPr/>
            </a:pPr>
            <a:r>
              <a:rPr lang="de-DE" altLang="en-US" sz="1800" dirty="0" err="1" smtClean="0"/>
              <a:t>Prepare</a:t>
            </a:r>
            <a:r>
              <a:rPr lang="de-DE" altLang="en-US" sz="1800" dirty="0" smtClean="0"/>
              <a:t> </a:t>
            </a:r>
            <a:r>
              <a:rPr lang="de-DE" altLang="en-US" sz="1800" dirty="0" smtClean="0"/>
              <a:t>D3 </a:t>
            </a:r>
            <a:r>
              <a:rPr lang="de-DE" altLang="en-US" sz="1800" dirty="0" err="1" smtClean="0"/>
              <a:t>and</a:t>
            </a:r>
            <a:r>
              <a:rPr lang="de-DE" altLang="en-US" sz="1800" dirty="0" smtClean="0"/>
              <a:t> </a:t>
            </a:r>
            <a:r>
              <a:rPr lang="de-DE" altLang="en-US" sz="1800" dirty="0" err="1" smtClean="0"/>
              <a:t>collect</a:t>
            </a:r>
            <a:r>
              <a:rPr lang="de-DE" altLang="en-US" sz="1800" dirty="0" smtClean="0"/>
              <a:t> </a:t>
            </a:r>
            <a:r>
              <a:rPr lang="de-DE" altLang="en-US" sz="1800" dirty="0" err="1" smtClean="0"/>
              <a:t>and</a:t>
            </a:r>
            <a:r>
              <a:rPr lang="de-DE" altLang="en-US" sz="1800" dirty="0" smtClean="0"/>
              <a:t> </a:t>
            </a:r>
            <a:r>
              <a:rPr lang="de-DE" altLang="en-US" sz="1800" dirty="0" err="1" smtClean="0"/>
              <a:t>next</a:t>
            </a:r>
            <a:r>
              <a:rPr lang="de-DE" altLang="en-US" sz="1800" dirty="0" smtClean="0"/>
              <a:t> </a:t>
            </a:r>
            <a:r>
              <a:rPr lang="de-DE" altLang="en-US" sz="1800" dirty="0" err="1" smtClean="0"/>
              <a:t>steps</a:t>
            </a:r>
            <a:r>
              <a:rPr lang="de-DE" altLang="en-US" sz="1800" dirty="0" smtClean="0"/>
              <a:t>/</a:t>
            </a:r>
            <a:r>
              <a:rPr lang="de-DE" altLang="en-US" sz="1800" dirty="0" err="1" smtClean="0"/>
              <a:t>telcos</a:t>
            </a:r>
            <a:r>
              <a:rPr lang="de-DE" altLang="en-US" sz="1800" dirty="0" smtClean="0"/>
              <a:t> </a:t>
            </a:r>
            <a:r>
              <a:rPr lang="de-DE" altLang="en-US" sz="1800" dirty="0" err="1" smtClean="0"/>
              <a:t>needed</a:t>
            </a:r>
            <a:r>
              <a:rPr lang="de-DE" altLang="en-US" sz="1800" dirty="0" smtClean="0"/>
              <a:t> </a:t>
            </a:r>
            <a:r>
              <a:rPr lang="de-DE" altLang="en-US" sz="1800" dirty="0" err="1" smtClean="0"/>
              <a:t>for</a:t>
            </a:r>
            <a:r>
              <a:rPr lang="de-DE" altLang="en-US" sz="1800" dirty="0" smtClean="0"/>
              <a:t> D4  </a:t>
            </a:r>
          </a:p>
          <a:p>
            <a:pPr marL="342900" indent="-342900" algn="just">
              <a:spcBef>
                <a:spcPts val="0"/>
              </a:spcBef>
              <a:spcAft>
                <a:spcPts val="300"/>
              </a:spcAft>
              <a:defRPr/>
            </a:pPr>
            <a:endParaRPr lang="en-GB" altLang="en-US" sz="1800" dirty="0" smtClean="0"/>
          </a:p>
          <a:p>
            <a:pPr algn="just">
              <a:spcBef>
                <a:spcPts val="0"/>
              </a:spcBef>
              <a:spcAft>
                <a:spcPts val="300"/>
              </a:spcAft>
              <a:buFontTx/>
              <a:buNone/>
              <a:defRPr/>
            </a:pPr>
            <a:endParaRPr lang="en-GB" altLang="en-US" sz="1800" dirty="0" smtClean="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8</a:t>
            </a:fld>
            <a:endParaRPr lang="en-US" altLang="en-US" sz="1200" b="0" smtClean="0"/>
          </a:p>
        </p:txBody>
      </p:sp>
      <p:sp>
        <p:nvSpPr>
          <p:cNvPr id="29699"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TG13 activities this week</a:t>
            </a: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29701"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F3A9A60-05B2-4253-9F90-0E6A530182DC}" type="slidenum">
              <a:rPr lang="en-US" altLang="en-US" sz="1200" b="0" smtClean="0"/>
              <a:pPr>
                <a:spcBef>
                  <a:spcPct val="0"/>
                </a:spcBef>
                <a:buFontTx/>
                <a:buNone/>
              </a:pPr>
              <a:t>9</a:t>
            </a:fld>
            <a:endParaRPr lang="en-US" altLang="en-US" sz="1200" b="0" smtClean="0"/>
          </a:p>
        </p:txBody>
      </p:sp>
      <p:sp>
        <p:nvSpPr>
          <p:cNvPr id="31747"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#1</a:t>
            </a:r>
          </a:p>
          <a:p>
            <a:pPr algn="just">
              <a:buFontTx/>
              <a:buNone/>
            </a:pPr>
            <a:r>
              <a:rPr lang="en-US" altLang="en-US" sz="3600" dirty="0" smtClean="0"/>
              <a:t>Tuesday AM1, July 10, </a:t>
            </a:r>
            <a:r>
              <a:rPr lang="en-US" altLang="en-US" sz="3600" dirty="0"/>
              <a:t>2018</a:t>
            </a:r>
            <a:endParaRPr lang="en-US" altLang="en-US" dirty="0"/>
          </a:p>
        </p:txBody>
      </p:sp>
      <p:sp>
        <p:nvSpPr>
          <p:cNvPr id="3174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2" name="Tabelle 1"/>
          <p:cNvGraphicFramePr>
            <a:graphicFrameLocks noGrp="1"/>
          </p:cNvGraphicFramePr>
          <p:nvPr>
            <p:extLst>
              <p:ext uri="{D42A27DB-BD31-4B8C-83A1-F6EECF244321}">
                <p14:modId xmlns:p14="http://schemas.microsoft.com/office/powerpoint/2010/main" val="2486839397"/>
              </p:ext>
            </p:extLst>
          </p:nvPr>
        </p:nvGraphicFramePr>
        <p:xfrm>
          <a:off x="838200" y="2286000"/>
          <a:ext cx="8077200" cy="4066830"/>
        </p:xfrm>
        <a:graphic>
          <a:graphicData uri="http://schemas.openxmlformats.org/drawingml/2006/table">
            <a:tbl>
              <a:tblPr firstRow="1" bandRow="1">
                <a:tableStyleId>{5C22544A-7EE6-4342-B048-85BDC9FD1C3A}</a:tableStyleId>
              </a:tblPr>
              <a:tblGrid>
                <a:gridCol w="72390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tblGrid>
              <a:tr h="381364">
                <a:tc>
                  <a:txBody>
                    <a:bodyPr/>
                    <a:lstStyle/>
                    <a:p>
                      <a:r>
                        <a:rPr lang="de-DE" sz="1800" dirty="0" smtClean="0"/>
                        <a:t>Item</a:t>
                      </a:r>
                      <a:endParaRPr lang="en-US" sz="1800" dirty="0"/>
                    </a:p>
                  </a:txBody>
                  <a:tcPr marT="45764" marB="45764"/>
                </a:tc>
                <a:tc>
                  <a:txBody>
                    <a:bodyPr/>
                    <a:lstStyle/>
                    <a:p>
                      <a:r>
                        <a:rPr lang="de-DE" sz="1800" dirty="0" smtClean="0"/>
                        <a:t>Time</a:t>
                      </a:r>
                      <a:endParaRPr lang="en-US" sz="1800" dirty="0"/>
                    </a:p>
                  </a:txBody>
                  <a:tcPr marT="45764" marB="45764"/>
                </a:tc>
                <a:extLst>
                  <a:ext uri="{0D108BD9-81ED-4DB2-BD59-A6C34878D82A}">
                    <a16:rowId xmlns:a16="http://schemas.microsoft.com/office/drawing/2014/main" val="10000"/>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64" marB="45764"/>
                </a:tc>
                <a:tc>
                  <a:txBody>
                    <a:bodyPr/>
                    <a:lstStyle/>
                    <a:p>
                      <a:r>
                        <a:rPr lang="de-DE" sz="1800" dirty="0" smtClean="0"/>
                        <a:t>3</a:t>
                      </a:r>
                      <a:endParaRPr lang="en-US" sz="1800" dirty="0"/>
                    </a:p>
                  </a:txBody>
                  <a:tcPr marT="45764" marB="45764"/>
                </a:tc>
                <a:extLst>
                  <a:ext uri="{0D108BD9-81ED-4DB2-BD59-A6C34878D82A}">
                    <a16:rowId xmlns:a16="http://schemas.microsoft.com/office/drawing/2014/main" val="10001"/>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Welcome, Who is Who</a:t>
                      </a:r>
                    </a:p>
                  </a:txBody>
                  <a:tcPr marT="45764" marB="45764"/>
                </a:tc>
                <a:tc>
                  <a:txBody>
                    <a:bodyPr/>
                    <a:lstStyle/>
                    <a:p>
                      <a:r>
                        <a:rPr lang="de-DE" sz="1800" dirty="0" smtClean="0"/>
                        <a:t>5</a:t>
                      </a:r>
                      <a:endParaRPr lang="en-US" sz="1800" dirty="0"/>
                    </a:p>
                  </a:txBody>
                  <a:tcPr marT="45764" marB="45764"/>
                </a:tc>
                <a:extLst>
                  <a:ext uri="{0D108BD9-81ED-4DB2-BD59-A6C34878D82A}">
                    <a16:rowId xmlns:a16="http://schemas.microsoft.com/office/drawing/2014/main" val="10002"/>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10003"/>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Review and approve last meeting minutes 0216/r0</a:t>
                      </a:r>
                    </a:p>
                  </a:txBody>
                  <a:tcPr marT="45764" marB="45764"/>
                </a:tc>
                <a:tc>
                  <a:txBody>
                    <a:bodyPr/>
                    <a:lstStyle/>
                    <a:p>
                      <a:r>
                        <a:rPr lang="de-DE" sz="1800" dirty="0" smtClean="0"/>
                        <a:t>5</a:t>
                      </a:r>
                      <a:endParaRPr lang="en-US" sz="1800" dirty="0"/>
                    </a:p>
                  </a:txBody>
                  <a:tcPr marT="45764" marB="45764"/>
                </a:tc>
                <a:extLst>
                  <a:ext uri="{0D108BD9-81ED-4DB2-BD59-A6C34878D82A}">
                    <a16:rowId xmlns:a16="http://schemas.microsoft.com/office/drawing/2014/main" val="10004"/>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Review and approve phone call minutes 0276/r0, 0277/r0,</a:t>
                      </a:r>
                      <a:r>
                        <a:rPr lang="en-GB" altLang="en-US" sz="1800" baseline="0" dirty="0" smtClean="0"/>
                        <a:t> 0278/r0, 0312/r0</a:t>
                      </a:r>
                      <a:endParaRPr lang="en-GB" altLang="en-US" sz="1800" dirty="0" smtClean="0"/>
                    </a:p>
                  </a:txBody>
                  <a:tcPr marT="45764" marB="45764"/>
                </a:tc>
                <a:tc>
                  <a:txBody>
                    <a:bodyPr/>
                    <a:lstStyle/>
                    <a:p>
                      <a:r>
                        <a:rPr lang="en-US" sz="1800" dirty="0" smtClean="0"/>
                        <a:t>30</a:t>
                      </a:r>
                      <a:endParaRPr lang="en-US" sz="1800" dirty="0"/>
                    </a:p>
                  </a:txBody>
                  <a:tcPr marT="45764" marB="45764"/>
                </a:tc>
                <a:extLst>
                  <a:ext uri="{0D108BD9-81ED-4DB2-BD59-A6C34878D82A}">
                    <a16:rowId xmlns:a16="http://schemas.microsoft.com/office/drawing/2014/main" val="1876849568"/>
                  </a:ext>
                </a:extLst>
              </a:tr>
              <a:tr h="20107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800" dirty="0" smtClean="0"/>
                        <a:t>Discussion and approval of new agenda in </a:t>
                      </a:r>
                      <a:r>
                        <a:rPr lang="en-US" altLang="en-US" sz="1800" dirty="0" smtClean="0"/>
                        <a:t>0313/r1</a:t>
                      </a:r>
                      <a:endParaRPr lang="en-US" altLang="en-US" sz="1800" dirty="0" smtClean="0"/>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10005"/>
                  </a:ext>
                </a:extLst>
              </a:tr>
              <a:tr h="201071">
                <a:tc>
                  <a:txBody>
                    <a:bodyPr/>
                    <a:lstStyle/>
                    <a:p>
                      <a:pPr marL="358775" lvl="1" indent="-358775" algn="just">
                        <a:spcBef>
                          <a:spcPts val="0"/>
                        </a:spcBef>
                        <a:spcAft>
                          <a:spcPts val="300"/>
                        </a:spcAft>
                        <a:defRPr/>
                      </a:pPr>
                      <a:r>
                        <a:rPr lang="en-US" sz="1800" dirty="0" smtClean="0"/>
                        <a:t>Results on 48-bit PM PHY synch preamble </a:t>
                      </a:r>
                      <a:r>
                        <a:rPr lang="de-DE" altLang="en-US" sz="1800" dirty="0" err="1" smtClean="0"/>
                        <a:t>doc</a:t>
                      </a:r>
                      <a:r>
                        <a:rPr lang="de-DE" altLang="en-US" sz="1800" dirty="0" smtClean="0"/>
                        <a:t>. 0288/r0 (HHI, ETRI)</a:t>
                      </a:r>
                    </a:p>
                  </a:txBody>
                  <a:tcPr marT="45764" marB="45764"/>
                </a:tc>
                <a:tc>
                  <a:txBody>
                    <a:bodyPr/>
                    <a:lstStyle/>
                    <a:p>
                      <a:r>
                        <a:rPr lang="de-DE" sz="1800" dirty="0" smtClean="0"/>
                        <a:t>20</a:t>
                      </a:r>
                      <a:endParaRPr lang="en-US" sz="1800" dirty="0"/>
                    </a:p>
                  </a:txBody>
                  <a:tcPr marT="45764" marB="45764"/>
                </a:tc>
                <a:extLst>
                  <a:ext uri="{0D108BD9-81ED-4DB2-BD59-A6C34878D82A}">
                    <a16:rowId xmlns:a16="http://schemas.microsoft.com/office/drawing/2014/main" val="492732941"/>
                  </a:ext>
                </a:extLst>
              </a:tr>
              <a:tr h="201071">
                <a:tc>
                  <a:txBody>
                    <a:bodyPr/>
                    <a:lstStyle/>
                    <a:p>
                      <a:pPr marL="358775" lvl="1" indent="-358775" algn="just">
                        <a:spcBef>
                          <a:spcPts val="0"/>
                        </a:spcBef>
                        <a:spcAft>
                          <a:spcPts val="300"/>
                        </a:spcAft>
                        <a:defRPr/>
                      </a:pPr>
                      <a:r>
                        <a:rPr lang="de-DE" altLang="en-US" sz="1800" dirty="0" smtClean="0"/>
                        <a:t>Resolve </a:t>
                      </a:r>
                      <a:r>
                        <a:rPr lang="de-DE" altLang="en-US" sz="1800" dirty="0" err="1" smtClean="0"/>
                        <a:t>comments</a:t>
                      </a:r>
                      <a:r>
                        <a:rPr lang="de-DE" altLang="en-US" sz="1800" dirty="0" smtClean="0"/>
                        <a:t>/</a:t>
                      </a:r>
                      <a:r>
                        <a:rPr lang="de-DE" altLang="en-US" sz="1800" dirty="0" err="1" smtClean="0"/>
                        <a:t>make</a:t>
                      </a:r>
                      <a:r>
                        <a:rPr lang="de-DE" altLang="en-US" sz="1800" dirty="0" smtClean="0"/>
                        <a:t> </a:t>
                      </a:r>
                      <a:r>
                        <a:rPr lang="de-DE" altLang="en-US" sz="1800" dirty="0" err="1" smtClean="0"/>
                        <a:t>changes</a:t>
                      </a:r>
                      <a:r>
                        <a:rPr lang="de-DE" altLang="en-US" sz="1800" dirty="0" smtClean="0"/>
                        <a:t> in </a:t>
                      </a:r>
                      <a:r>
                        <a:rPr lang="de-DE" altLang="en-US" sz="1800" dirty="0" err="1" smtClean="0"/>
                        <a:t>doc</a:t>
                      </a:r>
                      <a:r>
                        <a:rPr lang="de-DE" altLang="en-US" sz="1800" dirty="0" smtClean="0"/>
                        <a:t>. 0003/r7 (HHI, ETRI, </a:t>
                      </a:r>
                      <a:r>
                        <a:rPr lang="de-DE" altLang="en-US" sz="1800" dirty="0" err="1" smtClean="0"/>
                        <a:t>vlncom</a:t>
                      </a:r>
                      <a:r>
                        <a:rPr lang="de-DE" altLang="en-US" sz="1800" dirty="0" smtClean="0"/>
                        <a:t>)</a:t>
                      </a:r>
                    </a:p>
                  </a:txBody>
                  <a:tcPr marT="45764" marB="45764"/>
                </a:tc>
                <a:tc>
                  <a:txBody>
                    <a:bodyPr/>
                    <a:lstStyle/>
                    <a:p>
                      <a:r>
                        <a:rPr lang="de-DE" sz="1800" dirty="0" smtClean="0"/>
                        <a:t>20</a:t>
                      </a:r>
                      <a:endParaRPr lang="en-US" sz="1800" dirty="0"/>
                    </a:p>
                  </a:txBody>
                  <a:tcPr marT="45764" marB="45764"/>
                </a:tc>
                <a:extLst>
                  <a:ext uri="{0D108BD9-81ED-4DB2-BD59-A6C34878D82A}">
                    <a16:rowId xmlns:a16="http://schemas.microsoft.com/office/drawing/2014/main" val="2770897883"/>
                  </a:ext>
                </a:extLst>
              </a:tr>
              <a:tr h="201071">
                <a:tc>
                  <a:txBody>
                    <a:bodyPr/>
                    <a:lstStyle/>
                    <a:p>
                      <a:pPr marL="358775" lvl="1" indent="-358775" algn="just">
                        <a:spcBef>
                          <a:spcPts val="0"/>
                        </a:spcBef>
                        <a:spcAft>
                          <a:spcPts val="300"/>
                        </a:spcAft>
                        <a:defRPr/>
                      </a:pPr>
                      <a:r>
                        <a:rPr lang="de-DE" altLang="en-US" sz="1800" dirty="0" smtClean="0"/>
                        <a:t>Validation </a:t>
                      </a:r>
                      <a:r>
                        <a:rPr lang="de-DE" altLang="en-US" sz="1800" dirty="0" err="1" smtClean="0"/>
                        <a:t>of</a:t>
                      </a:r>
                      <a:r>
                        <a:rPr lang="de-DE" altLang="en-US" sz="1800" dirty="0" smtClean="0"/>
                        <a:t> PM PHY </a:t>
                      </a:r>
                      <a:r>
                        <a:rPr lang="de-DE" altLang="en-US" sz="1800" dirty="0" err="1" smtClean="0"/>
                        <a:t>up</a:t>
                      </a:r>
                      <a:r>
                        <a:rPr lang="de-DE" altLang="en-US" sz="1800" dirty="0" smtClean="0"/>
                        <a:t> </a:t>
                      </a:r>
                      <a:r>
                        <a:rPr lang="de-DE" altLang="en-US" sz="1800" dirty="0" err="1" smtClean="0"/>
                        <a:t>to</a:t>
                      </a:r>
                      <a:r>
                        <a:rPr lang="de-DE" altLang="en-US" sz="1800" dirty="0" smtClean="0"/>
                        <a:t> 200 MHz </a:t>
                      </a:r>
                      <a:r>
                        <a:rPr lang="de-DE" altLang="en-US" sz="1800" dirty="0" err="1" smtClean="0"/>
                        <a:t>doc</a:t>
                      </a:r>
                      <a:r>
                        <a:rPr lang="de-DE" altLang="en-US" sz="1800" dirty="0" smtClean="0"/>
                        <a:t>. 0172/r4 (HHI)</a:t>
                      </a:r>
                    </a:p>
                  </a:txBody>
                  <a:tcPr marT="45764" marB="45764"/>
                </a:tc>
                <a:tc>
                  <a:txBody>
                    <a:bodyPr/>
                    <a:lstStyle/>
                    <a:p>
                      <a:r>
                        <a:rPr lang="en-US" sz="1800" dirty="0" smtClean="0"/>
                        <a:t>20</a:t>
                      </a:r>
                      <a:endParaRPr lang="en-US" sz="1800" dirty="0"/>
                    </a:p>
                  </a:txBody>
                  <a:tcPr marT="45764" marB="45764"/>
                </a:tc>
                <a:extLst>
                  <a:ext uri="{0D108BD9-81ED-4DB2-BD59-A6C34878D82A}">
                    <a16:rowId xmlns:a16="http://schemas.microsoft.com/office/drawing/2014/main" val="1843314751"/>
                  </a:ext>
                </a:extLst>
              </a:tr>
              <a:tr h="36610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 Recess</a:t>
                      </a:r>
                    </a:p>
                  </a:txBody>
                  <a:tcPr marT="45764" marB="45764"/>
                </a:tc>
                <a:tc>
                  <a:txBody>
                    <a:bodyPr/>
                    <a:lstStyle/>
                    <a:p>
                      <a:r>
                        <a:rPr lang="de-DE" sz="1800" dirty="0" smtClean="0"/>
                        <a:t>2</a:t>
                      </a:r>
                      <a:endParaRPr lang="en-US" sz="1800" dirty="0"/>
                    </a:p>
                  </a:txBody>
                  <a:tcPr marT="45764" marB="45764"/>
                </a:tc>
                <a:extLst>
                  <a:ext uri="{0D108BD9-81ED-4DB2-BD59-A6C34878D82A}">
                    <a16:rowId xmlns:a16="http://schemas.microsoft.com/office/drawing/2014/main" val="10006"/>
                  </a:ext>
                </a:extLst>
              </a:tr>
            </a:tbl>
          </a:graphicData>
        </a:graphic>
      </p:graphicFrame>
      <p:sp>
        <p:nvSpPr>
          <p:cNvPr id="31781"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1940</Words>
  <Application>Microsoft Office PowerPoint</Application>
  <PresentationFormat>Bildschirmpräsentation (4:3)</PresentationFormat>
  <Paragraphs>440</Paragraphs>
  <Slides>23</Slides>
  <Notes>23</Notes>
  <HiddenSlides>0</HiddenSlides>
  <MMClips>0</MMClips>
  <ScaleCrop>false</ScaleCrop>
  <HeadingPairs>
    <vt:vector size="8" baseType="variant">
      <vt:variant>
        <vt:lpstr>Verwendete Schriftarten</vt:lpstr>
      </vt:variant>
      <vt:variant>
        <vt:i4>5</vt:i4>
      </vt:variant>
      <vt:variant>
        <vt:lpstr>Design</vt:lpstr>
      </vt:variant>
      <vt:variant>
        <vt:i4>1</vt:i4>
      </vt:variant>
      <vt:variant>
        <vt:lpstr>Eingebettete OLE-Server</vt:lpstr>
      </vt:variant>
      <vt:variant>
        <vt:i4>1</vt:i4>
      </vt:variant>
      <vt:variant>
        <vt:lpstr>Folientitel</vt:lpstr>
      </vt:variant>
      <vt:variant>
        <vt:i4>23</vt:i4>
      </vt:variant>
    </vt:vector>
  </HeadingPairs>
  <TitlesOfParts>
    <vt:vector size="30" baseType="lpstr">
      <vt:lpstr>ＭＳ Ｐゴシック</vt:lpstr>
      <vt:lpstr>ＭＳ Ｐゴシック</vt:lpstr>
      <vt:lpstr>Arial</vt:lpstr>
      <vt:lpstr>Times New Roman</vt:lpstr>
      <vt:lpstr>Wingdings</vt:lpstr>
      <vt:lpstr>802-11-Submission</vt:lpstr>
      <vt:lpstr>Document</vt:lpstr>
      <vt:lpstr>IEEE 802.15 TG13  Multi-Gbit/s Optical Wireless Communication  July 2018 Meeting Slides</vt:lpstr>
      <vt:lpstr>PowerPoint-Präsentation</vt:lpstr>
      <vt:lpstr>PowerPoint-Präsentation</vt:lpstr>
      <vt:lpstr>PowerPoint-Präsentation</vt:lpstr>
      <vt:lpstr>PowerPoint-Präsentation</vt:lpstr>
      <vt:lpstr>Task Group Operating Rules</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11-17/0203Xr0</dc:title>
  <dc:subject>Task Group AY November 2015 Meeting Agenda</dc:subject>
  <dc:creator>Nikola Serafimovski</dc:creator>
  <cp:keywords>March 2017</cp:keywords>
  <cp:lastModifiedBy>Jungnickel, Volker</cp:lastModifiedBy>
  <cp:revision>4392</cp:revision>
  <cp:lastPrinted>2014-11-04T15:04:57Z</cp:lastPrinted>
  <dcterms:created xsi:type="dcterms:W3CDTF">2007-04-17T18:10:23Z</dcterms:created>
  <dcterms:modified xsi:type="dcterms:W3CDTF">2018-07-10T15:42:56Z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