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560" r:id="rId10"/>
    <p:sldId id="779" r:id="rId11"/>
    <p:sldId id="718" r:id="rId12"/>
    <p:sldId id="791" r:id="rId13"/>
    <p:sldId id="778" r:id="rId14"/>
    <p:sldId id="790" r:id="rId15"/>
    <p:sldId id="774" r:id="rId16"/>
    <p:sldId id="792" r:id="rId17"/>
    <p:sldId id="764" r:id="rId18"/>
    <p:sldId id="786" r:id="rId19"/>
    <p:sldId id="789" r:id="rId20"/>
    <p:sldId id="761" r:id="rId21"/>
    <p:sldId id="766" r:id="rId22"/>
    <p:sldId id="762" r:id="rId23"/>
    <p:sldId id="7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4" autoAdjust="0"/>
    <p:restoredTop sz="95409" autoAdjust="0"/>
  </p:normalViewPr>
  <p:slideViewPr>
    <p:cSldViewPr>
      <p:cViewPr varScale="1">
        <p:scale>
          <a:sx n="62" d="100"/>
          <a:sy n="62" d="100"/>
        </p:scale>
        <p:origin x="811"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61856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13</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15</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17</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18</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19</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361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20</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32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32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32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DEAA809D-4081-4119-91C9-2991594B4DE6}" type="slidenum">
              <a:rPr lang="en-US" altLang="en-US" smtClean="0"/>
              <a:pPr>
                <a:spcBef>
                  <a:spcPct val="0"/>
                </a:spcBef>
              </a:pPr>
              <a:t>21</a:t>
            </a:fld>
            <a:endParaRPr lang="en-US" altLang="en-US" smtClean="0"/>
          </a:p>
        </p:txBody>
      </p:sp>
      <p:sp>
        <p:nvSpPr>
          <p:cNvPr id="53254" name="Rectangle 2"/>
          <p:cNvSpPr>
            <a:spLocks noGrp="1" noRot="1" noChangeAspect="1" noChangeArrowheads="1" noTextEdit="1"/>
          </p:cNvSpPr>
          <p:nvPr>
            <p:ph type="sldImg"/>
          </p:nvPr>
        </p:nvSpPr>
        <p:spPr>
          <a:xfrm>
            <a:off x="1154113" y="701675"/>
            <a:ext cx="4625975" cy="3468688"/>
          </a:xfrm>
          <a:ln/>
        </p:spPr>
      </p:sp>
      <p:sp>
        <p:nvSpPr>
          <p:cNvPr id="532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34905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-0313-02-0013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2018-07-8</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45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with 48 samples defined in doc. 15-18-0003/r8.</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54950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337327019"/>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baseline="0" dirty="0" smtClean="0"/>
                        <a:t> </a:t>
                      </a:r>
                      <a:r>
                        <a:rPr lang="de-DE" altLang="en-US" sz="1800" dirty="0" err="1" smtClean="0"/>
                        <a:t>text</a:t>
                      </a:r>
                      <a:r>
                        <a:rPr lang="de-DE" altLang="en-US" sz="1800" dirty="0" smtClean="0"/>
                        <a:t> </a:t>
                      </a:r>
                      <a:r>
                        <a:rPr lang="de-DE" altLang="en-US" sz="1800" dirty="0" err="1" smtClean="0"/>
                        <a:t>proposal</a:t>
                      </a:r>
                      <a:r>
                        <a:rPr lang="de-DE" altLang="en-US" sz="1800" dirty="0" smtClean="0"/>
                        <a:t> </a:t>
                      </a:r>
                      <a:r>
                        <a:rPr lang="de-DE" altLang="en-US" sz="1800" dirty="0" err="1" smtClean="0"/>
                        <a:t>for</a:t>
                      </a:r>
                      <a:r>
                        <a:rPr lang="de-DE" altLang="en-US" sz="1800" dirty="0" smtClean="0"/>
                        <a:t> LB PHY </a:t>
                      </a:r>
                      <a:r>
                        <a:rPr lang="de-DE" altLang="en-US" sz="1800" dirty="0" smtClean="0"/>
                        <a:t>0267/r2</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98288505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text</a:t>
                      </a:r>
                      <a:r>
                        <a:rPr lang="de-DE" altLang="en-US" sz="1800" dirty="0" smtClean="0"/>
                        <a:t> </a:t>
                      </a:r>
                      <a:r>
                        <a:rPr lang="en-US" sz="1800" dirty="0" smtClean="0"/>
                        <a:t>proposal for HB PHY in 0273/r0</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5296345"/>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way</a:t>
                      </a:r>
                      <a:r>
                        <a:rPr lang="de-DE" altLang="en-US" sz="1800" dirty="0" smtClean="0"/>
                        <a:t> </a:t>
                      </a:r>
                      <a:r>
                        <a:rPr lang="de-DE" altLang="en-US" sz="1800" dirty="0" err="1" smtClean="0"/>
                        <a:t>forward</a:t>
                      </a:r>
                      <a:r>
                        <a:rPr lang="de-DE" altLang="en-US" sz="1800" dirty="0" smtClean="0"/>
                        <a:t> on validation </a:t>
                      </a:r>
                      <a:r>
                        <a:rPr lang="de-DE" altLang="en-US" sz="1800" dirty="0" err="1" smtClean="0"/>
                        <a:t>of</a:t>
                      </a:r>
                      <a:r>
                        <a:rPr lang="de-DE" altLang="en-US" sz="1800" dirty="0" smtClean="0"/>
                        <a:t> LB PHY </a:t>
                      </a:r>
                      <a:r>
                        <a:rPr lang="de-DE" altLang="en-US" sz="1800" dirty="0" err="1" smtClean="0"/>
                        <a:t>and</a:t>
                      </a:r>
                      <a:r>
                        <a:rPr lang="de-DE" altLang="en-US" sz="1800" dirty="0" smtClean="0"/>
                        <a:t> HB PHY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8523649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LB PHY and HB PHY require additional performance evaluation in AWGN concerning Synch, Header and Payload, following the scheme used in 0190/r0 before being added to D3.</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105957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13</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060087156"/>
              </p:ext>
            </p:extLst>
          </p:nvPr>
        </p:nvGraphicFramePr>
        <p:xfrm>
          <a:off x="685800" y="2362200"/>
          <a:ext cx="8229600" cy="255991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42900" marR="0" lvl="1" indent="-342900" algn="just" defTabSz="914400" rtl="0" eaLnBrk="0" fontAlgn="base" latinLnBrk="0" hangingPunct="0">
                        <a:lnSpc>
                          <a:spcPct val="100000"/>
                        </a:lnSpc>
                        <a:spcBef>
                          <a:spcPts val="0"/>
                        </a:spcBef>
                        <a:spcAft>
                          <a:spcPts val="300"/>
                        </a:spcAft>
                        <a:buClrTx/>
                        <a:buSzTx/>
                        <a:buFontTx/>
                        <a:buNone/>
                        <a:tabLst/>
                        <a:defRPr/>
                      </a:pP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Text on MAC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pureLiFi</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t.b.d</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889369489"/>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of slots =</a:t>
                      </a:r>
                      <a:r>
                        <a:rPr lang="en-GB" altLang="en-US" sz="1800" baseline="0" dirty="0" smtClean="0"/>
                        <a:t>  </a:t>
                      </a:r>
                      <a:r>
                        <a:rPr lang="en-GB" altLang="en-US" sz="1800" dirty="0" smtClean="0"/>
                        <a:t>during September meeting</a:t>
                      </a:r>
                    </a:p>
                  </a:txBody>
                  <a:tcPr marT="45672" marB="45672"/>
                </a:tc>
                <a:tc>
                  <a:txBody>
                    <a:bodyPr/>
                    <a:lstStyle/>
                    <a:p>
                      <a:r>
                        <a:rPr lang="de-DE" sz="1800" dirty="0" smtClean="0"/>
                        <a:t>5</a:t>
                      </a:r>
                      <a:endParaRPr lang="en-US" sz="1800" dirty="0"/>
                    </a:p>
                  </a:txBody>
                  <a:tcPr marT="45672" marB="45672"/>
                </a:tc>
                <a:extLst>
                  <a:ext uri="{0D108BD9-81ED-4DB2-BD59-A6C34878D82A}">
                    <a16:rowId xmlns:a16="http://schemas.microsoft.com/office/drawing/2014/main" val="385588373"/>
                  </a:ext>
                </a:extLst>
              </a:tr>
              <a:tr h="365702">
                <a:tc>
                  <a:txBody>
                    <a:bodyPr/>
                    <a:lstStyle/>
                    <a:p>
                      <a:pPr marL="358775" marR="0" lvl="1" indent="-342900" algn="just" defTabSz="914400" rtl="0" eaLnBrk="0" fontAlgn="base" latinLnBrk="0" hangingPunct="0">
                        <a:lnSpc>
                          <a:spcPct val="100000"/>
                        </a:lnSpc>
                        <a:spcBef>
                          <a:spcPts val="0"/>
                        </a:spcBef>
                        <a:spcAft>
                          <a:spcPts val="300"/>
                        </a:spcAft>
                        <a:buClrTx/>
                        <a:buSzTx/>
                        <a:buFontTx/>
                        <a:buNone/>
                        <a:tabLst/>
                        <a:defRPr/>
                      </a:pP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Discuss</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the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way</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forward</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on 802.15.13 MAC</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5305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15</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 July 11,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715526163"/>
              </p:ext>
            </p:extLst>
          </p:nvPr>
        </p:nvGraphicFramePr>
        <p:xfrm>
          <a:off x="838200" y="2362200"/>
          <a:ext cx="8077200" cy="2560486"/>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a:t>
                      </a:r>
                    </a:p>
                  </a:txBody>
                  <a:tcPr marT="45678" marB="45678"/>
                </a:tc>
                <a:tc>
                  <a:txBody>
                    <a:bodyPr/>
                    <a:lstStyle/>
                    <a:p>
                      <a:r>
                        <a:rPr lang="de-DE" sz="1800" dirty="0" smtClean="0"/>
                        <a:t>40</a:t>
                      </a:r>
                      <a:endParaRPr lang="en-US" sz="1800" dirty="0"/>
                    </a:p>
                  </a:txBody>
                  <a:tcPr marT="45678" marB="45678"/>
                </a:tc>
                <a:extLst>
                  <a:ext uri="{0D108BD9-81ED-4DB2-BD59-A6C34878D82A}">
                    <a16:rowId xmlns:a16="http://schemas.microsoft.com/office/drawing/2014/main" val="3378493915"/>
                  </a:ext>
                </a:extLst>
              </a:tr>
              <a:tr h="365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Discussion about creation of D3</a:t>
                      </a:r>
                      <a:r>
                        <a:rPr lang="en-GB" altLang="en-US" sz="1800" baseline="0" dirty="0" smtClean="0"/>
                        <a:t> </a:t>
                      </a:r>
                      <a:r>
                        <a:rPr lang="en-GB" altLang="en-US" sz="1800" dirty="0" smtClean="0"/>
                        <a:t>and comment collection against it</a:t>
                      </a:r>
                    </a:p>
                  </a:txBody>
                  <a:tcPr marT="45678" marB="45678"/>
                </a:tc>
                <a:tc>
                  <a:txBody>
                    <a:bodyPr/>
                    <a:lstStyle/>
                    <a:p>
                      <a:r>
                        <a:rPr lang="en-US" sz="1800" dirty="0" smtClean="0"/>
                        <a:t>5</a:t>
                      </a:r>
                      <a:endParaRPr lang="en-US" sz="1800" dirty="0"/>
                    </a:p>
                  </a:txBody>
                  <a:tcPr marT="45678" marB="45678"/>
                </a:tc>
                <a:extLst>
                  <a:ext uri="{0D108BD9-81ED-4DB2-BD59-A6C34878D82A}">
                    <a16:rowId xmlns:a16="http://schemas.microsoft.com/office/drawing/2014/main" val="955205232"/>
                  </a:ext>
                </a:extLst>
              </a:tr>
              <a:tr h="365837">
                <a:tc>
                  <a:txBody>
                    <a:bodyPr/>
                    <a:lstStyle/>
                    <a:p>
                      <a:pPr marL="358775" marR="0" lvl="1" indent="-342900" algn="just" defTabSz="914400" rtl="0" eaLnBrk="0" fontAlgn="base" latinLnBrk="0" hangingPunct="0">
                        <a:lnSpc>
                          <a:spcPct val="100000"/>
                        </a:lnSpc>
                        <a:spcBef>
                          <a:spcPts val="0"/>
                        </a:spcBef>
                        <a:spcAft>
                          <a:spcPts val="300"/>
                        </a:spcAft>
                        <a:buClrTx/>
                        <a:buSzTx/>
                        <a:buFontTx/>
                        <a:buNone/>
                        <a:tabLst/>
                        <a:defRPr/>
                      </a:pP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Clarify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if</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there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is</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any</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impact</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on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the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timeline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in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doc</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17-0288/r4</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2639683355"/>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3996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All comments as resolved in doc. 0088/</a:t>
            </a:r>
            <a:r>
              <a:rPr lang="en-GB" altLang="en-US" dirty="0" err="1" smtClean="0">
                <a:sym typeface="Wingdings" panose="05000000000000000000" pitchFamily="2" charset="2"/>
              </a:rPr>
              <a:t>rx</a:t>
            </a:r>
            <a:r>
              <a:rPr lang="en-GB" altLang="en-US" dirty="0" smtClean="0">
                <a:sym typeface="Wingdings" panose="05000000000000000000" pitchFamily="2" charset="2"/>
              </a:rPr>
              <a:t> will be worked in D3. TBDs delivered until July 25 will also be included. D3 will be made available until August 15. Comments against D3 are due before Sept. 2 and will be resolved in the September meeting in Kona.</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17</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Wednesday, PM2, July 11,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9697127"/>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Create</a:t>
                      </a:r>
                      <a:r>
                        <a:rPr lang="en-US" sz="1800" b="0" i="0" u="none" strike="noStrike" baseline="0" dirty="0" smtClean="0">
                          <a:solidFill>
                            <a:srgbClr val="000000"/>
                          </a:solidFill>
                          <a:effectLst/>
                          <a:latin typeface="+mn-lt"/>
                        </a:rPr>
                        <a:t> TBD list and who is responsible to deliver what and until when</a:t>
                      </a:r>
                      <a:endParaRPr lang="en-GB" altLang="en-US" sz="1800" dirty="0" smtClean="0"/>
                    </a:p>
                  </a:txBody>
                  <a:tcPr marT="45678" marB="45678"/>
                </a:tc>
                <a:tc>
                  <a:txBody>
                    <a:bodyPr/>
                    <a:lstStyle/>
                    <a:p>
                      <a:r>
                        <a:rPr lang="de-DE" sz="1800" dirty="0" smtClean="0"/>
                        <a:t>60</a:t>
                      </a:r>
                      <a:endParaRPr lang="en-US" sz="1800" dirty="0"/>
                    </a:p>
                  </a:txBody>
                  <a:tcPr marT="45678" marB="45678"/>
                </a:tc>
                <a:extLst>
                  <a:ext uri="{0D108BD9-81ED-4DB2-BD59-A6C34878D82A}">
                    <a16:rowId xmlns:a16="http://schemas.microsoft.com/office/drawing/2014/main" val="1000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Discussion on the MAC</a:t>
                      </a:r>
                      <a:endParaRPr lang="en-GB" altLang="en-US" sz="1800" dirty="0" smtClean="0"/>
                    </a:p>
                  </a:txBody>
                  <a:tcPr marT="45678" marB="45678"/>
                </a:tc>
                <a:tc>
                  <a:txBody>
                    <a:bodyPr/>
                    <a:lstStyle/>
                    <a:p>
                      <a:r>
                        <a:rPr lang="en-US" sz="1800" dirty="0" smtClean="0"/>
                        <a:t>50</a:t>
                      </a:r>
                      <a:endParaRPr lang="en-US" sz="1800" dirty="0"/>
                    </a:p>
                  </a:txBody>
                  <a:tcPr marT="45678" marB="45678"/>
                </a:tc>
                <a:extLst>
                  <a:ext uri="{0D108BD9-81ED-4DB2-BD59-A6C34878D82A}">
                    <a16:rowId xmlns:a16="http://schemas.microsoft.com/office/drawing/2014/main" val="2018699592"/>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18</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July 12,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088584963"/>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Writing style for TG13 MAC procedures</a:t>
                      </a:r>
                    </a:p>
                  </a:txBody>
                  <a:tcPr marT="45678" marB="45678"/>
                </a:tc>
                <a:tc>
                  <a:txBody>
                    <a:bodyPr/>
                    <a:lstStyle/>
                    <a:p>
                      <a:r>
                        <a:rPr lang="en-US" sz="1800" dirty="0" smtClean="0"/>
                        <a:t>30</a:t>
                      </a:r>
                      <a:endParaRPr lang="en-US" sz="1800" dirty="0"/>
                    </a:p>
                  </a:txBody>
                  <a:tcPr marT="45678" marB="45678"/>
                </a:tc>
                <a:extLst>
                  <a:ext uri="{0D108BD9-81ED-4DB2-BD59-A6C34878D82A}">
                    <a16:rowId xmlns:a16="http://schemas.microsoft.com/office/drawing/2014/main" val="179398253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Discussion and Call for TG13 MAC proposals</a:t>
                      </a:r>
                      <a:endParaRPr lang="en-GB" altLang="en-US" sz="1800" dirty="0" smtClean="0"/>
                    </a:p>
                  </a:txBody>
                  <a:tcPr marT="45678" marB="45678"/>
                </a:tc>
                <a:tc>
                  <a:txBody>
                    <a:bodyPr/>
                    <a:lstStyle/>
                    <a:p>
                      <a:r>
                        <a:rPr lang="de-DE" sz="1800" dirty="0" smtClean="0"/>
                        <a:t>80</a:t>
                      </a:r>
                      <a:endParaRPr lang="en-US" sz="1800" dirty="0"/>
                    </a:p>
                  </a:txBody>
                  <a:tcPr marT="45678" marB="45678"/>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19</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a:t>
            </a:r>
            <a:r>
              <a:rPr lang="en-US" altLang="en-US" sz="3600" dirty="0"/>
              <a:t>for Proposals on </a:t>
            </a:r>
            <a:r>
              <a:rPr lang="en-US" altLang="en-US" sz="3600" dirty="0" smtClean="0"/>
              <a:t>TG13 MAC</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proposals for MAC, in the agreed-upon writing style</a:t>
            </a:r>
          </a:p>
          <a:p>
            <a:pPr marL="342900" indent="-342900" algn="just">
              <a:defRPr/>
            </a:pPr>
            <a:r>
              <a:rPr lang="en-GB" altLang="en-US" sz="2000" b="0" dirty="0" smtClean="0"/>
              <a:t>Doc. XXXX/</a:t>
            </a:r>
            <a:r>
              <a:rPr lang="en-GB" altLang="en-US" sz="2000" b="0" dirty="0" err="1" smtClean="0"/>
              <a:t>rY</a:t>
            </a:r>
            <a:endParaRPr lang="en-GB" altLang="en-US" sz="2000" b="0" dirty="0" smtClean="0"/>
          </a:p>
          <a:p>
            <a:pPr algn="just">
              <a:buFontTx/>
              <a:buNone/>
              <a:defRPr/>
            </a:pPr>
            <a:r>
              <a:rPr lang="en-GB" altLang="en-US" sz="2000" dirty="0" smtClean="0"/>
              <a:t>Proposals shall be submitted until </a:t>
            </a:r>
            <a:r>
              <a:rPr lang="en-GB" altLang="en-US" sz="2000" u="sng" dirty="0" smtClean="0"/>
              <a:t>September 1</a:t>
            </a:r>
            <a:r>
              <a:rPr lang="en-GB" altLang="en-US" sz="2000" dirty="0" smtClean="0"/>
              <a:t> and will be discussed at the next two meetings in San Diego and Kona.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425900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July </a:t>
            </a:r>
            <a:r>
              <a:rPr lang="en-US" altLang="en-US" dirty="0"/>
              <a:t>2018 session in </a:t>
            </a:r>
            <a:r>
              <a:rPr lang="en-US" altLang="en-US" dirty="0" smtClean="0"/>
              <a:t>San Diego, CA.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7414"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20</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a:t>
            </a:r>
            <a:r>
              <a:rPr lang="en-US" altLang="en-US" sz="3600" dirty="0" smtClean="0"/>
              <a:t>PM1, </a:t>
            </a:r>
            <a:r>
              <a:rPr lang="en-US" altLang="en-US" sz="3600" dirty="0" smtClean="0"/>
              <a:t>July 12,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556598569"/>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Individual work on TBDs</a:t>
                      </a:r>
                    </a:p>
                  </a:txBody>
                  <a:tcPr marT="45673" marB="45673"/>
                </a:tc>
                <a:tc>
                  <a:txBody>
                    <a:bodyPr/>
                    <a:lstStyle/>
                    <a:p>
                      <a:r>
                        <a:rPr lang="en-US" sz="1800" dirty="0" smtClean="0"/>
                        <a:t>110</a:t>
                      </a:r>
                      <a:endParaRPr lang="en-US" sz="1800" dirty="0"/>
                    </a:p>
                  </a:txBody>
                  <a:tcPr marT="45673" marB="45673"/>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502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52F995D-0574-4918-9816-15FC89F91B59}" type="slidenum">
              <a:rPr lang="en-US" altLang="en-US" sz="1200" b="0" smtClean="0"/>
              <a:pPr>
                <a:spcBef>
                  <a:spcPct val="0"/>
                </a:spcBef>
                <a:buFontTx/>
                <a:buNone/>
              </a:pPr>
              <a:t>21</a:t>
            </a:fld>
            <a:endParaRPr lang="en-US" altLang="en-US" sz="1200" b="0" smtClean="0"/>
          </a:p>
        </p:txBody>
      </p:sp>
      <p:sp>
        <p:nvSpPr>
          <p:cNvPr id="5222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a:t>
            </a:r>
            <a:r>
              <a:rPr lang="en-US" altLang="en-US" sz="3600" dirty="0" smtClean="0"/>
              <a:t>PM2, </a:t>
            </a:r>
            <a:r>
              <a:rPr lang="en-US" altLang="en-US" sz="3600" dirty="0" smtClean="0"/>
              <a:t>July 12, </a:t>
            </a:r>
            <a:r>
              <a:rPr lang="en-US" altLang="en-US" sz="3600" dirty="0"/>
              <a:t>2018</a:t>
            </a:r>
            <a:endParaRPr lang="en-US" altLang="en-US" dirty="0"/>
          </a:p>
          <a:p>
            <a:pPr lvl="1"/>
            <a:endParaRPr lang="en-US" altLang="en-US" dirty="0"/>
          </a:p>
        </p:txBody>
      </p:sp>
      <p:sp>
        <p:nvSpPr>
          <p:cNvPr id="5222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455942513"/>
              </p:ext>
            </p:extLst>
          </p:nvPr>
        </p:nvGraphicFramePr>
        <p:xfrm>
          <a:off x="838200" y="2362200"/>
          <a:ext cx="8077200" cy="1957293"/>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23">
                <a:tc>
                  <a:txBody>
                    <a:bodyPr/>
                    <a:lstStyle/>
                    <a:p>
                      <a:r>
                        <a:rPr lang="de-DE" sz="1800" dirty="0" smtClean="0"/>
                        <a:t>Item</a:t>
                      </a:r>
                      <a:endParaRPr lang="en-US" sz="1800" dirty="0"/>
                    </a:p>
                  </a:txBody>
                  <a:tcPr marT="45755" marB="45755"/>
                </a:tc>
                <a:tc>
                  <a:txBody>
                    <a:bodyPr/>
                    <a:lstStyle/>
                    <a:p>
                      <a:r>
                        <a:rPr lang="de-DE" sz="1800" dirty="0" smtClean="0"/>
                        <a:t>Time</a:t>
                      </a:r>
                      <a:endParaRPr lang="en-US" sz="1800" dirty="0"/>
                    </a:p>
                  </a:txBody>
                  <a:tcPr marT="45755" marB="45755"/>
                </a:tc>
                <a:extLst>
                  <a:ext uri="{0D108BD9-81ED-4DB2-BD59-A6C34878D82A}">
                    <a16:rowId xmlns:a16="http://schemas.microsoft.com/office/drawing/2014/main" val="10000"/>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5" marB="45755"/>
                </a:tc>
                <a:tc>
                  <a:txBody>
                    <a:bodyPr/>
                    <a:lstStyle/>
                    <a:p>
                      <a:r>
                        <a:rPr lang="de-DE" sz="1800" dirty="0" smtClean="0"/>
                        <a:t>3</a:t>
                      </a:r>
                      <a:endParaRPr lang="en-US" sz="1800" dirty="0"/>
                    </a:p>
                  </a:txBody>
                  <a:tcPr marT="45755" marB="45755"/>
                </a:tc>
                <a:extLst>
                  <a:ext uri="{0D108BD9-81ED-4DB2-BD59-A6C34878D82A}">
                    <a16:rowId xmlns:a16="http://schemas.microsoft.com/office/drawing/2014/main" val="10001"/>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5" marB="45755"/>
                </a:tc>
                <a:tc>
                  <a:txBody>
                    <a:bodyPr/>
                    <a:lstStyle/>
                    <a:p>
                      <a:r>
                        <a:rPr lang="de-DE" sz="1800" dirty="0" smtClean="0"/>
                        <a:t>5</a:t>
                      </a:r>
                      <a:endParaRPr lang="en-US" sz="1800" dirty="0"/>
                    </a:p>
                  </a:txBody>
                  <a:tcPr marT="45755" marB="45755"/>
                </a:tc>
                <a:extLst>
                  <a:ext uri="{0D108BD9-81ED-4DB2-BD59-A6C34878D82A}">
                    <a16:rowId xmlns:a16="http://schemas.microsoft.com/office/drawing/2014/main" val="10002"/>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Individual work on TBDs</a:t>
                      </a:r>
                    </a:p>
                  </a:txBody>
                  <a:tcPr marT="45673" marB="45673"/>
                </a:tc>
                <a:tc>
                  <a:txBody>
                    <a:bodyPr/>
                    <a:lstStyle/>
                    <a:p>
                      <a:r>
                        <a:rPr lang="en-US" sz="1800" dirty="0" smtClean="0"/>
                        <a:t>110</a:t>
                      </a:r>
                      <a:endParaRPr lang="en-US" sz="1800" dirty="0"/>
                    </a:p>
                  </a:txBody>
                  <a:tcPr marT="45673" marB="45673"/>
                </a:tc>
                <a:extLst>
                  <a:ext uri="{0D108BD9-81ED-4DB2-BD59-A6C34878D82A}">
                    <a16:rowId xmlns:a16="http://schemas.microsoft.com/office/drawing/2014/main" val="2311578504"/>
                  </a:ext>
                </a:extLst>
              </a:tr>
              <a:tr h="366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5" marB="45755"/>
                </a:tc>
                <a:tc>
                  <a:txBody>
                    <a:bodyPr/>
                    <a:lstStyle/>
                    <a:p>
                      <a:r>
                        <a:rPr lang="de-DE" sz="1800" dirty="0" smtClean="0"/>
                        <a:t> 2</a:t>
                      </a:r>
                      <a:endParaRPr lang="en-US" sz="1800" dirty="0"/>
                    </a:p>
                  </a:txBody>
                  <a:tcPr marT="45755" marB="45755"/>
                </a:tc>
                <a:extLst>
                  <a:ext uri="{0D108BD9-81ED-4DB2-BD59-A6C34878D82A}">
                    <a16:rowId xmlns:a16="http://schemas.microsoft.com/office/drawing/2014/main" val="10004"/>
                  </a:ext>
                </a:extLst>
              </a:tr>
            </a:tbl>
          </a:graphicData>
        </a:graphic>
      </p:graphicFrame>
      <p:sp>
        <p:nvSpPr>
          <p:cNvPr id="5225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#10</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July 12,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86831719"/>
              </p:ext>
            </p:extLst>
          </p:nvPr>
        </p:nvGraphicFramePr>
        <p:xfrm>
          <a:off x="838200" y="2362200"/>
          <a:ext cx="8077200" cy="339090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477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of new material from TBDs</a:t>
                      </a:r>
                    </a:p>
                  </a:txBody>
                  <a:tcPr marT="45677" marB="45677"/>
                </a:tc>
                <a:tc>
                  <a:txBody>
                    <a:bodyPr/>
                    <a:lstStyle/>
                    <a:p>
                      <a:r>
                        <a:rPr lang="en-US" sz="1800" dirty="0" smtClean="0"/>
                        <a:t>60</a:t>
                      </a:r>
                      <a:endParaRPr lang="en-US" sz="1800" dirty="0"/>
                    </a:p>
                  </a:txBody>
                  <a:tcPr marT="45677" marB="45677"/>
                </a:tc>
                <a:extLst>
                  <a:ext uri="{0D108BD9-81ED-4DB2-BD59-A6C34878D82A}">
                    <a16:rowId xmlns:a16="http://schemas.microsoft.com/office/drawing/2014/main" val="751800030"/>
                  </a:ext>
                </a:extLst>
              </a:tr>
              <a:tr h="477878">
                <a:tc>
                  <a:txBody>
                    <a:bodyPr/>
                    <a:lstStyle/>
                    <a:p>
                      <a:pPr marL="0" lvl="0" indent="0" algn="just">
                        <a:buFontTx/>
                        <a:buNone/>
                      </a:pPr>
                      <a:r>
                        <a:rPr lang="en-GB" altLang="en-US" sz="1800" dirty="0" smtClean="0"/>
                        <a:t>Tentative Agenda for September meeting in Kona</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10004"/>
                  </a:ext>
                </a:extLst>
              </a:tr>
              <a:tr h="477878">
                <a:tc>
                  <a:txBody>
                    <a:bodyPr/>
                    <a:lstStyle/>
                    <a:p>
                      <a:pPr marL="0" lvl="0" indent="0" algn="just">
                        <a:buFontTx/>
                        <a:buNone/>
                      </a:pPr>
                      <a:r>
                        <a:rPr lang="en-GB" altLang="en-US" sz="1800" dirty="0" smtClean="0"/>
                        <a:t>Update timeline</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3551829685"/>
                  </a:ext>
                </a:extLst>
              </a:tr>
              <a:tr h="47787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3655354072"/>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8"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marL="342900" indent="-342900" algn="just">
              <a:buFont typeface="Arial" panose="020B0604020202020204" pitchFamily="34" charset="0"/>
              <a:buChar char="•"/>
              <a:defRPr/>
            </a:pPr>
            <a:r>
              <a:rPr lang="en-GB" altLang="en-US" dirty="0" smtClean="0"/>
              <a:t>Finalize LB PHY and HB PHY evaluation and text</a:t>
            </a:r>
          </a:p>
          <a:p>
            <a:pPr marL="342900" indent="-342900" algn="just">
              <a:buFont typeface="Arial" panose="020B0604020202020204" pitchFamily="34" charset="0"/>
              <a:buChar char="•"/>
              <a:defRPr/>
            </a:pPr>
            <a:r>
              <a:rPr lang="en-GB" altLang="en-US" dirty="0" smtClean="0"/>
              <a:t>Discuss incoming MAC proposals and TBDs</a:t>
            </a:r>
          </a:p>
          <a:p>
            <a:pPr marL="342900" indent="-342900" algn="just">
              <a:buFont typeface="Arial" panose="020B0604020202020204" pitchFamily="34" charset="0"/>
              <a:buChar char="•"/>
              <a:defRPr/>
            </a:pPr>
            <a:r>
              <a:rPr lang="en-GB" altLang="en-US" dirty="0" smtClean="0"/>
              <a:t>Resolve comments against D3</a:t>
            </a:r>
          </a:p>
          <a:p>
            <a:pPr marL="342900" indent="-342900" algn="just">
              <a:buFont typeface="Arial" panose="020B0604020202020204" pitchFamily="34" charset="0"/>
              <a:buChar char="•"/>
              <a:defRPr/>
            </a:pPr>
            <a:r>
              <a:rPr lang="en-GB" altLang="en-US" dirty="0" smtClean="0"/>
              <a:t>Prepare D4 for WG Letter Ballot</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9463"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15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566725222"/>
              </p:ext>
            </p:extLst>
          </p:nvPr>
        </p:nvGraphicFramePr>
        <p:xfrm>
          <a:off x="762000" y="1524000"/>
          <a:ext cx="7696200" cy="2187576"/>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Li </a:t>
                      </a:r>
                      <a:r>
                        <a:rPr lang="de-DE" sz="1500" dirty="0" err="1" smtClean="0"/>
                        <a:t>Qiang</a:t>
                      </a:r>
                      <a:r>
                        <a:rPr lang="de-DE" sz="1500" dirty="0" smtClean="0"/>
                        <a:t> (John),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235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560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San Diego</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676647086"/>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 #1</a:t>
                      </a:r>
                      <a:endParaRPr lang="en-US" sz="1600" b="1" i="0"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#6</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#7</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#8</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2769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sz="1800" dirty="0" smtClean="0"/>
              <a:t>Review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outcome</a:t>
            </a:r>
            <a:r>
              <a:rPr lang="de-DE" altLang="en-US" sz="1800" dirty="0" smtClean="0"/>
              <a:t> </a:t>
            </a:r>
            <a:r>
              <a:rPr lang="de-DE" altLang="en-US" sz="1800" dirty="0" err="1" smtClean="0"/>
              <a:t>of</a:t>
            </a:r>
            <a:r>
              <a:rPr lang="de-DE" altLang="en-US" sz="1800" dirty="0" smtClean="0"/>
              <a:t> </a:t>
            </a:r>
            <a:r>
              <a:rPr lang="de-DE" altLang="en-US" sz="1800" dirty="0" err="1" smtClean="0"/>
              <a:t>several</a:t>
            </a:r>
            <a:r>
              <a:rPr lang="de-DE" altLang="en-US" sz="1800" dirty="0" smtClean="0"/>
              <a:t> </a:t>
            </a:r>
            <a:r>
              <a:rPr lang="de-DE" altLang="en-US" sz="1800" dirty="0" err="1" smtClean="0"/>
              <a:t>phone</a:t>
            </a:r>
            <a:r>
              <a:rPr lang="de-DE" altLang="en-US" sz="1800" dirty="0" smtClean="0"/>
              <a:t> </a:t>
            </a:r>
            <a:r>
              <a:rPr lang="de-DE" altLang="en-US" sz="1800" dirty="0" err="1" smtClean="0"/>
              <a:t>calls</a:t>
            </a:r>
            <a:r>
              <a:rPr lang="de-DE" altLang="en-US" sz="1800" dirty="0" smtClean="0"/>
              <a:t> </a:t>
            </a:r>
          </a:p>
          <a:p>
            <a:pPr marL="342900" indent="-342900" algn="just">
              <a:spcBef>
                <a:spcPts val="0"/>
              </a:spcBef>
              <a:spcAft>
                <a:spcPts val="300"/>
              </a:spcAft>
              <a:defRPr/>
            </a:pPr>
            <a:r>
              <a:rPr lang="de-DE" altLang="en-US" sz="1800" dirty="0" err="1" smtClean="0"/>
              <a:t>Finalize</a:t>
            </a:r>
            <a:r>
              <a:rPr lang="de-DE" altLang="en-US" sz="1800" dirty="0" smtClean="0"/>
              <a:t> PM PHY </a:t>
            </a:r>
            <a:r>
              <a:rPr lang="de-DE" altLang="en-US" sz="1800" dirty="0" err="1" smtClean="0"/>
              <a:t>text</a:t>
            </a:r>
            <a:r>
              <a:rPr lang="de-DE" altLang="en-US" sz="1800" dirty="0" smtClean="0"/>
              <a:t> in </a:t>
            </a:r>
            <a:r>
              <a:rPr lang="de-DE" altLang="en-US" sz="1800" dirty="0" err="1" smtClean="0"/>
              <a:t>doc</a:t>
            </a:r>
            <a:r>
              <a:rPr lang="de-DE" altLang="en-US" sz="1800" dirty="0" smtClean="0"/>
              <a:t>. </a:t>
            </a:r>
            <a:r>
              <a:rPr lang="de-DE" altLang="en-US" sz="1800" dirty="0" smtClean="0"/>
              <a:t>0003/r7</a:t>
            </a:r>
            <a:endParaRPr lang="de-DE" altLang="en-US" sz="1800" dirty="0" smtClean="0"/>
          </a:p>
          <a:p>
            <a:pPr marL="1085850" lvl="1" indent="-342900" algn="just">
              <a:spcBef>
                <a:spcPts val="0"/>
              </a:spcBef>
              <a:spcAft>
                <a:spcPts val="300"/>
              </a:spcAft>
              <a:defRPr/>
            </a:pPr>
            <a:r>
              <a:rPr lang="en-US" sz="1800" dirty="0" smtClean="0"/>
              <a:t>results on 48-bit PM </a:t>
            </a:r>
            <a:r>
              <a:rPr lang="en-US" sz="1800" dirty="0"/>
              <a:t>PHY </a:t>
            </a:r>
            <a:r>
              <a:rPr lang="en-US" sz="1800" dirty="0" smtClean="0"/>
              <a:t>synch preamble </a:t>
            </a:r>
            <a:r>
              <a:rPr lang="de-DE" altLang="en-US" sz="1800" dirty="0" err="1" smtClean="0"/>
              <a:t>doc</a:t>
            </a:r>
            <a:r>
              <a:rPr lang="de-DE" altLang="en-US" sz="1800" dirty="0" smtClean="0"/>
              <a:t>. 0288/r0 (HHI, ETRI)</a:t>
            </a:r>
          </a:p>
          <a:p>
            <a:pPr marL="1085850" lvl="1" indent="-342900" algn="just">
              <a:spcBef>
                <a:spcPts val="0"/>
              </a:spcBef>
              <a:spcAft>
                <a:spcPts val="300"/>
              </a:spcAft>
              <a:defRPr/>
            </a:pPr>
            <a:r>
              <a:rPr lang="de-DE" altLang="en-US" sz="1800" dirty="0"/>
              <a:t>r</a:t>
            </a:r>
            <a:r>
              <a:rPr lang="de-DE" altLang="en-US" sz="1800" dirty="0" smtClean="0"/>
              <a:t>esolve </a:t>
            </a:r>
            <a:r>
              <a:rPr lang="de-DE" altLang="en-US" sz="1800" dirty="0" err="1" smtClean="0"/>
              <a:t>comments</a:t>
            </a:r>
            <a:r>
              <a:rPr lang="de-DE" altLang="en-US" sz="1800" dirty="0" smtClean="0"/>
              <a:t>/</a:t>
            </a:r>
            <a:r>
              <a:rPr lang="de-DE" altLang="en-US" sz="1800" dirty="0" err="1" smtClean="0"/>
              <a:t>make</a:t>
            </a:r>
            <a:r>
              <a:rPr lang="de-DE" altLang="en-US" sz="1800" dirty="0" smtClean="0"/>
              <a:t> </a:t>
            </a:r>
            <a:r>
              <a:rPr lang="de-DE" altLang="en-US" sz="1800" dirty="0" err="1" smtClean="0"/>
              <a:t>changes</a:t>
            </a:r>
            <a:r>
              <a:rPr lang="de-DE" altLang="en-US" sz="1800" dirty="0" smtClean="0"/>
              <a:t> in </a:t>
            </a:r>
            <a:r>
              <a:rPr lang="de-DE" altLang="en-US" sz="1800" dirty="0" err="1" smtClean="0"/>
              <a:t>doc</a:t>
            </a:r>
            <a:r>
              <a:rPr lang="de-DE" altLang="en-US" sz="1800" dirty="0" smtClean="0"/>
              <a:t>. 0003/r7 </a:t>
            </a:r>
            <a:r>
              <a:rPr lang="de-DE" altLang="en-US" sz="1800" dirty="0"/>
              <a:t>(HHI, ETRI, </a:t>
            </a:r>
            <a:r>
              <a:rPr lang="de-DE" altLang="en-US" sz="1800" dirty="0" err="1"/>
              <a:t>vlncom</a:t>
            </a:r>
            <a:r>
              <a:rPr lang="de-DE" altLang="en-US" sz="1800" dirty="0" smtClean="0"/>
              <a:t>)</a:t>
            </a:r>
          </a:p>
          <a:p>
            <a:pPr marL="1085850" lvl="1" indent="-342900" algn="just">
              <a:spcBef>
                <a:spcPts val="0"/>
              </a:spcBef>
              <a:spcAft>
                <a:spcPts val="300"/>
              </a:spcAft>
              <a:defRPr/>
            </a:pPr>
            <a:r>
              <a:rPr lang="de-DE" altLang="en-US" sz="1800" dirty="0"/>
              <a:t>validation </a:t>
            </a:r>
            <a:r>
              <a:rPr lang="de-DE" altLang="en-US" sz="1800" dirty="0" err="1"/>
              <a:t>of</a:t>
            </a:r>
            <a:r>
              <a:rPr lang="de-DE" altLang="en-US" sz="1800" dirty="0"/>
              <a:t> PM PHY </a:t>
            </a:r>
            <a:r>
              <a:rPr lang="de-DE" altLang="en-US" sz="1800" dirty="0" err="1"/>
              <a:t>up</a:t>
            </a:r>
            <a:r>
              <a:rPr lang="de-DE" altLang="en-US" sz="1800" dirty="0"/>
              <a:t> </a:t>
            </a:r>
            <a:r>
              <a:rPr lang="de-DE" altLang="en-US" sz="1800" dirty="0" err="1"/>
              <a:t>to</a:t>
            </a:r>
            <a:r>
              <a:rPr lang="de-DE" altLang="en-US" sz="1800" dirty="0"/>
              <a:t> 200 MHz </a:t>
            </a:r>
            <a:r>
              <a:rPr lang="de-DE" altLang="en-US" sz="1800" dirty="0" err="1" smtClean="0"/>
              <a:t>bandwidth</a:t>
            </a:r>
            <a:r>
              <a:rPr lang="de-DE" altLang="en-US" sz="1800" dirty="0" smtClean="0"/>
              <a:t> </a:t>
            </a:r>
            <a:r>
              <a:rPr lang="de-DE" altLang="en-US" sz="1800" dirty="0" err="1" smtClean="0"/>
              <a:t>doc</a:t>
            </a:r>
            <a:r>
              <a:rPr lang="de-DE" altLang="en-US" sz="1800" dirty="0" smtClean="0"/>
              <a:t>. 0172/r4 </a:t>
            </a:r>
            <a:r>
              <a:rPr lang="de-DE" altLang="en-US" sz="1800" dirty="0"/>
              <a:t>(HHI)</a:t>
            </a:r>
          </a:p>
          <a:p>
            <a:pPr marL="342900" indent="-342900" algn="just">
              <a:spcBef>
                <a:spcPts val="0"/>
              </a:spcBef>
              <a:spcAft>
                <a:spcPts val="300"/>
              </a:spcAf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LB PHY</a:t>
            </a:r>
          </a:p>
          <a:p>
            <a:pPr marL="1085850" lvl="1" indent="-342900" algn="just">
              <a:spcBef>
                <a:spcPts val="0"/>
              </a:spcBef>
              <a:spcAft>
                <a:spcPts val="300"/>
              </a:spcAft>
              <a:defRPr/>
            </a:pPr>
            <a:r>
              <a:rPr lang="de-DE" altLang="en-US" sz="1800" dirty="0"/>
              <a:t>p</a:t>
            </a:r>
            <a:r>
              <a:rPr lang="de-DE" altLang="en-US" sz="1800" dirty="0" smtClean="0"/>
              <a:t>resent </a:t>
            </a:r>
            <a:r>
              <a:rPr lang="de-DE" altLang="en-US" sz="1800" dirty="0" err="1" smtClean="0"/>
              <a:t>text</a:t>
            </a:r>
            <a:r>
              <a:rPr lang="de-DE" altLang="en-US" sz="1800" dirty="0" smtClean="0"/>
              <a:t> </a:t>
            </a:r>
            <a:r>
              <a:rPr lang="de-DE" altLang="en-US" sz="1800" dirty="0" err="1" smtClean="0"/>
              <a:t>version</a:t>
            </a:r>
            <a:r>
              <a:rPr lang="de-DE" altLang="en-US" sz="1800" dirty="0" smtClean="0"/>
              <a:t> </a:t>
            </a:r>
            <a:r>
              <a:rPr lang="de-DE" altLang="en-US" sz="1800" dirty="0" err="1" smtClean="0"/>
              <a:t>of</a:t>
            </a:r>
            <a:r>
              <a:rPr lang="de-DE" altLang="en-US" sz="1800" dirty="0" smtClean="0"/>
              <a:t> </a:t>
            </a:r>
            <a:r>
              <a:rPr lang="de-DE" altLang="en-US" sz="1800" dirty="0" smtClean="0"/>
              <a:t>0267/r2 </a:t>
            </a:r>
            <a:r>
              <a:rPr lang="de-DE" altLang="en-US" sz="1800" dirty="0" smtClean="0"/>
              <a:t>(</a:t>
            </a:r>
            <a:r>
              <a:rPr lang="de-DE" altLang="en-US" sz="1800" dirty="0" err="1" smtClean="0"/>
              <a:t>t.b.d</a:t>
            </a:r>
            <a:r>
              <a:rPr lang="de-DE" altLang="en-US" sz="1800" dirty="0" smtClean="0"/>
              <a:t>.)</a:t>
            </a:r>
          </a:p>
          <a:p>
            <a:pPr marL="342900" indent="-342900" algn="just">
              <a:spcBef>
                <a:spcPts val="0"/>
              </a:spcBef>
              <a:spcAft>
                <a:spcPts val="300"/>
              </a:spcAft>
              <a:defRPr/>
            </a:pPr>
            <a:r>
              <a:rPr lang="de-DE" altLang="en-US" sz="1800" dirty="0"/>
              <a:t>Present </a:t>
            </a:r>
            <a:r>
              <a:rPr lang="de-DE" altLang="en-US" sz="1800" dirty="0" err="1"/>
              <a:t>and</a:t>
            </a:r>
            <a:r>
              <a:rPr lang="de-DE" altLang="en-US" sz="1800" dirty="0"/>
              <a:t> </a:t>
            </a:r>
            <a:r>
              <a:rPr lang="de-DE" altLang="en-US" sz="1800" dirty="0" err="1"/>
              <a:t>discuss</a:t>
            </a:r>
            <a:r>
              <a:rPr lang="de-DE" altLang="en-US" sz="1800" dirty="0"/>
              <a:t> </a:t>
            </a:r>
            <a:r>
              <a:rPr lang="de-DE" altLang="en-US" sz="1800" dirty="0" smtClean="0"/>
              <a:t>HB </a:t>
            </a:r>
            <a:r>
              <a:rPr lang="de-DE" altLang="en-US" sz="1800" dirty="0"/>
              <a:t>PHY</a:t>
            </a:r>
          </a:p>
          <a:p>
            <a:pPr marL="1085850" lvl="1" indent="-342900" algn="just">
              <a:spcBef>
                <a:spcPts val="0"/>
              </a:spcBef>
              <a:spcAft>
                <a:spcPts val="300"/>
              </a:spcAft>
              <a:defRPr/>
            </a:pPr>
            <a:r>
              <a:rPr lang="de-DE" altLang="en-US" sz="1800" dirty="0" smtClean="0"/>
              <a:t>present </a:t>
            </a:r>
            <a:r>
              <a:rPr lang="de-DE" altLang="en-US" sz="1800" dirty="0" err="1"/>
              <a:t>text</a:t>
            </a:r>
            <a:r>
              <a:rPr lang="de-DE" altLang="en-US" sz="1800" dirty="0"/>
              <a:t> </a:t>
            </a:r>
            <a:r>
              <a:rPr lang="en-US" sz="1800" dirty="0" smtClean="0"/>
              <a:t>proposal </a:t>
            </a:r>
            <a:r>
              <a:rPr lang="en-US" sz="1800" dirty="0"/>
              <a:t>for High Bandwidth </a:t>
            </a:r>
            <a:r>
              <a:rPr lang="en-US" sz="1800" dirty="0" smtClean="0"/>
              <a:t>PHY in 0273/r0</a:t>
            </a:r>
            <a:endParaRPr lang="de-DE" altLang="en-US" sz="1800" dirty="0"/>
          </a:p>
          <a:p>
            <a:pPr marL="342900" indent="-342900" algn="just">
              <a:spcBef>
                <a:spcPts val="0"/>
              </a:spcBef>
              <a:spcAft>
                <a:spcPts val="300"/>
              </a:spcAft>
              <a:defRPr/>
            </a:pPr>
            <a:r>
              <a:rPr lang="de-DE" altLang="en-US" sz="1800" dirty="0" err="1" smtClean="0"/>
              <a:t>Discuss</a:t>
            </a:r>
            <a:r>
              <a:rPr lang="de-DE" altLang="en-US" sz="1800" dirty="0" smtClean="0"/>
              <a:t> </a:t>
            </a:r>
            <a:r>
              <a:rPr lang="de-DE" altLang="en-US" sz="1800" dirty="0"/>
              <a:t>TG13 </a:t>
            </a:r>
            <a:r>
              <a:rPr lang="de-DE" altLang="en-US" sz="1800" dirty="0" smtClean="0"/>
              <a:t>MAC</a:t>
            </a:r>
            <a:endParaRPr lang="de-DE" altLang="en-US" sz="1800" dirty="0"/>
          </a:p>
          <a:p>
            <a:pPr marL="1085850" lvl="1" indent="-342900" algn="just">
              <a:spcBef>
                <a:spcPts val="0"/>
              </a:spcBef>
              <a:spcAft>
                <a:spcPts val="300"/>
              </a:spcAft>
              <a:defRPr/>
            </a:pPr>
            <a:r>
              <a:rPr lang="de-DE" altLang="en-US" sz="1800" dirty="0" smtClean="0"/>
              <a:t>Text on MAC </a:t>
            </a:r>
            <a:r>
              <a:rPr lang="de-DE" altLang="en-US" sz="1800" dirty="0" err="1" smtClean="0"/>
              <a:t>doc</a:t>
            </a:r>
            <a:r>
              <a:rPr lang="de-DE" altLang="en-US" sz="1800" dirty="0" smtClean="0"/>
              <a:t>. 270/r3 (</a:t>
            </a:r>
            <a:r>
              <a:rPr lang="de-DE" altLang="en-US" sz="1800" dirty="0" err="1" smtClean="0"/>
              <a:t>pureLiFi</a:t>
            </a:r>
            <a:r>
              <a:rPr lang="de-DE" altLang="en-US" sz="1800" dirty="0" smtClean="0"/>
              <a:t>)</a:t>
            </a:r>
          </a:p>
          <a:p>
            <a:pPr marL="1085850" lvl="1" indent="-342900" algn="just">
              <a:spcBef>
                <a:spcPts val="0"/>
              </a:spcBef>
              <a:spcAft>
                <a:spcPts val="300"/>
              </a:spcAft>
              <a:defRPr/>
            </a:pPr>
            <a:r>
              <a:rPr lang="en-US" dirty="0"/>
              <a:t>Organizing MAC frame formats in </a:t>
            </a:r>
            <a:r>
              <a:rPr lang="en-US" dirty="0" smtClean="0"/>
              <a:t>802.15.13</a:t>
            </a:r>
            <a:r>
              <a:rPr lang="de-DE" altLang="en-US" sz="1800" dirty="0" smtClean="0"/>
              <a:t> </a:t>
            </a:r>
            <a:r>
              <a:rPr lang="de-DE" altLang="en-US" sz="1800" dirty="0" err="1" smtClean="0"/>
              <a:t>doc</a:t>
            </a:r>
            <a:r>
              <a:rPr lang="de-DE" altLang="en-US" sz="1800" dirty="0" smtClean="0"/>
              <a:t>. 579/r2</a:t>
            </a:r>
            <a:endParaRPr lang="de-DE" altLang="en-US" sz="1800" dirty="0"/>
          </a:p>
          <a:p>
            <a:pPr marL="342900" indent="-342900" algn="just">
              <a:spcBef>
                <a:spcPts val="0"/>
              </a:spcBef>
              <a:spcAft>
                <a:spcPts val="300"/>
              </a:spcAft>
              <a:defRPr/>
            </a:pPr>
            <a:r>
              <a:rPr lang="de-DE" altLang="en-US" sz="1800" dirty="0" smtClean="0"/>
              <a:t>Resolve all </a:t>
            </a:r>
            <a:r>
              <a:rPr lang="de-DE" altLang="en-US" sz="1800" dirty="0" err="1" smtClean="0"/>
              <a:t>comments</a:t>
            </a:r>
            <a:r>
              <a:rPr lang="de-DE" altLang="en-US" sz="1800" dirty="0" smtClean="0"/>
              <a:t> </a:t>
            </a:r>
            <a:r>
              <a:rPr lang="de-DE" altLang="en-US" sz="1800" dirty="0" err="1"/>
              <a:t>against</a:t>
            </a:r>
            <a:r>
              <a:rPr lang="de-DE" altLang="en-US" sz="1800" dirty="0"/>
              <a:t> D2</a:t>
            </a:r>
          </a:p>
          <a:p>
            <a:pPr marL="1085850" lvl="1" indent="-342900" algn="just">
              <a:spcBef>
                <a:spcPts val="0"/>
              </a:spcBef>
              <a:spcAft>
                <a:spcPts val="300"/>
              </a:spcAft>
              <a:defRPr/>
            </a:pPr>
            <a:r>
              <a:rPr lang="de-DE" altLang="en-US" sz="1800" dirty="0" err="1" smtClean="0"/>
              <a:t>Combined</a:t>
            </a:r>
            <a:r>
              <a:rPr lang="de-DE" altLang="en-US" sz="1800" dirty="0" smtClean="0"/>
              <a:t> </a:t>
            </a:r>
            <a:r>
              <a:rPr lang="de-DE" altLang="en-US" sz="1800" dirty="0" err="1" smtClean="0"/>
              <a:t>comments</a:t>
            </a:r>
            <a:r>
              <a:rPr lang="de-DE" altLang="en-US" sz="1800" dirty="0" smtClean="0"/>
              <a:t> in </a:t>
            </a:r>
            <a:r>
              <a:rPr lang="de-DE" altLang="en-US" sz="1800" dirty="0" err="1" smtClean="0"/>
              <a:t>doc</a:t>
            </a:r>
            <a:r>
              <a:rPr lang="de-DE" altLang="en-US" sz="1800" dirty="0" smtClean="0"/>
              <a:t>. 0088/r3 (</a:t>
            </a:r>
            <a:r>
              <a:rPr lang="de-DE" altLang="en-US" sz="1800" dirty="0" err="1" smtClean="0"/>
              <a:t>Huawei</a:t>
            </a:r>
            <a:r>
              <a:rPr lang="de-DE" altLang="en-US" sz="1800" dirty="0" smtClean="0"/>
              <a:t>)</a:t>
            </a:r>
          </a:p>
          <a:p>
            <a:pPr marL="1085850" lvl="1" indent="-342900" algn="just">
              <a:spcBef>
                <a:spcPts val="0"/>
              </a:spcBef>
              <a:spcAft>
                <a:spcPts val="300"/>
              </a:spcAft>
              <a:defRPr/>
            </a:pPr>
            <a:r>
              <a:rPr lang="de-DE" altLang="en-US" sz="1800" dirty="0" err="1" smtClean="0"/>
              <a:t>Prepare</a:t>
            </a:r>
            <a:r>
              <a:rPr lang="de-DE" altLang="en-US" sz="1800" dirty="0" smtClean="0"/>
              <a:t> </a:t>
            </a:r>
            <a:r>
              <a:rPr lang="de-DE" altLang="en-US" sz="1800" dirty="0" smtClean="0"/>
              <a:t>D3 </a:t>
            </a:r>
            <a:r>
              <a:rPr lang="de-DE" altLang="en-US" sz="1800" dirty="0" err="1" smtClean="0"/>
              <a:t>and</a:t>
            </a:r>
            <a:r>
              <a:rPr lang="de-DE" altLang="en-US" sz="1800" dirty="0" smtClean="0"/>
              <a:t> </a:t>
            </a:r>
            <a:r>
              <a:rPr lang="de-DE" altLang="en-US" sz="1800" dirty="0" err="1" smtClean="0"/>
              <a:t>collect</a:t>
            </a:r>
            <a:r>
              <a:rPr lang="de-DE" altLang="en-US" sz="1800" dirty="0" smtClean="0"/>
              <a:t> </a:t>
            </a:r>
            <a:r>
              <a:rPr lang="de-DE" altLang="en-US" sz="1800" dirty="0" err="1" smtClean="0"/>
              <a:t>and</a:t>
            </a:r>
            <a:r>
              <a:rPr lang="de-DE" altLang="en-US" sz="1800" dirty="0" smtClean="0"/>
              <a:t> </a:t>
            </a:r>
            <a:r>
              <a:rPr lang="de-DE" altLang="en-US" sz="1800" dirty="0" err="1" smtClean="0"/>
              <a:t>next</a:t>
            </a:r>
            <a:r>
              <a:rPr lang="de-DE" altLang="en-US" sz="1800" dirty="0" smtClean="0"/>
              <a:t> </a:t>
            </a:r>
            <a:r>
              <a:rPr lang="de-DE" altLang="en-US" sz="1800" dirty="0" err="1" smtClean="0"/>
              <a:t>steps</a:t>
            </a:r>
            <a:r>
              <a:rPr lang="de-DE" altLang="en-US" sz="1800" dirty="0" smtClean="0"/>
              <a:t>/</a:t>
            </a:r>
            <a:r>
              <a:rPr lang="de-DE" altLang="en-US" sz="1800" dirty="0" err="1" smtClean="0"/>
              <a:t>telcos</a:t>
            </a:r>
            <a:r>
              <a:rPr lang="de-DE" altLang="en-US" sz="1800" dirty="0" smtClean="0"/>
              <a:t> </a:t>
            </a:r>
            <a:r>
              <a:rPr lang="de-DE" altLang="en-US" sz="1800" dirty="0" err="1" smtClean="0"/>
              <a:t>needed</a:t>
            </a:r>
            <a:r>
              <a:rPr lang="de-DE" altLang="en-US" sz="1800" dirty="0" smtClean="0"/>
              <a:t> </a:t>
            </a:r>
            <a:r>
              <a:rPr lang="de-DE" altLang="en-US" sz="1800" dirty="0" err="1" smtClean="0"/>
              <a:t>for</a:t>
            </a:r>
            <a:r>
              <a:rPr lang="de-DE" altLang="en-US" sz="1800" dirty="0" smtClean="0"/>
              <a:t> D4  </a:t>
            </a:r>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smtClean="0"/>
              <a:t>Tuesday AM1, July 10,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486839397"/>
              </p:ext>
            </p:extLst>
          </p:nvPr>
        </p:nvGraphicFramePr>
        <p:xfrm>
          <a:off x="838200" y="2286000"/>
          <a:ext cx="8077200" cy="406683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0216/r0</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0276/r0, 0277/r0,</a:t>
                      </a:r>
                      <a:r>
                        <a:rPr lang="en-GB" altLang="en-US" sz="1800" baseline="0" dirty="0" smtClean="0"/>
                        <a:t> 0278/r0, 0312/r0</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876849568"/>
                  </a:ext>
                </a:extLst>
              </a:tr>
              <a:tr h="201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a:t>
                      </a:r>
                      <a:r>
                        <a:rPr lang="en-US" altLang="en-US" sz="1800" dirty="0" smtClean="0"/>
                        <a:t>0313/r1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5"/>
                  </a:ext>
                </a:extLst>
              </a:tr>
              <a:tr h="201071">
                <a:tc>
                  <a:txBody>
                    <a:bodyPr/>
                    <a:lstStyle/>
                    <a:p>
                      <a:pPr marL="358775" lvl="1" indent="-358775" algn="just">
                        <a:spcBef>
                          <a:spcPts val="0"/>
                        </a:spcBef>
                        <a:spcAft>
                          <a:spcPts val="300"/>
                        </a:spcAft>
                        <a:defRPr/>
                      </a:pPr>
                      <a:r>
                        <a:rPr lang="en-US" sz="1800" dirty="0" smtClean="0"/>
                        <a:t>Results on 48-bit PM PHY synch preamble </a:t>
                      </a:r>
                      <a:r>
                        <a:rPr lang="de-DE" altLang="en-US" sz="1800" dirty="0" err="1" smtClean="0"/>
                        <a:t>doc</a:t>
                      </a:r>
                      <a:r>
                        <a:rPr lang="de-DE" altLang="en-US" sz="1800" dirty="0" smtClean="0"/>
                        <a:t>. 0288/r0 (HHI, ETRI)</a:t>
                      </a:r>
                    </a:p>
                  </a:txBody>
                  <a:tcPr marT="45764" marB="45764"/>
                </a:tc>
                <a:tc>
                  <a:txBody>
                    <a:bodyPr/>
                    <a:lstStyle/>
                    <a:p>
                      <a:r>
                        <a:rPr lang="de-DE" sz="1800" dirty="0" smtClean="0"/>
                        <a:t>20</a:t>
                      </a:r>
                      <a:endParaRPr lang="en-US" sz="1800" dirty="0"/>
                    </a:p>
                  </a:txBody>
                  <a:tcPr marT="45764" marB="45764"/>
                </a:tc>
                <a:extLst>
                  <a:ext uri="{0D108BD9-81ED-4DB2-BD59-A6C34878D82A}">
                    <a16:rowId xmlns:a16="http://schemas.microsoft.com/office/drawing/2014/main" val="492732941"/>
                  </a:ext>
                </a:extLst>
              </a:tr>
              <a:tr h="201071">
                <a:tc>
                  <a:txBody>
                    <a:bodyPr/>
                    <a:lstStyle/>
                    <a:p>
                      <a:pPr marL="358775" lvl="1" indent="-358775" algn="just">
                        <a:spcBef>
                          <a:spcPts val="0"/>
                        </a:spcBef>
                        <a:spcAft>
                          <a:spcPts val="300"/>
                        </a:spcAft>
                        <a:defRPr/>
                      </a:pPr>
                      <a:r>
                        <a:rPr lang="de-DE" altLang="en-US" sz="1800" dirty="0" smtClean="0"/>
                        <a:t>Resolve </a:t>
                      </a:r>
                      <a:r>
                        <a:rPr lang="de-DE" altLang="en-US" sz="1800" dirty="0" err="1" smtClean="0"/>
                        <a:t>comments</a:t>
                      </a:r>
                      <a:r>
                        <a:rPr lang="de-DE" altLang="en-US" sz="1800" dirty="0" smtClean="0"/>
                        <a:t>/</a:t>
                      </a:r>
                      <a:r>
                        <a:rPr lang="de-DE" altLang="en-US" sz="1800" dirty="0" err="1" smtClean="0"/>
                        <a:t>make</a:t>
                      </a:r>
                      <a:r>
                        <a:rPr lang="de-DE" altLang="en-US" sz="1800" dirty="0" smtClean="0"/>
                        <a:t> </a:t>
                      </a:r>
                      <a:r>
                        <a:rPr lang="de-DE" altLang="en-US" sz="1800" dirty="0" err="1" smtClean="0"/>
                        <a:t>changes</a:t>
                      </a:r>
                      <a:r>
                        <a:rPr lang="de-DE" altLang="en-US" sz="1800" dirty="0" smtClean="0"/>
                        <a:t> in </a:t>
                      </a:r>
                      <a:r>
                        <a:rPr lang="de-DE" altLang="en-US" sz="1800" dirty="0" err="1" smtClean="0"/>
                        <a:t>doc</a:t>
                      </a:r>
                      <a:r>
                        <a:rPr lang="de-DE" altLang="en-US" sz="1800" dirty="0" smtClean="0"/>
                        <a:t>. 0003/r7 (HHI, ETRI, </a:t>
                      </a:r>
                      <a:r>
                        <a:rPr lang="de-DE" altLang="en-US" sz="1800" dirty="0" err="1" smtClean="0"/>
                        <a:t>vlncom</a:t>
                      </a:r>
                      <a:r>
                        <a:rPr lang="de-DE" altLang="en-US" sz="1800" dirty="0" smtClean="0"/>
                        <a:t>)</a:t>
                      </a:r>
                    </a:p>
                  </a:txBody>
                  <a:tcPr marT="45764" marB="45764"/>
                </a:tc>
                <a:tc>
                  <a:txBody>
                    <a:bodyPr/>
                    <a:lstStyle/>
                    <a:p>
                      <a:r>
                        <a:rPr lang="de-DE" sz="1800" dirty="0" smtClean="0"/>
                        <a:t>20</a:t>
                      </a:r>
                      <a:endParaRPr lang="en-US" sz="1800" dirty="0"/>
                    </a:p>
                  </a:txBody>
                  <a:tcPr marT="45764" marB="45764"/>
                </a:tc>
                <a:extLst>
                  <a:ext uri="{0D108BD9-81ED-4DB2-BD59-A6C34878D82A}">
                    <a16:rowId xmlns:a16="http://schemas.microsoft.com/office/drawing/2014/main" val="2770897883"/>
                  </a:ext>
                </a:extLst>
              </a:tr>
              <a:tr h="201071">
                <a:tc>
                  <a:txBody>
                    <a:bodyPr/>
                    <a:lstStyle/>
                    <a:p>
                      <a:pPr marL="358775" lvl="1" indent="-358775" algn="just">
                        <a:spcBef>
                          <a:spcPts val="0"/>
                        </a:spcBef>
                        <a:spcAft>
                          <a:spcPts val="300"/>
                        </a:spcAft>
                        <a:defRPr/>
                      </a:pPr>
                      <a:r>
                        <a:rPr lang="de-DE" altLang="en-US" sz="1800" dirty="0" smtClean="0"/>
                        <a:t>Validation </a:t>
                      </a:r>
                      <a:r>
                        <a:rPr lang="de-DE" altLang="en-US" sz="1800" dirty="0" err="1" smtClean="0"/>
                        <a:t>of</a:t>
                      </a:r>
                      <a:r>
                        <a:rPr lang="de-DE" altLang="en-US" sz="1800" dirty="0" smtClean="0"/>
                        <a:t> PM PHY </a:t>
                      </a:r>
                      <a:r>
                        <a:rPr lang="de-DE" altLang="en-US" sz="1800" dirty="0" err="1" smtClean="0"/>
                        <a:t>up</a:t>
                      </a:r>
                      <a:r>
                        <a:rPr lang="de-DE" altLang="en-US" sz="1800" dirty="0" smtClean="0"/>
                        <a:t> </a:t>
                      </a:r>
                      <a:r>
                        <a:rPr lang="de-DE" altLang="en-US" sz="1800" dirty="0" err="1" smtClean="0"/>
                        <a:t>to</a:t>
                      </a:r>
                      <a:r>
                        <a:rPr lang="de-DE" altLang="en-US" sz="1800" dirty="0" smtClean="0"/>
                        <a:t> 200 MHz </a:t>
                      </a:r>
                      <a:r>
                        <a:rPr lang="de-DE" altLang="en-US" sz="1800" dirty="0" err="1" smtClean="0"/>
                        <a:t>doc</a:t>
                      </a:r>
                      <a:r>
                        <a:rPr lang="de-DE" altLang="en-US" sz="1800" dirty="0" smtClean="0"/>
                        <a:t>. 0172/r4 (HHI)</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84331475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3178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1940</Words>
  <Application>Microsoft Office PowerPoint</Application>
  <PresentationFormat>Bildschirmpräsentation (4:3)</PresentationFormat>
  <Paragraphs>440</Paragraphs>
  <Slides>23</Slides>
  <Notes>23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4392</cp:revision>
  <cp:lastPrinted>2014-11-04T15:04:57Z</cp:lastPrinted>
  <dcterms:created xsi:type="dcterms:W3CDTF">2007-04-17T18:10:23Z</dcterms:created>
  <dcterms:modified xsi:type="dcterms:W3CDTF">2018-07-10T15:42:56Z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