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424" r:id="rId3"/>
    <p:sldId id="717" r:id="rId4"/>
    <p:sldId id="423" r:id="rId5"/>
    <p:sldId id="608" r:id="rId6"/>
    <p:sldId id="708" r:id="rId7"/>
    <p:sldId id="386" r:id="rId8"/>
    <p:sldId id="754" r:id="rId9"/>
    <p:sldId id="560" r:id="rId10"/>
    <p:sldId id="779" r:id="rId11"/>
    <p:sldId id="718" r:id="rId12"/>
    <p:sldId id="791" r:id="rId13"/>
    <p:sldId id="778" r:id="rId14"/>
    <p:sldId id="790" r:id="rId15"/>
    <p:sldId id="774" r:id="rId16"/>
    <p:sldId id="764" r:id="rId17"/>
    <p:sldId id="792" r:id="rId18"/>
    <p:sldId id="786" r:id="rId19"/>
    <p:sldId id="789" r:id="rId20"/>
    <p:sldId id="761" r:id="rId21"/>
    <p:sldId id="766" r:id="rId22"/>
    <p:sldId id="762" r:id="rId23"/>
    <p:sldId id="793"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74" autoAdjust="0"/>
    <p:restoredTop sz="95409" autoAdjust="0"/>
  </p:normalViewPr>
  <p:slideViewPr>
    <p:cSldViewPr>
      <p:cViewPr varScale="1">
        <p:scale>
          <a:sx n="62" d="100"/>
          <a:sy n="62" d="100"/>
        </p:scale>
        <p:origin x="994"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3115"/>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38564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11</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2618565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91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91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91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669C163-3BC6-4A1F-85AC-2C039972F999}" type="slidenum">
              <a:rPr lang="en-US" altLang="en-US" smtClean="0"/>
              <a:pPr>
                <a:spcBef>
                  <a:spcPct val="0"/>
                </a:spcBef>
              </a:pPr>
              <a:t>13</a:t>
            </a:fld>
            <a:endParaRPr lang="en-US" alt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15</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30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30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82A3C57-6F8A-4B65-BED9-2D028286E938}" type="slidenum">
              <a:rPr lang="en-US" altLang="en-US" smtClean="0"/>
              <a:pPr>
                <a:spcBef>
                  <a:spcPct val="0"/>
                </a:spcBef>
              </a:pPr>
              <a:t>16</a:t>
            </a:fld>
            <a:endParaRPr lang="en-US" alt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59822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30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30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82A3C57-6F8A-4B65-BED9-2D028286E938}" type="slidenum">
              <a:rPr lang="en-US" altLang="en-US" smtClean="0"/>
              <a:pPr>
                <a:spcBef>
                  <a:spcPct val="0"/>
                </a:spcBef>
              </a:pPr>
              <a:t>18</a:t>
            </a:fld>
            <a:endParaRPr lang="en-US" alt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76221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529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530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53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8F6A916-D878-4938-A1DC-D41B8A22D859}" type="slidenum">
              <a:rPr lang="en-US" altLang="en-US" smtClean="0"/>
              <a:pPr>
                <a:spcBef>
                  <a:spcPct val="0"/>
                </a:spcBef>
              </a:pPr>
              <a:t>19</a:t>
            </a:fld>
            <a:endParaRPr lang="en-US" altLang="en-US" smtClean="0"/>
          </a:p>
        </p:txBody>
      </p:sp>
      <p:sp>
        <p:nvSpPr>
          <p:cNvPr id="55302" name="Rectangle 2"/>
          <p:cNvSpPr>
            <a:spLocks noGrp="1" noRot="1" noChangeAspect="1" noChangeArrowheads="1" noTextEdit="1"/>
          </p:cNvSpPr>
          <p:nvPr>
            <p:ph type="sldImg"/>
          </p:nvPr>
        </p:nvSpPr>
        <p:spPr>
          <a:xfrm>
            <a:off x="1154113" y="701675"/>
            <a:ext cx="4625975" cy="3468688"/>
          </a:xfrm>
          <a:ln/>
        </p:spPr>
      </p:sp>
      <p:sp>
        <p:nvSpPr>
          <p:cNvPr id="553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653610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20</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32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325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32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DEAA809D-4081-4119-91C9-2991594B4DE6}" type="slidenum">
              <a:rPr lang="en-US" altLang="en-US" smtClean="0"/>
              <a:pPr>
                <a:spcBef>
                  <a:spcPct val="0"/>
                </a:spcBef>
              </a:pPr>
              <a:t>21</a:t>
            </a:fld>
            <a:endParaRPr lang="en-US" altLang="en-US" smtClean="0"/>
          </a:p>
        </p:txBody>
      </p:sp>
      <p:sp>
        <p:nvSpPr>
          <p:cNvPr id="53254" name="Rectangle 2"/>
          <p:cNvSpPr>
            <a:spLocks noGrp="1" noRot="1" noChangeAspect="1" noChangeArrowheads="1" noTextEdit="1"/>
          </p:cNvSpPr>
          <p:nvPr>
            <p:ph type="sldImg"/>
          </p:nvPr>
        </p:nvSpPr>
        <p:spPr>
          <a:xfrm>
            <a:off x="1154113" y="701675"/>
            <a:ext cx="4625975" cy="3468688"/>
          </a:xfrm>
          <a:ln/>
        </p:spPr>
      </p:sp>
      <p:sp>
        <p:nvSpPr>
          <p:cNvPr id="532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22</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23</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333646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p:nvSpPr>
        <p:spPr bwMode="auto">
          <a:xfrm>
            <a:off x="546447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15-18</a:t>
            </a:r>
            <a:r>
              <a:rPr lang="en-US" sz="1800" b="1" dirty="0" smtClean="0"/>
              <a:t>-0313-01-0013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July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15/15-15-0746-01-007a-tg7r1-channel-model-document-for-high-rate-pd-communication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5/dcn/15/15-15-0747-00-007a-tg7r1-cirs-channel-model-document-for-high-rate-pd-communications.zip"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4294967295"/>
          </p:nvPr>
        </p:nvSpPr>
        <p:spPr bwMode="auto">
          <a:noFill/>
        </p:spPr>
        <p:txBody>
          <a:bodyPr vert="horz" numCol="1"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2018</a:t>
            </a:r>
          </a:p>
        </p:txBody>
      </p:sp>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July 2018 Meeting Slides</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2018-07-8</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5440"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endParaRPr lang="en-GB" altLang="en-US" sz="2000" dirty="0"/>
          </a:p>
          <a:p>
            <a:pPr algn="just">
              <a:buFontTx/>
              <a:buNone/>
            </a:pPr>
            <a:r>
              <a:rPr lang="en-GB" altLang="en-US" dirty="0" smtClean="0">
                <a:sym typeface="Wingdings" panose="05000000000000000000" pitchFamily="2" charset="2"/>
              </a:rPr>
              <a:t>The PM PHY will use the preamble with 48 samples defined in doc. 15-18-0003/r8.</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 Volker</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_/_/_</a:t>
            </a:r>
            <a:endParaRPr lang="en-GB" altLang="en-US" dirty="0">
              <a:sym typeface="Wingdings" panose="05000000000000000000" pitchFamily="2" charset="2"/>
            </a:endParaRPr>
          </a:p>
        </p:txBody>
      </p:sp>
      <p:sp>
        <p:nvSpPr>
          <p:cNvPr id="6656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1549505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11</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a:t>Tuesday </a:t>
            </a:r>
            <a:r>
              <a:rPr lang="en-US" altLang="en-US" sz="3600" dirty="0" smtClean="0"/>
              <a:t>AM2, </a:t>
            </a:r>
            <a:r>
              <a:rPr lang="en-US" altLang="en-US" sz="3600" dirty="0"/>
              <a:t>July </a:t>
            </a:r>
            <a:r>
              <a:rPr lang="en-US" altLang="en-US" sz="3600" dirty="0" smtClean="0"/>
              <a:t>10, </a:t>
            </a:r>
            <a:r>
              <a:rPr lang="en-US" altLang="en-US" sz="3600" dirty="0"/>
              <a:t>2018</a:t>
            </a:r>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059401536"/>
              </p:ext>
            </p:extLst>
          </p:nvPr>
        </p:nvGraphicFramePr>
        <p:xfrm>
          <a:off x="685800" y="2362200"/>
          <a:ext cx="8229600" cy="256005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Present </a:t>
                      </a:r>
                      <a:r>
                        <a:rPr lang="de-DE" altLang="en-US" sz="1800" dirty="0" err="1" smtClean="0"/>
                        <a:t>and</a:t>
                      </a:r>
                      <a:r>
                        <a:rPr lang="de-DE" altLang="en-US" sz="1800" dirty="0" smtClean="0"/>
                        <a:t> </a:t>
                      </a:r>
                      <a:r>
                        <a:rPr lang="de-DE" altLang="en-US" sz="1800" dirty="0" err="1" smtClean="0"/>
                        <a:t>discuss</a:t>
                      </a:r>
                      <a:r>
                        <a:rPr lang="de-DE" altLang="en-US" sz="1800" baseline="0" dirty="0" smtClean="0"/>
                        <a:t> </a:t>
                      </a:r>
                      <a:r>
                        <a:rPr lang="de-DE" altLang="en-US" sz="1800" dirty="0" err="1" smtClean="0"/>
                        <a:t>text</a:t>
                      </a:r>
                      <a:r>
                        <a:rPr lang="de-DE" altLang="en-US" sz="1800" dirty="0" smtClean="0"/>
                        <a:t> </a:t>
                      </a:r>
                      <a:r>
                        <a:rPr lang="de-DE" altLang="en-US" sz="1800" dirty="0" err="1" smtClean="0"/>
                        <a:t>proposal</a:t>
                      </a:r>
                      <a:r>
                        <a:rPr lang="de-DE" altLang="en-US" sz="1800" dirty="0" smtClean="0"/>
                        <a:t> </a:t>
                      </a:r>
                      <a:r>
                        <a:rPr lang="de-DE" altLang="en-US" sz="1800" dirty="0" err="1" smtClean="0"/>
                        <a:t>for</a:t>
                      </a:r>
                      <a:r>
                        <a:rPr lang="de-DE" altLang="en-US" sz="1800" dirty="0" smtClean="0"/>
                        <a:t> LB PHY 0168/r3 (</a:t>
                      </a:r>
                      <a:r>
                        <a:rPr lang="de-DE" altLang="en-US" sz="1800" dirty="0" err="1" smtClean="0"/>
                        <a:t>t.b.d</a:t>
                      </a:r>
                      <a:r>
                        <a:rPr lang="de-DE" altLang="en-US" sz="1800" dirty="0" smtClean="0"/>
                        <a:t>.)</a:t>
                      </a:r>
                    </a:p>
                  </a:txBody>
                  <a:tcPr marT="45764" marB="45764"/>
                </a:tc>
                <a:tc>
                  <a:txBody>
                    <a:bodyPr/>
                    <a:lstStyle/>
                    <a:p>
                      <a:r>
                        <a:rPr lang="en-US" sz="1800" dirty="0" smtClean="0"/>
                        <a:t>50</a:t>
                      </a:r>
                      <a:endParaRPr lang="en-US" sz="1800" dirty="0"/>
                    </a:p>
                  </a:txBody>
                  <a:tcPr marT="45764" marB="45764"/>
                </a:tc>
                <a:extLst>
                  <a:ext uri="{0D108BD9-81ED-4DB2-BD59-A6C34878D82A}">
                    <a16:rowId xmlns:a16="http://schemas.microsoft.com/office/drawing/2014/main" val="982885059"/>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Present </a:t>
                      </a:r>
                      <a:r>
                        <a:rPr lang="de-DE" altLang="en-US" sz="1800" dirty="0" err="1" smtClean="0"/>
                        <a:t>and</a:t>
                      </a:r>
                      <a:r>
                        <a:rPr lang="de-DE" altLang="en-US" sz="1800" dirty="0" smtClean="0"/>
                        <a:t> </a:t>
                      </a:r>
                      <a:r>
                        <a:rPr lang="de-DE" altLang="en-US" sz="1800" dirty="0" err="1" smtClean="0"/>
                        <a:t>discuss</a:t>
                      </a:r>
                      <a:r>
                        <a:rPr lang="de-DE" altLang="en-US" sz="1800" dirty="0" smtClean="0"/>
                        <a:t> </a:t>
                      </a:r>
                      <a:r>
                        <a:rPr lang="de-DE" altLang="en-US" sz="1800" dirty="0" err="1" smtClean="0"/>
                        <a:t>text</a:t>
                      </a:r>
                      <a:r>
                        <a:rPr lang="de-DE" altLang="en-US" sz="1800" dirty="0" smtClean="0"/>
                        <a:t> </a:t>
                      </a:r>
                      <a:r>
                        <a:rPr lang="en-US" sz="1800" dirty="0" smtClean="0"/>
                        <a:t>proposal for HB PHY in 0273/r0</a:t>
                      </a:r>
                      <a:endParaRPr lang="de-DE" altLang="en-US" sz="1800" dirty="0" smtClean="0"/>
                    </a:p>
                  </a:txBody>
                  <a:tcPr marT="45764" marB="45764"/>
                </a:tc>
                <a:tc>
                  <a:txBody>
                    <a:bodyPr/>
                    <a:lstStyle/>
                    <a:p>
                      <a:r>
                        <a:rPr lang="en-US" sz="1800" dirty="0" smtClean="0"/>
                        <a:t>50</a:t>
                      </a:r>
                      <a:endParaRPr lang="en-US" sz="1800" dirty="0"/>
                    </a:p>
                  </a:txBody>
                  <a:tcPr marT="45764" marB="45764"/>
                </a:tc>
                <a:extLst>
                  <a:ext uri="{0D108BD9-81ED-4DB2-BD59-A6C34878D82A}">
                    <a16:rowId xmlns:a16="http://schemas.microsoft.com/office/drawing/2014/main" val="5296345"/>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Discuss</a:t>
                      </a:r>
                      <a:r>
                        <a:rPr lang="de-DE" altLang="en-US" sz="1800" dirty="0" smtClean="0"/>
                        <a:t> </a:t>
                      </a:r>
                      <a:r>
                        <a:rPr lang="de-DE" altLang="en-US" sz="1800" dirty="0" err="1" smtClean="0"/>
                        <a:t>way</a:t>
                      </a:r>
                      <a:r>
                        <a:rPr lang="de-DE" altLang="en-US" sz="1800" dirty="0" smtClean="0"/>
                        <a:t> </a:t>
                      </a:r>
                      <a:r>
                        <a:rPr lang="de-DE" altLang="en-US" sz="1800" dirty="0" err="1" smtClean="0"/>
                        <a:t>forward</a:t>
                      </a:r>
                      <a:r>
                        <a:rPr lang="de-DE" altLang="en-US" sz="1800" dirty="0" smtClean="0"/>
                        <a:t> on validation </a:t>
                      </a:r>
                      <a:r>
                        <a:rPr lang="de-DE" altLang="en-US" sz="1800" dirty="0" err="1" smtClean="0"/>
                        <a:t>of</a:t>
                      </a:r>
                      <a:r>
                        <a:rPr lang="de-DE" altLang="en-US" sz="1800" dirty="0" smtClean="0"/>
                        <a:t> LB PHY </a:t>
                      </a:r>
                      <a:r>
                        <a:rPr lang="de-DE" altLang="en-US" sz="1800" dirty="0" err="1" smtClean="0"/>
                        <a:t>and</a:t>
                      </a:r>
                      <a:r>
                        <a:rPr lang="de-DE" altLang="en-US" sz="1800" dirty="0" smtClean="0"/>
                        <a:t> HB PHY</a:t>
                      </a:r>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852364948"/>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3791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endParaRPr lang="en-GB" altLang="en-US" sz="2000" dirty="0"/>
          </a:p>
          <a:p>
            <a:pPr algn="just">
              <a:buFontTx/>
              <a:buNone/>
            </a:pPr>
            <a:r>
              <a:rPr lang="en-GB" altLang="en-US" dirty="0" smtClean="0">
                <a:sym typeface="Wingdings" panose="05000000000000000000" pitchFamily="2" charset="2"/>
              </a:rPr>
              <a:t>LB PHY and HB PHY require additional performance evaluation in AWGN concerning Synch, Header and Payload, following the scheme used in 0190/r0 before being added to D3.</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 Volker</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_/_/_</a:t>
            </a:r>
            <a:endParaRPr lang="en-GB" altLang="en-US" dirty="0">
              <a:sym typeface="Wingdings" panose="05000000000000000000" pitchFamily="2" charset="2"/>
            </a:endParaRPr>
          </a:p>
        </p:txBody>
      </p:sp>
      <p:sp>
        <p:nvSpPr>
          <p:cNvPr id="6656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31059571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7FC46838-7E3A-4B64-AB04-01387CA5C876}" type="slidenum">
              <a:rPr lang="en-US" altLang="en-US" sz="1200" b="0" smtClean="0"/>
              <a:pPr>
                <a:spcBef>
                  <a:spcPct val="0"/>
                </a:spcBef>
                <a:buFontTx/>
                <a:buNone/>
              </a:pPr>
              <a:t>13</a:t>
            </a:fld>
            <a:endParaRPr lang="en-US" altLang="en-US" sz="1200" b="0" smtClean="0"/>
          </a:p>
        </p:txBody>
      </p:sp>
      <p:sp>
        <p:nvSpPr>
          <p:cNvPr id="48131"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48132"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
        <p:nvSpPr>
          <p:cNvPr id="48133" name="Rectangle 3"/>
          <p:cNvSpPr txBox="1">
            <a:spLocks noChangeArrowheads="1"/>
          </p:cNvSpPr>
          <p:nvPr/>
        </p:nvSpPr>
        <p:spPr bwMode="auto">
          <a:xfrm>
            <a:off x="6477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GB" altLang="en-US" sz="3600" dirty="0" smtClean="0"/>
              <a:t>TG13 Evaluation framework</a:t>
            </a:r>
            <a:endParaRPr lang="en-US" altLang="en-US" sz="1200" dirty="0"/>
          </a:p>
        </p:txBody>
      </p:sp>
      <p:sp>
        <p:nvSpPr>
          <p:cNvPr id="48134" name="Rectangle 3"/>
          <p:cNvSpPr txBox="1">
            <a:spLocks noChangeArrowheads="1"/>
          </p:cNvSpPr>
          <p:nvPr/>
        </p:nvSpPr>
        <p:spPr bwMode="auto">
          <a:xfrm>
            <a:off x="762000" y="2286000"/>
            <a:ext cx="8010525"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spcBef>
                <a:spcPct val="0"/>
              </a:spcBef>
              <a:buFontTx/>
              <a:buNone/>
            </a:pPr>
            <a:endParaRPr lang="en-GB" altLang="en-US" b="0"/>
          </a:p>
          <a:p>
            <a:pPr algn="just">
              <a:spcBef>
                <a:spcPct val="0"/>
              </a:spcBef>
              <a:buFontTx/>
              <a:buNone/>
            </a:pPr>
            <a:endParaRPr lang="en-GB" altLang="en-US" sz="1400" b="0"/>
          </a:p>
        </p:txBody>
      </p:sp>
      <p:sp>
        <p:nvSpPr>
          <p:cNvPr id="2" name="Textfeld 1"/>
          <p:cNvSpPr txBox="1"/>
          <p:nvPr/>
        </p:nvSpPr>
        <p:spPr>
          <a:xfrm>
            <a:off x="457200" y="1600200"/>
            <a:ext cx="8620125" cy="5186363"/>
          </a:xfrm>
          <a:prstGeom prst="rect">
            <a:avLst/>
          </a:prstGeom>
          <a:noFill/>
        </p:spPr>
        <p:txBody>
          <a:bodyPr>
            <a:spAutoFit/>
          </a:bodyPr>
          <a:lstStyle/>
          <a:p>
            <a:pPr>
              <a:defRPr/>
            </a:pPr>
            <a:r>
              <a:rPr lang="de-DE" sz="2000" dirty="0"/>
              <a:t>1) </a:t>
            </a:r>
            <a:r>
              <a:rPr lang="de-DE" sz="2000" b="1" dirty="0" err="1"/>
              <a:t>Preamble</a:t>
            </a:r>
            <a:endParaRPr lang="de-DE" sz="2000" b="1" dirty="0"/>
          </a:p>
          <a:p>
            <a:pPr marL="360363" lvl="1" indent="-342900">
              <a:buFont typeface="Arial" panose="020B0604020202020204" pitchFamily="34" charset="0"/>
              <a:buChar char="•"/>
              <a:defRPr/>
            </a:pPr>
            <a:r>
              <a:rPr lang="de-DE" sz="2000" dirty="0" err="1"/>
              <a:t>Detection</a:t>
            </a:r>
            <a:r>
              <a:rPr lang="de-DE" sz="2000" dirty="0"/>
              <a:t> </a:t>
            </a:r>
            <a:r>
              <a:rPr lang="de-DE" sz="2000" dirty="0" err="1"/>
              <a:t>probability</a:t>
            </a:r>
            <a:r>
              <a:rPr lang="de-DE" sz="2000" dirty="0"/>
              <a:t> (</a:t>
            </a:r>
            <a:r>
              <a:rPr lang="de-DE" sz="2000" dirty="0" err="1"/>
              <a:t>for</a:t>
            </a:r>
            <a:r>
              <a:rPr lang="de-DE" sz="2000" dirty="0"/>
              <a:t> </a:t>
            </a:r>
            <a:r>
              <a:rPr lang="de-DE" sz="2000" dirty="0" err="1"/>
              <a:t>false</a:t>
            </a:r>
            <a:r>
              <a:rPr lang="de-DE" sz="2000" dirty="0"/>
              <a:t> </a:t>
            </a:r>
            <a:r>
              <a:rPr lang="de-DE" sz="2000" dirty="0" err="1"/>
              <a:t>alarm</a:t>
            </a:r>
            <a:r>
              <a:rPr lang="de-DE" sz="2000" dirty="0"/>
              <a:t> rate = 0.1%) vs. SNR (cf. </a:t>
            </a:r>
            <a:r>
              <a:rPr lang="de-DE" sz="2000" dirty="0" err="1"/>
              <a:t>doc</a:t>
            </a:r>
            <a:r>
              <a:rPr lang="de-DE" sz="2000" dirty="0"/>
              <a:t>. 15-18-0106/r0) </a:t>
            </a:r>
            <a:r>
              <a:rPr lang="de-DE" sz="2000" dirty="0" err="1"/>
              <a:t>and</a:t>
            </a:r>
            <a:r>
              <a:rPr lang="de-DE" sz="2000" dirty="0"/>
              <a:t> </a:t>
            </a:r>
            <a:r>
              <a:rPr lang="de-DE" sz="2000" dirty="0" err="1"/>
              <a:t>required</a:t>
            </a:r>
            <a:r>
              <a:rPr lang="de-DE" sz="2000" dirty="0"/>
              <a:t> SNR </a:t>
            </a:r>
            <a:r>
              <a:rPr lang="de-DE" sz="2000" dirty="0" err="1"/>
              <a:t>where</a:t>
            </a:r>
            <a:r>
              <a:rPr lang="de-DE" sz="2000" dirty="0"/>
              <a:t> prob. </a:t>
            </a:r>
            <a:r>
              <a:rPr lang="de-DE" sz="2000" dirty="0" err="1"/>
              <a:t>of</a:t>
            </a:r>
            <a:r>
              <a:rPr lang="de-DE" sz="2000" dirty="0"/>
              <a:t> </a:t>
            </a:r>
            <a:r>
              <a:rPr lang="de-DE" sz="2000" dirty="0" err="1"/>
              <a:t>misdetection</a:t>
            </a:r>
            <a:r>
              <a:rPr lang="de-DE" sz="2000" dirty="0"/>
              <a:t> (</a:t>
            </a:r>
            <a:r>
              <a:rPr lang="de-DE" sz="2000" dirty="0" err="1"/>
              <a:t>timing</a:t>
            </a:r>
            <a:r>
              <a:rPr lang="de-DE" sz="2000" dirty="0"/>
              <a:t> </a:t>
            </a:r>
            <a:r>
              <a:rPr lang="de-DE" sz="2000" dirty="0" err="1"/>
              <a:t>error</a:t>
            </a:r>
            <a:r>
              <a:rPr lang="de-DE" sz="2000" dirty="0"/>
              <a:t>) &lt;0.1%</a:t>
            </a:r>
          </a:p>
          <a:p>
            <a:pPr>
              <a:defRPr/>
            </a:pPr>
            <a:r>
              <a:rPr lang="de-DE" sz="2000" dirty="0"/>
              <a:t>2) </a:t>
            </a:r>
            <a:r>
              <a:rPr lang="de-DE" sz="2000" b="1" dirty="0"/>
              <a:t>Header</a:t>
            </a:r>
          </a:p>
          <a:p>
            <a:pPr marL="342900" indent="-342900">
              <a:buFont typeface="Arial" panose="020B0604020202020204" pitchFamily="34" charset="0"/>
              <a:buChar char="•"/>
              <a:defRPr/>
            </a:pPr>
            <a:r>
              <a:rPr lang="de-DE" sz="2000" dirty="0"/>
              <a:t>BER vs. SNR </a:t>
            </a:r>
            <a:r>
              <a:rPr lang="de-DE" sz="2000" dirty="0" err="1"/>
              <a:t>for</a:t>
            </a:r>
            <a:r>
              <a:rPr lang="de-DE" sz="2000" dirty="0"/>
              <a:t> </a:t>
            </a:r>
            <a:r>
              <a:rPr lang="de-DE" sz="2000" dirty="0" err="1"/>
              <a:t>the</a:t>
            </a:r>
            <a:r>
              <a:rPr lang="de-DE" sz="2000" dirty="0"/>
              <a:t> </a:t>
            </a:r>
            <a:r>
              <a:rPr lang="de-DE" sz="2000" dirty="0" err="1"/>
              <a:t>header</a:t>
            </a:r>
            <a:r>
              <a:rPr lang="de-DE" sz="2000" dirty="0"/>
              <a:t> incl. 8B10B </a:t>
            </a:r>
            <a:r>
              <a:rPr lang="de-DE" sz="2000" dirty="0" err="1"/>
              <a:t>and</a:t>
            </a:r>
            <a:r>
              <a:rPr lang="de-DE" sz="2000" dirty="0"/>
              <a:t> RS(36,24) </a:t>
            </a:r>
            <a:r>
              <a:rPr lang="de-DE" sz="2000" dirty="0" err="1"/>
              <a:t>coding</a:t>
            </a:r>
            <a:r>
              <a:rPr lang="de-DE" sz="2000" dirty="0"/>
              <a:t> </a:t>
            </a:r>
            <a:r>
              <a:rPr lang="de-DE" sz="2000" dirty="0" err="1"/>
              <a:t>assuming</a:t>
            </a:r>
            <a:r>
              <a:rPr lang="de-DE" sz="2000" dirty="0"/>
              <a:t> </a:t>
            </a:r>
            <a:r>
              <a:rPr lang="de-DE" sz="2000" dirty="0" err="1"/>
              <a:t>random</a:t>
            </a:r>
            <a:r>
              <a:rPr lang="de-DE" sz="2000" dirty="0"/>
              <a:t> </a:t>
            </a:r>
            <a:r>
              <a:rPr lang="de-DE" sz="2000" dirty="0" err="1"/>
              <a:t>data</a:t>
            </a:r>
            <a:r>
              <a:rPr lang="de-DE" sz="2000" dirty="0"/>
              <a:t> </a:t>
            </a:r>
            <a:r>
              <a:rPr lang="de-DE" sz="2000" dirty="0" err="1"/>
              <a:t>for</a:t>
            </a:r>
            <a:r>
              <a:rPr lang="de-DE" sz="2000" dirty="0"/>
              <a:t> </a:t>
            </a:r>
            <a:r>
              <a:rPr lang="de-DE" sz="2000" dirty="0" err="1"/>
              <a:t>the</a:t>
            </a:r>
            <a:r>
              <a:rPr lang="de-DE" sz="2000" dirty="0"/>
              <a:t> </a:t>
            </a:r>
            <a:r>
              <a:rPr lang="de-DE" sz="2000" dirty="0" err="1"/>
              <a:t>header</a:t>
            </a:r>
            <a:r>
              <a:rPr lang="de-DE" sz="2000" dirty="0"/>
              <a:t> </a:t>
            </a:r>
            <a:r>
              <a:rPr lang="de-DE" sz="2000" dirty="0" err="1"/>
              <a:t>information</a:t>
            </a:r>
            <a:endParaRPr lang="de-DE" sz="2000" dirty="0"/>
          </a:p>
          <a:p>
            <a:pPr>
              <a:defRPr/>
            </a:pPr>
            <a:r>
              <a:rPr lang="de-DE" sz="2000" dirty="0"/>
              <a:t>3) </a:t>
            </a:r>
            <a:r>
              <a:rPr lang="de-DE" sz="2000" b="1" dirty="0"/>
              <a:t>Payload</a:t>
            </a:r>
          </a:p>
          <a:p>
            <a:pPr marL="342900" indent="-342900">
              <a:buFont typeface="Arial" panose="020B0604020202020204" pitchFamily="34" charset="0"/>
              <a:buChar char="•"/>
              <a:defRPr/>
            </a:pPr>
            <a:r>
              <a:rPr lang="de-DE" sz="2000" dirty="0"/>
              <a:t>BER vs. SNR </a:t>
            </a:r>
            <a:r>
              <a:rPr lang="de-DE" sz="2000" dirty="0" err="1"/>
              <a:t>for</a:t>
            </a:r>
            <a:r>
              <a:rPr lang="de-DE" sz="2000" dirty="0"/>
              <a:t> </a:t>
            </a:r>
            <a:r>
              <a:rPr lang="de-DE" sz="2000" dirty="0" err="1"/>
              <a:t>the</a:t>
            </a:r>
            <a:r>
              <a:rPr lang="de-DE" sz="2000" dirty="0"/>
              <a:t> </a:t>
            </a:r>
            <a:r>
              <a:rPr lang="de-DE" sz="2000" dirty="0" err="1"/>
              <a:t>payload</a:t>
            </a:r>
            <a:r>
              <a:rPr lang="de-DE" sz="2000" dirty="0"/>
              <a:t> incl. 8B10B </a:t>
            </a:r>
            <a:r>
              <a:rPr lang="de-DE" sz="2000" dirty="0" err="1"/>
              <a:t>or</a:t>
            </a:r>
            <a:r>
              <a:rPr lang="de-DE" sz="2000" dirty="0"/>
              <a:t> HCM </a:t>
            </a:r>
            <a:r>
              <a:rPr lang="de-DE" sz="2000" dirty="0" err="1"/>
              <a:t>and</a:t>
            </a:r>
            <a:r>
              <a:rPr lang="de-DE" sz="2000" dirty="0"/>
              <a:t> RS(255,248) </a:t>
            </a:r>
            <a:r>
              <a:rPr lang="de-DE" sz="2000" dirty="0" err="1"/>
              <a:t>coding</a:t>
            </a:r>
            <a:r>
              <a:rPr lang="de-DE" sz="2000" dirty="0"/>
              <a:t> </a:t>
            </a:r>
            <a:r>
              <a:rPr lang="de-DE" sz="2000" dirty="0" err="1"/>
              <a:t>assuming</a:t>
            </a:r>
            <a:r>
              <a:rPr lang="de-DE" sz="2000" dirty="0"/>
              <a:t> </a:t>
            </a:r>
            <a:r>
              <a:rPr lang="de-DE" sz="2000" dirty="0" err="1"/>
              <a:t>random</a:t>
            </a:r>
            <a:r>
              <a:rPr lang="de-DE" sz="2000" dirty="0"/>
              <a:t> </a:t>
            </a:r>
            <a:r>
              <a:rPr lang="de-DE" sz="2000" dirty="0" err="1"/>
              <a:t>data</a:t>
            </a:r>
            <a:r>
              <a:rPr lang="de-DE" sz="2000" dirty="0"/>
              <a:t> </a:t>
            </a:r>
            <a:r>
              <a:rPr lang="de-DE" sz="2000" dirty="0" err="1"/>
              <a:t>for</a:t>
            </a:r>
            <a:r>
              <a:rPr lang="de-DE" sz="2000" dirty="0"/>
              <a:t> </a:t>
            </a:r>
            <a:r>
              <a:rPr lang="de-DE" sz="2000" dirty="0" err="1"/>
              <a:t>the</a:t>
            </a:r>
            <a:r>
              <a:rPr lang="de-DE" sz="2000" dirty="0"/>
              <a:t> </a:t>
            </a:r>
            <a:r>
              <a:rPr lang="de-DE" sz="2000" dirty="0" err="1"/>
              <a:t>payload</a:t>
            </a:r>
            <a:endParaRPr lang="de-DE" sz="2000" dirty="0"/>
          </a:p>
          <a:p>
            <a:pPr>
              <a:defRPr/>
            </a:pPr>
            <a:r>
              <a:rPr lang="de-DE" sz="2000" dirty="0" err="1"/>
              <a:t>Results</a:t>
            </a:r>
            <a:r>
              <a:rPr lang="de-DE" sz="2000" dirty="0"/>
              <a:t> </a:t>
            </a:r>
            <a:r>
              <a:rPr lang="de-DE" sz="2000" dirty="0" err="1"/>
              <a:t>are</a:t>
            </a:r>
            <a:r>
              <a:rPr lang="de-DE" sz="2000" dirty="0"/>
              <a:t> </a:t>
            </a:r>
            <a:r>
              <a:rPr lang="de-DE" sz="2000" dirty="0" err="1"/>
              <a:t>expected</a:t>
            </a:r>
            <a:r>
              <a:rPr lang="de-DE" sz="2000" dirty="0"/>
              <a:t> </a:t>
            </a:r>
            <a:r>
              <a:rPr lang="de-DE" sz="2000" dirty="0" err="1"/>
              <a:t>for</a:t>
            </a:r>
            <a:r>
              <a:rPr lang="de-DE" sz="2000" dirty="0"/>
              <a:t> AWGN, D3 in </a:t>
            </a:r>
            <a:r>
              <a:rPr lang="de-DE" sz="2000" dirty="0" err="1"/>
              <a:t>scenario</a:t>
            </a:r>
            <a:r>
              <a:rPr lang="de-DE" sz="2000" dirty="0"/>
              <a:t> 3 </a:t>
            </a:r>
            <a:r>
              <a:rPr lang="de-DE" sz="2000" dirty="0" err="1"/>
              <a:t>and</a:t>
            </a:r>
            <a:r>
              <a:rPr lang="de-DE" sz="2000" dirty="0"/>
              <a:t> D7 in </a:t>
            </a:r>
            <a:r>
              <a:rPr lang="de-DE" sz="2000" dirty="0" err="1"/>
              <a:t>scenario</a:t>
            </a:r>
            <a:r>
              <a:rPr lang="de-DE" sz="2000" dirty="0"/>
              <a:t> 4 (Fig. 25) </a:t>
            </a:r>
            <a:r>
              <a:rPr lang="de-DE" sz="2000" dirty="0" err="1"/>
              <a:t>where</a:t>
            </a:r>
            <a:r>
              <a:rPr lang="de-DE" sz="2000" dirty="0"/>
              <a:t> LED1-6 </a:t>
            </a:r>
            <a:r>
              <a:rPr lang="de-DE" sz="2000" dirty="0" err="1"/>
              <a:t>are</a:t>
            </a:r>
            <a:r>
              <a:rPr lang="de-DE" sz="2000" dirty="0"/>
              <a:t> </a:t>
            </a:r>
            <a:r>
              <a:rPr lang="de-DE" sz="2000" dirty="0" err="1"/>
              <a:t>used</a:t>
            </a:r>
            <a:r>
              <a:rPr lang="de-DE" sz="2000" dirty="0"/>
              <a:t> </a:t>
            </a:r>
            <a:r>
              <a:rPr lang="de-DE" sz="2000" dirty="0" err="1"/>
              <a:t>together</a:t>
            </a:r>
            <a:r>
              <a:rPr lang="de-DE" sz="2000" dirty="0"/>
              <a:t> </a:t>
            </a:r>
            <a:r>
              <a:rPr lang="de-DE" sz="2000" dirty="0" err="1"/>
              <a:t>from</a:t>
            </a:r>
            <a:r>
              <a:rPr lang="de-DE" sz="2000" dirty="0"/>
              <a:t> </a:t>
            </a:r>
            <a:r>
              <a:rPr lang="en-GB" altLang="en-US" sz="2000" dirty="0">
                <a:hlinkClick r:id="rId3"/>
              </a:rPr>
              <a:t>https://mentor.ieee.org/802.15/dcn/15/15-15-0746-01-007a-tg7r1-channel-model-document-for-high-rate-pd-communications.pdf</a:t>
            </a:r>
            <a:r>
              <a:rPr lang="en-GB" altLang="en-US" sz="2000" dirty="0"/>
              <a:t>. CIRs: </a:t>
            </a:r>
            <a:r>
              <a:rPr lang="en-GB" altLang="en-US" sz="2000" dirty="0">
                <a:hlinkClick r:id="rId4"/>
              </a:rPr>
              <a:t>https://mentor.ieee.org/802.15/dcn/15/15-15-0747-00-007a-tg7r1-cirs-channel-model-document-for-high-rate-pd-communications.zip</a:t>
            </a:r>
            <a:r>
              <a:rPr lang="en-GB" altLang="en-US" sz="2000" dirty="0"/>
              <a:t> a companion file </a:t>
            </a:r>
            <a:r>
              <a:rPr lang="de-DE" sz="2000" dirty="0"/>
              <a:t>In </a:t>
            </a:r>
            <a:r>
              <a:rPr lang="de-DE" sz="2000" dirty="0" err="1"/>
              <a:t>case</a:t>
            </a:r>
            <a:r>
              <a:rPr lang="de-DE" sz="2000" dirty="0"/>
              <a:t> </a:t>
            </a:r>
            <a:r>
              <a:rPr lang="de-DE" sz="2000" dirty="0" err="1"/>
              <a:t>of</a:t>
            </a:r>
            <a:r>
              <a:rPr lang="de-DE" sz="2000" dirty="0"/>
              <a:t> </a:t>
            </a:r>
            <a:r>
              <a:rPr lang="de-DE" sz="2000" dirty="0" err="1"/>
              <a:t>questions</a:t>
            </a:r>
            <a:r>
              <a:rPr lang="de-DE" sz="2000" dirty="0"/>
              <a:t>, </a:t>
            </a:r>
            <a:r>
              <a:rPr lang="de-DE" sz="2000" dirty="0" err="1"/>
              <a:t>use</a:t>
            </a:r>
            <a:r>
              <a:rPr lang="de-DE" sz="2000" dirty="0"/>
              <a:t> TG13 email </a:t>
            </a:r>
            <a:r>
              <a:rPr lang="de-DE" sz="2000" dirty="0" err="1"/>
              <a:t>reflector</a:t>
            </a:r>
            <a:r>
              <a:rPr lang="de-DE" sz="2000" dirty="0"/>
              <a:t>. </a:t>
            </a:r>
          </a:p>
          <a:p>
            <a:pPr>
              <a:defRPr/>
            </a:pPr>
            <a:r>
              <a:rPr lang="de-DE" sz="2000" dirty="0"/>
              <a:t> </a:t>
            </a:r>
          </a:p>
          <a:p>
            <a:pPr>
              <a:defRPr/>
            </a:pPr>
            <a:endParaRPr lang="de-DE" sz="11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a:t>Tuesday </a:t>
            </a:r>
            <a:r>
              <a:rPr lang="en-US" altLang="en-US" sz="3600" dirty="0" smtClean="0"/>
              <a:t>PM1, </a:t>
            </a:r>
            <a:r>
              <a:rPr lang="en-US" altLang="en-US" sz="3600" dirty="0"/>
              <a:t>July </a:t>
            </a:r>
            <a:r>
              <a:rPr lang="en-US" altLang="en-US" sz="3600" dirty="0" smtClean="0"/>
              <a:t>10, </a:t>
            </a:r>
            <a:r>
              <a:rPr lang="en-US" altLang="en-US" sz="3600" dirty="0"/>
              <a:t>2018</a:t>
            </a:r>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242575913"/>
              </p:ext>
            </p:extLst>
          </p:nvPr>
        </p:nvGraphicFramePr>
        <p:xfrm>
          <a:off x="685800" y="2362200"/>
          <a:ext cx="8229600" cy="2925758"/>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342900" marR="0" lvl="1" indent="-342900" algn="just" defTabSz="914400" rtl="0" eaLnBrk="0" fontAlgn="base" latinLnBrk="0" hangingPunct="0">
                        <a:lnSpc>
                          <a:spcPct val="100000"/>
                        </a:lnSpc>
                        <a:spcBef>
                          <a:spcPts val="0"/>
                        </a:spcBef>
                        <a:spcAft>
                          <a:spcPts val="300"/>
                        </a:spcAft>
                        <a:buClrTx/>
                        <a:buSzTx/>
                        <a:buFontTx/>
                        <a:buNone/>
                        <a:tabLst/>
                        <a:defRPr/>
                      </a:pP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Text on MAC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pureLiFi</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t.b.d</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a:t>
                      </a:r>
                    </a:p>
                  </a:txBody>
                  <a:tcPr marT="45764" marB="45764"/>
                </a:tc>
                <a:tc>
                  <a:txBody>
                    <a:bodyPr/>
                    <a:lstStyle/>
                    <a:p>
                      <a:r>
                        <a:rPr lang="en-US" sz="1800" dirty="0" smtClean="0"/>
                        <a:t>60</a:t>
                      </a:r>
                      <a:endParaRPr lang="en-US" sz="1800" dirty="0"/>
                    </a:p>
                  </a:txBody>
                  <a:tcPr marT="45764" marB="45764"/>
                </a:tc>
                <a:extLst>
                  <a:ext uri="{0D108BD9-81ED-4DB2-BD59-A6C34878D82A}">
                    <a16:rowId xmlns:a16="http://schemas.microsoft.com/office/drawing/2014/main" val="10003"/>
                  </a:ext>
                </a:extLst>
              </a:tr>
              <a:tr h="365702">
                <a:tc>
                  <a:txBody>
                    <a:bodyPr/>
                    <a:lstStyle/>
                    <a:p>
                      <a:pPr marL="358775" marR="0" lvl="1" indent="-342900" algn="just" defTabSz="914400" rtl="0" eaLnBrk="0" fontAlgn="base" latinLnBrk="0" hangingPunct="0">
                        <a:lnSpc>
                          <a:spcPct val="100000"/>
                        </a:lnSpc>
                        <a:spcBef>
                          <a:spcPts val="0"/>
                        </a:spcBef>
                        <a:spcAft>
                          <a:spcPts val="300"/>
                        </a:spcAft>
                        <a:buClrTx/>
                        <a:buSzTx/>
                        <a:buFontTx/>
                        <a:buNone/>
                        <a:tabLst/>
                        <a:defRPr/>
                      </a:pP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Discuss</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the</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way</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forward</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on 802.15.13 MAC</a:t>
                      </a:r>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982885059"/>
                  </a:ext>
                </a:extLst>
              </a:tr>
              <a:tr h="365702">
                <a:tc>
                  <a:txBody>
                    <a:bodyPr/>
                    <a:lstStyle/>
                    <a:p>
                      <a:pPr marL="358775" marR="0" lvl="1" indent="-342900" algn="just" defTabSz="914400" rtl="0" eaLnBrk="0" fontAlgn="base" latinLnBrk="0" hangingPunct="0">
                        <a:lnSpc>
                          <a:spcPct val="100000"/>
                        </a:lnSpc>
                        <a:spcBef>
                          <a:spcPts val="0"/>
                        </a:spcBef>
                        <a:spcAft>
                          <a:spcPts val="300"/>
                        </a:spcAft>
                        <a:buClrTx/>
                        <a:buSzTx/>
                        <a:buFontTx/>
                        <a:buNone/>
                        <a:tabLst/>
                        <a:defRPr/>
                      </a:pP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Clarify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if</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there</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is</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any</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impact</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on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the</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timeline</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in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doc</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17-0288/r4</a:t>
                      </a:r>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566722198"/>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of slots =</a:t>
                      </a:r>
                      <a:r>
                        <a:rPr lang="en-GB" altLang="en-US" sz="1800" baseline="0" dirty="0" smtClean="0"/>
                        <a:t>  </a:t>
                      </a:r>
                      <a:r>
                        <a:rPr lang="en-GB" altLang="en-US" sz="1800" dirty="0" smtClean="0"/>
                        <a:t>during September meeting</a:t>
                      </a:r>
                    </a:p>
                  </a:txBody>
                  <a:tcPr marT="45672" marB="45672"/>
                </a:tc>
                <a:tc>
                  <a:txBody>
                    <a:bodyPr/>
                    <a:lstStyle/>
                    <a:p>
                      <a:r>
                        <a:rPr lang="de-DE" sz="1800" dirty="0" smtClean="0"/>
                        <a:t>5</a:t>
                      </a:r>
                      <a:endParaRPr lang="en-US" sz="1800" dirty="0"/>
                    </a:p>
                  </a:txBody>
                  <a:tcPr marT="45672" marB="45672"/>
                </a:tc>
                <a:extLst>
                  <a:ext uri="{0D108BD9-81ED-4DB2-BD59-A6C34878D82A}">
                    <a16:rowId xmlns:a16="http://schemas.microsoft.com/office/drawing/2014/main" val="385588373"/>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3791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15</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nn-NO" altLang="en-US" sz="3600" dirty="0" smtClean="0"/>
              <a:t>Wednesday </a:t>
            </a:r>
            <a:r>
              <a:rPr lang="nn-NO" altLang="en-US" sz="3600" dirty="0"/>
              <a:t>P</a:t>
            </a:r>
            <a:r>
              <a:rPr lang="nn-NO" altLang="en-US" sz="3600" dirty="0" smtClean="0"/>
              <a:t>M1, July 11, </a:t>
            </a:r>
            <a:r>
              <a:rPr lang="nn-NO" altLang="en-US" sz="3600" dirty="0"/>
              <a:t>2018</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373711809"/>
              </p:ext>
            </p:extLst>
          </p:nvPr>
        </p:nvGraphicFramePr>
        <p:xfrm>
          <a:off x="838200" y="2362200"/>
          <a:ext cx="8077200" cy="2194638"/>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 resolution against D2</a:t>
                      </a:r>
                    </a:p>
                  </a:txBody>
                  <a:tcPr marT="45678" marB="45678"/>
                </a:tc>
                <a:tc>
                  <a:txBody>
                    <a:bodyPr/>
                    <a:lstStyle/>
                    <a:p>
                      <a:r>
                        <a:rPr lang="de-DE" sz="1800" dirty="0" smtClean="0"/>
                        <a:t>100</a:t>
                      </a:r>
                      <a:endParaRPr lang="en-US" sz="1800" dirty="0"/>
                    </a:p>
                  </a:txBody>
                  <a:tcPr marT="45678" marB="45678"/>
                </a:tc>
                <a:extLst>
                  <a:ext uri="{0D108BD9-81ED-4DB2-BD59-A6C34878D82A}">
                    <a16:rowId xmlns:a16="http://schemas.microsoft.com/office/drawing/2014/main" val="3720741099"/>
                  </a:ext>
                </a:extLst>
              </a:tr>
              <a:tr h="3658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Discussion about creation of D3</a:t>
                      </a:r>
                      <a:r>
                        <a:rPr lang="en-GB" altLang="en-US" sz="1800" baseline="0" dirty="0" smtClean="0"/>
                        <a:t> </a:t>
                      </a:r>
                      <a:r>
                        <a:rPr lang="en-GB" altLang="en-US" sz="1800" dirty="0" smtClean="0"/>
                        <a:t>and comment collection against it</a:t>
                      </a:r>
                    </a:p>
                  </a:txBody>
                  <a:tcPr marT="45678" marB="45678"/>
                </a:tc>
                <a:tc>
                  <a:txBody>
                    <a:bodyPr/>
                    <a:lstStyle/>
                    <a:p>
                      <a:r>
                        <a:rPr lang="en-US" sz="1800" dirty="0" smtClean="0"/>
                        <a:t>10</a:t>
                      </a:r>
                      <a:endParaRPr lang="en-US" sz="1800" dirty="0"/>
                    </a:p>
                  </a:txBody>
                  <a:tcPr marT="45678" marB="45678"/>
                </a:tc>
                <a:extLst>
                  <a:ext uri="{0D108BD9-81ED-4DB2-BD59-A6C34878D82A}">
                    <a16:rowId xmlns:a16="http://schemas.microsoft.com/office/drawing/2014/main" val="2639683355"/>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78" marB="45678"/>
                </a:tc>
                <a:tc>
                  <a:txBody>
                    <a:bodyPr/>
                    <a:lstStyle/>
                    <a:p>
                      <a:r>
                        <a:rPr lang="de-DE" sz="1800" dirty="0" smtClean="0"/>
                        <a:t>2</a:t>
                      </a:r>
                      <a:endParaRPr lang="en-US" sz="1800" dirty="0"/>
                    </a:p>
                  </a:txBody>
                  <a:tcPr marT="45678" marB="45678"/>
                </a:tc>
                <a:extLst>
                  <a:ext uri="{0D108BD9-81ED-4DB2-BD59-A6C34878D82A}">
                    <a16:rowId xmlns:a16="http://schemas.microsoft.com/office/drawing/2014/main" val="10005"/>
                  </a:ext>
                </a:extLst>
              </a:tr>
            </a:tbl>
          </a:graphicData>
        </a:graphic>
      </p:graphicFrame>
      <p:sp>
        <p:nvSpPr>
          <p:cNvPr id="39961"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DA0A1EE6-238D-498D-9C8D-AE4D12F132E7}" type="slidenum">
              <a:rPr lang="en-US" altLang="en-US" sz="1200" b="0" smtClean="0"/>
              <a:pPr>
                <a:spcBef>
                  <a:spcPct val="0"/>
                </a:spcBef>
                <a:buFontTx/>
                <a:buNone/>
              </a:pPr>
              <a:t>16</a:t>
            </a:fld>
            <a:endParaRPr lang="en-US" altLang="en-US" sz="1200" b="0" smtClean="0"/>
          </a:p>
        </p:txBody>
      </p:sp>
      <p:sp>
        <p:nvSpPr>
          <p:cNvPr id="4198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en-US" altLang="en-US" sz="3600" dirty="0" smtClean="0"/>
              <a:t>Wednesday, PM2, July 11, </a:t>
            </a:r>
            <a:r>
              <a:rPr lang="en-US" altLang="en-US" sz="3600" dirty="0"/>
              <a:t>2018</a:t>
            </a:r>
            <a:endParaRPr lang="en-US" altLang="en-US" dirty="0"/>
          </a:p>
          <a:p>
            <a:pPr lvl="1"/>
            <a:endParaRPr lang="en-US" altLang="en-US" dirty="0"/>
          </a:p>
        </p:txBody>
      </p:sp>
      <p:sp>
        <p:nvSpPr>
          <p:cNvPr id="4198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840900383"/>
              </p:ext>
            </p:extLst>
          </p:nvPr>
        </p:nvGraphicFramePr>
        <p:xfrm>
          <a:off x="838200" y="2362200"/>
          <a:ext cx="8077200" cy="2435296"/>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41">
                <a:tc>
                  <a:txBody>
                    <a:bodyPr/>
                    <a:lstStyle/>
                    <a:p>
                      <a:r>
                        <a:rPr lang="de-DE" sz="1800" dirty="0" smtClean="0"/>
                        <a:t>Item</a:t>
                      </a:r>
                      <a:endParaRPr lang="en-US" sz="1800" dirty="0"/>
                    </a:p>
                  </a:txBody>
                  <a:tcPr marT="45757" marB="45757"/>
                </a:tc>
                <a:tc>
                  <a:txBody>
                    <a:bodyPr/>
                    <a:lstStyle/>
                    <a:p>
                      <a:r>
                        <a:rPr lang="de-DE" sz="1800" dirty="0" smtClean="0"/>
                        <a:t>Time</a:t>
                      </a:r>
                      <a:endParaRPr lang="en-US" sz="1800" dirty="0"/>
                    </a:p>
                  </a:txBody>
                  <a:tcPr marT="45757" marB="45757"/>
                </a:tc>
                <a:extLst>
                  <a:ext uri="{0D108BD9-81ED-4DB2-BD59-A6C34878D82A}">
                    <a16:rowId xmlns:a16="http://schemas.microsoft.com/office/drawing/2014/main" val="10000"/>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7" marB="45757"/>
                </a:tc>
                <a:tc>
                  <a:txBody>
                    <a:bodyPr/>
                    <a:lstStyle/>
                    <a:p>
                      <a:r>
                        <a:rPr lang="de-DE" sz="1800" dirty="0" smtClean="0"/>
                        <a:t>3</a:t>
                      </a:r>
                      <a:endParaRPr lang="en-US" sz="1800" dirty="0"/>
                    </a:p>
                  </a:txBody>
                  <a:tcPr marT="45757" marB="45757"/>
                </a:tc>
                <a:extLst>
                  <a:ext uri="{0D108BD9-81ED-4DB2-BD59-A6C34878D82A}">
                    <a16:rowId xmlns:a16="http://schemas.microsoft.com/office/drawing/2014/main" val="10001"/>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7" marB="45757"/>
                </a:tc>
                <a:tc>
                  <a:txBody>
                    <a:bodyPr/>
                    <a:lstStyle/>
                    <a:p>
                      <a:r>
                        <a:rPr lang="de-DE" sz="1800" dirty="0" smtClean="0"/>
                        <a:t>5</a:t>
                      </a:r>
                      <a:endParaRPr lang="en-US" sz="1800" dirty="0"/>
                    </a:p>
                  </a:txBody>
                  <a:tcPr marT="45757" marB="45757"/>
                </a:tc>
                <a:extLst>
                  <a:ext uri="{0D108BD9-81ED-4DB2-BD59-A6C34878D82A}">
                    <a16:rowId xmlns:a16="http://schemas.microsoft.com/office/drawing/2014/main" val="10002"/>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mn-lt"/>
                        </a:rPr>
                        <a:t>Create</a:t>
                      </a:r>
                      <a:r>
                        <a:rPr lang="en-US" sz="1800" b="0" i="0" u="none" strike="noStrike" baseline="0" dirty="0" smtClean="0">
                          <a:solidFill>
                            <a:srgbClr val="000000"/>
                          </a:solidFill>
                          <a:effectLst/>
                          <a:latin typeface="+mn-lt"/>
                        </a:rPr>
                        <a:t> TBD list and who is responsible to deliver what and until when</a:t>
                      </a:r>
                      <a:endParaRPr lang="en-GB" altLang="en-US" sz="1800" dirty="0" smtClean="0"/>
                    </a:p>
                  </a:txBody>
                  <a:tcPr marT="45678" marB="45678"/>
                </a:tc>
                <a:tc>
                  <a:txBody>
                    <a:bodyPr/>
                    <a:lstStyle/>
                    <a:p>
                      <a:r>
                        <a:rPr lang="de-DE" sz="1800" dirty="0" smtClean="0"/>
                        <a:t>60</a:t>
                      </a:r>
                      <a:endParaRPr lang="en-US" sz="1800" dirty="0"/>
                    </a:p>
                  </a:txBody>
                  <a:tcPr marT="45678" marB="45678"/>
                </a:tc>
                <a:extLst>
                  <a:ext uri="{0D108BD9-81ED-4DB2-BD59-A6C34878D82A}">
                    <a16:rowId xmlns:a16="http://schemas.microsoft.com/office/drawing/2014/main" val="10003"/>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Individual work on TBDs</a:t>
                      </a:r>
                    </a:p>
                  </a:txBody>
                  <a:tcPr marT="45678" marB="45678"/>
                </a:tc>
                <a:tc>
                  <a:txBody>
                    <a:bodyPr/>
                    <a:lstStyle/>
                    <a:p>
                      <a:r>
                        <a:rPr lang="en-US" sz="1800" dirty="0" smtClean="0"/>
                        <a:t>50</a:t>
                      </a:r>
                      <a:endParaRPr lang="en-US" sz="1800" dirty="0"/>
                    </a:p>
                  </a:txBody>
                  <a:tcPr marT="45678" marB="45678"/>
                </a:tc>
                <a:extLst>
                  <a:ext uri="{0D108BD9-81ED-4DB2-BD59-A6C34878D82A}">
                    <a16:rowId xmlns:a16="http://schemas.microsoft.com/office/drawing/2014/main" val="2018699592"/>
                  </a:ext>
                </a:extLst>
              </a:tr>
              <a:tr h="3660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7" marB="45757"/>
                </a:tc>
                <a:tc>
                  <a:txBody>
                    <a:bodyPr/>
                    <a:lstStyle/>
                    <a:p>
                      <a:r>
                        <a:rPr lang="de-DE" sz="1800" dirty="0" smtClean="0"/>
                        <a:t>2</a:t>
                      </a:r>
                      <a:endParaRPr lang="en-US" sz="1800" dirty="0"/>
                    </a:p>
                  </a:txBody>
                  <a:tcPr marT="45757" marB="45757"/>
                </a:tc>
                <a:extLst>
                  <a:ext uri="{0D108BD9-81ED-4DB2-BD59-A6C34878D82A}">
                    <a16:rowId xmlns:a16="http://schemas.microsoft.com/office/drawing/2014/main" val="10004"/>
                  </a:ext>
                </a:extLst>
              </a:tr>
            </a:tbl>
          </a:graphicData>
        </a:graphic>
      </p:graphicFrame>
      <p:sp>
        <p:nvSpPr>
          <p:cNvPr id="42009"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endParaRPr lang="en-GB" altLang="en-US" sz="2000" dirty="0"/>
          </a:p>
          <a:p>
            <a:pPr algn="just">
              <a:buFontTx/>
              <a:buNone/>
            </a:pPr>
            <a:r>
              <a:rPr lang="en-GB" altLang="en-US" dirty="0" smtClean="0">
                <a:sym typeface="Wingdings" panose="05000000000000000000" pitchFamily="2" charset="2"/>
              </a:rPr>
              <a:t>All comments as resolved in doc. 0088/</a:t>
            </a:r>
            <a:r>
              <a:rPr lang="en-GB" altLang="en-US" dirty="0" err="1" smtClean="0">
                <a:sym typeface="Wingdings" panose="05000000000000000000" pitchFamily="2" charset="2"/>
              </a:rPr>
              <a:t>rx</a:t>
            </a:r>
            <a:r>
              <a:rPr lang="en-GB" altLang="en-US" dirty="0" smtClean="0">
                <a:sym typeface="Wingdings" panose="05000000000000000000" pitchFamily="2" charset="2"/>
              </a:rPr>
              <a:t> will be worked in D3. TBDs delivered until July 25 will also be included. D3 will be made available until August 15. Comments against D3 are due before Sept. 2 and will be resolved in the September meeting in Kona.</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 Volker</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_/_/_</a:t>
            </a:r>
            <a:endParaRPr lang="en-GB" altLang="en-US" dirty="0">
              <a:sym typeface="Wingdings" panose="05000000000000000000" pitchFamily="2" charset="2"/>
            </a:endParaRPr>
          </a:p>
        </p:txBody>
      </p:sp>
      <p:sp>
        <p:nvSpPr>
          <p:cNvPr id="6656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30950991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DA0A1EE6-238D-498D-9C8D-AE4D12F132E7}" type="slidenum">
              <a:rPr lang="en-US" altLang="en-US" sz="1200" b="0" smtClean="0"/>
              <a:pPr>
                <a:spcBef>
                  <a:spcPct val="0"/>
                </a:spcBef>
                <a:buFontTx/>
                <a:buNone/>
              </a:pPr>
              <a:t>18</a:t>
            </a:fld>
            <a:endParaRPr lang="en-US" altLang="en-US" sz="1200" b="0" smtClean="0"/>
          </a:p>
        </p:txBody>
      </p:sp>
      <p:sp>
        <p:nvSpPr>
          <p:cNvPr id="4198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en-US" altLang="en-US" sz="3600" dirty="0"/>
              <a:t>Tuesday </a:t>
            </a:r>
            <a:r>
              <a:rPr lang="en-US" altLang="en-US" sz="3600" dirty="0" smtClean="0"/>
              <a:t>PM1, May 8, </a:t>
            </a:r>
            <a:r>
              <a:rPr lang="en-US" altLang="en-US" sz="3600" dirty="0"/>
              <a:t>2018</a:t>
            </a:r>
            <a:endParaRPr lang="en-US" altLang="en-US" dirty="0"/>
          </a:p>
          <a:p>
            <a:pPr lvl="1"/>
            <a:endParaRPr lang="en-US" altLang="en-US" dirty="0"/>
          </a:p>
        </p:txBody>
      </p:sp>
      <p:sp>
        <p:nvSpPr>
          <p:cNvPr id="4198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088584963"/>
              </p:ext>
            </p:extLst>
          </p:nvPr>
        </p:nvGraphicFramePr>
        <p:xfrm>
          <a:off x="838200" y="2362200"/>
          <a:ext cx="8077200" cy="2435296"/>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41">
                <a:tc>
                  <a:txBody>
                    <a:bodyPr/>
                    <a:lstStyle/>
                    <a:p>
                      <a:r>
                        <a:rPr lang="de-DE" sz="1800" dirty="0" smtClean="0"/>
                        <a:t>Item</a:t>
                      </a:r>
                      <a:endParaRPr lang="en-US" sz="1800" dirty="0"/>
                    </a:p>
                  </a:txBody>
                  <a:tcPr marT="45757" marB="45757"/>
                </a:tc>
                <a:tc>
                  <a:txBody>
                    <a:bodyPr/>
                    <a:lstStyle/>
                    <a:p>
                      <a:r>
                        <a:rPr lang="de-DE" sz="1800" dirty="0" smtClean="0"/>
                        <a:t>Time</a:t>
                      </a:r>
                      <a:endParaRPr lang="en-US" sz="1800" dirty="0"/>
                    </a:p>
                  </a:txBody>
                  <a:tcPr marT="45757" marB="45757"/>
                </a:tc>
                <a:extLst>
                  <a:ext uri="{0D108BD9-81ED-4DB2-BD59-A6C34878D82A}">
                    <a16:rowId xmlns:a16="http://schemas.microsoft.com/office/drawing/2014/main" val="10000"/>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7" marB="45757"/>
                </a:tc>
                <a:tc>
                  <a:txBody>
                    <a:bodyPr/>
                    <a:lstStyle/>
                    <a:p>
                      <a:r>
                        <a:rPr lang="de-DE" sz="1800" dirty="0" smtClean="0"/>
                        <a:t>3</a:t>
                      </a:r>
                      <a:endParaRPr lang="en-US" sz="1800" dirty="0"/>
                    </a:p>
                  </a:txBody>
                  <a:tcPr marT="45757" marB="45757"/>
                </a:tc>
                <a:extLst>
                  <a:ext uri="{0D108BD9-81ED-4DB2-BD59-A6C34878D82A}">
                    <a16:rowId xmlns:a16="http://schemas.microsoft.com/office/drawing/2014/main" val="10001"/>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7" marB="45757"/>
                </a:tc>
                <a:tc>
                  <a:txBody>
                    <a:bodyPr/>
                    <a:lstStyle/>
                    <a:p>
                      <a:r>
                        <a:rPr lang="de-DE" sz="1800" dirty="0" smtClean="0"/>
                        <a:t>5</a:t>
                      </a:r>
                      <a:endParaRPr lang="en-US" sz="1800" dirty="0"/>
                    </a:p>
                  </a:txBody>
                  <a:tcPr marT="45757" marB="45757"/>
                </a:tc>
                <a:extLst>
                  <a:ext uri="{0D108BD9-81ED-4DB2-BD59-A6C34878D82A}">
                    <a16:rowId xmlns:a16="http://schemas.microsoft.com/office/drawing/2014/main" val="10002"/>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Writing style for TG13 MAC procedures</a:t>
                      </a:r>
                    </a:p>
                  </a:txBody>
                  <a:tcPr marT="45678" marB="45678"/>
                </a:tc>
                <a:tc>
                  <a:txBody>
                    <a:bodyPr/>
                    <a:lstStyle/>
                    <a:p>
                      <a:r>
                        <a:rPr lang="en-US" sz="1800" dirty="0" smtClean="0"/>
                        <a:t>30</a:t>
                      </a:r>
                      <a:endParaRPr lang="en-US" sz="1800" dirty="0"/>
                    </a:p>
                  </a:txBody>
                  <a:tcPr marT="45678" marB="45678"/>
                </a:tc>
                <a:extLst>
                  <a:ext uri="{0D108BD9-81ED-4DB2-BD59-A6C34878D82A}">
                    <a16:rowId xmlns:a16="http://schemas.microsoft.com/office/drawing/2014/main" val="1793982533"/>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mn-lt"/>
                        </a:rPr>
                        <a:t>Discussion and Call for TG13 MAC proposals</a:t>
                      </a:r>
                      <a:endParaRPr lang="en-GB" altLang="en-US" sz="1800" dirty="0" smtClean="0"/>
                    </a:p>
                  </a:txBody>
                  <a:tcPr marT="45678" marB="45678"/>
                </a:tc>
                <a:tc>
                  <a:txBody>
                    <a:bodyPr/>
                    <a:lstStyle/>
                    <a:p>
                      <a:r>
                        <a:rPr lang="de-DE" sz="1800" dirty="0" smtClean="0"/>
                        <a:t>80</a:t>
                      </a:r>
                      <a:endParaRPr lang="en-US" sz="1800" dirty="0"/>
                    </a:p>
                  </a:txBody>
                  <a:tcPr marT="45678" marB="45678"/>
                </a:tc>
                <a:extLst>
                  <a:ext uri="{0D108BD9-81ED-4DB2-BD59-A6C34878D82A}">
                    <a16:rowId xmlns:a16="http://schemas.microsoft.com/office/drawing/2014/main" val="10003"/>
                  </a:ext>
                </a:extLst>
              </a:tr>
              <a:tr h="3660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7" marB="45757"/>
                </a:tc>
                <a:tc>
                  <a:txBody>
                    <a:bodyPr/>
                    <a:lstStyle/>
                    <a:p>
                      <a:r>
                        <a:rPr lang="de-DE" sz="1800" dirty="0" smtClean="0"/>
                        <a:t>2</a:t>
                      </a:r>
                      <a:endParaRPr lang="en-US" sz="1800" dirty="0"/>
                    </a:p>
                  </a:txBody>
                  <a:tcPr marT="45757" marB="45757"/>
                </a:tc>
                <a:extLst>
                  <a:ext uri="{0D108BD9-81ED-4DB2-BD59-A6C34878D82A}">
                    <a16:rowId xmlns:a16="http://schemas.microsoft.com/office/drawing/2014/main" val="10004"/>
                  </a:ext>
                </a:extLst>
              </a:tr>
            </a:tbl>
          </a:graphicData>
        </a:graphic>
      </p:graphicFrame>
      <p:sp>
        <p:nvSpPr>
          <p:cNvPr id="42009"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25821170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07C9973-4983-43C5-B658-2BEB12E9EF00}" type="slidenum">
              <a:rPr lang="en-US" altLang="en-US" sz="1200" b="0" smtClean="0"/>
              <a:pPr>
                <a:spcBef>
                  <a:spcPct val="0"/>
                </a:spcBef>
                <a:buFontTx/>
                <a:buNone/>
              </a:pPr>
              <a:t>19</a:t>
            </a:fld>
            <a:endParaRPr lang="en-US" altLang="en-US" sz="1200" b="0" smtClean="0"/>
          </a:p>
        </p:txBody>
      </p:sp>
      <p:sp>
        <p:nvSpPr>
          <p:cNvPr id="54275"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Call </a:t>
            </a:r>
            <a:r>
              <a:rPr lang="en-US" altLang="en-US" sz="3600" dirty="0"/>
              <a:t>for Proposals on </a:t>
            </a:r>
            <a:r>
              <a:rPr lang="en-US" altLang="en-US" sz="3600" dirty="0" smtClean="0"/>
              <a:t>TG13 MAC</a:t>
            </a:r>
            <a:endParaRPr lang="en-US" altLang="en-US" dirty="0"/>
          </a:p>
        </p:txBody>
      </p:sp>
      <p:sp>
        <p:nvSpPr>
          <p:cNvPr id="542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9701" name="Rectangle 3"/>
          <p:cNvSpPr txBox="1">
            <a:spLocks noChangeArrowheads="1"/>
          </p:cNvSpPr>
          <p:nvPr/>
        </p:nvSpPr>
        <p:spPr bwMode="auto">
          <a:xfrm>
            <a:off x="762000" y="2286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just">
              <a:buFontTx/>
              <a:buNone/>
              <a:defRPr/>
            </a:pPr>
            <a:endParaRPr lang="en-GB" altLang="en-US" sz="2000" dirty="0" smtClean="0"/>
          </a:p>
          <a:p>
            <a:pPr algn="just">
              <a:buFontTx/>
              <a:buNone/>
              <a:defRPr/>
            </a:pPr>
            <a:r>
              <a:rPr lang="en-GB" altLang="en-US" sz="2000" dirty="0" smtClean="0"/>
              <a:t>TG13 requests proposals for MAC, in the agreed-upon writing style</a:t>
            </a:r>
          </a:p>
          <a:p>
            <a:pPr marL="342900" indent="-342900" algn="just">
              <a:defRPr/>
            </a:pPr>
            <a:r>
              <a:rPr lang="en-GB" altLang="en-US" sz="2000" b="0" dirty="0" smtClean="0"/>
              <a:t>Doc. XXXX/</a:t>
            </a:r>
            <a:r>
              <a:rPr lang="en-GB" altLang="en-US" sz="2000" b="0" dirty="0" err="1" smtClean="0"/>
              <a:t>rY</a:t>
            </a:r>
            <a:endParaRPr lang="en-GB" altLang="en-US" sz="2000" b="0" dirty="0" smtClean="0"/>
          </a:p>
          <a:p>
            <a:pPr algn="just">
              <a:buFontTx/>
              <a:buNone/>
              <a:defRPr/>
            </a:pPr>
            <a:r>
              <a:rPr lang="en-GB" altLang="en-US" sz="2000" dirty="0" smtClean="0"/>
              <a:t>Proposals shall be submitted until </a:t>
            </a:r>
            <a:r>
              <a:rPr lang="en-GB" altLang="en-US" sz="2000" u="sng" dirty="0" smtClean="0"/>
              <a:t>September 1</a:t>
            </a:r>
            <a:r>
              <a:rPr lang="en-GB" altLang="en-US" sz="2000" dirty="0" smtClean="0"/>
              <a:t> and will be discussed at the next two meetings in San Diego and Kona. Proposals can be submitted as slides or text being accompanied by a slide set.</a:t>
            </a:r>
          </a:p>
          <a:p>
            <a:pPr algn="just">
              <a:buFontTx/>
              <a:buNone/>
              <a:defRPr/>
            </a:pPr>
            <a:endParaRPr lang="en-GB" altLang="en-US" sz="2000" dirty="0" smtClean="0"/>
          </a:p>
          <a:p>
            <a:pPr algn="just">
              <a:buFontTx/>
              <a:buNone/>
              <a:defRPr/>
            </a:pPr>
            <a:endParaRPr lang="en-GB" altLang="en-US" sz="2000" dirty="0" smtClean="0"/>
          </a:p>
          <a:p>
            <a:pPr algn="just">
              <a:buFontTx/>
              <a:buNone/>
              <a:defRPr/>
            </a:pPr>
            <a:endParaRPr lang="en-GB" altLang="en-US" dirty="0" smtClean="0"/>
          </a:p>
        </p:txBody>
      </p:sp>
      <p:sp>
        <p:nvSpPr>
          <p:cNvPr id="54278"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34259000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slides for the </a:t>
            </a:r>
            <a:r>
              <a:rPr lang="en-US" altLang="en-US" dirty="0" smtClean="0"/>
              <a:t>July </a:t>
            </a:r>
            <a:r>
              <a:rPr lang="en-US" altLang="en-US" dirty="0"/>
              <a:t>2018 session in </a:t>
            </a:r>
            <a:r>
              <a:rPr lang="en-US" altLang="en-US" dirty="0" smtClean="0"/>
              <a:t>San Diego, CA.</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7414"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20</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en-US" altLang="en-US" sz="3600" dirty="0" smtClean="0"/>
              <a:t>Thursday AM2, July 12, </a:t>
            </a:r>
            <a:r>
              <a:rPr lang="en-US" altLang="en-US" sz="3600" dirty="0"/>
              <a:t>2018</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556598569"/>
              </p:ext>
            </p:extLst>
          </p:nvPr>
        </p:nvGraphicFramePr>
        <p:xfrm>
          <a:off x="990600" y="2362200"/>
          <a:ext cx="7924800" cy="1924712"/>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Individual work on TBDs</a:t>
                      </a:r>
                    </a:p>
                  </a:txBody>
                  <a:tcPr marT="45673" marB="45673"/>
                </a:tc>
                <a:tc>
                  <a:txBody>
                    <a:bodyPr/>
                    <a:lstStyle/>
                    <a:p>
                      <a:r>
                        <a:rPr lang="en-US" sz="1800" dirty="0" smtClean="0"/>
                        <a:t>110</a:t>
                      </a:r>
                      <a:endParaRPr lang="en-US" sz="1800" dirty="0"/>
                    </a:p>
                  </a:txBody>
                  <a:tcPr marT="45673" marB="45673"/>
                </a:tc>
                <a:extLst>
                  <a:ext uri="{0D108BD9-81ED-4DB2-BD59-A6C34878D82A}">
                    <a16:rowId xmlns:a16="http://schemas.microsoft.com/office/drawing/2014/main" val="2066514011"/>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50210"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52F995D-0574-4918-9816-15FC89F91B59}" type="slidenum">
              <a:rPr lang="en-US" altLang="en-US" sz="1200" b="0" smtClean="0"/>
              <a:pPr>
                <a:spcBef>
                  <a:spcPct val="0"/>
                </a:spcBef>
                <a:buFontTx/>
                <a:buNone/>
              </a:pPr>
              <a:t>21</a:t>
            </a:fld>
            <a:endParaRPr lang="en-US" altLang="en-US" sz="1200" b="0" smtClean="0"/>
          </a:p>
        </p:txBody>
      </p:sp>
      <p:sp>
        <p:nvSpPr>
          <p:cNvPr id="5222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#7</a:t>
            </a:r>
            <a:endParaRPr lang="en-US" altLang="en-US" sz="3600" dirty="0"/>
          </a:p>
          <a:p>
            <a:pPr algn="just">
              <a:buFontTx/>
              <a:buNone/>
            </a:pPr>
            <a:r>
              <a:rPr lang="en-US" altLang="en-US" sz="3600" dirty="0" smtClean="0"/>
              <a:t>Thursday PM1, July 12, </a:t>
            </a:r>
            <a:r>
              <a:rPr lang="en-US" altLang="en-US" sz="3600" dirty="0"/>
              <a:t>2018</a:t>
            </a:r>
            <a:endParaRPr lang="en-US" altLang="en-US" dirty="0"/>
          </a:p>
          <a:p>
            <a:pPr lvl="1"/>
            <a:endParaRPr lang="en-US" altLang="en-US" dirty="0"/>
          </a:p>
        </p:txBody>
      </p:sp>
      <p:sp>
        <p:nvSpPr>
          <p:cNvPr id="5222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455942513"/>
              </p:ext>
            </p:extLst>
          </p:nvPr>
        </p:nvGraphicFramePr>
        <p:xfrm>
          <a:off x="838200" y="2362200"/>
          <a:ext cx="8077200" cy="1957293"/>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23">
                <a:tc>
                  <a:txBody>
                    <a:bodyPr/>
                    <a:lstStyle/>
                    <a:p>
                      <a:r>
                        <a:rPr lang="de-DE" sz="1800" dirty="0" smtClean="0"/>
                        <a:t>Item</a:t>
                      </a:r>
                      <a:endParaRPr lang="en-US" sz="1800" dirty="0"/>
                    </a:p>
                  </a:txBody>
                  <a:tcPr marT="45755" marB="45755"/>
                </a:tc>
                <a:tc>
                  <a:txBody>
                    <a:bodyPr/>
                    <a:lstStyle/>
                    <a:p>
                      <a:r>
                        <a:rPr lang="de-DE" sz="1800" dirty="0" smtClean="0"/>
                        <a:t>Time</a:t>
                      </a:r>
                      <a:endParaRPr lang="en-US" sz="1800" dirty="0"/>
                    </a:p>
                  </a:txBody>
                  <a:tcPr marT="45755" marB="45755"/>
                </a:tc>
                <a:extLst>
                  <a:ext uri="{0D108BD9-81ED-4DB2-BD59-A6C34878D82A}">
                    <a16:rowId xmlns:a16="http://schemas.microsoft.com/office/drawing/2014/main" val="10000"/>
                  </a:ext>
                </a:extLst>
              </a:tr>
              <a:tr h="3711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5" marB="45755"/>
                </a:tc>
                <a:tc>
                  <a:txBody>
                    <a:bodyPr/>
                    <a:lstStyle/>
                    <a:p>
                      <a:r>
                        <a:rPr lang="de-DE" sz="1800" dirty="0" smtClean="0"/>
                        <a:t>3</a:t>
                      </a:r>
                      <a:endParaRPr lang="en-US" sz="1800" dirty="0"/>
                    </a:p>
                  </a:txBody>
                  <a:tcPr marT="45755" marB="45755"/>
                </a:tc>
                <a:extLst>
                  <a:ext uri="{0D108BD9-81ED-4DB2-BD59-A6C34878D82A}">
                    <a16:rowId xmlns:a16="http://schemas.microsoft.com/office/drawing/2014/main" val="10001"/>
                  </a:ext>
                </a:extLst>
              </a:tr>
              <a:tr h="3711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5" marB="45755"/>
                </a:tc>
                <a:tc>
                  <a:txBody>
                    <a:bodyPr/>
                    <a:lstStyle/>
                    <a:p>
                      <a:r>
                        <a:rPr lang="de-DE" sz="1800" dirty="0" smtClean="0"/>
                        <a:t>5</a:t>
                      </a:r>
                      <a:endParaRPr lang="en-US" sz="1800" dirty="0"/>
                    </a:p>
                  </a:txBody>
                  <a:tcPr marT="45755" marB="45755"/>
                </a:tc>
                <a:extLst>
                  <a:ext uri="{0D108BD9-81ED-4DB2-BD59-A6C34878D82A}">
                    <a16:rowId xmlns:a16="http://schemas.microsoft.com/office/drawing/2014/main" val="10002"/>
                  </a:ext>
                </a:extLst>
              </a:tr>
              <a:tr h="477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Individual work on TBDs</a:t>
                      </a:r>
                    </a:p>
                  </a:txBody>
                  <a:tcPr marT="45673" marB="45673"/>
                </a:tc>
                <a:tc>
                  <a:txBody>
                    <a:bodyPr/>
                    <a:lstStyle/>
                    <a:p>
                      <a:r>
                        <a:rPr lang="en-US" sz="1800" dirty="0" smtClean="0"/>
                        <a:t>110</a:t>
                      </a:r>
                      <a:endParaRPr lang="en-US" sz="1800" dirty="0"/>
                    </a:p>
                  </a:txBody>
                  <a:tcPr marT="45673" marB="45673"/>
                </a:tc>
                <a:extLst>
                  <a:ext uri="{0D108BD9-81ED-4DB2-BD59-A6C34878D82A}">
                    <a16:rowId xmlns:a16="http://schemas.microsoft.com/office/drawing/2014/main" val="2311578504"/>
                  </a:ext>
                </a:extLst>
              </a:tr>
              <a:tr h="3660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5" marB="45755"/>
                </a:tc>
                <a:tc>
                  <a:txBody>
                    <a:bodyPr/>
                    <a:lstStyle/>
                    <a:p>
                      <a:r>
                        <a:rPr lang="de-DE" sz="1800" dirty="0" smtClean="0"/>
                        <a:t> 2</a:t>
                      </a:r>
                      <a:endParaRPr lang="en-US" sz="1800" dirty="0"/>
                    </a:p>
                  </a:txBody>
                  <a:tcPr marT="45755" marB="45755"/>
                </a:tc>
                <a:extLst>
                  <a:ext uri="{0D108BD9-81ED-4DB2-BD59-A6C34878D82A}">
                    <a16:rowId xmlns:a16="http://schemas.microsoft.com/office/drawing/2014/main" val="10004"/>
                  </a:ext>
                </a:extLst>
              </a:tr>
            </a:tbl>
          </a:graphicData>
        </a:graphic>
      </p:graphicFrame>
      <p:sp>
        <p:nvSpPr>
          <p:cNvPr id="52255"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22</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#10</a:t>
            </a:r>
            <a:endParaRPr lang="en-US" altLang="en-US" sz="3600" dirty="0"/>
          </a:p>
          <a:p>
            <a:pPr algn="just">
              <a:buFontTx/>
              <a:buNone/>
            </a:pPr>
            <a:r>
              <a:rPr lang="en-US" altLang="en-US" sz="3600" dirty="0"/>
              <a:t>Thursday </a:t>
            </a:r>
            <a:r>
              <a:rPr lang="en-US" altLang="en-US" sz="3600" dirty="0" smtClean="0"/>
              <a:t>PM2</a:t>
            </a:r>
            <a:r>
              <a:rPr lang="en-US" altLang="en-US" sz="3600" dirty="0"/>
              <a:t>, </a:t>
            </a:r>
            <a:r>
              <a:rPr lang="en-US" altLang="en-US" sz="3600" dirty="0" smtClean="0"/>
              <a:t>July 12, </a:t>
            </a:r>
            <a:r>
              <a:rPr lang="en-US" altLang="en-US" sz="3600" dirty="0"/>
              <a:t>2018</a:t>
            </a:r>
            <a:endParaRPr lang="en-US" altLang="en-US" dirty="0"/>
          </a:p>
          <a:p>
            <a:pPr lvl="1"/>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86831719"/>
              </p:ext>
            </p:extLst>
          </p:nvPr>
        </p:nvGraphicFramePr>
        <p:xfrm>
          <a:off x="838200" y="2362200"/>
          <a:ext cx="8077200" cy="3390900"/>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18">
                <a:tc>
                  <a:txBody>
                    <a:bodyPr/>
                    <a:lstStyle/>
                    <a:p>
                      <a:r>
                        <a:rPr lang="de-DE" sz="1800" dirty="0" smtClean="0"/>
                        <a:t>Item</a:t>
                      </a:r>
                      <a:endParaRPr lang="en-US" sz="1800" dirty="0"/>
                    </a:p>
                  </a:txBody>
                  <a:tcPr marT="45754" marB="45754"/>
                </a:tc>
                <a:tc>
                  <a:txBody>
                    <a:bodyPr/>
                    <a:lstStyle/>
                    <a:p>
                      <a:r>
                        <a:rPr lang="de-DE" sz="1800" dirty="0" smtClean="0"/>
                        <a:t>Time</a:t>
                      </a:r>
                      <a:endParaRPr lang="en-US" sz="1800" dirty="0"/>
                    </a:p>
                  </a:txBody>
                  <a:tcPr marT="45754" marB="45754"/>
                </a:tc>
                <a:extLst>
                  <a:ext uri="{0D108BD9-81ED-4DB2-BD59-A6C34878D82A}">
                    <a16:rowId xmlns:a16="http://schemas.microsoft.com/office/drawing/2014/main" val="10000"/>
                  </a:ext>
                </a:extLst>
              </a:tr>
              <a:tr h="3711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4" marB="45754"/>
                </a:tc>
                <a:tc>
                  <a:txBody>
                    <a:bodyPr/>
                    <a:lstStyle/>
                    <a:p>
                      <a:r>
                        <a:rPr lang="de-DE" sz="1800" dirty="0" smtClean="0"/>
                        <a:t>3</a:t>
                      </a:r>
                      <a:endParaRPr lang="en-US" sz="1800" dirty="0"/>
                    </a:p>
                  </a:txBody>
                  <a:tcPr marT="45754" marB="45754"/>
                </a:tc>
                <a:extLst>
                  <a:ext uri="{0D108BD9-81ED-4DB2-BD59-A6C34878D82A}">
                    <a16:rowId xmlns:a16="http://schemas.microsoft.com/office/drawing/2014/main" val="10001"/>
                  </a:ext>
                </a:extLst>
              </a:tr>
              <a:tr h="3711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4" marB="45754"/>
                </a:tc>
                <a:tc>
                  <a:txBody>
                    <a:bodyPr/>
                    <a:lstStyle/>
                    <a:p>
                      <a:r>
                        <a:rPr lang="de-DE" sz="1800" dirty="0" smtClean="0"/>
                        <a:t>5</a:t>
                      </a:r>
                      <a:endParaRPr lang="en-US" sz="1800" dirty="0"/>
                    </a:p>
                  </a:txBody>
                  <a:tcPr marT="45754" marB="45754"/>
                </a:tc>
                <a:extLst>
                  <a:ext uri="{0D108BD9-81ED-4DB2-BD59-A6C34878D82A}">
                    <a16:rowId xmlns:a16="http://schemas.microsoft.com/office/drawing/2014/main" val="10002"/>
                  </a:ext>
                </a:extLst>
              </a:tr>
              <a:tr h="4778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of new material from TBDs</a:t>
                      </a:r>
                    </a:p>
                  </a:txBody>
                  <a:tcPr marT="45677" marB="45677"/>
                </a:tc>
                <a:tc>
                  <a:txBody>
                    <a:bodyPr/>
                    <a:lstStyle/>
                    <a:p>
                      <a:r>
                        <a:rPr lang="en-US" sz="1800" dirty="0" smtClean="0"/>
                        <a:t>60</a:t>
                      </a:r>
                      <a:endParaRPr lang="en-US" sz="1800" dirty="0"/>
                    </a:p>
                  </a:txBody>
                  <a:tcPr marT="45677" marB="45677"/>
                </a:tc>
                <a:extLst>
                  <a:ext uri="{0D108BD9-81ED-4DB2-BD59-A6C34878D82A}">
                    <a16:rowId xmlns:a16="http://schemas.microsoft.com/office/drawing/2014/main" val="751800030"/>
                  </a:ext>
                </a:extLst>
              </a:tr>
              <a:tr h="477878">
                <a:tc>
                  <a:txBody>
                    <a:bodyPr/>
                    <a:lstStyle/>
                    <a:p>
                      <a:pPr marL="0" lvl="0" indent="0" algn="just">
                        <a:buFontTx/>
                        <a:buNone/>
                      </a:pPr>
                      <a:r>
                        <a:rPr lang="en-GB" altLang="en-US" sz="1800" dirty="0" smtClean="0"/>
                        <a:t>Tentative Agenda for September meeting in Kona</a:t>
                      </a:r>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10004"/>
                  </a:ext>
                </a:extLst>
              </a:tr>
              <a:tr h="477878">
                <a:tc>
                  <a:txBody>
                    <a:bodyPr/>
                    <a:lstStyle/>
                    <a:p>
                      <a:pPr marL="0" lvl="0" indent="0" algn="just">
                        <a:buFontTx/>
                        <a:buNone/>
                      </a:pPr>
                      <a:r>
                        <a:rPr lang="en-GB" altLang="en-US" sz="1800" dirty="0" smtClean="0"/>
                        <a:t>Update timeline</a:t>
                      </a:r>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3551829685"/>
                  </a:ext>
                </a:extLst>
              </a:tr>
              <a:tr h="477878">
                <a:tc>
                  <a:txBody>
                    <a:bodyPr/>
                    <a:lstStyle/>
                    <a:p>
                      <a:pPr marL="0" lvl="0" indent="0" algn="just">
                        <a:buFontTx/>
                        <a:buNone/>
                      </a:pPr>
                      <a:r>
                        <a:rPr lang="en-GB" altLang="en-US" sz="1800" dirty="0" smtClean="0"/>
                        <a:t>Any other business</a:t>
                      </a:r>
                    </a:p>
                  </a:txBody>
                  <a:tcPr marT="45663" marB="45663"/>
                </a:tc>
                <a:tc>
                  <a:txBody>
                    <a:bodyPr/>
                    <a:lstStyle/>
                    <a:p>
                      <a:r>
                        <a:rPr lang="de-DE" sz="1800" dirty="0" smtClean="0"/>
                        <a:t>10</a:t>
                      </a:r>
                      <a:endParaRPr lang="en-US" sz="1800" dirty="0"/>
                    </a:p>
                  </a:txBody>
                  <a:tcPr marT="45663" marB="45663"/>
                </a:tc>
                <a:extLst>
                  <a:ext uri="{0D108BD9-81ED-4DB2-BD59-A6C34878D82A}">
                    <a16:rowId xmlns:a16="http://schemas.microsoft.com/office/drawing/2014/main" val="3655354072"/>
                  </a:ext>
                </a:extLst>
              </a:tr>
              <a:tr h="3660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4" marB="45754"/>
                </a:tc>
                <a:tc>
                  <a:txBody>
                    <a:bodyPr/>
                    <a:lstStyle/>
                    <a:p>
                      <a:r>
                        <a:rPr lang="de-DE" sz="1800" dirty="0" smtClean="0"/>
                        <a:t>2</a:t>
                      </a:r>
                      <a:endParaRPr lang="en-US" sz="1800" dirty="0"/>
                    </a:p>
                  </a:txBody>
                  <a:tcPr marT="45754" marB="45754"/>
                </a:tc>
                <a:extLst>
                  <a:ext uri="{0D108BD9-81ED-4DB2-BD59-A6C34878D82A}">
                    <a16:rowId xmlns:a16="http://schemas.microsoft.com/office/drawing/2014/main" val="10007"/>
                  </a:ext>
                </a:extLst>
              </a:tr>
            </a:tbl>
          </a:graphicData>
        </a:graphic>
      </p:graphicFrame>
      <p:sp>
        <p:nvSpPr>
          <p:cNvPr id="58402"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23</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September</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58402"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
        <p:nvSpPr>
          <p:cNvPr id="8" name="Rectangle 3"/>
          <p:cNvSpPr txBox="1">
            <a:spLocks noChangeArrowheads="1"/>
          </p:cNvSpPr>
          <p:nvPr/>
        </p:nvSpPr>
        <p:spPr bwMode="auto">
          <a:xfrm>
            <a:off x="762000" y="2286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just">
              <a:buFontTx/>
              <a:buNone/>
              <a:defRPr/>
            </a:pPr>
            <a:endParaRPr lang="en-GB" altLang="en-US" sz="2000" dirty="0" smtClean="0"/>
          </a:p>
          <a:p>
            <a:pPr marL="342900" indent="-342900" algn="just">
              <a:buFont typeface="Arial" panose="020B0604020202020204" pitchFamily="34" charset="0"/>
              <a:buChar char="•"/>
              <a:defRPr/>
            </a:pPr>
            <a:r>
              <a:rPr lang="en-GB" altLang="en-US" dirty="0" smtClean="0"/>
              <a:t>Finalize LB PHY and HB PHY evaluation and text</a:t>
            </a:r>
          </a:p>
          <a:p>
            <a:pPr marL="342900" indent="-342900" algn="just">
              <a:buFont typeface="Arial" panose="020B0604020202020204" pitchFamily="34" charset="0"/>
              <a:buChar char="•"/>
              <a:defRPr/>
            </a:pPr>
            <a:r>
              <a:rPr lang="en-GB" altLang="en-US" dirty="0" smtClean="0"/>
              <a:t>Discuss incoming MAC proposals and TBDs</a:t>
            </a:r>
          </a:p>
          <a:p>
            <a:pPr marL="342900" indent="-342900" algn="just">
              <a:buFont typeface="Arial" panose="020B0604020202020204" pitchFamily="34" charset="0"/>
              <a:buChar char="•"/>
              <a:defRPr/>
            </a:pPr>
            <a:r>
              <a:rPr lang="en-GB" altLang="en-US" dirty="0" smtClean="0"/>
              <a:t>Resolve comments against D3</a:t>
            </a:r>
          </a:p>
          <a:p>
            <a:pPr marL="342900" indent="-342900" algn="just">
              <a:buFont typeface="Arial" panose="020B0604020202020204" pitchFamily="34" charset="0"/>
              <a:buChar char="•"/>
              <a:defRPr/>
            </a:pPr>
            <a:r>
              <a:rPr lang="en-GB" altLang="en-US" dirty="0" smtClean="0"/>
              <a:t>Prepare D4 for WG Letter Ballot</a:t>
            </a:r>
          </a:p>
          <a:p>
            <a:pPr marL="342900" indent="-342900" algn="just">
              <a:buFont typeface="Arial" panose="020B0604020202020204" pitchFamily="34" charset="0"/>
              <a:buChar char="•"/>
              <a:defRPr/>
            </a:pP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Tree>
    <p:extLst>
      <p:ext uri="{BB962C8B-B14F-4D97-AF65-F5344CB8AC3E}">
        <p14:creationId xmlns:p14="http://schemas.microsoft.com/office/powerpoint/2010/main" val="1426626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9463"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685800" y="1524000"/>
            <a:ext cx="7772400" cy="4114800"/>
          </a:xfrm>
        </p:spPr>
        <p:txBody>
          <a:bodyPr/>
          <a:lstStyle/>
          <a:p>
            <a:pPr algn="just"/>
            <a:r>
              <a:rPr lang="en-US" altLang="en-US" smtClean="0"/>
              <a:t>Attendance recording procedures</a:t>
            </a:r>
          </a:p>
          <a:p>
            <a:pPr lvl="1"/>
            <a:r>
              <a:rPr lang="en-US" altLang="en-US" smtClean="0">
                <a:hlinkClick r:id="rId3"/>
              </a:rPr>
              <a:t>https://imat.ieee.org/my-site/home</a:t>
            </a:r>
            <a:r>
              <a:rPr lang="en-US" altLang="en-US" smtClean="0"/>
              <a:t>   </a:t>
            </a:r>
            <a:endParaRPr lang="en-US" altLang="en-US" sz="1800" smtClean="0"/>
          </a:p>
          <a:p>
            <a:pPr lvl="1"/>
            <a:r>
              <a:rPr lang="de-DE" altLang="en-US" smtClean="0"/>
              <a:t>Login using your IEEE account also used for registration</a:t>
            </a:r>
            <a:endParaRPr lang="en-US" altLang="en-US" smtClean="0"/>
          </a:p>
          <a:p>
            <a:pPr lvl="1"/>
            <a:r>
              <a:rPr lang="en-US" altLang="en-US" smtClean="0"/>
              <a:t>Must log attendance during each 2-hour session</a:t>
            </a:r>
          </a:p>
          <a:p>
            <a:pPr lvl="1"/>
            <a:r>
              <a:rPr lang="de-DE" altLang="en-US" smtClean="0"/>
              <a:t>Attendance counts to achieving/maintaining your voting rights </a:t>
            </a:r>
            <a:endParaRPr lang="en-US" altLang="en-US" smtClean="0"/>
          </a:p>
          <a:p>
            <a:pPr>
              <a:spcBef>
                <a:spcPts val="1800"/>
              </a:spcBef>
            </a:pPr>
            <a:r>
              <a:rPr lang="en-US" altLang="en-US" smtClean="0"/>
              <a:t>Documentation</a:t>
            </a:r>
          </a:p>
          <a:p>
            <a:pPr lvl="1"/>
            <a:r>
              <a:rPr lang="en-US" altLang="en-US" smtClean="0">
                <a:hlinkClick r:id="rId4"/>
              </a:rPr>
              <a:t>http://mentor.ieee.org</a:t>
            </a:r>
            <a:endParaRPr lang="en-US" altLang="en-US" smtClean="0"/>
          </a:p>
          <a:p>
            <a:pPr lvl="1"/>
            <a:r>
              <a:rPr lang="en-US" altLang="en-US" smtClean="0"/>
              <a:t>Use “TG13”</a:t>
            </a:r>
            <a:r>
              <a:rPr lang="en-US" altLang="ja-JP" smtClean="0"/>
              <a:t> for submission</a:t>
            </a:r>
          </a:p>
          <a:p>
            <a:pPr lvl="1"/>
            <a:r>
              <a:rPr lang="en-US" altLang="en-US" smtClean="0"/>
              <a:t>If you plan to make a submission be sure it does not contain company logos or advertising</a:t>
            </a:r>
          </a:p>
          <a:p>
            <a:r>
              <a:rPr lang="de-DE" altLang="en-US" smtClean="0"/>
              <a:t>Approve last meeting minutes (15-18-0067-r2) </a:t>
            </a:r>
            <a:endParaRPr lang="en-US" altLang="en-US" smtClean="0"/>
          </a:p>
          <a:p>
            <a:pPr lvl="1"/>
            <a:endParaRPr lang="en-US" altLang="en-US" smtClean="0"/>
          </a:p>
          <a:p>
            <a:pPr lvl="1"/>
            <a:endParaRPr lang="en-US" altLang="en-US"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1510"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566725222"/>
              </p:ext>
            </p:extLst>
          </p:nvPr>
        </p:nvGraphicFramePr>
        <p:xfrm>
          <a:off x="762000" y="1524000"/>
          <a:ext cx="7696200" cy="2187576"/>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Nikola </a:t>
                      </a:r>
                      <a:r>
                        <a:rPr lang="de-DE" sz="1500" dirty="0" err="1" smtClean="0"/>
                        <a:t>Serafimovski</a:t>
                      </a:r>
                      <a:r>
                        <a:rPr lang="de-DE" sz="1500" dirty="0" smtClean="0"/>
                        <a:t>, Li </a:t>
                      </a:r>
                      <a:r>
                        <a:rPr lang="de-DE" sz="1500" dirty="0" err="1" smtClean="0"/>
                        <a:t>Qiang</a:t>
                      </a:r>
                      <a:r>
                        <a:rPr lang="de-DE" sz="1500" dirty="0" smtClean="0"/>
                        <a:t> (John), Tuncer Baykas</a:t>
                      </a:r>
                      <a:endParaRPr lang="en-US" sz="1500" dirty="0"/>
                    </a:p>
                  </a:txBody>
                  <a:tcPr marT="45671" marB="45671"/>
                </a:tc>
                <a:extLst>
                  <a:ext uri="{0D108BD9-81ED-4DB2-BD59-A6C34878D82A}">
                    <a16:rowId xmlns:a16="http://schemas.microsoft.com/office/drawing/2014/main" val="10003"/>
                  </a:ext>
                </a:extLst>
              </a:tr>
              <a:tr h="370427">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a:t>Li </a:t>
                      </a:r>
                      <a:r>
                        <a:rPr lang="en-GB" sz="1600" dirty="0" err="1"/>
                        <a:t>Qiang</a:t>
                      </a:r>
                      <a:r>
                        <a:rPr lang="en-GB" sz="1600" dirty="0"/>
                        <a:t> (John)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23578"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en-US" altLang="en-US" kern="0" dirty="0" smtClean="0"/>
              <a:t>Participation during </a:t>
            </a:r>
            <a:r>
              <a:rPr lang="en-US" altLang="en-US" kern="0" dirty="0"/>
              <a:t>Plenary or Interim counts towards voting </a:t>
            </a:r>
            <a:r>
              <a:rPr lang="en-US" altLang="en-US" kern="0" dirty="0" smtClean="0"/>
              <a:t>rights: Please, record your attendance!</a:t>
            </a:r>
          </a:p>
          <a:p>
            <a:pPr>
              <a:defRPr/>
            </a:pPr>
            <a:r>
              <a:rPr lang="de-DE" altLang="en-US" kern="0" dirty="0" smtClean="0"/>
              <a:t>See </a:t>
            </a:r>
            <a:r>
              <a:rPr lang="de-DE" altLang="en-US" kern="0" dirty="0" err="1" smtClean="0"/>
              <a:t>recent</a:t>
            </a:r>
            <a:r>
              <a:rPr lang="de-DE" altLang="en-US" kern="0" dirty="0" smtClean="0"/>
              <a:t>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all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560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in </a:t>
            </a:r>
            <a:r>
              <a:rPr lang="en-US" altLang="en-US" sz="3200" dirty="0" smtClean="0">
                <a:solidFill>
                  <a:schemeClr val="tx2"/>
                </a:solidFill>
              </a:rPr>
              <a:t>San Diego</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3676647086"/>
              </p:ext>
            </p:extLst>
          </p:nvPr>
        </p:nvGraphicFramePr>
        <p:xfrm>
          <a:off x="990600" y="1816697"/>
          <a:ext cx="6781800" cy="4203103"/>
        </p:xfrm>
        <a:graphic>
          <a:graphicData uri="http://schemas.openxmlformats.org/drawingml/2006/table">
            <a:tbl>
              <a:tblPr firstRow="1" bandRow="1">
                <a:tableStyleId>{21E4AEA4-8DFA-4A89-87EB-49C32662AFE0}</a:tableStyleId>
              </a:tblPr>
              <a:tblGrid>
                <a:gridCol w="994664">
                  <a:extLst>
                    <a:ext uri="{9D8B030D-6E8A-4147-A177-3AD203B41FA5}">
                      <a16:colId xmlns:a16="http://schemas.microsoft.com/office/drawing/2014/main" val="20000"/>
                    </a:ext>
                  </a:extLst>
                </a:gridCol>
                <a:gridCol w="1409107">
                  <a:extLst>
                    <a:ext uri="{9D8B030D-6E8A-4147-A177-3AD203B41FA5}">
                      <a16:colId xmlns:a16="http://schemas.microsoft.com/office/drawing/2014/main" val="20001"/>
                    </a:ext>
                  </a:extLst>
                </a:gridCol>
                <a:gridCol w="1409107">
                  <a:extLst>
                    <a:ext uri="{9D8B030D-6E8A-4147-A177-3AD203B41FA5}">
                      <a16:colId xmlns:a16="http://schemas.microsoft.com/office/drawing/2014/main" val="20002"/>
                    </a:ext>
                  </a:extLst>
                </a:gridCol>
                <a:gridCol w="1485160">
                  <a:extLst>
                    <a:ext uri="{9D8B030D-6E8A-4147-A177-3AD203B41FA5}">
                      <a16:colId xmlns:a16="http://schemas.microsoft.com/office/drawing/2014/main" val="20003"/>
                    </a:ext>
                  </a:extLst>
                </a:gridCol>
                <a:gridCol w="1483762">
                  <a:extLst>
                    <a:ext uri="{9D8B030D-6E8A-4147-A177-3AD203B41FA5}">
                      <a16:colId xmlns:a16="http://schemas.microsoft.com/office/drawing/2014/main" val="20004"/>
                    </a:ext>
                  </a:extLst>
                </a:gridCol>
              </a:tblGrid>
              <a:tr h="745133">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914439">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err="1" smtClean="0">
                          <a:solidFill>
                            <a:schemeClr val="bg1">
                              <a:lumMod val="50000"/>
                            </a:schemeClr>
                          </a:solidFill>
                        </a:rPr>
                        <a:t>TGbb</a:t>
                      </a:r>
                      <a:r>
                        <a:rPr lang="de-DE" sz="1600" i="1" dirty="0" smtClean="0">
                          <a:solidFill>
                            <a:schemeClr val="bg1">
                              <a:lumMod val="50000"/>
                            </a:schemeClr>
                          </a:solidFill>
                        </a:rPr>
                        <a:t> #1</a:t>
                      </a:r>
                      <a:endParaRPr lang="en-US" sz="1600" b="0" i="1" dirty="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0" dirty="0" smtClean="0">
                          <a:latin typeface="+mn-lt"/>
                        </a:rPr>
                        <a:t>TG13 #1</a:t>
                      </a:r>
                      <a:endParaRPr lang="en-US" sz="1600" b="1" i="0" dirty="0" smtClean="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err="1" smtClean="0">
                          <a:solidFill>
                            <a:schemeClr val="bg1">
                              <a:lumMod val="50000"/>
                            </a:schemeClr>
                          </a:solidFill>
                        </a:rPr>
                        <a:t>TGbb</a:t>
                      </a:r>
                      <a:r>
                        <a:rPr lang="de-DE" sz="1600" i="1" dirty="0" smtClean="0">
                          <a:solidFill>
                            <a:schemeClr val="bg1">
                              <a:lumMod val="50000"/>
                            </a:schemeClr>
                          </a:solidFill>
                        </a:rPr>
                        <a:t> #3</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b="1"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err="1" smtClean="0">
                          <a:solidFill>
                            <a:schemeClr val="bg1">
                              <a:lumMod val="50000"/>
                            </a:schemeClr>
                          </a:solidFill>
                        </a:rPr>
                        <a:t>TGbb</a:t>
                      </a:r>
                      <a:r>
                        <a:rPr lang="de-DE" sz="1600" i="1" dirty="0" smtClean="0">
                          <a:solidFill>
                            <a:schemeClr val="bg1">
                              <a:lumMod val="50000"/>
                            </a:schemeClr>
                          </a:solidFill>
                        </a:rPr>
                        <a:t> #4</a:t>
                      </a:r>
                      <a:endParaRPr lang="en-US" sz="1600" i="1" dirty="0" smtClean="0">
                        <a:solidFill>
                          <a:schemeClr val="bg1">
                            <a:lumMod val="50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a:p>
                  </a:txBody>
                  <a:tcPr marT="45744" marB="45744" anchor="ctr"/>
                </a:tc>
                <a:extLst>
                  <a:ext uri="{0D108BD9-81ED-4DB2-BD59-A6C34878D82A}">
                    <a16:rowId xmlns:a16="http://schemas.microsoft.com/office/drawing/2014/main" val="10001"/>
                  </a:ext>
                </a:extLst>
              </a:tr>
              <a:tr h="914439">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a:t>
                      </a:r>
                      <a:r>
                        <a:rPr lang="de-DE" sz="1600" b="1" dirty="0" smtClean="0"/>
                        <a:t>#2</a:t>
                      </a:r>
                      <a:endParaRPr lang="en-US" sz="1600" b="1" dirty="0" smtClean="0"/>
                    </a:p>
                  </a:txBody>
                  <a:tcPr marT="45744" marB="45744" anchor="ctr"/>
                </a:tc>
                <a:tc>
                  <a:txBody>
                    <a:bodyPr/>
                    <a:lstStyle/>
                    <a:p>
                      <a:pPr algn="ct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a:t>
                      </a:r>
                      <a:r>
                        <a:rPr lang="de-DE" sz="1600" b="1" dirty="0" smtClean="0"/>
                        <a:t>#6</a:t>
                      </a:r>
                      <a:endParaRPr lang="en-US" sz="1600" dirty="0" smtClean="0">
                        <a:solidFill>
                          <a:schemeClr val="tx1"/>
                        </a:solidFill>
                      </a:endParaRPr>
                    </a:p>
                  </a:txBody>
                  <a:tcPr marT="45744" marB="45744" anchor="ctr"/>
                </a:tc>
                <a:extLst>
                  <a:ext uri="{0D108BD9-81ED-4DB2-BD59-A6C34878D82A}">
                    <a16:rowId xmlns:a16="http://schemas.microsoft.com/office/drawing/2014/main" val="10002"/>
                  </a:ext>
                </a:extLst>
              </a:tr>
              <a:tr h="745133">
                <a:tc>
                  <a:txBody>
                    <a:bodyPr/>
                    <a:lstStyle/>
                    <a:p>
                      <a:pPr algn="ctr"/>
                      <a:r>
                        <a:rPr lang="en-US" sz="1800" dirty="0"/>
                        <a:t>PM1</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1" dirty="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a:t>
                      </a:r>
                      <a:r>
                        <a:rPr lang="de-DE" sz="1600" b="1" dirty="0" smtClean="0"/>
                        <a:t>#3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a:t>
                      </a:r>
                      <a:r>
                        <a:rPr lang="de-DE" sz="1600" b="1" dirty="0" smtClean="0"/>
                        <a:t>#4</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a:t>
                      </a:r>
                      <a:r>
                        <a:rPr lang="de-DE" sz="1600" b="1" dirty="0" smtClean="0"/>
                        <a:t>#7</a:t>
                      </a:r>
                      <a:endParaRPr lang="en-US" sz="1600" dirty="0" smtClean="0">
                        <a:solidFill>
                          <a:schemeClr val="tx1"/>
                        </a:solidFill>
                      </a:endParaRPr>
                    </a:p>
                  </a:txBody>
                  <a:tcPr marT="45744" marB="45744" anchor="ctr"/>
                </a:tc>
                <a:extLst>
                  <a:ext uri="{0D108BD9-81ED-4DB2-BD59-A6C34878D82A}">
                    <a16:rowId xmlns:a16="http://schemas.microsoft.com/office/drawing/2014/main" val="10003"/>
                  </a:ext>
                </a:extLst>
              </a:tr>
              <a:tr h="883959">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err="1" smtClean="0">
                          <a:solidFill>
                            <a:schemeClr val="bg1">
                              <a:lumMod val="50000"/>
                            </a:schemeClr>
                          </a:solidFill>
                        </a:rPr>
                        <a:t>TGbb</a:t>
                      </a:r>
                      <a:r>
                        <a:rPr lang="de-DE" sz="1600" i="1" dirty="0" smtClean="0">
                          <a:solidFill>
                            <a:schemeClr val="bg1">
                              <a:lumMod val="50000"/>
                            </a:schemeClr>
                          </a:solidFill>
                        </a:rPr>
                        <a:t> #2</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a:t>
                      </a:r>
                      <a:r>
                        <a:rPr lang="de-DE" sz="1600" b="1" dirty="0" smtClean="0"/>
                        <a:t>#5</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a:t>
                      </a:r>
                      <a:r>
                        <a:rPr lang="de-DE" sz="1600" b="1" dirty="0" smtClean="0"/>
                        <a:t>#8</a:t>
                      </a:r>
                      <a:endParaRPr lang="en-US" sz="1600" i="1" dirty="0" smtClean="0">
                        <a:solidFill>
                          <a:schemeClr val="bg1">
                            <a:lumMod val="50000"/>
                          </a:schemeClr>
                        </a:solidFill>
                      </a:endParaRPr>
                    </a:p>
                  </a:txBody>
                  <a:tcPr marT="45744" marB="45744" anchor="ctr"/>
                </a:tc>
                <a:extLst>
                  <a:ext uri="{0D108BD9-81ED-4DB2-BD59-A6C34878D82A}">
                    <a16:rowId xmlns:a16="http://schemas.microsoft.com/office/drawing/2014/main" val="10004"/>
                  </a:ext>
                </a:extLst>
              </a:tr>
            </a:tbl>
          </a:graphicData>
        </a:graphic>
      </p:graphicFrame>
      <p:sp>
        <p:nvSpPr>
          <p:cNvPr id="27697"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524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spcBef>
                <a:spcPts val="0"/>
              </a:spcBef>
              <a:spcAft>
                <a:spcPts val="300"/>
              </a:spcAft>
              <a:defRPr/>
            </a:pPr>
            <a:r>
              <a:rPr lang="de-DE" altLang="en-US" sz="1800" dirty="0" smtClean="0"/>
              <a:t>Review </a:t>
            </a:r>
            <a:r>
              <a:rPr lang="de-DE" altLang="en-US" sz="1800" dirty="0" err="1" smtClean="0"/>
              <a:t>and</a:t>
            </a:r>
            <a:r>
              <a:rPr lang="de-DE" altLang="en-US" sz="1800" dirty="0" smtClean="0"/>
              <a:t> </a:t>
            </a:r>
            <a:r>
              <a:rPr lang="de-DE" altLang="en-US" sz="1800" dirty="0" err="1" smtClean="0"/>
              <a:t>discuss</a:t>
            </a:r>
            <a:r>
              <a:rPr lang="de-DE" altLang="en-US" sz="1800" dirty="0" smtClean="0"/>
              <a:t> </a:t>
            </a:r>
            <a:r>
              <a:rPr lang="de-DE" altLang="en-US" sz="1800" dirty="0" err="1" smtClean="0"/>
              <a:t>outcome</a:t>
            </a:r>
            <a:r>
              <a:rPr lang="de-DE" altLang="en-US" sz="1800" dirty="0" smtClean="0"/>
              <a:t> </a:t>
            </a:r>
            <a:r>
              <a:rPr lang="de-DE" altLang="en-US" sz="1800" dirty="0" err="1" smtClean="0"/>
              <a:t>of</a:t>
            </a:r>
            <a:r>
              <a:rPr lang="de-DE" altLang="en-US" sz="1800" dirty="0" smtClean="0"/>
              <a:t> </a:t>
            </a:r>
            <a:r>
              <a:rPr lang="de-DE" altLang="en-US" sz="1800" dirty="0" err="1" smtClean="0"/>
              <a:t>several</a:t>
            </a:r>
            <a:r>
              <a:rPr lang="de-DE" altLang="en-US" sz="1800" dirty="0" smtClean="0"/>
              <a:t> </a:t>
            </a:r>
            <a:r>
              <a:rPr lang="de-DE" altLang="en-US" sz="1800" dirty="0" err="1" smtClean="0"/>
              <a:t>phone</a:t>
            </a:r>
            <a:r>
              <a:rPr lang="de-DE" altLang="en-US" sz="1800" dirty="0" smtClean="0"/>
              <a:t> </a:t>
            </a:r>
            <a:r>
              <a:rPr lang="de-DE" altLang="en-US" sz="1800" dirty="0" err="1" smtClean="0"/>
              <a:t>calls</a:t>
            </a:r>
            <a:r>
              <a:rPr lang="de-DE" altLang="en-US" sz="1800" dirty="0" smtClean="0"/>
              <a:t> </a:t>
            </a:r>
          </a:p>
          <a:p>
            <a:pPr marL="342900" indent="-342900" algn="just">
              <a:spcBef>
                <a:spcPts val="0"/>
              </a:spcBef>
              <a:spcAft>
                <a:spcPts val="300"/>
              </a:spcAft>
              <a:defRPr/>
            </a:pPr>
            <a:r>
              <a:rPr lang="de-DE" altLang="en-US" sz="1800" dirty="0" err="1" smtClean="0"/>
              <a:t>Finalize</a:t>
            </a:r>
            <a:r>
              <a:rPr lang="de-DE" altLang="en-US" sz="1800" dirty="0" smtClean="0"/>
              <a:t> PM PHY </a:t>
            </a:r>
            <a:r>
              <a:rPr lang="de-DE" altLang="en-US" sz="1800" dirty="0" err="1" smtClean="0"/>
              <a:t>text</a:t>
            </a:r>
            <a:r>
              <a:rPr lang="de-DE" altLang="en-US" sz="1800" dirty="0" smtClean="0"/>
              <a:t> in </a:t>
            </a:r>
            <a:r>
              <a:rPr lang="de-DE" altLang="en-US" sz="1800" dirty="0" err="1" smtClean="0"/>
              <a:t>doc</a:t>
            </a:r>
            <a:r>
              <a:rPr lang="de-DE" altLang="en-US" sz="1800" dirty="0" smtClean="0"/>
              <a:t>. </a:t>
            </a:r>
            <a:r>
              <a:rPr lang="de-DE" altLang="en-US" sz="1800" dirty="0" smtClean="0"/>
              <a:t>0003/r7</a:t>
            </a:r>
            <a:endParaRPr lang="de-DE" altLang="en-US" sz="1800" dirty="0" smtClean="0"/>
          </a:p>
          <a:p>
            <a:pPr marL="1085850" lvl="1" indent="-342900" algn="just">
              <a:spcBef>
                <a:spcPts val="0"/>
              </a:spcBef>
              <a:spcAft>
                <a:spcPts val="300"/>
              </a:spcAft>
              <a:defRPr/>
            </a:pPr>
            <a:r>
              <a:rPr lang="en-US" sz="1800" dirty="0" smtClean="0"/>
              <a:t>results on 48-bit PM </a:t>
            </a:r>
            <a:r>
              <a:rPr lang="en-US" sz="1800" dirty="0"/>
              <a:t>PHY </a:t>
            </a:r>
            <a:r>
              <a:rPr lang="en-US" sz="1800" dirty="0" smtClean="0"/>
              <a:t>synch preamble </a:t>
            </a:r>
            <a:r>
              <a:rPr lang="de-DE" altLang="en-US" sz="1800" dirty="0" err="1" smtClean="0"/>
              <a:t>doc</a:t>
            </a:r>
            <a:r>
              <a:rPr lang="de-DE" altLang="en-US" sz="1800" dirty="0" smtClean="0"/>
              <a:t>. 0288/r0 (HHI, ETRI)</a:t>
            </a:r>
          </a:p>
          <a:p>
            <a:pPr marL="1085850" lvl="1" indent="-342900" algn="just">
              <a:spcBef>
                <a:spcPts val="0"/>
              </a:spcBef>
              <a:spcAft>
                <a:spcPts val="300"/>
              </a:spcAft>
              <a:defRPr/>
            </a:pPr>
            <a:r>
              <a:rPr lang="de-DE" altLang="en-US" sz="1800" dirty="0"/>
              <a:t>r</a:t>
            </a:r>
            <a:r>
              <a:rPr lang="de-DE" altLang="en-US" sz="1800" dirty="0" smtClean="0"/>
              <a:t>esolve </a:t>
            </a:r>
            <a:r>
              <a:rPr lang="de-DE" altLang="en-US" sz="1800" dirty="0" err="1" smtClean="0"/>
              <a:t>comments</a:t>
            </a:r>
            <a:r>
              <a:rPr lang="de-DE" altLang="en-US" sz="1800" dirty="0" smtClean="0"/>
              <a:t>/</a:t>
            </a:r>
            <a:r>
              <a:rPr lang="de-DE" altLang="en-US" sz="1800" dirty="0" err="1" smtClean="0"/>
              <a:t>make</a:t>
            </a:r>
            <a:r>
              <a:rPr lang="de-DE" altLang="en-US" sz="1800" dirty="0" smtClean="0"/>
              <a:t> </a:t>
            </a:r>
            <a:r>
              <a:rPr lang="de-DE" altLang="en-US" sz="1800" dirty="0" err="1" smtClean="0"/>
              <a:t>changes</a:t>
            </a:r>
            <a:r>
              <a:rPr lang="de-DE" altLang="en-US" sz="1800" dirty="0" smtClean="0"/>
              <a:t> in </a:t>
            </a:r>
            <a:r>
              <a:rPr lang="de-DE" altLang="en-US" sz="1800" dirty="0" err="1" smtClean="0"/>
              <a:t>doc</a:t>
            </a:r>
            <a:r>
              <a:rPr lang="de-DE" altLang="en-US" sz="1800" dirty="0" smtClean="0"/>
              <a:t>. 0003/r7 </a:t>
            </a:r>
            <a:r>
              <a:rPr lang="de-DE" altLang="en-US" sz="1800" dirty="0"/>
              <a:t>(HHI, ETRI, </a:t>
            </a:r>
            <a:r>
              <a:rPr lang="de-DE" altLang="en-US" sz="1800" dirty="0" err="1"/>
              <a:t>vlncom</a:t>
            </a:r>
            <a:r>
              <a:rPr lang="de-DE" altLang="en-US" sz="1800" dirty="0" smtClean="0"/>
              <a:t>)</a:t>
            </a:r>
          </a:p>
          <a:p>
            <a:pPr marL="1085850" lvl="1" indent="-342900" algn="just">
              <a:spcBef>
                <a:spcPts val="0"/>
              </a:spcBef>
              <a:spcAft>
                <a:spcPts val="300"/>
              </a:spcAft>
              <a:defRPr/>
            </a:pPr>
            <a:r>
              <a:rPr lang="de-DE" altLang="en-US" sz="1800" dirty="0"/>
              <a:t>validation </a:t>
            </a:r>
            <a:r>
              <a:rPr lang="de-DE" altLang="en-US" sz="1800" dirty="0" err="1"/>
              <a:t>of</a:t>
            </a:r>
            <a:r>
              <a:rPr lang="de-DE" altLang="en-US" sz="1800" dirty="0"/>
              <a:t> PM PHY </a:t>
            </a:r>
            <a:r>
              <a:rPr lang="de-DE" altLang="en-US" sz="1800" dirty="0" err="1"/>
              <a:t>up</a:t>
            </a:r>
            <a:r>
              <a:rPr lang="de-DE" altLang="en-US" sz="1800" dirty="0"/>
              <a:t> </a:t>
            </a:r>
            <a:r>
              <a:rPr lang="de-DE" altLang="en-US" sz="1800" dirty="0" err="1"/>
              <a:t>to</a:t>
            </a:r>
            <a:r>
              <a:rPr lang="de-DE" altLang="en-US" sz="1800" dirty="0"/>
              <a:t> 200 MHz </a:t>
            </a:r>
            <a:r>
              <a:rPr lang="de-DE" altLang="en-US" sz="1800" dirty="0" err="1" smtClean="0"/>
              <a:t>bandwidth</a:t>
            </a:r>
            <a:r>
              <a:rPr lang="de-DE" altLang="en-US" sz="1800" dirty="0" smtClean="0"/>
              <a:t> </a:t>
            </a:r>
            <a:r>
              <a:rPr lang="de-DE" altLang="en-US" sz="1800" dirty="0" err="1" smtClean="0"/>
              <a:t>doc</a:t>
            </a:r>
            <a:r>
              <a:rPr lang="de-DE" altLang="en-US" sz="1800" dirty="0" smtClean="0"/>
              <a:t>. 0172/r4 </a:t>
            </a:r>
            <a:r>
              <a:rPr lang="de-DE" altLang="en-US" sz="1800" dirty="0"/>
              <a:t>(HHI)</a:t>
            </a:r>
          </a:p>
          <a:p>
            <a:pPr marL="342900" indent="-342900" algn="just">
              <a:spcBef>
                <a:spcPts val="0"/>
              </a:spcBef>
              <a:spcAft>
                <a:spcPts val="300"/>
              </a:spcAft>
              <a:defRPr/>
            </a:pPr>
            <a:r>
              <a:rPr lang="de-DE" altLang="en-US" sz="1800" dirty="0" smtClean="0"/>
              <a:t>Present </a:t>
            </a:r>
            <a:r>
              <a:rPr lang="de-DE" altLang="en-US" sz="1800" dirty="0" err="1" smtClean="0"/>
              <a:t>and</a:t>
            </a:r>
            <a:r>
              <a:rPr lang="de-DE" altLang="en-US" sz="1800" dirty="0" smtClean="0"/>
              <a:t> </a:t>
            </a:r>
            <a:r>
              <a:rPr lang="de-DE" altLang="en-US" sz="1800" dirty="0" err="1" smtClean="0"/>
              <a:t>discuss</a:t>
            </a:r>
            <a:r>
              <a:rPr lang="de-DE" altLang="en-US" sz="1800" dirty="0" smtClean="0"/>
              <a:t> LB PHY</a:t>
            </a:r>
          </a:p>
          <a:p>
            <a:pPr marL="1085850" lvl="1" indent="-342900" algn="just">
              <a:spcBef>
                <a:spcPts val="0"/>
              </a:spcBef>
              <a:spcAft>
                <a:spcPts val="300"/>
              </a:spcAft>
              <a:defRPr/>
            </a:pPr>
            <a:r>
              <a:rPr lang="de-DE" altLang="en-US" sz="1800" dirty="0"/>
              <a:t>p</a:t>
            </a:r>
            <a:r>
              <a:rPr lang="de-DE" altLang="en-US" sz="1800" dirty="0" smtClean="0"/>
              <a:t>resent </a:t>
            </a:r>
            <a:r>
              <a:rPr lang="de-DE" altLang="en-US" sz="1800" dirty="0" err="1" smtClean="0"/>
              <a:t>text</a:t>
            </a:r>
            <a:r>
              <a:rPr lang="de-DE" altLang="en-US" sz="1800" dirty="0" smtClean="0"/>
              <a:t> </a:t>
            </a:r>
            <a:r>
              <a:rPr lang="de-DE" altLang="en-US" sz="1800" dirty="0" err="1" smtClean="0"/>
              <a:t>version</a:t>
            </a:r>
            <a:r>
              <a:rPr lang="de-DE" altLang="en-US" sz="1800" dirty="0" smtClean="0"/>
              <a:t> </a:t>
            </a:r>
            <a:r>
              <a:rPr lang="de-DE" altLang="en-US" sz="1800" dirty="0" err="1" smtClean="0"/>
              <a:t>of</a:t>
            </a:r>
            <a:r>
              <a:rPr lang="de-DE" altLang="en-US" sz="1800" dirty="0" smtClean="0"/>
              <a:t> 0168/r3 (</a:t>
            </a:r>
            <a:r>
              <a:rPr lang="de-DE" altLang="en-US" sz="1800" dirty="0" err="1" smtClean="0"/>
              <a:t>t.b.d</a:t>
            </a:r>
            <a:r>
              <a:rPr lang="de-DE" altLang="en-US" sz="1800" dirty="0" smtClean="0"/>
              <a:t>.)</a:t>
            </a:r>
          </a:p>
          <a:p>
            <a:pPr marL="342900" indent="-342900" algn="just">
              <a:spcBef>
                <a:spcPts val="0"/>
              </a:spcBef>
              <a:spcAft>
                <a:spcPts val="300"/>
              </a:spcAft>
              <a:defRPr/>
            </a:pPr>
            <a:r>
              <a:rPr lang="de-DE" altLang="en-US" sz="1800" dirty="0"/>
              <a:t>Present </a:t>
            </a:r>
            <a:r>
              <a:rPr lang="de-DE" altLang="en-US" sz="1800" dirty="0" err="1"/>
              <a:t>and</a:t>
            </a:r>
            <a:r>
              <a:rPr lang="de-DE" altLang="en-US" sz="1800" dirty="0"/>
              <a:t> </a:t>
            </a:r>
            <a:r>
              <a:rPr lang="de-DE" altLang="en-US" sz="1800" dirty="0" err="1"/>
              <a:t>discuss</a:t>
            </a:r>
            <a:r>
              <a:rPr lang="de-DE" altLang="en-US" sz="1800" dirty="0"/>
              <a:t> </a:t>
            </a:r>
            <a:r>
              <a:rPr lang="de-DE" altLang="en-US" sz="1800" dirty="0" smtClean="0"/>
              <a:t>HB </a:t>
            </a:r>
            <a:r>
              <a:rPr lang="de-DE" altLang="en-US" sz="1800" dirty="0"/>
              <a:t>PHY</a:t>
            </a:r>
          </a:p>
          <a:p>
            <a:pPr marL="1085850" lvl="1" indent="-342900" algn="just">
              <a:spcBef>
                <a:spcPts val="0"/>
              </a:spcBef>
              <a:spcAft>
                <a:spcPts val="300"/>
              </a:spcAft>
              <a:defRPr/>
            </a:pPr>
            <a:r>
              <a:rPr lang="de-DE" altLang="en-US" sz="1800" dirty="0" smtClean="0"/>
              <a:t>present </a:t>
            </a:r>
            <a:r>
              <a:rPr lang="de-DE" altLang="en-US" sz="1800" dirty="0" err="1"/>
              <a:t>text</a:t>
            </a:r>
            <a:r>
              <a:rPr lang="de-DE" altLang="en-US" sz="1800" dirty="0"/>
              <a:t> </a:t>
            </a:r>
            <a:r>
              <a:rPr lang="en-US" sz="1800" dirty="0" smtClean="0"/>
              <a:t>proposal </a:t>
            </a:r>
            <a:r>
              <a:rPr lang="en-US" sz="1800" dirty="0"/>
              <a:t>for High Bandwidth </a:t>
            </a:r>
            <a:r>
              <a:rPr lang="en-US" sz="1800" dirty="0" smtClean="0"/>
              <a:t>PHY in 0273/r0</a:t>
            </a:r>
            <a:endParaRPr lang="de-DE" altLang="en-US" sz="1800" dirty="0"/>
          </a:p>
          <a:p>
            <a:pPr marL="342900" indent="-342900" algn="just">
              <a:spcBef>
                <a:spcPts val="0"/>
              </a:spcBef>
              <a:spcAft>
                <a:spcPts val="300"/>
              </a:spcAft>
              <a:defRPr/>
            </a:pPr>
            <a:r>
              <a:rPr lang="de-DE" altLang="en-US" sz="1800" dirty="0" err="1" smtClean="0"/>
              <a:t>Discuss</a:t>
            </a:r>
            <a:r>
              <a:rPr lang="de-DE" altLang="en-US" sz="1800" dirty="0" smtClean="0"/>
              <a:t> </a:t>
            </a:r>
            <a:r>
              <a:rPr lang="de-DE" altLang="en-US" sz="1800" dirty="0"/>
              <a:t>TG13 </a:t>
            </a:r>
            <a:r>
              <a:rPr lang="de-DE" altLang="en-US" sz="1800" dirty="0" smtClean="0"/>
              <a:t>MAC</a:t>
            </a:r>
            <a:endParaRPr lang="de-DE" altLang="en-US" sz="1800" dirty="0"/>
          </a:p>
          <a:p>
            <a:pPr marL="1085850" lvl="1" indent="-342900" algn="just">
              <a:spcBef>
                <a:spcPts val="0"/>
              </a:spcBef>
              <a:spcAft>
                <a:spcPts val="300"/>
              </a:spcAft>
              <a:defRPr/>
            </a:pPr>
            <a:r>
              <a:rPr lang="de-DE" altLang="en-US" sz="1800" dirty="0" smtClean="0"/>
              <a:t>Text on MAC (</a:t>
            </a:r>
            <a:r>
              <a:rPr lang="de-DE" altLang="en-US" sz="1800" dirty="0" err="1"/>
              <a:t>pureLiFi</a:t>
            </a:r>
            <a:r>
              <a:rPr lang="de-DE" altLang="en-US" sz="1800" dirty="0" smtClean="0"/>
              <a:t>)</a:t>
            </a:r>
          </a:p>
          <a:p>
            <a:pPr marL="1085850" lvl="1" indent="-342900" algn="just">
              <a:spcBef>
                <a:spcPts val="0"/>
              </a:spcBef>
              <a:spcAft>
                <a:spcPts val="300"/>
              </a:spcAft>
              <a:defRPr/>
            </a:pPr>
            <a:r>
              <a:rPr lang="de-DE" altLang="en-US" sz="1800" dirty="0" err="1" smtClean="0"/>
              <a:t>Discuss</a:t>
            </a:r>
            <a:r>
              <a:rPr lang="de-DE" altLang="en-US" sz="1800" dirty="0" smtClean="0"/>
              <a:t> </a:t>
            </a:r>
            <a:r>
              <a:rPr lang="de-DE" altLang="en-US" sz="1800" dirty="0" err="1" smtClean="0"/>
              <a:t>the</a:t>
            </a:r>
            <a:r>
              <a:rPr lang="de-DE" altLang="en-US" sz="1800" dirty="0" smtClean="0"/>
              <a:t> </a:t>
            </a:r>
            <a:r>
              <a:rPr lang="de-DE" altLang="en-US" sz="1800" dirty="0" err="1" smtClean="0"/>
              <a:t>way</a:t>
            </a:r>
            <a:r>
              <a:rPr lang="de-DE" altLang="en-US" sz="1800" dirty="0" smtClean="0"/>
              <a:t> </a:t>
            </a:r>
            <a:r>
              <a:rPr lang="de-DE" altLang="en-US" sz="1800" dirty="0" err="1" smtClean="0"/>
              <a:t>forward</a:t>
            </a:r>
            <a:r>
              <a:rPr lang="de-DE" altLang="en-US" sz="1800" dirty="0" smtClean="0"/>
              <a:t> on MAC</a:t>
            </a:r>
            <a:endParaRPr lang="de-DE" altLang="en-US" sz="1800" dirty="0"/>
          </a:p>
          <a:p>
            <a:pPr marL="342900" indent="-342900" algn="just">
              <a:spcBef>
                <a:spcPts val="0"/>
              </a:spcBef>
              <a:spcAft>
                <a:spcPts val="300"/>
              </a:spcAft>
              <a:defRPr/>
            </a:pPr>
            <a:r>
              <a:rPr lang="de-DE" altLang="en-US" sz="1800" dirty="0" smtClean="0"/>
              <a:t>Resolve all </a:t>
            </a:r>
            <a:r>
              <a:rPr lang="de-DE" altLang="en-US" sz="1800" dirty="0" err="1" smtClean="0"/>
              <a:t>comments</a:t>
            </a:r>
            <a:r>
              <a:rPr lang="de-DE" altLang="en-US" sz="1800" dirty="0" smtClean="0"/>
              <a:t> </a:t>
            </a:r>
            <a:r>
              <a:rPr lang="de-DE" altLang="en-US" sz="1800" dirty="0" err="1"/>
              <a:t>against</a:t>
            </a:r>
            <a:r>
              <a:rPr lang="de-DE" altLang="en-US" sz="1800" dirty="0"/>
              <a:t> D2</a:t>
            </a:r>
          </a:p>
          <a:p>
            <a:pPr marL="1085850" lvl="1" indent="-342900" algn="just">
              <a:spcBef>
                <a:spcPts val="0"/>
              </a:spcBef>
              <a:spcAft>
                <a:spcPts val="300"/>
              </a:spcAft>
              <a:defRPr/>
            </a:pPr>
            <a:r>
              <a:rPr lang="de-DE" altLang="en-US" sz="1800" dirty="0" err="1" smtClean="0"/>
              <a:t>Combined</a:t>
            </a:r>
            <a:r>
              <a:rPr lang="de-DE" altLang="en-US" sz="1800" dirty="0" smtClean="0"/>
              <a:t> </a:t>
            </a:r>
            <a:r>
              <a:rPr lang="de-DE" altLang="en-US" sz="1800" dirty="0" err="1" smtClean="0"/>
              <a:t>comments</a:t>
            </a:r>
            <a:r>
              <a:rPr lang="de-DE" altLang="en-US" sz="1800" dirty="0" smtClean="0"/>
              <a:t> in </a:t>
            </a:r>
            <a:r>
              <a:rPr lang="de-DE" altLang="en-US" sz="1800" dirty="0" err="1" smtClean="0"/>
              <a:t>doc</a:t>
            </a:r>
            <a:r>
              <a:rPr lang="de-DE" altLang="en-US" sz="1800" dirty="0" smtClean="0"/>
              <a:t>. 0088/r3 (</a:t>
            </a:r>
            <a:r>
              <a:rPr lang="de-DE" altLang="en-US" sz="1800" dirty="0" err="1" smtClean="0"/>
              <a:t>Huawei</a:t>
            </a:r>
            <a:r>
              <a:rPr lang="de-DE" altLang="en-US" sz="1800" dirty="0" smtClean="0"/>
              <a:t>)</a:t>
            </a:r>
          </a:p>
          <a:p>
            <a:pPr marL="1085850" lvl="1" indent="-342900" algn="just">
              <a:spcBef>
                <a:spcPts val="0"/>
              </a:spcBef>
              <a:spcAft>
                <a:spcPts val="300"/>
              </a:spcAft>
              <a:defRPr/>
            </a:pPr>
            <a:r>
              <a:rPr lang="de-DE" altLang="en-US" sz="1800" dirty="0" err="1" smtClean="0"/>
              <a:t>Prepare</a:t>
            </a:r>
            <a:r>
              <a:rPr lang="de-DE" altLang="en-US" sz="1800" dirty="0" smtClean="0"/>
              <a:t> </a:t>
            </a:r>
            <a:r>
              <a:rPr lang="de-DE" altLang="en-US" sz="1800" dirty="0" err="1" smtClean="0"/>
              <a:t>comment</a:t>
            </a:r>
            <a:r>
              <a:rPr lang="de-DE" altLang="en-US" sz="1800" dirty="0" smtClean="0"/>
              <a:t> </a:t>
            </a:r>
            <a:r>
              <a:rPr lang="de-DE" altLang="en-US" sz="1800" dirty="0" err="1" smtClean="0"/>
              <a:t>collection</a:t>
            </a:r>
            <a:r>
              <a:rPr lang="de-DE" altLang="en-US" sz="1800" dirty="0" smtClean="0"/>
              <a:t> </a:t>
            </a:r>
            <a:r>
              <a:rPr lang="de-DE" altLang="en-US" sz="1800" dirty="0" err="1" smtClean="0"/>
              <a:t>and</a:t>
            </a:r>
            <a:r>
              <a:rPr lang="de-DE" altLang="en-US" sz="1800" dirty="0" smtClean="0"/>
              <a:t> </a:t>
            </a:r>
            <a:r>
              <a:rPr lang="de-DE" altLang="en-US" sz="1800" dirty="0" err="1" smtClean="0"/>
              <a:t>next</a:t>
            </a:r>
            <a:r>
              <a:rPr lang="de-DE" altLang="en-US" sz="1800" dirty="0" smtClean="0"/>
              <a:t> </a:t>
            </a:r>
            <a:r>
              <a:rPr lang="de-DE" altLang="en-US" sz="1800" dirty="0" err="1" smtClean="0"/>
              <a:t>steps</a:t>
            </a:r>
            <a:r>
              <a:rPr lang="de-DE" altLang="en-US" sz="1800" dirty="0" smtClean="0"/>
              <a:t>/</a:t>
            </a:r>
            <a:r>
              <a:rPr lang="de-DE" altLang="en-US" sz="1800" dirty="0" err="1" smtClean="0"/>
              <a:t>telcos</a:t>
            </a:r>
            <a:r>
              <a:rPr lang="de-DE" altLang="en-US" sz="1800" dirty="0" smtClean="0"/>
              <a:t> </a:t>
            </a:r>
            <a:r>
              <a:rPr lang="de-DE" altLang="en-US" sz="1800" dirty="0" err="1" smtClean="0"/>
              <a:t>needed</a:t>
            </a:r>
            <a:r>
              <a:rPr lang="de-DE" altLang="en-US" sz="1800" dirty="0" smtClean="0"/>
              <a:t> </a:t>
            </a:r>
            <a:r>
              <a:rPr lang="de-DE" altLang="en-US" sz="1800" dirty="0" err="1" smtClean="0"/>
              <a:t>for</a:t>
            </a:r>
            <a:r>
              <a:rPr lang="de-DE" altLang="en-US" sz="1800" dirty="0" smtClean="0"/>
              <a:t> D4  </a:t>
            </a:r>
          </a:p>
          <a:p>
            <a:pPr marL="342900" indent="-342900" algn="just">
              <a:spcBef>
                <a:spcPts val="0"/>
              </a:spcBef>
              <a:spcAft>
                <a:spcPts val="300"/>
              </a:spcAft>
              <a:defRPr/>
            </a:pPr>
            <a:endParaRPr lang="en-GB" altLang="en-US" sz="1800" dirty="0" smtClean="0"/>
          </a:p>
          <a:p>
            <a:pPr algn="just">
              <a:spcBef>
                <a:spcPts val="0"/>
              </a:spcBef>
              <a:spcAft>
                <a:spcPts val="300"/>
              </a:spcAft>
              <a:buFontTx/>
              <a:buNone/>
              <a:defRPr/>
            </a:pPr>
            <a:endParaRPr lang="en-GB" altLang="en-US"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9701"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#1</a:t>
            </a:r>
          </a:p>
          <a:p>
            <a:pPr algn="just">
              <a:buFontTx/>
              <a:buNone/>
            </a:pPr>
            <a:r>
              <a:rPr lang="en-US" altLang="en-US" sz="3600" dirty="0" smtClean="0"/>
              <a:t>Tuesday AM1, July 10, </a:t>
            </a:r>
            <a:r>
              <a:rPr lang="en-US" altLang="en-US" sz="3600" dirty="0"/>
              <a:t>2018</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2902362474"/>
              </p:ext>
            </p:extLst>
          </p:nvPr>
        </p:nvGraphicFramePr>
        <p:xfrm>
          <a:off x="838200" y="2286000"/>
          <a:ext cx="8077200" cy="4066830"/>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5</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0216/r0</a:t>
                      </a:r>
                    </a:p>
                  </a:txBody>
                  <a:tcPr marT="45764" marB="45764"/>
                </a:tc>
                <a:tc>
                  <a:txBody>
                    <a:bodyPr/>
                    <a:lstStyle/>
                    <a:p>
                      <a:r>
                        <a:rPr lang="de-DE" sz="1800" dirty="0" smtClean="0"/>
                        <a:t>5</a:t>
                      </a:r>
                      <a:endParaRPr lang="en-US" sz="1800" dirty="0"/>
                    </a:p>
                  </a:txBody>
                  <a:tcPr marT="45764" marB="45764"/>
                </a:tc>
                <a:extLst>
                  <a:ext uri="{0D108BD9-81ED-4DB2-BD59-A6C34878D82A}">
                    <a16:rowId xmlns:a16="http://schemas.microsoft.com/office/drawing/2014/main" val="1000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phone call minutes 0276/r0, 0277/r0,</a:t>
                      </a:r>
                      <a:r>
                        <a:rPr lang="en-GB" altLang="en-US" sz="1800" baseline="0" dirty="0" smtClean="0"/>
                        <a:t> 0278/r0, 0312/r0</a:t>
                      </a:r>
                      <a:endParaRPr lang="en-GB" altLang="en-US" sz="1800" dirty="0" smtClean="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1876849568"/>
                  </a:ext>
                </a:extLst>
              </a:tr>
              <a:tr h="2010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Discussion and approval of new agenda in 0313/r0</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5"/>
                  </a:ext>
                </a:extLst>
              </a:tr>
              <a:tr h="201071">
                <a:tc>
                  <a:txBody>
                    <a:bodyPr/>
                    <a:lstStyle/>
                    <a:p>
                      <a:pPr marL="358775" lvl="1" indent="-358775" algn="just">
                        <a:spcBef>
                          <a:spcPts val="0"/>
                        </a:spcBef>
                        <a:spcAft>
                          <a:spcPts val="300"/>
                        </a:spcAft>
                        <a:defRPr/>
                      </a:pPr>
                      <a:r>
                        <a:rPr lang="en-US" sz="1800" dirty="0" smtClean="0"/>
                        <a:t>Results on 48-bit PM PHY synch preamble </a:t>
                      </a:r>
                      <a:r>
                        <a:rPr lang="de-DE" altLang="en-US" sz="1800" dirty="0" err="1" smtClean="0"/>
                        <a:t>doc</a:t>
                      </a:r>
                      <a:r>
                        <a:rPr lang="de-DE" altLang="en-US" sz="1800" dirty="0" smtClean="0"/>
                        <a:t>. 0288/r0 (HHI, ETRI)</a:t>
                      </a:r>
                    </a:p>
                  </a:txBody>
                  <a:tcPr marT="45764" marB="45764"/>
                </a:tc>
                <a:tc>
                  <a:txBody>
                    <a:bodyPr/>
                    <a:lstStyle/>
                    <a:p>
                      <a:r>
                        <a:rPr lang="de-DE" sz="1800" dirty="0" smtClean="0"/>
                        <a:t>20</a:t>
                      </a:r>
                      <a:endParaRPr lang="en-US" sz="1800" dirty="0"/>
                    </a:p>
                  </a:txBody>
                  <a:tcPr marT="45764" marB="45764"/>
                </a:tc>
                <a:extLst>
                  <a:ext uri="{0D108BD9-81ED-4DB2-BD59-A6C34878D82A}">
                    <a16:rowId xmlns:a16="http://schemas.microsoft.com/office/drawing/2014/main" val="492732941"/>
                  </a:ext>
                </a:extLst>
              </a:tr>
              <a:tr h="201071">
                <a:tc>
                  <a:txBody>
                    <a:bodyPr/>
                    <a:lstStyle/>
                    <a:p>
                      <a:pPr marL="358775" lvl="1" indent="-358775" algn="just">
                        <a:spcBef>
                          <a:spcPts val="0"/>
                        </a:spcBef>
                        <a:spcAft>
                          <a:spcPts val="300"/>
                        </a:spcAft>
                        <a:defRPr/>
                      </a:pPr>
                      <a:r>
                        <a:rPr lang="de-DE" altLang="en-US" sz="1800" dirty="0" smtClean="0"/>
                        <a:t>Resolve </a:t>
                      </a:r>
                      <a:r>
                        <a:rPr lang="de-DE" altLang="en-US" sz="1800" dirty="0" err="1" smtClean="0"/>
                        <a:t>comments</a:t>
                      </a:r>
                      <a:r>
                        <a:rPr lang="de-DE" altLang="en-US" sz="1800" dirty="0" smtClean="0"/>
                        <a:t>/</a:t>
                      </a:r>
                      <a:r>
                        <a:rPr lang="de-DE" altLang="en-US" sz="1800" dirty="0" err="1" smtClean="0"/>
                        <a:t>make</a:t>
                      </a:r>
                      <a:r>
                        <a:rPr lang="de-DE" altLang="en-US" sz="1800" dirty="0" smtClean="0"/>
                        <a:t> </a:t>
                      </a:r>
                      <a:r>
                        <a:rPr lang="de-DE" altLang="en-US" sz="1800" dirty="0" err="1" smtClean="0"/>
                        <a:t>changes</a:t>
                      </a:r>
                      <a:r>
                        <a:rPr lang="de-DE" altLang="en-US" sz="1800" dirty="0" smtClean="0"/>
                        <a:t> in </a:t>
                      </a:r>
                      <a:r>
                        <a:rPr lang="de-DE" altLang="en-US" sz="1800" dirty="0" err="1" smtClean="0"/>
                        <a:t>doc</a:t>
                      </a:r>
                      <a:r>
                        <a:rPr lang="de-DE" altLang="en-US" sz="1800" dirty="0" smtClean="0"/>
                        <a:t>. 0003/r7 (HHI, ETRI, </a:t>
                      </a:r>
                      <a:r>
                        <a:rPr lang="de-DE" altLang="en-US" sz="1800" dirty="0" err="1" smtClean="0"/>
                        <a:t>vlncom</a:t>
                      </a:r>
                      <a:r>
                        <a:rPr lang="de-DE" altLang="en-US" sz="1800" dirty="0" smtClean="0"/>
                        <a:t>)</a:t>
                      </a:r>
                    </a:p>
                  </a:txBody>
                  <a:tcPr marT="45764" marB="45764"/>
                </a:tc>
                <a:tc>
                  <a:txBody>
                    <a:bodyPr/>
                    <a:lstStyle/>
                    <a:p>
                      <a:r>
                        <a:rPr lang="de-DE" sz="1800" dirty="0" smtClean="0"/>
                        <a:t>20</a:t>
                      </a:r>
                      <a:endParaRPr lang="en-US" sz="1800" dirty="0"/>
                    </a:p>
                  </a:txBody>
                  <a:tcPr marT="45764" marB="45764"/>
                </a:tc>
                <a:extLst>
                  <a:ext uri="{0D108BD9-81ED-4DB2-BD59-A6C34878D82A}">
                    <a16:rowId xmlns:a16="http://schemas.microsoft.com/office/drawing/2014/main" val="2770897883"/>
                  </a:ext>
                </a:extLst>
              </a:tr>
              <a:tr h="201071">
                <a:tc>
                  <a:txBody>
                    <a:bodyPr/>
                    <a:lstStyle/>
                    <a:p>
                      <a:pPr marL="358775" lvl="1" indent="-358775" algn="just">
                        <a:spcBef>
                          <a:spcPts val="0"/>
                        </a:spcBef>
                        <a:spcAft>
                          <a:spcPts val="300"/>
                        </a:spcAft>
                        <a:defRPr/>
                      </a:pPr>
                      <a:r>
                        <a:rPr lang="de-DE" altLang="en-US" sz="1800" dirty="0" smtClean="0"/>
                        <a:t>Validation </a:t>
                      </a:r>
                      <a:r>
                        <a:rPr lang="de-DE" altLang="en-US" sz="1800" dirty="0" err="1" smtClean="0"/>
                        <a:t>of</a:t>
                      </a:r>
                      <a:r>
                        <a:rPr lang="de-DE" altLang="en-US" sz="1800" dirty="0" smtClean="0"/>
                        <a:t> PM PHY </a:t>
                      </a:r>
                      <a:r>
                        <a:rPr lang="de-DE" altLang="en-US" sz="1800" dirty="0" err="1" smtClean="0"/>
                        <a:t>up</a:t>
                      </a:r>
                      <a:r>
                        <a:rPr lang="de-DE" altLang="en-US" sz="1800" dirty="0" smtClean="0"/>
                        <a:t> </a:t>
                      </a:r>
                      <a:r>
                        <a:rPr lang="de-DE" altLang="en-US" sz="1800" dirty="0" err="1" smtClean="0"/>
                        <a:t>to</a:t>
                      </a:r>
                      <a:r>
                        <a:rPr lang="de-DE" altLang="en-US" sz="1800" dirty="0" smtClean="0"/>
                        <a:t> 200 MHz </a:t>
                      </a:r>
                      <a:r>
                        <a:rPr lang="de-DE" altLang="en-US" sz="1800" dirty="0" err="1" smtClean="0"/>
                        <a:t>doc</a:t>
                      </a:r>
                      <a:r>
                        <a:rPr lang="de-DE" altLang="en-US" sz="1800" dirty="0" smtClean="0"/>
                        <a:t>. 0172/r4 (HHI)</a:t>
                      </a:r>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1843314751"/>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31781"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1943</Words>
  <Application>Microsoft Office PowerPoint</Application>
  <PresentationFormat>Bildschirmpräsentation (4:3)</PresentationFormat>
  <Paragraphs>441</Paragraphs>
  <Slides>23</Slides>
  <Notes>23</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23</vt:i4>
      </vt:variant>
    </vt:vector>
  </HeadingPairs>
  <TitlesOfParts>
    <vt:vector size="30" baseType="lpstr">
      <vt:lpstr>ＭＳ Ｐゴシック</vt:lpstr>
      <vt:lpstr>ＭＳ Ｐゴシック</vt:lpstr>
      <vt:lpstr>Arial</vt:lpstr>
      <vt:lpstr>Times New Roman</vt:lpstr>
      <vt:lpstr>Wingdings</vt:lpstr>
      <vt:lpstr>802-11-Submission</vt:lpstr>
      <vt:lpstr>Document</vt:lpstr>
      <vt:lpstr>IEEE 802.15 TG13  Multi-Gbit/s Optical Wireless Communication  July 2018 Meeting Slides</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11-17/0203Xr0</dc:title>
  <dc:subject>Task Group AY November 2015 Meeting Agenda</dc:subject>
  <dc:creator>Nikola Serafimovski</dc:creator>
  <cp:keywords>March 2017</cp:keywords>
  <cp:lastModifiedBy>Jungnickel, Volker</cp:lastModifiedBy>
  <cp:revision>4381</cp:revision>
  <cp:lastPrinted>2014-11-04T15:04:57Z</cp:lastPrinted>
  <dcterms:created xsi:type="dcterms:W3CDTF">2007-04-17T18:10:23Z</dcterms:created>
  <dcterms:modified xsi:type="dcterms:W3CDTF">2018-07-09T00:26:57Z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