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9" r:id="rId2"/>
    <p:sldId id="258" r:id="rId3"/>
    <p:sldId id="299" r:id="rId4"/>
    <p:sldId id="301" r:id="rId5"/>
    <p:sldId id="302" r:id="rId6"/>
    <p:sldId id="303" r:id="rId7"/>
    <p:sldId id="308" r:id="rId8"/>
    <p:sldId id="267" r:id="rId9"/>
    <p:sldId id="306" r:id="rId10"/>
    <p:sldId id="269" r:id="rId11"/>
    <p:sldId id="268" r:id="rId12"/>
    <p:sldId id="271" r:id="rId13"/>
    <p:sldId id="315" r:id="rId14"/>
    <p:sldId id="272" r:id="rId15"/>
    <p:sldId id="318" r:id="rId16"/>
    <p:sldId id="320" r:id="rId17"/>
    <p:sldId id="264" r:id="rId18"/>
    <p:sldId id="319" r:id="rId19"/>
    <p:sldId id="265" r:id="rId20"/>
    <p:sldId id="266" r:id="rId21"/>
    <p:sldId id="273" r:id="rId22"/>
    <p:sldId id="312" r:id="rId23"/>
    <p:sldId id="310" r:id="rId24"/>
    <p:sldId id="311" r:id="rId25"/>
    <p:sldId id="309" r:id="rId26"/>
    <p:sldId id="275" r:id="rId27"/>
    <p:sldId id="277" r:id="rId28"/>
    <p:sldId id="276" r:id="rId29"/>
    <p:sldId id="317" r:id="rId30"/>
    <p:sldId id="283" r:id="rId31"/>
    <p:sldId id="314" r:id="rId32"/>
    <p:sldId id="284" r:id="rId33"/>
    <p:sldId id="289" r:id="rId34"/>
    <p:sldId id="293" r:id="rId35"/>
    <p:sldId id="294" r:id="rId36"/>
    <p:sldId id="295" r:id="rId37"/>
    <p:sldId id="286" r:id="rId38"/>
    <p:sldId id="288" r:id="rId39"/>
    <p:sldId id="292" r:id="rId40"/>
    <p:sldId id="316" r:id="rId41"/>
    <p:sldId id="298" r:id="rId42"/>
    <p:sldId id="304" r:id="rId4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B9B9"/>
    <a:srgbClr val="00FF00"/>
    <a:srgbClr val="FF9393"/>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3299" autoAdjust="0"/>
  </p:normalViewPr>
  <p:slideViewPr>
    <p:cSldViewPr>
      <p:cViewPr varScale="1">
        <p:scale>
          <a:sx n="97" d="100"/>
          <a:sy n="97" d="100"/>
        </p:scale>
        <p:origin x="12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71C0276E-EC66-483F-BBDA-D7148BE73092}" type="slidenum">
              <a:rPr lang="en-US" altLang="de-DE"/>
              <a:pPr/>
              <a:t>‹#›</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ECFF3797-3F17-404F-A491-12A903848464}" type="slidenum">
              <a:rPr lang="en-US" altLang="de-DE"/>
              <a:pPr/>
              <a:t>‹#›</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8</a:t>
            </a:fld>
            <a:endParaRPr lang="en-US" altLang="de-DE"/>
          </a:p>
        </p:txBody>
      </p:sp>
    </p:spTree>
    <p:extLst>
      <p:ext uri="{BB962C8B-B14F-4D97-AF65-F5344CB8AC3E}">
        <p14:creationId xmlns:p14="http://schemas.microsoft.com/office/powerpoint/2010/main" val="126836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31</a:t>
            </a:fld>
            <a:endParaRPr lang="en-US" altLang="de-DE"/>
          </a:p>
        </p:txBody>
      </p:sp>
    </p:spTree>
    <p:extLst>
      <p:ext uri="{BB962C8B-B14F-4D97-AF65-F5344CB8AC3E}">
        <p14:creationId xmlns:p14="http://schemas.microsoft.com/office/powerpoint/2010/main" val="409308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9</a:t>
            </a:fld>
            <a:endParaRPr lang="en-US" altLang="de-DE"/>
          </a:p>
        </p:txBody>
      </p:sp>
    </p:spTree>
    <p:extLst>
      <p:ext uri="{BB962C8B-B14F-4D97-AF65-F5344CB8AC3E}">
        <p14:creationId xmlns:p14="http://schemas.microsoft.com/office/powerpoint/2010/main" val="35020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14</a:t>
            </a:fld>
            <a:endParaRPr lang="en-US" altLang="de-DE"/>
          </a:p>
        </p:txBody>
      </p:sp>
    </p:spTree>
    <p:extLst>
      <p:ext uri="{BB962C8B-B14F-4D97-AF65-F5344CB8AC3E}">
        <p14:creationId xmlns:p14="http://schemas.microsoft.com/office/powerpoint/2010/main" val="375185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15</a:t>
            </a:fld>
            <a:endParaRPr lang="en-US" altLang="de-DE"/>
          </a:p>
        </p:txBody>
      </p:sp>
    </p:spTree>
    <p:extLst>
      <p:ext uri="{BB962C8B-B14F-4D97-AF65-F5344CB8AC3E}">
        <p14:creationId xmlns:p14="http://schemas.microsoft.com/office/powerpoint/2010/main" val="42854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16</a:t>
            </a:fld>
            <a:endParaRPr lang="en-US" altLang="de-DE"/>
          </a:p>
        </p:txBody>
      </p:sp>
    </p:spTree>
    <p:extLst>
      <p:ext uri="{BB962C8B-B14F-4D97-AF65-F5344CB8AC3E}">
        <p14:creationId xmlns:p14="http://schemas.microsoft.com/office/powerpoint/2010/main" val="96626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17</a:t>
            </a:fld>
            <a:endParaRPr lang="en-US" altLang="de-DE"/>
          </a:p>
        </p:txBody>
      </p:sp>
    </p:spTree>
    <p:extLst>
      <p:ext uri="{BB962C8B-B14F-4D97-AF65-F5344CB8AC3E}">
        <p14:creationId xmlns:p14="http://schemas.microsoft.com/office/powerpoint/2010/main" val="137780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27</a:t>
            </a:fld>
            <a:endParaRPr lang="en-US" altLang="de-DE"/>
          </a:p>
        </p:txBody>
      </p:sp>
    </p:spTree>
    <p:extLst>
      <p:ext uri="{BB962C8B-B14F-4D97-AF65-F5344CB8AC3E}">
        <p14:creationId xmlns:p14="http://schemas.microsoft.com/office/powerpoint/2010/main" val="266402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29</a:t>
            </a:fld>
            <a:endParaRPr lang="en-US" altLang="de-DE"/>
          </a:p>
        </p:txBody>
      </p:sp>
    </p:spTree>
    <p:extLst>
      <p:ext uri="{BB962C8B-B14F-4D97-AF65-F5344CB8AC3E}">
        <p14:creationId xmlns:p14="http://schemas.microsoft.com/office/powerpoint/2010/main" val="402561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30</a:t>
            </a:fld>
            <a:endParaRPr lang="en-US" altLang="de-DE"/>
          </a:p>
        </p:txBody>
      </p:sp>
    </p:spTree>
    <p:extLst>
      <p:ext uri="{BB962C8B-B14F-4D97-AF65-F5344CB8AC3E}">
        <p14:creationId xmlns:p14="http://schemas.microsoft.com/office/powerpoint/2010/main" val="322002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dirty="0"/>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dirty="0"/>
          </a:p>
        </p:txBody>
      </p:sp>
      <p:sp>
        <p:nvSpPr>
          <p:cNvPr id="6" name="Slide Number Placeholder 5"/>
          <p:cNvSpPr>
            <a:spLocks noGrp="1"/>
          </p:cNvSpPr>
          <p:nvPr>
            <p:ph type="sldNum" sz="quarter" idx="12"/>
          </p:nvPr>
        </p:nvSpPr>
        <p:spPr/>
        <p:txBody>
          <a:bodyPr/>
          <a:lstStyle>
            <a:lvl1pPr>
              <a:defRPr/>
            </a:lvl1pPr>
          </a:lstStyle>
          <a:p>
            <a:r>
              <a:rPr lang="en-US" altLang="de-DE" dirty="0"/>
              <a:t>Slide </a:t>
            </a:r>
            <a:fld id="{3B04A3F7-2FCF-493A-81AE-FE7853FFE34D}" type="slidenum">
              <a:rPr lang="en-US" altLang="de-DE"/>
              <a:pPr/>
              <a:t>‹#›</a:t>
            </a:fld>
            <a:endParaRPr lang="en-US" altLang="de-DE" dirty="0"/>
          </a:p>
        </p:txBody>
      </p:sp>
    </p:spTree>
    <p:extLst>
      <p:ext uri="{BB962C8B-B14F-4D97-AF65-F5344CB8AC3E}">
        <p14:creationId xmlns:p14="http://schemas.microsoft.com/office/powerpoint/2010/main" val="116539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30581946-A243-4EDF-9B7C-E5D46F89AD3E}" type="slidenum">
              <a:rPr lang="en-US" altLang="de-DE"/>
              <a:pPr/>
              <a:t>‹#›</a:t>
            </a:fld>
            <a:endParaRPr lang="en-US" altLang="de-DE"/>
          </a:p>
        </p:txBody>
      </p:sp>
    </p:spTree>
    <p:extLst>
      <p:ext uri="{BB962C8B-B14F-4D97-AF65-F5344CB8AC3E}">
        <p14:creationId xmlns:p14="http://schemas.microsoft.com/office/powerpoint/2010/main" val="87845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DD33DAD5-5519-4649-9A56-CB588E2CFE91}" type="slidenum">
              <a:rPr lang="en-US" altLang="de-DE"/>
              <a:pPr/>
              <a:t>‹#›</a:t>
            </a:fld>
            <a:endParaRPr lang="en-US" altLang="de-DE"/>
          </a:p>
        </p:txBody>
      </p:sp>
    </p:spTree>
    <p:extLst>
      <p:ext uri="{BB962C8B-B14F-4D97-AF65-F5344CB8AC3E}">
        <p14:creationId xmlns:p14="http://schemas.microsoft.com/office/powerpoint/2010/main" val="95126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F036D98A-9574-4173-AF74-E30638B0F820}" type="slidenum">
              <a:rPr lang="en-US" altLang="de-DE"/>
              <a:pPr/>
              <a:t>‹#›</a:t>
            </a:fld>
            <a:endParaRPr lang="en-US" altLang="de-DE"/>
          </a:p>
        </p:txBody>
      </p:sp>
    </p:spTree>
    <p:extLst>
      <p:ext uri="{BB962C8B-B14F-4D97-AF65-F5344CB8AC3E}">
        <p14:creationId xmlns:p14="http://schemas.microsoft.com/office/powerpoint/2010/main" val="390799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626113E6-3492-485F-9949-B85B75E9EA8B}" type="slidenum">
              <a:rPr lang="en-US" altLang="de-DE"/>
              <a:pPr/>
              <a:t>‹#›</a:t>
            </a:fld>
            <a:endParaRPr lang="en-US" altLang="de-DE"/>
          </a:p>
        </p:txBody>
      </p:sp>
    </p:spTree>
    <p:extLst>
      <p:ext uri="{BB962C8B-B14F-4D97-AF65-F5344CB8AC3E}">
        <p14:creationId xmlns:p14="http://schemas.microsoft.com/office/powerpoint/2010/main" val="5970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21FF040C-F25F-4F61-9884-3721763A205E}" type="slidenum">
              <a:rPr lang="en-US" altLang="de-DE"/>
              <a:pPr/>
              <a:t>‹#›</a:t>
            </a:fld>
            <a:endParaRPr lang="en-US" altLang="de-DE"/>
          </a:p>
        </p:txBody>
      </p:sp>
    </p:spTree>
    <p:extLst>
      <p:ext uri="{BB962C8B-B14F-4D97-AF65-F5344CB8AC3E}">
        <p14:creationId xmlns:p14="http://schemas.microsoft.com/office/powerpoint/2010/main" val="408331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de-DE" altLang="de-DE" smtClean="0"/>
              <a:t>July 2018</a:t>
            </a:r>
            <a:endParaRPr lang="en-US" altLang="de-DE"/>
          </a:p>
        </p:txBody>
      </p:sp>
      <p:sp>
        <p:nvSpPr>
          <p:cNvPr id="8" name="Footer Placeholder 7"/>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9" name="Slide Number Placeholder 8"/>
          <p:cNvSpPr>
            <a:spLocks noGrp="1"/>
          </p:cNvSpPr>
          <p:nvPr>
            <p:ph type="sldNum" sz="quarter" idx="12"/>
          </p:nvPr>
        </p:nvSpPr>
        <p:spPr/>
        <p:txBody>
          <a:bodyPr/>
          <a:lstStyle>
            <a:lvl1pPr>
              <a:defRPr/>
            </a:lvl1pPr>
          </a:lstStyle>
          <a:p>
            <a:r>
              <a:rPr lang="en-US" altLang="de-DE"/>
              <a:t>Slide </a:t>
            </a:r>
            <a:fld id="{5F37DCA1-94D7-402B-BCFD-7C7E8D0231A8}" type="slidenum">
              <a:rPr lang="en-US" altLang="de-DE"/>
              <a:pPr/>
              <a:t>‹#›</a:t>
            </a:fld>
            <a:endParaRPr lang="en-US" altLang="de-DE"/>
          </a:p>
        </p:txBody>
      </p:sp>
    </p:spTree>
    <p:extLst>
      <p:ext uri="{BB962C8B-B14F-4D97-AF65-F5344CB8AC3E}">
        <p14:creationId xmlns:p14="http://schemas.microsoft.com/office/powerpoint/2010/main" val="167968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de-DE" altLang="de-DE" smtClean="0"/>
              <a:t>July 2018</a:t>
            </a:r>
            <a:endParaRPr lang="en-US" altLang="de-DE"/>
          </a:p>
        </p:txBody>
      </p:sp>
      <p:sp>
        <p:nvSpPr>
          <p:cNvPr id="4" name="Footer Placeholder 3"/>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5" name="Slide Number Placeholder 4"/>
          <p:cNvSpPr>
            <a:spLocks noGrp="1"/>
          </p:cNvSpPr>
          <p:nvPr>
            <p:ph type="sldNum" sz="quarter" idx="12"/>
          </p:nvPr>
        </p:nvSpPr>
        <p:spPr/>
        <p:txBody>
          <a:bodyPr/>
          <a:lstStyle>
            <a:lvl1pPr>
              <a:defRPr/>
            </a:lvl1pPr>
          </a:lstStyle>
          <a:p>
            <a:r>
              <a:rPr lang="en-US" altLang="de-DE"/>
              <a:t>Slide </a:t>
            </a:r>
            <a:fld id="{AD186A9F-6C97-41B0-BF20-7AB58527F20B}" type="slidenum">
              <a:rPr lang="en-US" altLang="de-DE"/>
              <a:pPr/>
              <a:t>‹#›</a:t>
            </a:fld>
            <a:endParaRPr lang="en-US" altLang="de-DE"/>
          </a:p>
        </p:txBody>
      </p:sp>
    </p:spTree>
    <p:extLst>
      <p:ext uri="{BB962C8B-B14F-4D97-AF65-F5344CB8AC3E}">
        <p14:creationId xmlns:p14="http://schemas.microsoft.com/office/powerpoint/2010/main" val="41786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altLang="de-DE" smtClean="0"/>
              <a:t>July 2018</a:t>
            </a:r>
            <a:endParaRPr lang="en-US" altLang="de-DE"/>
          </a:p>
        </p:txBody>
      </p:sp>
      <p:sp>
        <p:nvSpPr>
          <p:cNvPr id="3" name="Footer Placeholder 2"/>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4" name="Slide Number Placeholder 3"/>
          <p:cNvSpPr>
            <a:spLocks noGrp="1"/>
          </p:cNvSpPr>
          <p:nvPr>
            <p:ph type="sldNum" sz="quarter" idx="12"/>
          </p:nvPr>
        </p:nvSpPr>
        <p:spPr/>
        <p:txBody>
          <a:bodyPr/>
          <a:lstStyle>
            <a:lvl1pPr>
              <a:defRPr/>
            </a:lvl1pPr>
          </a:lstStyle>
          <a:p>
            <a:r>
              <a:rPr lang="en-US" altLang="de-DE"/>
              <a:t>Slide </a:t>
            </a:r>
            <a:fld id="{A0EC5459-9AEF-41B9-9006-82B96EA637FA}" type="slidenum">
              <a:rPr lang="en-US" altLang="de-DE"/>
              <a:pPr/>
              <a:t>‹#›</a:t>
            </a:fld>
            <a:endParaRPr lang="en-US" altLang="de-DE"/>
          </a:p>
        </p:txBody>
      </p:sp>
    </p:spTree>
    <p:extLst>
      <p:ext uri="{BB962C8B-B14F-4D97-AF65-F5344CB8AC3E}">
        <p14:creationId xmlns:p14="http://schemas.microsoft.com/office/powerpoint/2010/main" val="146885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7BFE88B0-138B-4909-BF0B-73E0CBB94990}" type="slidenum">
              <a:rPr lang="en-US" altLang="de-DE"/>
              <a:pPr/>
              <a:t>‹#›</a:t>
            </a:fld>
            <a:endParaRPr lang="en-US" altLang="de-DE"/>
          </a:p>
        </p:txBody>
      </p:sp>
    </p:spTree>
    <p:extLst>
      <p:ext uri="{BB962C8B-B14F-4D97-AF65-F5344CB8AC3E}">
        <p14:creationId xmlns:p14="http://schemas.microsoft.com/office/powerpoint/2010/main" val="170676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E886731C-9D8A-4C3B-AE3F-57A46BDAAAA4}" type="slidenum">
              <a:rPr lang="en-US" altLang="de-DE"/>
              <a:pPr/>
              <a:t>‹#›</a:t>
            </a:fld>
            <a:endParaRPr lang="en-US" altLang="de-DE"/>
          </a:p>
        </p:txBody>
      </p:sp>
    </p:spTree>
    <p:extLst>
      <p:ext uri="{BB962C8B-B14F-4D97-AF65-F5344CB8AC3E}">
        <p14:creationId xmlns:p14="http://schemas.microsoft.com/office/powerpoint/2010/main" val="338040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de-DE" dirty="0" smtClean="0"/>
              <a:t>Edit Master text styles</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July 2018</a:t>
            </a:r>
            <a:endParaRPr lang="en-US" altLang="de-DE"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Johannes Wechsler, Fraunhofer IIS</a:t>
            </a:r>
            <a:endParaRPr lang="en-US" altLang="de-DE"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7493A2A-2524-4608-BE9F-CB08418DFF9E}" type="slidenum">
              <a:rPr lang="en-US" altLang="de-DE"/>
              <a:pPr/>
              <a:t>‹#›</a:t>
            </a:fld>
            <a:endParaRPr lang="en-US" altLang="de-DE"/>
          </a:p>
        </p:txBody>
      </p:sp>
      <p:sp>
        <p:nvSpPr>
          <p:cNvPr id="1031" name="Rectangle 7"/>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a:t>
            </a:r>
            <a:r>
              <a:rPr lang="en-US" altLang="de-DE" sz="1400" b="1" dirty="0" smtClean="0"/>
              <a:t>802.15-18-0310-00-004w</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mtClean="0"/>
              <a:t>-18-0310-00-004w</a:t>
            </a:r>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6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10.bin"/><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oleObject13.bin"/><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de-DE" altLang="de-DE" smtClean="0"/>
              <a:t>July 2018</a:t>
            </a:r>
            <a:endParaRPr lang="en-US" altLang="de-DE"/>
          </a:p>
        </p:txBody>
      </p:sp>
      <p:sp>
        <p:nvSpPr>
          <p:cNvPr id="5" name="Footer Placeholder 2"/>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3"/>
          <p:cNvSpPr>
            <a:spLocks noGrp="1"/>
          </p:cNvSpPr>
          <p:nvPr>
            <p:ph type="sldNum" sz="quarter" idx="12"/>
          </p:nvPr>
        </p:nvSpPr>
        <p:spPr/>
        <p:txBody>
          <a:bodyPr/>
          <a:lstStyle/>
          <a:p>
            <a:r>
              <a:rPr lang="en-US" altLang="de-DE"/>
              <a:t>Slide </a:t>
            </a:r>
            <a:fld id="{6B6FBC5C-BE56-4696-8DA8-08643F7358F0}" type="slidenum">
              <a:rPr lang="en-US" altLang="de-DE"/>
              <a:pPr/>
              <a:t>1</a:t>
            </a:fld>
            <a:endParaRPr lang="en-US" altLang="de-DE"/>
          </a:p>
        </p:txBody>
      </p:sp>
      <p:sp>
        <p:nvSpPr>
          <p:cNvPr id="27651" name="Rectangle 3"/>
          <p:cNvSpPr>
            <a:spLocks noChangeArrowheads="1"/>
          </p:cNvSpPr>
          <p:nvPr/>
        </p:nvSpPr>
        <p:spPr bwMode="auto">
          <a:xfrm>
            <a:off x="152400" y="609600"/>
            <a:ext cx="89916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802.15.4w proposal preview </a:t>
            </a:r>
            <a:r>
              <a:rPr lang="en-US" altLang="de-DE" sz="1600" dirty="0" err="1" smtClean="0">
                <a:solidFill>
                  <a:srgbClr val="FF0000"/>
                </a:solidFill>
              </a:rPr>
              <a:t>Fraunhofer</a:t>
            </a:r>
            <a:r>
              <a:rPr lang="en-US" altLang="de-DE" sz="1600" dirty="0" smtClean="0">
                <a:solidFill>
                  <a:srgbClr val="FF0000"/>
                </a:solidFill>
              </a:rPr>
              <a:t> IIS</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a:t>
            </a:r>
            <a:r>
              <a:rPr lang="en-US" altLang="de-DE" sz="1600" dirty="0" smtClean="0">
                <a:solidFill>
                  <a:srgbClr val="FF0000"/>
                </a:solidFill>
              </a:rPr>
              <a:t>9 May, 2018</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Johannes Wechsler</a:t>
            </a:r>
            <a:r>
              <a:rPr lang="en-US" altLang="de-DE" sz="1600" dirty="0" smtClean="0">
                <a:solidFill>
                  <a:schemeClr val="tx2"/>
                </a:solidFill>
              </a:rPr>
              <a:t>] </a:t>
            </a:r>
            <a:r>
              <a:rPr lang="en-US" altLang="de-DE" sz="1600" dirty="0">
                <a:solidFill>
                  <a:schemeClr val="tx2"/>
                </a:solidFill>
              </a:rPr>
              <a:t>Company </a:t>
            </a:r>
            <a:r>
              <a:rPr lang="en-US" altLang="de-DE" sz="1600" dirty="0" smtClean="0">
                <a:solidFill>
                  <a:schemeClr val="tx2"/>
                </a:solidFill>
              </a:rPr>
              <a:t>[</a:t>
            </a:r>
            <a:r>
              <a:rPr lang="en-US" altLang="de-DE" sz="1600" dirty="0" err="1" smtClean="0">
                <a:solidFill>
                  <a:srgbClr val="FF0000"/>
                </a:solidFill>
              </a:rPr>
              <a:t>Fraunhofer</a:t>
            </a:r>
            <a:r>
              <a:rPr lang="en-US" altLang="de-DE" sz="1600" dirty="0" smtClean="0">
                <a:solidFill>
                  <a:srgbClr val="FF0000"/>
                </a:solidFill>
              </a:rPr>
              <a:t> Institute for Integrated Circuits IIS</a:t>
            </a:r>
            <a:r>
              <a:rPr lang="en-US" altLang="de-DE" sz="1600" dirty="0" smtClean="0">
                <a:solidFill>
                  <a:schemeClr val="tx2"/>
                </a:solidFill>
              </a:rPr>
              <a:t>]</a:t>
            </a:r>
            <a:endParaRPr lang="en-US" altLang="de-DE" sz="1600" dirty="0">
              <a:solidFill>
                <a:schemeClr val="tx2"/>
              </a:solidFill>
            </a:endParaRPr>
          </a:p>
          <a:p>
            <a:r>
              <a:rPr lang="en-US" altLang="de-DE" sz="1600" dirty="0" smtClean="0">
                <a:solidFill>
                  <a:schemeClr val="tx2"/>
                </a:solidFill>
              </a:rPr>
              <a:t>Address [</a:t>
            </a:r>
            <a:r>
              <a:rPr lang="sv-SE" altLang="de-DE" sz="1600" dirty="0" smtClean="0">
                <a:solidFill>
                  <a:srgbClr val="FF0000"/>
                </a:solidFill>
              </a:rPr>
              <a:t>Nordostpark 84, Nuremberg, 90411, Bavaria</a:t>
            </a:r>
            <a:r>
              <a:rPr lang="en-US" altLang="de-DE" sz="1600" dirty="0" smtClean="0">
                <a:solidFill>
                  <a:schemeClr val="tx2"/>
                </a:solidFill>
              </a:rPr>
              <a:t>]</a:t>
            </a:r>
          </a:p>
          <a:p>
            <a:r>
              <a:rPr lang="en-US" altLang="de-DE" sz="1600" dirty="0" smtClean="0">
                <a:solidFill>
                  <a:schemeClr val="tx2"/>
                </a:solidFill>
              </a:rPr>
              <a:t>Voice:[ </a:t>
            </a:r>
            <a:r>
              <a:rPr lang="en-US" altLang="de-DE" sz="1600" dirty="0" smtClean="0">
                <a:solidFill>
                  <a:srgbClr val="FF0000"/>
                </a:solidFill>
              </a:rPr>
              <a:t>+49 911 58061-3334</a:t>
            </a:r>
            <a:r>
              <a:rPr lang="en-US" altLang="de-DE" sz="1600" dirty="0" smtClean="0">
                <a:solidFill>
                  <a:schemeClr val="tx2"/>
                </a:solidFill>
              </a:rPr>
              <a:t>], </a:t>
            </a:r>
            <a:r>
              <a:rPr lang="en-US" altLang="de-DE" sz="1600" dirty="0">
                <a:solidFill>
                  <a:schemeClr val="tx2"/>
                </a:solidFill>
              </a:rPr>
              <a:t>FAX: </a:t>
            </a:r>
            <a:r>
              <a:rPr lang="en-US" altLang="de-DE" sz="1600" dirty="0" smtClean="0">
                <a:solidFill>
                  <a:schemeClr val="tx2"/>
                </a:solidFill>
              </a:rPr>
              <a:t>[</a:t>
            </a:r>
            <a:r>
              <a:rPr lang="en-US" altLang="de-DE" sz="1600" dirty="0" smtClean="0">
                <a:solidFill>
                  <a:srgbClr val="FF0000"/>
                </a:solidFill>
              </a:rPr>
              <a:t>+49 911 58061-3299</a:t>
            </a:r>
            <a:r>
              <a:rPr lang="en-US" altLang="de-DE" sz="1600" dirty="0" smtClean="0">
                <a:solidFill>
                  <a:schemeClr val="tx2"/>
                </a:solidFill>
              </a:rPr>
              <a:t>], </a:t>
            </a:r>
            <a:r>
              <a:rPr lang="en-US" altLang="de-DE" sz="1600" dirty="0">
                <a:solidFill>
                  <a:schemeClr val="tx2"/>
                </a:solidFill>
              </a:rPr>
              <a:t>E-Mail</a:t>
            </a:r>
            <a:r>
              <a:rPr lang="en-US" altLang="de-DE" sz="1600" dirty="0" smtClean="0">
                <a:solidFill>
                  <a:schemeClr val="tx2"/>
                </a:solidFill>
              </a:rPr>
              <a:t>:[</a:t>
            </a:r>
            <a:r>
              <a:rPr lang="en-US" altLang="de-DE" sz="1600" dirty="0" smtClean="0">
                <a:solidFill>
                  <a:srgbClr val="FF0000"/>
                </a:solidFill>
              </a:rPr>
              <a:t>johannes.Wechsler@iis.fraunhofer.de</a:t>
            </a:r>
            <a:r>
              <a:rPr lang="en-US" altLang="de-DE" sz="1600" dirty="0" smtClean="0">
                <a:solidFill>
                  <a:schemeClr val="tx2"/>
                </a:solidFill>
              </a:rPr>
              <a:t>]</a:t>
            </a:r>
            <a:r>
              <a:rPr lang="en-US" altLang="de-DE" sz="1600" dirty="0">
                <a:solidFill>
                  <a:schemeClr val="tx2"/>
                </a:solidFill>
              </a:rPr>
              <a:t>	</a:t>
            </a:r>
          </a:p>
          <a:p>
            <a:pPr>
              <a:spcBef>
                <a:spcPts val="600"/>
              </a:spcBef>
              <a:spcAft>
                <a:spcPts val="600"/>
              </a:spcAft>
            </a:pPr>
            <a:r>
              <a:rPr lang="en-US" altLang="de-DE" sz="1600" b="1" dirty="0">
                <a:solidFill>
                  <a:schemeClr val="tx2"/>
                </a:solidFill>
              </a:rPr>
              <a:t>Re: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IEEE P802.15.4w Low Power Wide Area Call for Proposals, IEEE 802.15-18-0147-01-004w</a:t>
            </a:r>
            <a:r>
              <a:rPr lang="en-US" altLang="de-DE" sz="1600" dirty="0" smtClean="0">
                <a:solidFill>
                  <a:schemeClr val="tx2"/>
                </a:solidFill>
              </a:rPr>
              <a:t>]</a:t>
            </a:r>
            <a:endParaRPr lang="en-US" altLang="de-DE" sz="1600" dirty="0">
              <a:solidFill>
                <a:schemeClr val="tx2"/>
              </a:solidFill>
            </a:endParaRPr>
          </a:p>
          <a:p>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Initial proposal preview from </a:t>
            </a:r>
            <a:r>
              <a:rPr lang="en-US" altLang="de-DE" sz="1600" dirty="0" err="1" smtClean="0">
                <a:solidFill>
                  <a:srgbClr val="FF0000"/>
                </a:solidFill>
              </a:rPr>
              <a:t>Fraunhofer</a:t>
            </a:r>
            <a:r>
              <a:rPr lang="en-US" altLang="de-DE" sz="1600" dirty="0" smtClean="0">
                <a:solidFill>
                  <a:srgbClr val="FF0000"/>
                </a:solidFill>
              </a:rPr>
              <a:t> IIS for 802.15.4w.</a:t>
            </a:r>
            <a:r>
              <a:rPr lang="en-US" altLang="de-DE" sz="1600" dirty="0" smtClean="0">
                <a:solidFill>
                  <a:schemeClr val="tx2"/>
                </a:solidFill>
              </a:rPr>
              <a:t>]</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Preview </a:t>
            </a:r>
            <a:r>
              <a:rPr lang="en-US" altLang="de-DE" sz="1600" dirty="0">
                <a:solidFill>
                  <a:srgbClr val="FF0000"/>
                </a:solidFill>
              </a:rPr>
              <a:t>of </a:t>
            </a:r>
            <a:r>
              <a:rPr lang="en-US" altLang="de-DE" sz="1600" dirty="0" smtClean="0">
                <a:solidFill>
                  <a:srgbClr val="FF0000"/>
                </a:solidFill>
              </a:rPr>
              <a:t>the proposed PHY layer for a more interference robust transmission based on the existing LECIM PHY.</a:t>
            </a:r>
            <a:r>
              <a:rPr lang="en-US" altLang="de-DE" sz="1600" dirty="0" smtClean="0">
                <a:solidFill>
                  <a:schemeClr val="tx2"/>
                </a:solidFill>
              </a:rPr>
              <a:t>]</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Sub-packet splitting</a:t>
            </a:r>
            <a:endParaRPr lang="en-US" dirty="0"/>
          </a:p>
        </p:txBody>
      </p:sp>
      <p:sp>
        <p:nvSpPr>
          <p:cNvPr id="3" name="Content Placeholder 2"/>
          <p:cNvSpPr>
            <a:spLocks noGrp="1"/>
          </p:cNvSpPr>
          <p:nvPr>
            <p:ph idx="1"/>
          </p:nvPr>
        </p:nvSpPr>
        <p:spPr/>
        <p:txBody>
          <a:bodyPr/>
          <a:lstStyle/>
          <a:p>
            <a:r>
              <a:rPr lang="en-US" dirty="0" smtClean="0"/>
              <a:t>Fragmentation of coded words and distribution over time</a:t>
            </a:r>
          </a:p>
          <a:p>
            <a:r>
              <a:rPr lang="en-US" dirty="0" smtClean="0"/>
              <a:t>Time-Split Multiple Access</a:t>
            </a:r>
          </a:p>
          <a:p>
            <a:r>
              <a:rPr lang="en-US" dirty="0" smtClean="0"/>
              <a:t>A single transmission comprises a fixed number of sub-packets here called a block</a:t>
            </a:r>
          </a:p>
          <a:p>
            <a:r>
              <a:rPr lang="en-US" dirty="0" smtClean="0"/>
              <a:t>Number of sub-packets in a block depends on FEC</a:t>
            </a:r>
          </a:p>
          <a:p>
            <a:r>
              <a:rPr lang="en-US" dirty="0" smtClean="0"/>
              <a:t>Sub-packet length depends on payload length</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10</a:t>
            </a:fld>
            <a:endParaRPr lang="en-US" altLang="de-DE"/>
          </a:p>
        </p:txBody>
      </p:sp>
      <p:graphicFrame>
        <p:nvGraphicFramePr>
          <p:cNvPr id="7" name="Objekt 2"/>
          <p:cNvGraphicFramePr>
            <a:graphicFrameLocks noChangeAspect="1"/>
          </p:cNvGraphicFramePr>
          <p:nvPr>
            <p:extLst>
              <p:ext uri="{D42A27DB-BD31-4B8C-83A1-F6EECF244321}">
                <p14:modId xmlns:p14="http://schemas.microsoft.com/office/powerpoint/2010/main" val="3476934577"/>
              </p:ext>
            </p:extLst>
          </p:nvPr>
        </p:nvGraphicFramePr>
        <p:xfrm>
          <a:off x="2193925" y="4497388"/>
          <a:ext cx="4832350" cy="1214437"/>
        </p:xfrm>
        <a:graphic>
          <a:graphicData uri="http://schemas.openxmlformats.org/presentationml/2006/ole">
            <mc:AlternateContent xmlns:mc="http://schemas.openxmlformats.org/markup-compatibility/2006">
              <mc:Choice xmlns:v="urn:schemas-microsoft-com:vml" Requires="v">
                <p:oleObj spid="_x0000_s29816" name="Visio" r:id="rId3" imgW="4077360" imgH="1024920" progId="Visio.Drawing.11">
                  <p:embed/>
                </p:oleObj>
              </mc:Choice>
              <mc:Fallback>
                <p:oleObj name="Visio" r:id="rId3" imgW="4077360" imgH="1024920" progId="Visio.Drawing.11">
                  <p:embed/>
                  <p:pic>
                    <p:nvPicPr>
                      <p:cNvPr id="8" name="Objekt 2"/>
                      <p:cNvPicPr/>
                      <p:nvPr/>
                    </p:nvPicPr>
                    <p:blipFill>
                      <a:blip r:embed="rId4"/>
                      <a:stretch>
                        <a:fillRect/>
                      </a:stretch>
                    </p:blipFill>
                    <p:spPr>
                      <a:xfrm>
                        <a:off x="2193925" y="4497388"/>
                        <a:ext cx="4832350" cy="1214437"/>
                      </a:xfrm>
                      <a:prstGeom prst="rect">
                        <a:avLst/>
                      </a:prstGeom>
                    </p:spPr>
                  </p:pic>
                </p:oleObj>
              </mc:Fallback>
            </mc:AlternateContent>
          </a:graphicData>
        </a:graphic>
      </p:graphicFrame>
    </p:spTree>
    <p:extLst>
      <p:ext uri="{BB962C8B-B14F-4D97-AF65-F5344CB8AC3E}">
        <p14:creationId xmlns:p14="http://schemas.microsoft.com/office/powerpoint/2010/main" val="378027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Blocks</a:t>
            </a:r>
            <a:br>
              <a:rPr lang="en-US" dirty="0" smtClean="0"/>
            </a:br>
            <a:r>
              <a:rPr lang="en-US" dirty="0"/>
              <a:t>PHY service data </a:t>
            </a:r>
            <a:r>
              <a:rPr lang="en-US" dirty="0" smtClean="0"/>
              <a:t>unit (PSDU)</a:t>
            </a:r>
            <a:endParaRPr lang="en-US" dirty="0"/>
          </a:p>
        </p:txBody>
      </p:sp>
      <p:sp>
        <p:nvSpPr>
          <p:cNvPr id="3" name="Content Placeholder 2"/>
          <p:cNvSpPr>
            <a:spLocks noGrp="1"/>
          </p:cNvSpPr>
          <p:nvPr>
            <p:ph idx="1"/>
          </p:nvPr>
        </p:nvSpPr>
        <p:spPr/>
        <p:txBody>
          <a:bodyPr/>
          <a:lstStyle/>
          <a:p>
            <a:r>
              <a:rPr lang="en-US" dirty="0" smtClean="0"/>
              <a:t>A block can transmit up to 32 bytes PSDU </a:t>
            </a:r>
          </a:p>
          <a:p>
            <a:endParaRPr lang="en-US" dirty="0" smtClean="0"/>
          </a:p>
          <a:p>
            <a:pPr lvl="1"/>
            <a:r>
              <a:rPr lang="en-US" dirty="0"/>
              <a:t>P</a:t>
            </a:r>
            <a:r>
              <a:rPr lang="en-US" dirty="0" smtClean="0"/>
              <a:t>SDU size limited to 32byte for TSMA mode</a:t>
            </a:r>
          </a:p>
          <a:p>
            <a:pPr lvl="2"/>
            <a:r>
              <a:rPr lang="en-US" dirty="0" smtClean="0"/>
              <a:t>Long PSDUs require high amount of memory on receiving devices</a:t>
            </a:r>
            <a:endParaRPr lang="en-US" dirty="0"/>
          </a:p>
          <a:p>
            <a:pPr lvl="2"/>
            <a:r>
              <a:rPr lang="en-US" dirty="0" smtClean="0"/>
              <a:t>LPWAN applications predominantly use small payloads</a:t>
            </a:r>
          </a:p>
          <a:p>
            <a:pPr lvl="3"/>
            <a:r>
              <a:rPr lang="en-US" dirty="0" smtClean="0"/>
              <a:t>Optimized for these small payloads</a:t>
            </a:r>
          </a:p>
          <a:p>
            <a:pPr lvl="3"/>
            <a:endParaRPr lang="en-US" dirty="0" smtClean="0"/>
          </a:p>
          <a:p>
            <a:pPr lvl="1"/>
            <a:r>
              <a:rPr lang="en-US" dirty="0" smtClean="0"/>
              <a:t>PSDUs exceeding 32 byte are fragmented in higher layers</a:t>
            </a:r>
          </a:p>
          <a:p>
            <a:pPr lvl="2"/>
            <a:r>
              <a:rPr lang="en-US" dirty="0" smtClean="0"/>
              <a:t>Possibly work in existing LECIM Fragmentation (?)</a:t>
            </a:r>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11</a:t>
            </a:fld>
            <a:endParaRPr lang="en-US" altLang="de-DE"/>
          </a:p>
        </p:txBody>
      </p:sp>
    </p:spTree>
    <p:extLst>
      <p:ext uri="{BB962C8B-B14F-4D97-AF65-F5344CB8AC3E}">
        <p14:creationId xmlns:p14="http://schemas.microsoft.com/office/powerpoint/2010/main" val="1055478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 Header (PHR)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12</a:t>
            </a:fld>
            <a:endParaRPr lang="en-US" altLang="de-DE"/>
          </a:p>
        </p:txBody>
      </p:sp>
      <p:sp>
        <p:nvSpPr>
          <p:cNvPr id="8" name="Content Placeholder 7"/>
          <p:cNvSpPr>
            <a:spLocks noGrp="1"/>
          </p:cNvSpPr>
          <p:nvPr>
            <p:ph idx="1"/>
          </p:nvPr>
        </p:nvSpPr>
        <p:spPr/>
        <p:txBody>
          <a:bodyPr/>
          <a:lstStyle/>
          <a:p>
            <a:r>
              <a:rPr lang="en-US" dirty="0" smtClean="0"/>
              <a:t>No changes necessary to existing header [1]</a:t>
            </a:r>
          </a:p>
          <a:p>
            <a:pPr lvl="1"/>
            <a:endParaRPr lang="en-US" dirty="0"/>
          </a:p>
          <a:p>
            <a:endParaRPr lang="en-US" dirty="0" smtClean="0"/>
          </a:p>
          <a:p>
            <a:endParaRPr lang="en-US" dirty="0"/>
          </a:p>
          <a:p>
            <a:endParaRPr lang="en-US" dirty="0" smtClean="0"/>
          </a:p>
          <a:p>
            <a:r>
              <a:rPr lang="en-US" dirty="0"/>
              <a:t>Considerations for possible enhancements</a:t>
            </a:r>
          </a:p>
          <a:p>
            <a:pPr lvl="1"/>
            <a:r>
              <a:rPr lang="en-US" dirty="0"/>
              <a:t>Frame Length </a:t>
            </a:r>
            <a:r>
              <a:rPr lang="en-US" dirty="0" err="1"/>
              <a:t>length</a:t>
            </a:r>
            <a:r>
              <a:rPr lang="en-US" dirty="0"/>
              <a:t> cannot exceed 32 (5bit would suffice for this proposal)</a:t>
            </a:r>
          </a:p>
          <a:p>
            <a:pPr lvl="1"/>
            <a:r>
              <a:rPr lang="en-US" dirty="0"/>
              <a:t>Zero tailing for FEC is used</a:t>
            </a:r>
          </a:p>
          <a:p>
            <a:pPr lvl="2"/>
            <a:r>
              <a:rPr lang="en-US" dirty="0"/>
              <a:t>6 bits of ‘0’ are always added, leaving two bits to a full byte</a:t>
            </a:r>
          </a:p>
          <a:p>
            <a:pPr lvl="2"/>
            <a:r>
              <a:rPr lang="en-US" dirty="0"/>
              <a:t>Payloads are always multiple of byte</a:t>
            </a:r>
          </a:p>
          <a:p>
            <a:pPr lvl="2"/>
            <a:r>
              <a:rPr lang="en-US" dirty="0"/>
              <a:t>Use 2 additional reserved bits to make MUX of PHR and PSDU a fully filled byte array without leftover bits</a:t>
            </a:r>
          </a:p>
          <a:p>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1422227731"/>
              </p:ext>
            </p:extLst>
          </p:nvPr>
        </p:nvGraphicFramePr>
        <p:xfrm>
          <a:off x="723899" y="2492896"/>
          <a:ext cx="7772401" cy="741680"/>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4186831503"/>
                    </a:ext>
                  </a:extLst>
                </a:gridCol>
                <a:gridCol w="1179593">
                  <a:extLst>
                    <a:ext uri="{9D8B030D-6E8A-4147-A177-3AD203B41FA5}">
                      <a16:colId xmlns:a16="http://schemas.microsoft.com/office/drawing/2014/main" val="1131642342"/>
                    </a:ext>
                  </a:extLst>
                </a:gridCol>
                <a:gridCol w="1728192">
                  <a:extLst>
                    <a:ext uri="{9D8B030D-6E8A-4147-A177-3AD203B41FA5}">
                      <a16:colId xmlns:a16="http://schemas.microsoft.com/office/drawing/2014/main" val="3310854116"/>
                    </a:ext>
                  </a:extLst>
                </a:gridCol>
                <a:gridCol w="1755656">
                  <a:extLst>
                    <a:ext uri="{9D8B030D-6E8A-4147-A177-3AD203B41FA5}">
                      <a16:colId xmlns:a16="http://schemas.microsoft.com/office/drawing/2014/main" val="1825831148"/>
                    </a:ext>
                  </a:extLst>
                </a:gridCol>
                <a:gridCol w="1554480">
                  <a:extLst>
                    <a:ext uri="{9D8B030D-6E8A-4147-A177-3AD203B41FA5}">
                      <a16:colId xmlns:a16="http://schemas.microsoft.com/office/drawing/2014/main" val="2559166975"/>
                    </a:ext>
                  </a:extLst>
                </a:gridCol>
              </a:tblGrid>
              <a:tr h="370840">
                <a:tc>
                  <a:txBody>
                    <a:bodyPr/>
                    <a:lstStyle/>
                    <a:p>
                      <a:pPr algn="ctr"/>
                      <a:r>
                        <a:rPr lang="en-US" sz="1800" b="1" dirty="0" smtClean="0">
                          <a:latin typeface="+mj-lt"/>
                        </a:rPr>
                        <a:t>Bits: 0</a:t>
                      </a:r>
                      <a:r>
                        <a:rPr lang="de-DE" b="1" dirty="0" smtClean="0">
                          <a:latin typeface="+mj-lt"/>
                        </a:rPr>
                        <a:t>–</a:t>
                      </a:r>
                      <a:r>
                        <a:rPr lang="en-US" sz="1800" b="1" dirty="0" smtClean="0">
                          <a:latin typeface="+mj-lt"/>
                        </a:rPr>
                        <a:t>1</a:t>
                      </a:r>
                      <a:endParaRPr lang="en-US" sz="1800" b="1" dirty="0">
                        <a:latin typeface="+mj-lt"/>
                      </a:endParaRPr>
                    </a:p>
                  </a:txBody>
                  <a:tcPr/>
                </a:tc>
                <a:tc>
                  <a:txBody>
                    <a:bodyPr/>
                    <a:lstStyle/>
                    <a:p>
                      <a:pPr algn="ctr"/>
                      <a:r>
                        <a:rPr lang="en-US" sz="1800" b="1" dirty="0" smtClean="0">
                          <a:latin typeface="+mj-lt"/>
                        </a:rPr>
                        <a:t>2</a:t>
                      </a:r>
                      <a:endParaRPr lang="en-US" sz="1800" b="1" dirty="0">
                        <a:latin typeface="+mj-lt"/>
                      </a:endParaRPr>
                    </a:p>
                  </a:txBody>
                  <a:tcPr/>
                </a:tc>
                <a:tc>
                  <a:txBody>
                    <a:bodyPr/>
                    <a:lstStyle/>
                    <a:p>
                      <a:pPr algn="ctr"/>
                      <a:r>
                        <a:rPr lang="en-US" sz="1800" b="1" dirty="0" smtClean="0">
                          <a:latin typeface="+mj-lt"/>
                        </a:rPr>
                        <a:t>3</a:t>
                      </a:r>
                      <a:endParaRPr lang="en-US" sz="1800" b="1" dirty="0">
                        <a:latin typeface="+mj-lt"/>
                      </a:endParaRPr>
                    </a:p>
                  </a:txBody>
                  <a:tcPr/>
                </a:tc>
                <a:tc>
                  <a:txBody>
                    <a:bodyPr/>
                    <a:lstStyle/>
                    <a:p>
                      <a:pPr algn="ctr"/>
                      <a:r>
                        <a:rPr lang="en-US" sz="1800" b="1" dirty="0" smtClean="0">
                          <a:latin typeface="+mj-lt"/>
                        </a:rPr>
                        <a:t>8</a:t>
                      </a:r>
                      <a:r>
                        <a:rPr lang="de-DE" b="1" dirty="0" smtClean="0">
                          <a:latin typeface="+mj-lt"/>
                        </a:rPr>
                        <a:t>–</a:t>
                      </a:r>
                      <a:r>
                        <a:rPr lang="en-US" sz="1800" b="1" dirty="0" smtClean="0">
                          <a:latin typeface="+mj-lt"/>
                        </a:rPr>
                        <a:t>23</a:t>
                      </a:r>
                      <a:endParaRPr lang="en-US" sz="1800" b="1" dirty="0">
                        <a:latin typeface="+mj-lt"/>
                      </a:endParaRPr>
                    </a:p>
                  </a:txBody>
                  <a:tcPr/>
                </a:tc>
                <a:tc>
                  <a:txBody>
                    <a:bodyPr/>
                    <a:lstStyle/>
                    <a:p>
                      <a:pPr algn="ctr"/>
                      <a:r>
                        <a:rPr lang="en-US" sz="1800" b="1" dirty="0" smtClean="0">
                          <a:latin typeface="+mj-lt"/>
                        </a:rPr>
                        <a:t>5</a:t>
                      </a:r>
                      <a:r>
                        <a:rPr lang="de-DE" sz="1800" b="1" kern="1200" dirty="0" smtClean="0">
                          <a:solidFill>
                            <a:schemeClr val="tx1"/>
                          </a:solidFill>
                          <a:latin typeface="+mn-lt"/>
                          <a:ea typeface="+mn-ea"/>
                          <a:cs typeface="+mn-cs"/>
                        </a:rPr>
                        <a:t>–</a:t>
                      </a:r>
                      <a:r>
                        <a:rPr lang="en-US" sz="1800" b="1" dirty="0" smtClean="0">
                          <a:latin typeface="+mj-lt"/>
                        </a:rPr>
                        <a:t>15</a:t>
                      </a:r>
                      <a:endParaRPr lang="en-US" sz="1800" b="1" dirty="0">
                        <a:latin typeface="+mj-lt"/>
                      </a:endParaRPr>
                    </a:p>
                  </a:txBody>
                  <a:tcPr/>
                </a:tc>
                <a:extLst>
                  <a:ext uri="{0D108BD9-81ED-4DB2-BD59-A6C34878D82A}">
                    <a16:rowId xmlns:a16="http://schemas.microsoft.com/office/drawing/2014/main" val="3574952981"/>
                  </a:ext>
                </a:extLst>
              </a:tr>
              <a:tr h="370840">
                <a:tc>
                  <a:txBody>
                    <a:bodyPr/>
                    <a:lstStyle/>
                    <a:p>
                      <a:pPr algn="ctr"/>
                      <a:r>
                        <a:rPr lang="en-US" sz="1800" dirty="0" smtClean="0">
                          <a:latin typeface="+mj-lt"/>
                        </a:rPr>
                        <a:t>Reserved</a:t>
                      </a:r>
                      <a:endParaRPr lang="en-US" sz="1800" dirty="0">
                        <a:latin typeface="+mj-lt"/>
                      </a:endParaRPr>
                    </a:p>
                  </a:txBody>
                  <a:tcPr/>
                </a:tc>
                <a:tc>
                  <a:txBody>
                    <a:bodyPr/>
                    <a:lstStyle/>
                    <a:p>
                      <a:pPr algn="ctr"/>
                      <a:r>
                        <a:rPr lang="en-US" sz="1800" dirty="0" smtClean="0">
                          <a:latin typeface="+mj-lt"/>
                        </a:rPr>
                        <a:t>Parity</a:t>
                      </a:r>
                      <a:endParaRPr lang="en-US" sz="1800" dirty="0">
                        <a:latin typeface="+mj-lt"/>
                      </a:endParaRPr>
                    </a:p>
                  </a:txBody>
                  <a:tcPr/>
                </a:tc>
                <a:tc>
                  <a:txBody>
                    <a:bodyPr/>
                    <a:lstStyle/>
                    <a:p>
                      <a:pPr algn="ctr"/>
                      <a:r>
                        <a:rPr lang="en-US" sz="1800" dirty="0" smtClean="0">
                          <a:latin typeface="+mj-lt"/>
                        </a:rPr>
                        <a:t>FCS</a:t>
                      </a:r>
                      <a:r>
                        <a:rPr lang="en-US" sz="1800" baseline="0" dirty="0" smtClean="0">
                          <a:latin typeface="+mj-lt"/>
                        </a:rPr>
                        <a:t> Type</a:t>
                      </a:r>
                      <a:endParaRPr lang="en-US" sz="1800" dirty="0">
                        <a:latin typeface="+mj-lt"/>
                      </a:endParaRPr>
                    </a:p>
                  </a:txBody>
                  <a:tcPr/>
                </a:tc>
                <a:tc>
                  <a:txBody>
                    <a:bodyPr/>
                    <a:lstStyle/>
                    <a:p>
                      <a:pPr algn="ctr"/>
                      <a:r>
                        <a:rPr lang="en-US" sz="1800" dirty="0" smtClean="0">
                          <a:latin typeface="+mj-lt"/>
                        </a:rPr>
                        <a:t>Data</a:t>
                      </a:r>
                      <a:r>
                        <a:rPr lang="en-US" sz="1800" baseline="0" dirty="0" smtClean="0">
                          <a:latin typeface="+mj-lt"/>
                        </a:rPr>
                        <a:t> Whitening</a:t>
                      </a:r>
                      <a:endParaRPr lang="en-US" sz="1800" dirty="0">
                        <a:latin typeface="+mj-lt"/>
                      </a:endParaRPr>
                    </a:p>
                  </a:txBody>
                  <a:tcPr/>
                </a:tc>
                <a:tc>
                  <a:txBody>
                    <a:bodyPr/>
                    <a:lstStyle/>
                    <a:p>
                      <a:pPr algn="ctr"/>
                      <a:r>
                        <a:rPr lang="en-US" sz="1800" dirty="0" smtClean="0">
                          <a:latin typeface="+mj-lt"/>
                        </a:rPr>
                        <a:t>Frame Length</a:t>
                      </a:r>
                      <a:endParaRPr lang="en-US" sz="1800" dirty="0">
                        <a:latin typeface="+mj-lt"/>
                      </a:endParaRPr>
                    </a:p>
                  </a:txBody>
                  <a:tcPr/>
                </a:tc>
                <a:extLst>
                  <a:ext uri="{0D108BD9-81ED-4DB2-BD59-A6C34878D82A}">
                    <a16:rowId xmlns:a16="http://schemas.microsoft.com/office/drawing/2014/main" val="2633069829"/>
                  </a:ext>
                </a:extLst>
              </a:tr>
            </a:tbl>
          </a:graphicData>
        </a:graphic>
      </p:graphicFrame>
    </p:spTree>
    <p:extLst>
      <p:ext uri="{BB962C8B-B14F-4D97-AF65-F5344CB8AC3E}">
        <p14:creationId xmlns:p14="http://schemas.microsoft.com/office/powerpoint/2010/main" val="112476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TSMA Symbol rates and channel spacing</a:t>
            </a:r>
            <a:endParaRPr lang="en-US" dirty="0"/>
          </a:p>
        </p:txBody>
      </p:sp>
      <p:sp>
        <p:nvSpPr>
          <p:cNvPr id="3" name="Content Placeholder 2"/>
          <p:cNvSpPr>
            <a:spLocks noGrp="1"/>
          </p:cNvSpPr>
          <p:nvPr>
            <p:ph idx="1"/>
          </p:nvPr>
        </p:nvSpPr>
        <p:spPr/>
        <p:txBody>
          <a:bodyPr/>
          <a:lstStyle/>
          <a:p>
            <a:r>
              <a:rPr lang="en-US" dirty="0" smtClean="0"/>
              <a:t>SDR receivers are capable to receive multiple transmissions simultaneously</a:t>
            </a:r>
          </a:p>
          <a:p>
            <a:r>
              <a:rPr lang="en-US" dirty="0" smtClean="0"/>
              <a:t>Detection very computationally expensive when a plethora of options for modulation, data rate and channelization need to be considered</a:t>
            </a:r>
          </a:p>
          <a:p>
            <a:endParaRPr lang="en-US" dirty="0"/>
          </a:p>
          <a:p>
            <a:r>
              <a:rPr lang="en-US" dirty="0" smtClean="0"/>
              <a:t>Efficient FFT based implementation possible, when:</a:t>
            </a:r>
          </a:p>
          <a:p>
            <a:pPr lvl="1"/>
            <a:r>
              <a:rPr lang="en-US" dirty="0" smtClean="0"/>
              <a:t>Channel spacing is an integer multiple of the symbol rate</a:t>
            </a:r>
          </a:p>
          <a:p>
            <a:pPr lvl="2"/>
            <a:r>
              <a:rPr lang="en-US" dirty="0" smtClean="0"/>
              <a:t>(G)MSK modulation ideal candidate width of 1bit/s/Hz</a:t>
            </a:r>
          </a:p>
          <a:p>
            <a:pPr lvl="2"/>
            <a:r>
              <a:rPr lang="en-US" dirty="0" smtClean="0"/>
              <a:t>allows channel widths of symbol rate in </a:t>
            </a:r>
            <a:r>
              <a:rPr lang="en-US" dirty="0" err="1" smtClean="0"/>
              <a:t>hz</a:t>
            </a:r>
            <a:endParaRPr lang="en-US" dirty="0" smtClean="0"/>
          </a:p>
          <a:p>
            <a:pPr lvl="1"/>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13</a:t>
            </a:fld>
            <a:endParaRPr lang="en-US" altLang="de-DE"/>
          </a:p>
        </p:txBody>
      </p:sp>
    </p:spTree>
    <p:extLst>
      <p:ext uri="{BB962C8B-B14F-4D97-AF65-F5344CB8AC3E}">
        <p14:creationId xmlns:p14="http://schemas.microsoft.com/office/powerpoint/2010/main" val="301563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a:t>
            </a:r>
            <a:endParaRPr lang="en-US" dirty="0"/>
          </a:p>
        </p:txBody>
      </p:sp>
      <p:sp>
        <p:nvSpPr>
          <p:cNvPr id="3" name="Content Placeholder 2"/>
          <p:cNvSpPr>
            <a:spLocks noGrp="1"/>
          </p:cNvSpPr>
          <p:nvPr>
            <p:ph idx="1"/>
          </p:nvPr>
        </p:nvSpPr>
        <p:spPr/>
        <p:txBody>
          <a:bodyPr/>
          <a:lstStyle/>
          <a:p>
            <a:r>
              <a:rPr lang="en-US" dirty="0" smtClean="0"/>
              <a:t>LECIM offers multiple choices for FSK [1]</a:t>
            </a:r>
          </a:p>
          <a:p>
            <a:pPr lvl="1"/>
            <a:r>
              <a:rPr lang="en-US" dirty="0" smtClean="0"/>
              <a:t>already includes a modulation index of 0.5 </a:t>
            </a:r>
            <a:r>
              <a:rPr lang="en-US" dirty="0" smtClean="0">
                <a:sym typeface="Wingdings" panose="05000000000000000000" pitchFamily="2" charset="2"/>
              </a:rPr>
              <a:t> MSK</a:t>
            </a:r>
            <a:endParaRPr lang="en-US" dirty="0" smtClean="0"/>
          </a:p>
          <a:p>
            <a:endParaRPr lang="en-US" dirty="0" smtClean="0"/>
          </a:p>
          <a:p>
            <a:r>
              <a:rPr lang="en-US" dirty="0" smtClean="0"/>
              <a:t>Add Gaussian filtering with a BT of 1.0</a:t>
            </a:r>
          </a:p>
          <a:p>
            <a:pPr lvl="1"/>
            <a:r>
              <a:rPr lang="en-US" dirty="0" smtClean="0"/>
              <a:t>Further narrow down spectral mask</a:t>
            </a:r>
          </a:p>
          <a:p>
            <a:pPr lvl="1"/>
            <a:r>
              <a:rPr lang="en-US" dirty="0" smtClean="0"/>
              <a:t>Increase spectral efficiency to reduce impact on existing systems</a:t>
            </a:r>
          </a:p>
          <a:p>
            <a:endParaRPr lang="en-US" dirty="0"/>
          </a:p>
          <a:p>
            <a:r>
              <a:rPr lang="en-US" dirty="0" smtClean="0"/>
              <a:t>Most common transceivers already support GFSK  modulation</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14</a:t>
            </a:fld>
            <a:endParaRPr lang="en-US" altLang="de-DE"/>
          </a:p>
        </p:txBody>
      </p:sp>
    </p:spTree>
    <p:extLst>
      <p:ext uri="{BB962C8B-B14F-4D97-AF65-F5344CB8AC3E}">
        <p14:creationId xmlns:p14="http://schemas.microsoft.com/office/powerpoint/2010/main" val="1960696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Lowest symbol rate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𝑅</m:t>
                        </m:r>
                      </m:e>
                      <m: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𝑆</m:t>
                            </m:r>
                          </m:e>
                          <m:sub>
                            <m:r>
                              <a:rPr lang="en-US" b="0" i="1" smtClean="0">
                                <a:solidFill>
                                  <a:schemeClr val="tx1"/>
                                </a:solidFill>
                                <a:latin typeface="Cambria Math"/>
                              </a:rPr>
                              <m:t>𝑚𝑖𝑛</m:t>
                            </m:r>
                          </m:sub>
                        </m:sSub>
                      </m:sub>
                    </m:sSub>
                    <m:r>
                      <a:rPr lang="en-US" i="1">
                        <a:solidFill>
                          <a:schemeClr val="tx1"/>
                        </a:solidFill>
                        <a:latin typeface="Cambria Math"/>
                      </a:rPr>
                      <m:t>=2380.37109375</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rPr>
                          <m:t>𝑠𝑦𝑚𝑏𝑜𝑙𝑠</m:t>
                        </m:r>
                      </m:num>
                      <m:den>
                        <m:r>
                          <a:rPr lang="en-US" b="0" i="1" smtClean="0">
                            <a:solidFill>
                              <a:schemeClr val="tx1"/>
                            </a:solidFill>
                            <a:latin typeface="Cambria Math"/>
                          </a:rPr>
                          <m:t>𝑠</m:t>
                        </m:r>
                      </m:den>
                    </m:f>
                  </m:oMath>
                </a14:m>
                <a:endParaRPr lang="en-US" b="0" dirty="0" smtClean="0">
                  <a:solidFill>
                    <a:schemeClr val="tx1"/>
                  </a:solidFill>
                </a:endParaRPr>
              </a:p>
              <a:p>
                <a:r>
                  <a:rPr lang="en-US" dirty="0" smtClean="0">
                    <a:solidFill>
                      <a:schemeClr val="tx1"/>
                    </a:solidFill>
                  </a:rPr>
                  <a:t>Very specific number to establish good hardware support and interoperability for narrow-band communication</a:t>
                </a:r>
              </a:p>
              <a:p>
                <a:pPr lvl="1"/>
                <a:r>
                  <a:rPr lang="en-US" dirty="0" smtClean="0"/>
                  <a:t>Narrowband communication goes to the lower limit of hardware transceivers</a:t>
                </a:r>
                <a:r>
                  <a:rPr lang="en-US" dirty="0" smtClean="0">
                    <a:solidFill>
                      <a:schemeClr val="tx1"/>
                    </a:solidFill>
                  </a:rPr>
                  <a:t> </a:t>
                </a:r>
              </a:p>
              <a:p>
                <a:pPr lvl="1"/>
                <a:r>
                  <a:rPr lang="en-US" dirty="0" smtClean="0"/>
                  <a:t>Absolute errors in freq. resolution result in significant higher relative errors at lower bandwidths and symbol rates</a:t>
                </a:r>
                <a:endParaRPr lang="en-US" dirty="0" smtClean="0">
                  <a:solidFill>
                    <a:schemeClr val="tx1"/>
                  </a:solidFill>
                </a:endParaRPr>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706" r="-9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15</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35117023"/>
              </p:ext>
            </p:extLst>
          </p:nvPr>
        </p:nvGraphicFramePr>
        <p:xfrm>
          <a:off x="685800" y="4928629"/>
          <a:ext cx="7924800" cy="1238699"/>
        </p:xfrm>
        <a:graphic>
          <a:graphicData uri="http://schemas.openxmlformats.org/presentationml/2006/ole">
            <mc:AlternateContent xmlns:mc="http://schemas.openxmlformats.org/markup-compatibility/2006">
              <mc:Choice xmlns:v="urn:schemas-microsoft-com:vml" Requires="v">
                <p:oleObj spid="_x0000_s38947" name="Visio" r:id="rId5" imgW="9391785" imgH="1466760" progId="Visio.Drawing.11">
                  <p:embed/>
                </p:oleObj>
              </mc:Choice>
              <mc:Fallback>
                <p:oleObj name="Visio" r:id="rId5" imgW="9391785" imgH="1466760" progId="Visio.Drawing.11">
                  <p:embed/>
                  <p:pic>
                    <p:nvPicPr>
                      <p:cNvPr id="7" name="Objekt 1"/>
                      <p:cNvPicPr/>
                      <p:nvPr/>
                    </p:nvPicPr>
                    <p:blipFill>
                      <a:blip r:embed="rId6"/>
                      <a:stretch>
                        <a:fillRect/>
                      </a:stretch>
                    </p:blipFill>
                    <p:spPr>
                      <a:xfrm>
                        <a:off x="685800" y="4928629"/>
                        <a:ext cx="7924800" cy="1238699"/>
                      </a:xfrm>
                      <a:prstGeom prst="rect">
                        <a:avLst/>
                      </a:prstGeom>
                    </p:spPr>
                  </p:pic>
                </p:oleObj>
              </mc:Fallback>
            </mc:AlternateContent>
          </a:graphicData>
        </a:graphic>
      </p:graphicFrame>
    </p:spTree>
    <p:extLst>
      <p:ext uri="{BB962C8B-B14F-4D97-AF65-F5344CB8AC3E}">
        <p14:creationId xmlns:p14="http://schemas.microsoft.com/office/powerpoint/2010/main" val="11665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(2)</a:t>
            </a:r>
            <a:endParaRPr lang="en-US" dirty="0"/>
          </a:p>
        </p:txBody>
      </p:sp>
      <p:sp>
        <p:nvSpPr>
          <p:cNvPr id="3" name="Content Placeholder 2"/>
          <p:cNvSpPr>
            <a:spLocks noGrp="1"/>
          </p:cNvSpPr>
          <p:nvPr>
            <p:ph idx="1"/>
          </p:nvPr>
        </p:nvSpPr>
        <p:spPr/>
        <p:txBody>
          <a:bodyPr/>
          <a:lstStyle/>
          <a:p>
            <a:r>
              <a:rPr lang="en-US" dirty="0" smtClean="0"/>
              <a:t>Common freq. resolution for transceivers ~100 Hz @900 MHz band</a:t>
            </a:r>
            <a:endParaRPr lang="en-US" dirty="0" smtClean="0">
              <a:solidFill>
                <a:schemeClr val="tx1"/>
              </a:solidFill>
            </a:endParaRPr>
          </a:p>
          <a:p>
            <a:pPr lvl="1"/>
            <a:r>
              <a:rPr lang="en-US" dirty="0" smtClean="0"/>
              <a:t>Worst case channel error = 50 Hz</a:t>
            </a:r>
          </a:p>
          <a:p>
            <a:pPr lvl="1"/>
            <a:r>
              <a:rPr lang="en-US" dirty="0" smtClean="0"/>
              <a:t>Relative error at mismatch @ 2kHz channels: 5% error by design if step sizes mismatch</a:t>
            </a:r>
          </a:p>
          <a:p>
            <a:pPr lvl="1"/>
            <a:endParaRPr lang="en-US" dirty="0"/>
          </a:p>
          <a:p>
            <a:r>
              <a:rPr lang="en-US" dirty="0" smtClean="0"/>
              <a:t>Deviation resolution and channel resolution commonly identical or separated by an integer multiple</a:t>
            </a:r>
          </a:p>
          <a:p>
            <a:pPr lvl="1"/>
            <a:r>
              <a:rPr lang="en-US" dirty="0" smtClean="0"/>
              <a:t>MSK through FSK modulator by deviation 1/4</a:t>
            </a:r>
            <a:r>
              <a:rPr lang="en-US" baseline="30000" dirty="0" smtClean="0"/>
              <a:t>th</a:t>
            </a:r>
            <a:r>
              <a:rPr lang="en-US" dirty="0" smtClean="0"/>
              <a:t> of symbol rate</a:t>
            </a:r>
          </a:p>
          <a:p>
            <a:pPr marL="857250" lvl="2" indent="0">
              <a:buNone/>
            </a:pPr>
            <a:r>
              <a:rPr lang="en-US" dirty="0" smtClean="0">
                <a:sym typeface="Wingdings" panose="05000000000000000000" pitchFamily="2" charset="2"/>
              </a:rPr>
              <a:t> If deviation can’t be matched, modulation error by design</a:t>
            </a:r>
            <a:endParaRPr lang="en-US" dirty="0" smtClean="0"/>
          </a:p>
          <a:p>
            <a:pPr lvl="2"/>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16</a:t>
            </a:fld>
            <a:endParaRPr lang="en-US" altLang="de-DE"/>
          </a:p>
        </p:txBody>
      </p:sp>
    </p:spTree>
    <p:extLst>
      <p:ext uri="{BB962C8B-B14F-4D97-AF65-F5344CB8AC3E}">
        <p14:creationId xmlns:p14="http://schemas.microsoft.com/office/powerpoint/2010/main" val="871927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(3)</a:t>
            </a:r>
            <a:endParaRPr lang="en-US" dirty="0"/>
          </a:p>
        </p:txBody>
      </p:sp>
      <p:sp>
        <p:nvSpPr>
          <p:cNvPr id="3" name="Content Placeholder 2"/>
          <p:cNvSpPr>
            <a:spLocks noGrp="1"/>
          </p:cNvSpPr>
          <p:nvPr>
            <p:ph idx="1"/>
          </p:nvPr>
        </p:nvSpPr>
        <p:spPr/>
        <p:txBody>
          <a:bodyPr/>
          <a:lstStyle/>
          <a:p>
            <a:r>
              <a:rPr lang="en-US" dirty="0" smtClean="0"/>
              <a:t>Goal: Good </a:t>
            </a:r>
            <a:r>
              <a:rPr lang="en-US" dirty="0"/>
              <a:t>support for </a:t>
            </a:r>
            <a:r>
              <a:rPr lang="en-US" dirty="0" smtClean="0"/>
              <a:t>current off-the </a:t>
            </a:r>
            <a:r>
              <a:rPr lang="en-US" dirty="0"/>
              <a:t>shelf crystals and </a:t>
            </a:r>
            <a:r>
              <a:rPr lang="en-US" dirty="0" smtClean="0"/>
              <a:t>oscillators</a:t>
            </a:r>
            <a:endParaRPr lang="en-US" dirty="0"/>
          </a:p>
          <a:p>
            <a:pPr lvl="1"/>
            <a:r>
              <a:rPr lang="en-US" dirty="0" smtClean="0"/>
              <a:t>Most transceivers use a power-2 </a:t>
            </a:r>
            <a:r>
              <a:rPr lang="en-US" dirty="0"/>
              <a:t>decimator in the fractional </a:t>
            </a:r>
            <a:r>
              <a:rPr lang="en-US" dirty="0" smtClean="0"/>
              <a:t>PLL</a:t>
            </a:r>
          </a:p>
          <a:p>
            <a:pPr lvl="1"/>
            <a:r>
              <a:rPr lang="en-US" dirty="0" smtClean="0"/>
              <a:t>Freq. resolution = (Crystal Frequency) / 2^x	</a:t>
            </a:r>
            <a:br>
              <a:rPr lang="en-US" dirty="0" smtClean="0"/>
            </a:br>
            <a:r>
              <a:rPr lang="en-US" dirty="0" smtClean="0"/>
              <a:t>with x commonly between 16 and 20 for channelization and </a:t>
            </a:r>
            <a:r>
              <a:rPr lang="en-US" dirty="0" err="1" smtClean="0"/>
              <a:t>betwe</a:t>
            </a:r>
            <a:endParaRPr lang="en-US" dirty="0"/>
          </a:p>
          <a:p>
            <a:endParaRPr lang="en-US" dirty="0" smtClean="0"/>
          </a:p>
          <a:p>
            <a:r>
              <a:rPr lang="en-US" dirty="0" smtClean="0"/>
              <a:t>Transceivers often utilize crystals that are widely available</a:t>
            </a:r>
          </a:p>
          <a:p>
            <a:pPr lvl="1"/>
            <a:r>
              <a:rPr lang="en-US" dirty="0" smtClean="0"/>
              <a:t>26 MHz (GSM)</a:t>
            </a:r>
          </a:p>
          <a:p>
            <a:pPr lvl="1"/>
            <a:r>
              <a:rPr lang="en-US" dirty="0" smtClean="0"/>
              <a:t>32 MHz (Used in many transceivers)</a:t>
            </a:r>
          </a:p>
          <a:p>
            <a:pPr lvl="1"/>
            <a:r>
              <a:rPr lang="en-US" dirty="0" smtClean="0"/>
              <a:t>38.4 MHz (USB)</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17</a:t>
            </a:fld>
            <a:endParaRPr lang="en-US" altLang="de-DE"/>
          </a:p>
        </p:txBody>
      </p:sp>
    </p:spTree>
    <p:extLst>
      <p:ext uri="{BB962C8B-B14F-4D97-AF65-F5344CB8AC3E}">
        <p14:creationId xmlns:p14="http://schemas.microsoft.com/office/powerpoint/2010/main" val="1690198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Symbol </a:t>
                </a:r>
                <a:r>
                  <a:rPr lang="en-US" dirty="0"/>
                  <a:t>rate ideally is a multiple that can be obtained using one of these crystal frequencies divided by a power-of-2 and multiplied by an </a:t>
                </a:r>
                <a:r>
                  <a:rPr lang="en-US" dirty="0" smtClean="0"/>
                  <a:t>integer</a:t>
                </a:r>
              </a:p>
              <a:p>
                <a:endParaRPr lang="en-US" dirty="0"/>
              </a:p>
              <a:p>
                <a:r>
                  <a:rPr lang="en-US" dirty="0" smtClean="0"/>
                  <a:t>For </a:t>
                </a:r>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sSub>
                          <m:sSubPr>
                            <m:ctrlPr>
                              <a:rPr lang="en-US" i="1">
                                <a:latin typeface="Cambria Math" panose="02040503050406030204" pitchFamily="18" charset="0"/>
                              </a:rPr>
                            </m:ctrlPr>
                          </m:sSubPr>
                          <m:e>
                            <m:r>
                              <a:rPr lang="en-US" i="1">
                                <a:latin typeface="Cambria Math"/>
                              </a:rPr>
                              <m:t>𝑆</m:t>
                            </m:r>
                          </m:e>
                          <m:sub>
                            <m:r>
                              <a:rPr lang="en-US" i="1">
                                <a:latin typeface="Cambria Math"/>
                              </a:rPr>
                              <m:t>𝑚𝑖𝑛</m:t>
                            </m:r>
                          </m:sub>
                        </m:sSub>
                      </m:sub>
                    </m:sSub>
                    <m:r>
                      <a:rPr lang="en-US" i="1">
                        <a:latin typeface="Cambria Math"/>
                      </a:rPr>
                      <m:t>=2380.37109375</m:t>
                    </m:r>
                    <m:f>
                      <m:fPr>
                        <m:ctrlPr>
                          <a:rPr lang="en-US" i="1">
                            <a:latin typeface="Cambria Math" panose="02040503050406030204" pitchFamily="18" charset="0"/>
                          </a:rPr>
                        </m:ctrlPr>
                      </m:fPr>
                      <m:num>
                        <m:r>
                          <a:rPr lang="en-US" i="1">
                            <a:latin typeface="Cambria Math"/>
                          </a:rPr>
                          <m:t>𝑠𝑦𝑚𝑏𝑜𝑙𝑠</m:t>
                        </m:r>
                      </m:num>
                      <m:den>
                        <m:r>
                          <a:rPr lang="en-US" i="1">
                            <a:latin typeface="Cambria Math"/>
                          </a:rPr>
                          <m:t>𝑠</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18</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1452038729"/>
              </p:ext>
            </p:extLst>
          </p:nvPr>
        </p:nvGraphicFramePr>
        <p:xfrm>
          <a:off x="758787" y="4022226"/>
          <a:ext cx="7702626" cy="2219960"/>
        </p:xfrm>
        <a:graphic>
          <a:graphicData uri="http://schemas.openxmlformats.org/drawingml/2006/table">
            <a:tbl>
              <a:tblPr firstRow="1" bandRow="1">
                <a:tableStyleId>{5940675A-B579-460E-94D1-54222C63F5DA}</a:tableStyleId>
              </a:tblPr>
              <a:tblGrid>
                <a:gridCol w="2567542">
                  <a:extLst>
                    <a:ext uri="{9D8B030D-6E8A-4147-A177-3AD203B41FA5}">
                      <a16:colId xmlns:a16="http://schemas.microsoft.com/office/drawing/2014/main" val="2012412303"/>
                    </a:ext>
                  </a:extLst>
                </a:gridCol>
                <a:gridCol w="2567542">
                  <a:extLst>
                    <a:ext uri="{9D8B030D-6E8A-4147-A177-3AD203B41FA5}">
                      <a16:colId xmlns:a16="http://schemas.microsoft.com/office/drawing/2014/main" val="2042971353"/>
                    </a:ext>
                  </a:extLst>
                </a:gridCol>
                <a:gridCol w="2567542">
                  <a:extLst>
                    <a:ext uri="{9D8B030D-6E8A-4147-A177-3AD203B41FA5}">
                      <a16:colId xmlns:a16="http://schemas.microsoft.com/office/drawing/2014/main" val="2207413968"/>
                    </a:ext>
                  </a:extLst>
                </a:gridCol>
              </a:tblGrid>
              <a:tr h="370840">
                <a:tc>
                  <a:txBody>
                    <a:bodyPr/>
                    <a:lstStyle/>
                    <a:p>
                      <a:pPr algn="ctr"/>
                      <a:r>
                        <a:rPr lang="en-US" b="1" dirty="0" smtClean="0">
                          <a:latin typeface="+mj-lt"/>
                        </a:rPr>
                        <a:t>Crystal</a:t>
                      </a:r>
                      <a:r>
                        <a:rPr lang="en-US" b="1" baseline="0" dirty="0" smtClean="0">
                          <a:latin typeface="+mj-lt"/>
                        </a:rPr>
                        <a:t> frequency</a:t>
                      </a:r>
                      <a:endParaRPr lang="en-US" b="1" dirty="0">
                        <a:latin typeface="+mj-lt"/>
                      </a:endParaRPr>
                    </a:p>
                  </a:txBody>
                  <a:tcPr/>
                </a:tc>
                <a:tc gridSpan="2">
                  <a:txBody>
                    <a:bodyPr/>
                    <a:lstStyle/>
                    <a:p>
                      <a:pPr algn="ctr"/>
                      <a:r>
                        <a:rPr lang="en-US" b="1" dirty="0" smtClean="0">
                          <a:latin typeface="+mj-lt"/>
                        </a:rPr>
                        <a:t>min.</a:t>
                      </a:r>
                      <a:r>
                        <a:rPr lang="en-US" b="1" baseline="0" dirty="0" smtClean="0">
                          <a:latin typeface="+mj-lt"/>
                        </a:rPr>
                        <a:t> </a:t>
                      </a:r>
                      <a:r>
                        <a:rPr lang="en-US" b="1" dirty="0" smtClean="0">
                          <a:latin typeface="+mj-lt"/>
                        </a:rPr>
                        <a:t>Power-of-2</a:t>
                      </a:r>
                      <a:endParaRPr lang="en-US" b="1" dirty="0">
                        <a:latin typeface="+mj-lt"/>
                      </a:endParaRPr>
                    </a:p>
                  </a:txBody>
                  <a:tcPr/>
                </a:tc>
                <a:tc hMerge="1">
                  <a:txBody>
                    <a:bodyPr/>
                    <a:lstStyle/>
                    <a:p>
                      <a:endParaRPr lang="en-US" dirty="0"/>
                    </a:p>
                  </a:txBody>
                  <a:tcPr/>
                </a:tc>
                <a:extLst>
                  <a:ext uri="{0D108BD9-81ED-4DB2-BD59-A6C34878D82A}">
                    <a16:rowId xmlns:a16="http://schemas.microsoft.com/office/drawing/2014/main" val="4197694594"/>
                  </a:ext>
                </a:extLst>
              </a:tr>
              <a:tr h="332078">
                <a:tc>
                  <a:txBody>
                    <a:bodyPr/>
                    <a:lstStyle/>
                    <a:p>
                      <a:pPr algn="ctr"/>
                      <a:endParaRPr lang="en-US" b="1" dirty="0">
                        <a:latin typeface="+mj-lt"/>
                      </a:endParaRPr>
                    </a:p>
                  </a:txBody>
                  <a:tcPr/>
                </a:tc>
                <a:tc>
                  <a:txBody>
                    <a:bodyPr/>
                    <a:lstStyle/>
                    <a:p>
                      <a:pPr algn="ctr"/>
                      <a:r>
                        <a:rPr lang="en-US" b="1" dirty="0" smtClean="0">
                          <a:latin typeface="+mj-lt"/>
                        </a:rPr>
                        <a:t>for</a:t>
                      </a:r>
                      <a:r>
                        <a:rPr lang="en-US" b="1" baseline="0" dirty="0" smtClean="0">
                          <a:latin typeface="+mj-lt"/>
                        </a:rPr>
                        <a:t> channelization</a:t>
                      </a:r>
                      <a:endParaRPr lang="en-US" b="1" dirty="0">
                        <a:latin typeface="+mj-lt"/>
                      </a:endParaRPr>
                    </a:p>
                  </a:txBody>
                  <a:tcPr/>
                </a:tc>
                <a:tc>
                  <a:txBody>
                    <a:bodyPr/>
                    <a:lstStyle/>
                    <a:p>
                      <a:pPr algn="ctr"/>
                      <a:r>
                        <a:rPr lang="en-US" b="1" dirty="0" smtClean="0">
                          <a:latin typeface="+mj-lt"/>
                        </a:rPr>
                        <a:t>For deviation</a:t>
                      </a:r>
                      <a:endParaRPr lang="en-US" b="1" dirty="0">
                        <a:latin typeface="+mj-lt"/>
                      </a:endParaRPr>
                    </a:p>
                  </a:txBody>
                  <a:tcPr/>
                </a:tc>
                <a:extLst>
                  <a:ext uri="{0D108BD9-81ED-4DB2-BD59-A6C34878D82A}">
                    <a16:rowId xmlns:a16="http://schemas.microsoft.com/office/drawing/2014/main" val="2368724432"/>
                  </a:ext>
                </a:extLst>
              </a:tr>
              <a:tr h="370840">
                <a:tc>
                  <a:txBody>
                    <a:bodyPr/>
                    <a:lstStyle/>
                    <a:p>
                      <a:pPr algn="r"/>
                      <a:r>
                        <a:rPr lang="en-US" dirty="0" smtClean="0">
                          <a:latin typeface="+mj-lt"/>
                        </a:rPr>
                        <a:t>26 MHz</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tc>
                  <a:txBody>
                    <a:bodyPr/>
                    <a:lstStyle/>
                    <a:p>
                      <a:pPr algn="r"/>
                      <a:r>
                        <a:rPr lang="en-US" dirty="0" smtClean="0">
                          <a:latin typeface="+mj-lt"/>
                        </a:rPr>
                        <a:t>18</a:t>
                      </a:r>
                      <a:endParaRPr lang="en-US" dirty="0">
                        <a:latin typeface="+mj-lt"/>
                      </a:endParaRPr>
                    </a:p>
                  </a:txBody>
                  <a:tcPr/>
                </a:tc>
                <a:extLst>
                  <a:ext uri="{0D108BD9-81ED-4DB2-BD59-A6C34878D82A}">
                    <a16:rowId xmlns:a16="http://schemas.microsoft.com/office/drawing/2014/main" val="3002250696"/>
                  </a:ext>
                </a:extLst>
              </a:tr>
              <a:tr h="370840">
                <a:tc>
                  <a:txBody>
                    <a:bodyPr/>
                    <a:lstStyle/>
                    <a:p>
                      <a:pPr algn="r"/>
                      <a:r>
                        <a:rPr lang="en-US" dirty="0" smtClean="0">
                          <a:latin typeface="+mj-lt"/>
                        </a:rPr>
                        <a:t>32 MHz</a:t>
                      </a:r>
                      <a:endParaRPr lang="en-US" dirty="0">
                        <a:latin typeface="+mj-lt"/>
                      </a:endParaRPr>
                    </a:p>
                  </a:txBody>
                  <a:tcPr/>
                </a:tc>
                <a:tc>
                  <a:txBody>
                    <a:bodyPr/>
                    <a:lstStyle/>
                    <a:p>
                      <a:pPr algn="r"/>
                      <a:r>
                        <a:rPr lang="en-US" dirty="0" smtClean="0">
                          <a:latin typeface="+mj-lt"/>
                        </a:rPr>
                        <a:t>19</a:t>
                      </a:r>
                      <a:endParaRPr lang="en-US" dirty="0">
                        <a:latin typeface="+mj-lt"/>
                      </a:endParaRPr>
                    </a:p>
                  </a:txBody>
                  <a:tcPr/>
                </a:tc>
                <a:tc>
                  <a:txBody>
                    <a:bodyPr/>
                    <a:lstStyle/>
                    <a:p>
                      <a:pPr algn="r"/>
                      <a:r>
                        <a:rPr lang="en-US" dirty="0" smtClean="0">
                          <a:latin typeface="+mj-lt"/>
                        </a:rPr>
                        <a:t>21</a:t>
                      </a:r>
                      <a:endParaRPr lang="en-US" dirty="0">
                        <a:latin typeface="+mj-lt"/>
                      </a:endParaRPr>
                    </a:p>
                  </a:txBody>
                  <a:tcPr/>
                </a:tc>
                <a:extLst>
                  <a:ext uri="{0D108BD9-81ED-4DB2-BD59-A6C34878D82A}">
                    <a16:rowId xmlns:a16="http://schemas.microsoft.com/office/drawing/2014/main" val="3363704090"/>
                  </a:ext>
                </a:extLst>
              </a:tr>
              <a:tr h="370840">
                <a:tc>
                  <a:txBody>
                    <a:bodyPr/>
                    <a:lstStyle/>
                    <a:p>
                      <a:pPr algn="r"/>
                      <a:r>
                        <a:rPr lang="en-US" dirty="0" smtClean="0">
                          <a:latin typeface="+mj-lt"/>
                        </a:rPr>
                        <a:t>38.4 MHz</a:t>
                      </a:r>
                      <a:endParaRPr lang="en-US" dirty="0">
                        <a:latin typeface="+mj-lt"/>
                      </a:endParaRPr>
                    </a:p>
                  </a:txBody>
                  <a:tcPr/>
                </a:tc>
                <a:tc>
                  <a:txBody>
                    <a:bodyPr/>
                    <a:lstStyle/>
                    <a:p>
                      <a:pPr algn="r"/>
                      <a:r>
                        <a:rPr lang="en-US" dirty="0" smtClean="0">
                          <a:latin typeface="+mj-lt"/>
                        </a:rPr>
                        <a:t>20</a:t>
                      </a:r>
                      <a:endParaRPr lang="en-US" dirty="0">
                        <a:latin typeface="+mj-lt"/>
                      </a:endParaRPr>
                    </a:p>
                  </a:txBody>
                  <a:tcPr/>
                </a:tc>
                <a:tc>
                  <a:txBody>
                    <a:bodyPr/>
                    <a:lstStyle/>
                    <a:p>
                      <a:pPr algn="r"/>
                      <a:r>
                        <a:rPr lang="en-US" dirty="0" smtClean="0">
                          <a:latin typeface="+mj-lt"/>
                        </a:rPr>
                        <a:t>22</a:t>
                      </a:r>
                      <a:endParaRPr lang="en-US" dirty="0">
                        <a:latin typeface="+mj-lt"/>
                      </a:endParaRPr>
                    </a:p>
                  </a:txBody>
                  <a:tcPr/>
                </a:tc>
                <a:extLst>
                  <a:ext uri="{0D108BD9-81ED-4DB2-BD59-A6C34878D82A}">
                    <a16:rowId xmlns:a16="http://schemas.microsoft.com/office/drawing/2014/main" val="745742789"/>
                  </a:ext>
                </a:extLst>
              </a:tr>
              <a:tr h="370840">
                <a:tc>
                  <a:txBody>
                    <a:bodyPr/>
                    <a:lstStyle/>
                    <a:p>
                      <a:pPr algn="r"/>
                      <a:r>
                        <a:rPr lang="en-US" dirty="0" smtClean="0">
                          <a:latin typeface="+mj-lt"/>
                        </a:rPr>
                        <a:t>39 MHz</a:t>
                      </a:r>
                      <a:endParaRPr lang="en-US" dirty="0">
                        <a:latin typeface="+mj-lt"/>
                      </a:endParaRPr>
                    </a:p>
                  </a:txBody>
                  <a:tcPr/>
                </a:tc>
                <a:tc>
                  <a:txBody>
                    <a:bodyPr/>
                    <a:lstStyle/>
                    <a:p>
                      <a:pPr algn="r"/>
                      <a:r>
                        <a:rPr lang="en-US" dirty="0" smtClean="0">
                          <a:latin typeface="+mj-lt"/>
                        </a:rPr>
                        <a:t>14</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extLst>
                  <a:ext uri="{0D108BD9-81ED-4DB2-BD59-A6C34878D82A}">
                    <a16:rowId xmlns:a16="http://schemas.microsoft.com/office/drawing/2014/main" val="208716134"/>
                  </a:ext>
                </a:extLst>
              </a:tr>
            </a:tbl>
          </a:graphicData>
        </a:graphic>
      </p:graphicFrame>
    </p:spTree>
    <p:extLst>
      <p:ext uri="{BB962C8B-B14F-4D97-AF65-F5344CB8AC3E}">
        <p14:creationId xmlns:p14="http://schemas.microsoft.com/office/powerpoint/2010/main" val="140480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rates (</a:t>
            </a:r>
            <a:r>
              <a:rPr lang="en-US" dirty="0"/>
              <a:t>4</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Higher data rates by increasing the symbol rate in power of 2 multiples of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𝑅</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𝑆</m:t>
                            </m:r>
                          </m:e>
                          <m:sub>
                            <m:r>
                              <a:rPr lang="en-US" i="1">
                                <a:solidFill>
                                  <a:schemeClr val="tx1"/>
                                </a:solidFill>
                                <a:latin typeface="Cambria Math"/>
                              </a:rPr>
                              <m:t>𝑚𝑖𝑛</m:t>
                            </m:r>
                          </m:sub>
                        </m:sSub>
                      </m:sub>
                    </m:sSub>
                  </m:oMath>
                </a14:m>
                <a:endParaRPr lang="en-US" dirty="0" smtClean="0">
                  <a:solidFill>
                    <a:schemeClr val="tx1"/>
                  </a:solidFill>
                </a:endParaRPr>
              </a:p>
              <a:p>
                <a:pPr lvl="1"/>
                <a:r>
                  <a:rPr lang="en-US" dirty="0" smtClean="0">
                    <a:solidFill>
                      <a:schemeClr val="tx1"/>
                    </a:solidFill>
                  </a:rPr>
                  <a:t>Maintain good XTAL support</a:t>
                </a:r>
                <a:br>
                  <a:rPr lang="en-US" dirty="0" smtClean="0">
                    <a:solidFill>
                      <a:schemeClr val="tx1"/>
                    </a:solidFill>
                  </a:rPr>
                </a:br>
                <a:endParaRPr lang="en-US" dirty="0" smtClean="0">
                  <a:solidFill>
                    <a:schemeClr val="tx1"/>
                  </a:solidFill>
                </a:endParaRPr>
              </a:p>
              <a:p>
                <a:r>
                  <a:rPr lang="en-US" dirty="0" smtClean="0">
                    <a:solidFill>
                      <a:schemeClr val="tx1"/>
                    </a:solidFill>
                  </a:rPr>
                  <a:t>Lower data rates by using LECIM spreading</a:t>
                </a:r>
              </a:p>
              <a:p>
                <a:pPr lvl="1"/>
                <a:r>
                  <a:rPr lang="en-US" dirty="0" smtClean="0">
                    <a:solidFill>
                      <a:schemeClr val="tx1"/>
                    </a:solidFill>
                  </a:rPr>
                  <a:t>Maintain good XTAL support</a:t>
                </a:r>
              </a:p>
              <a:p>
                <a:pPr lvl="1"/>
                <a:r>
                  <a:rPr lang="en-US" dirty="0" smtClean="0">
                    <a:solidFill>
                      <a:schemeClr val="tx1"/>
                    </a:solidFill>
                  </a:rPr>
                  <a:t>Lower symbol rates </a:t>
                </a:r>
                <a:r>
                  <a:rPr lang="en-US" dirty="0" smtClean="0"/>
                  <a:t>would </a:t>
                </a:r>
                <a:r>
                  <a:rPr lang="en-US" dirty="0" smtClean="0">
                    <a:solidFill>
                      <a:schemeClr val="tx1"/>
                    </a:solidFill>
                  </a:rPr>
                  <a:t>complicate synchronization even more</a:t>
                </a:r>
              </a:p>
              <a:p>
                <a:pPr lvl="2"/>
                <a:r>
                  <a:rPr lang="en-US" dirty="0" smtClean="0"/>
                  <a:t>Modulation envelope stays as wide as lowest data rate </a:t>
                </a:r>
                <a:endParaRPr lang="en-US"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19</a:t>
            </a:fld>
            <a:endParaRPr lang="en-US" altLang="de-DE"/>
          </a:p>
        </p:txBody>
      </p:sp>
    </p:spTree>
    <p:extLst>
      <p:ext uri="{BB962C8B-B14F-4D97-AF65-F5344CB8AC3E}">
        <p14:creationId xmlns:p14="http://schemas.microsoft.com/office/powerpoint/2010/main" val="83755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a:t>Slide </a:t>
            </a:r>
            <a:fld id="{DA4C8273-34CF-4BE4-B857-7A8A41841BCA}" type="slidenum">
              <a:rPr lang="en-US" altLang="de-DE"/>
              <a:pPr/>
              <a:t>2</a:t>
            </a:fld>
            <a:endParaRPr lang="en-US" altLang="de-DE"/>
          </a:p>
        </p:txBody>
      </p:sp>
      <p:sp>
        <p:nvSpPr>
          <p:cNvPr id="26626" name="Rectangle 2"/>
          <p:cNvSpPr>
            <a:spLocks noGrp="1" noChangeArrowheads="1"/>
          </p:cNvSpPr>
          <p:nvPr>
            <p:ph type="ctrTitle"/>
          </p:nvPr>
        </p:nvSpPr>
        <p:spPr>
          <a:xfrm>
            <a:off x="685800" y="2286000"/>
            <a:ext cx="7772400" cy="1143000"/>
          </a:xfrm>
        </p:spPr>
        <p:txBody>
          <a:bodyPr anchor="ctr"/>
          <a:lstStyle/>
          <a:p>
            <a:r>
              <a:rPr lang="de-DE" altLang="de-DE" sz="3600" dirty="0" err="1" smtClean="0"/>
              <a:t>Proposal</a:t>
            </a:r>
            <a:r>
              <a:rPr lang="de-DE" altLang="de-DE" sz="3600" dirty="0" smtClean="0"/>
              <a:t> </a:t>
            </a:r>
            <a:r>
              <a:rPr lang="de-DE" altLang="de-DE" sz="3600" dirty="0" err="1" smtClean="0"/>
              <a:t>preview</a:t>
            </a:r>
            <a:r>
              <a:rPr lang="de-DE" altLang="de-DE" sz="3600" dirty="0" smtClean="0"/>
              <a:t> </a:t>
            </a:r>
            <a:r>
              <a:rPr lang="de-DE" altLang="de-DE" sz="3600" dirty="0" err="1" smtClean="0"/>
              <a:t>for</a:t>
            </a:r>
            <a:r>
              <a:rPr lang="de-DE" altLang="de-DE" sz="3600" dirty="0" smtClean="0"/>
              <a:t> 802.15.4w Fraunhofer IIS</a:t>
            </a:r>
            <a:endParaRPr lang="de-DE" altLang="de-DE" sz="3600" dirty="0"/>
          </a:p>
        </p:txBody>
      </p:sp>
      <p:sp>
        <p:nvSpPr>
          <p:cNvPr id="26627" name="Rectangle 3"/>
          <p:cNvSpPr>
            <a:spLocks noGrp="1" noChangeArrowheads="1"/>
          </p:cNvSpPr>
          <p:nvPr>
            <p:ph type="subTitle" idx="1"/>
          </p:nvPr>
        </p:nvSpPr>
        <p:spPr>
          <a:xfrm>
            <a:off x="1371600" y="3886200"/>
            <a:ext cx="6400800" cy="1752600"/>
          </a:xfrm>
        </p:spPr>
        <p:txBody>
          <a:bodyPr/>
          <a:lstStyle/>
          <a:p>
            <a:endParaRPr lang="de-DE" altLang="de-DE" sz="3200" dirty="0" smtClean="0"/>
          </a:p>
          <a:p>
            <a:r>
              <a:rPr lang="de-DE" altLang="de-DE" sz="3200" dirty="0" smtClean="0"/>
              <a:t>Johannes Wechsler</a:t>
            </a:r>
          </a:p>
          <a:p>
            <a:r>
              <a:rPr lang="de-DE" altLang="de-DE" sz="3200" dirty="0" smtClean="0"/>
              <a:t>Fraunhofer IIS</a:t>
            </a:r>
            <a:endParaRPr lang="de-DE" altLang="de-DE"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Error Correction (FEC)</a:t>
            </a:r>
            <a:endParaRPr lang="en-US" dirty="0"/>
          </a:p>
        </p:txBody>
      </p:sp>
      <p:sp>
        <p:nvSpPr>
          <p:cNvPr id="3" name="Content Placeholder 2"/>
          <p:cNvSpPr>
            <a:spLocks noGrp="1"/>
          </p:cNvSpPr>
          <p:nvPr>
            <p:ph idx="1"/>
          </p:nvPr>
        </p:nvSpPr>
        <p:spPr/>
        <p:txBody>
          <a:bodyPr/>
          <a:lstStyle/>
          <a:p>
            <a:r>
              <a:rPr lang="en-US" dirty="0" smtClean="0"/>
              <a:t>Forward Error Correction</a:t>
            </a:r>
          </a:p>
          <a:p>
            <a:pPr lvl="1"/>
            <a:r>
              <a:rPr lang="en-US" dirty="0" smtClean="0"/>
              <a:t>Use existing </a:t>
            </a:r>
          </a:p>
          <a:p>
            <a:pPr lvl="2"/>
            <a:r>
              <a:rPr lang="en-US" dirty="0" smtClean="0"/>
              <a:t>Rate 1/2 convolutional code (LECIM)</a:t>
            </a:r>
          </a:p>
          <a:p>
            <a:pPr lvl="3"/>
            <a:r>
              <a:rPr lang="en-US" dirty="0" smtClean="0"/>
              <a:t>Polynomial: existing in LECIM </a:t>
            </a:r>
          </a:p>
          <a:p>
            <a:pPr lvl="3"/>
            <a:r>
              <a:rPr lang="en-US" dirty="0" smtClean="0"/>
              <a:t>Zero-Tailed</a:t>
            </a:r>
            <a:endParaRPr lang="en-US" dirty="0"/>
          </a:p>
          <a:p>
            <a:pPr lvl="1"/>
            <a:r>
              <a:rPr lang="en-US" dirty="0" smtClean="0"/>
              <a:t>Extend to rate 1/3 [2]</a:t>
            </a:r>
          </a:p>
          <a:p>
            <a:pPr lvl="2"/>
            <a:r>
              <a:rPr lang="en-US" dirty="0" smtClean="0"/>
              <a:t>Polynomial: </a:t>
            </a:r>
            <a:r>
              <a:rPr lang="en-US" dirty="0" err="1" smtClean="0"/>
              <a:t>tbd</a:t>
            </a:r>
            <a:r>
              <a:rPr lang="en-US" dirty="0" smtClean="0"/>
              <a:t>.</a:t>
            </a:r>
          </a:p>
          <a:p>
            <a:pPr lvl="2"/>
            <a:endParaRPr lang="en-US" dirty="0" smtClean="0"/>
          </a:p>
          <a:p>
            <a:pPr lvl="1"/>
            <a:r>
              <a:rPr lang="en-US" dirty="0" smtClean="0"/>
              <a:t>Increase number of sub-packets per block according to coding</a:t>
            </a:r>
          </a:p>
          <a:p>
            <a:pPr lvl="2"/>
            <a:r>
              <a:rPr lang="en-US" dirty="0" smtClean="0"/>
              <a:t>For R = 1/2 use 12 sub-packets per block</a:t>
            </a:r>
          </a:p>
          <a:p>
            <a:pPr lvl="2"/>
            <a:r>
              <a:rPr lang="en-US" dirty="0" smtClean="0"/>
              <a:t>For R = 1/3 use 18 sub-packets per block</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20</a:t>
            </a:fld>
            <a:endParaRPr lang="en-US" altLang="de-DE"/>
          </a:p>
        </p:txBody>
      </p:sp>
    </p:spTree>
    <p:extLst>
      <p:ext uri="{BB962C8B-B14F-4D97-AF65-F5344CB8AC3E}">
        <p14:creationId xmlns:p14="http://schemas.microsoft.com/office/powerpoint/2010/main" val="1967898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a:t>
            </a:r>
            <a:endParaRPr lang="en-US" dirty="0"/>
          </a:p>
        </p:txBody>
      </p:sp>
      <p:sp>
        <p:nvSpPr>
          <p:cNvPr id="3" name="Content Placeholder 2"/>
          <p:cNvSpPr>
            <a:spLocks noGrp="1"/>
          </p:cNvSpPr>
          <p:nvPr>
            <p:ph idx="1"/>
          </p:nvPr>
        </p:nvSpPr>
        <p:spPr>
          <a:xfrm>
            <a:off x="685800" y="2024524"/>
            <a:ext cx="7772400" cy="4114800"/>
          </a:xfrm>
        </p:spPr>
        <p:txBody>
          <a:bodyPr/>
          <a:lstStyle/>
          <a:p>
            <a:r>
              <a:rPr lang="en-US" dirty="0" smtClean="0"/>
              <a:t>Block erasure or block interference are most common scenario in radio channels</a:t>
            </a:r>
          </a:p>
          <a:p>
            <a:pPr lvl="1"/>
            <a:r>
              <a:rPr lang="en-US" dirty="0" smtClean="0"/>
              <a:t>LECIM </a:t>
            </a:r>
            <a:r>
              <a:rPr lang="en-US" dirty="0" err="1" smtClean="0"/>
              <a:t>interleaver</a:t>
            </a:r>
            <a:r>
              <a:rPr lang="en-US" dirty="0" smtClean="0"/>
              <a:t> already deals with block errors</a:t>
            </a:r>
          </a:p>
          <a:p>
            <a:pPr lvl="1"/>
            <a:r>
              <a:rPr lang="en-US" dirty="0" smtClean="0"/>
              <a:t>TSMA</a:t>
            </a:r>
            <a:r>
              <a:rPr lang="en-US" dirty="0"/>
              <a:t> </a:t>
            </a:r>
            <a:r>
              <a:rPr lang="en-US" dirty="0" smtClean="0"/>
              <a:t>adds time-frequency distribution </a:t>
            </a:r>
            <a:r>
              <a:rPr lang="en-US" dirty="0" smtClean="0">
                <a:sym typeface="Wingdings" panose="05000000000000000000" pitchFamily="2" charset="2"/>
              </a:rPr>
              <a:t> extend </a:t>
            </a:r>
            <a:r>
              <a:rPr lang="en-US" dirty="0" err="1" smtClean="0">
                <a:sym typeface="Wingdings" panose="05000000000000000000" pitchFamily="2" charset="2"/>
              </a:rPr>
              <a:t>interleaver</a:t>
            </a:r>
            <a:r>
              <a:rPr lang="en-US" dirty="0" smtClean="0">
                <a:sym typeface="Wingdings" panose="05000000000000000000" pitchFamily="2" charset="2"/>
              </a:rPr>
              <a:t> to sub-packets</a:t>
            </a:r>
          </a:p>
          <a:p>
            <a:endParaRPr lang="en-US" dirty="0">
              <a:sym typeface="Wingdings" panose="05000000000000000000" pitchFamily="2" charset="2"/>
            </a:endParaRPr>
          </a:p>
          <a:p>
            <a:r>
              <a:rPr lang="en-US" dirty="0" smtClean="0"/>
              <a:t>Needs to handle loss or</a:t>
            </a:r>
            <a:br>
              <a:rPr lang="en-US" dirty="0" smtClean="0"/>
            </a:br>
            <a:r>
              <a:rPr lang="en-US" dirty="0" smtClean="0"/>
              <a:t>distortion of:</a:t>
            </a:r>
          </a:p>
          <a:p>
            <a:pPr lvl="1"/>
            <a:r>
              <a:rPr lang="en-US" dirty="0" smtClean="0"/>
              <a:t>single sub-packet </a:t>
            </a:r>
            <a:br>
              <a:rPr lang="en-US" dirty="0" smtClean="0"/>
            </a:br>
            <a:r>
              <a:rPr lang="en-US" dirty="0" smtClean="0"/>
              <a:t>(most common)</a:t>
            </a:r>
          </a:p>
          <a:p>
            <a:pPr lvl="1"/>
            <a:r>
              <a:rPr lang="en-US" dirty="0"/>
              <a:t>m</a:t>
            </a:r>
            <a:r>
              <a:rPr lang="en-US" dirty="0" smtClean="0"/>
              <a:t>ultiple successive</a:t>
            </a:r>
            <a:br>
              <a:rPr lang="en-US" dirty="0" smtClean="0"/>
            </a:br>
            <a:r>
              <a:rPr lang="en-US" dirty="0" smtClean="0"/>
              <a:t>sub-packets </a:t>
            </a:r>
            <a:br>
              <a:rPr lang="en-US" dirty="0" smtClean="0"/>
            </a:br>
            <a:r>
              <a:rPr lang="en-US" dirty="0" smtClean="0"/>
              <a:t>(seldom)</a:t>
            </a:r>
          </a:p>
          <a:p>
            <a:pPr lvl="1"/>
            <a:endParaRPr lang="en-US" dirty="0" smtClean="0"/>
          </a:p>
          <a:p>
            <a:pPr lvl="1"/>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21</a:t>
            </a:fld>
            <a:endParaRPr lang="en-US" altLang="de-DE"/>
          </a:p>
        </p:txBody>
      </p:sp>
      <p:grpSp>
        <p:nvGrpSpPr>
          <p:cNvPr id="236" name="Group 235"/>
          <p:cNvGrpSpPr/>
          <p:nvPr/>
        </p:nvGrpSpPr>
        <p:grpSpPr>
          <a:xfrm>
            <a:off x="3851920" y="3630997"/>
            <a:ext cx="4599384" cy="2564985"/>
            <a:chOff x="1763688" y="3346277"/>
            <a:chExt cx="5495931" cy="3064971"/>
          </a:xfrm>
        </p:grpSpPr>
        <p:grpSp>
          <p:nvGrpSpPr>
            <p:cNvPr id="159" name="Group 158"/>
            <p:cNvGrpSpPr/>
            <p:nvPr/>
          </p:nvGrpSpPr>
          <p:grpSpPr>
            <a:xfrm>
              <a:off x="1763688" y="3346277"/>
              <a:ext cx="5495931" cy="3064971"/>
              <a:chOff x="1640625" y="3318768"/>
              <a:chExt cx="5495931" cy="3064971"/>
            </a:xfrm>
          </p:grpSpPr>
          <p:grpSp>
            <p:nvGrpSpPr>
              <p:cNvPr id="160" name="Group 98"/>
              <p:cNvGrpSpPr>
                <a:grpSpLocks/>
              </p:cNvGrpSpPr>
              <p:nvPr/>
            </p:nvGrpSpPr>
            <p:grpSpPr bwMode="auto">
              <a:xfrm>
                <a:off x="1640625" y="3318768"/>
                <a:ext cx="5495931" cy="3064971"/>
                <a:chOff x="1420" y="8207"/>
                <a:chExt cx="9120" cy="5087"/>
              </a:xfrm>
            </p:grpSpPr>
            <p:grpSp>
              <p:nvGrpSpPr>
                <p:cNvPr id="168" name="Group 149"/>
                <p:cNvGrpSpPr>
                  <a:grpSpLocks/>
                </p:cNvGrpSpPr>
                <p:nvPr/>
              </p:nvGrpSpPr>
              <p:grpSpPr bwMode="auto">
                <a:xfrm>
                  <a:off x="2166" y="8207"/>
                  <a:ext cx="7973" cy="4560"/>
                  <a:chOff x="1990" y="8207"/>
                  <a:chExt cx="7924" cy="4560"/>
                </a:xfrm>
              </p:grpSpPr>
              <p:sp>
                <p:nvSpPr>
                  <p:cNvPr id="219"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1"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69"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0"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1" name="Group 121"/>
                <p:cNvGrpSpPr>
                  <a:grpSpLocks/>
                </p:cNvGrpSpPr>
                <p:nvPr/>
              </p:nvGrpSpPr>
              <p:grpSpPr bwMode="auto">
                <a:xfrm>
                  <a:off x="2108" y="8435"/>
                  <a:ext cx="8432" cy="4105"/>
                  <a:chOff x="3347" y="4157"/>
                  <a:chExt cx="6278" cy="3275"/>
                </a:xfrm>
              </p:grpSpPr>
              <p:sp>
                <p:nvSpPr>
                  <p:cNvPr id="194"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5"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6"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2"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3"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4"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0"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2"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8"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9"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0"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1"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2"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3"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61"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2"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3"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4" name="Group 90"/>
              <p:cNvGrpSpPr>
                <a:grpSpLocks/>
              </p:cNvGrpSpPr>
              <p:nvPr/>
            </p:nvGrpSpPr>
            <p:grpSpPr bwMode="auto">
              <a:xfrm>
                <a:off x="2774161" y="3387454"/>
                <a:ext cx="171748" cy="2645021"/>
                <a:chOff x="3301" y="8321"/>
                <a:chExt cx="285" cy="4390"/>
              </a:xfrm>
              <a:solidFill>
                <a:srgbClr val="FFB9B9"/>
              </a:solidFill>
            </p:grpSpPr>
            <p:sp>
              <p:nvSpPr>
                <p:cNvPr id="166" name="Rectangle 165"/>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5"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27" name="&quot;No&quot; Symbol 226"/>
            <p:cNvSpPr/>
            <p:nvPr/>
          </p:nvSpPr>
          <p:spPr bwMode="auto">
            <a:xfrm>
              <a:off x="2960389" y="390702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8" name="&quot;No&quot; Symbol 227"/>
            <p:cNvSpPr/>
            <p:nvPr/>
          </p:nvSpPr>
          <p:spPr bwMode="auto">
            <a:xfrm>
              <a:off x="3441191" y="524087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9" name="&quot;No&quot; Symbol 228"/>
            <p:cNvSpPr/>
            <p:nvPr/>
          </p:nvSpPr>
          <p:spPr bwMode="auto">
            <a:xfrm>
              <a:off x="4110808" y="513924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0" name="&quot;No&quot; Symbol 229"/>
            <p:cNvSpPr/>
            <p:nvPr/>
          </p:nvSpPr>
          <p:spPr bwMode="auto">
            <a:xfrm>
              <a:off x="5590840" y="3693216"/>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1" name="&quot;No&quot; Symbol 230"/>
            <p:cNvSpPr/>
            <p:nvPr/>
          </p:nvSpPr>
          <p:spPr bwMode="auto">
            <a:xfrm>
              <a:off x="5125011" y="501778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2" name="&quot;No&quot; Symbol 231"/>
            <p:cNvSpPr/>
            <p:nvPr/>
          </p:nvSpPr>
          <p:spPr bwMode="auto">
            <a:xfrm>
              <a:off x="5830630" y="4516300"/>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3" name="&quot;No&quot; Symbol 232"/>
            <p:cNvSpPr/>
            <p:nvPr/>
          </p:nvSpPr>
          <p:spPr bwMode="auto">
            <a:xfrm>
              <a:off x="5419762" y="533976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4" name="&quot;No&quot; Symbol 233"/>
            <p:cNvSpPr/>
            <p:nvPr/>
          </p:nvSpPr>
          <p:spPr bwMode="auto">
            <a:xfrm>
              <a:off x="6059401" y="566092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5" name="&quot;No&quot; Symbol 234"/>
            <p:cNvSpPr/>
            <p:nvPr/>
          </p:nvSpPr>
          <p:spPr bwMode="auto">
            <a:xfrm>
              <a:off x="6234390" y="3997334"/>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2945585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by example (1)</a:t>
            </a:r>
            <a:endParaRPr lang="en-US" dirty="0"/>
          </a:p>
        </p:txBody>
      </p:sp>
      <p:sp>
        <p:nvSpPr>
          <p:cNvPr id="3" name="Content Placeholder 2"/>
          <p:cNvSpPr>
            <a:spLocks noGrp="1"/>
          </p:cNvSpPr>
          <p:nvPr>
            <p:ph idx="1"/>
          </p:nvPr>
        </p:nvSpPr>
        <p:spPr/>
        <p:txBody>
          <a:bodyPr/>
          <a:lstStyle/>
          <a:p>
            <a:r>
              <a:rPr lang="en-US" dirty="0" smtClean="0"/>
              <a:t>No Interleaving</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22</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2672571734"/>
              </p:ext>
            </p:extLst>
          </p:nvPr>
        </p:nvGraphicFramePr>
        <p:xfrm>
          <a:off x="513556" y="2236788"/>
          <a:ext cx="8193088" cy="3079750"/>
        </p:xfrm>
        <a:graphic>
          <a:graphicData uri="http://schemas.openxmlformats.org/presentationml/2006/ole">
            <mc:AlternateContent xmlns:mc="http://schemas.openxmlformats.org/markup-compatibility/2006">
              <mc:Choice xmlns:v="urn:schemas-microsoft-com:vml" Requires="v">
                <p:oleObj spid="_x0000_s37094" name="Visio" r:id="rId3" imgW="7991543" imgH="3000375" progId="Visio.Drawing.11">
                  <p:embed/>
                </p:oleObj>
              </mc:Choice>
              <mc:Fallback>
                <p:oleObj name="Visio" r:id="rId3" imgW="7991543" imgH="3000375" progId="Visio.Drawing.11">
                  <p:embed/>
                  <p:pic>
                    <p:nvPicPr>
                      <p:cNvPr id="7" name="Objekt 1"/>
                      <p:cNvPicPr/>
                      <p:nvPr/>
                    </p:nvPicPr>
                    <p:blipFill>
                      <a:blip r:embed="rId4"/>
                      <a:stretch>
                        <a:fillRect/>
                      </a:stretch>
                    </p:blipFill>
                    <p:spPr>
                      <a:xfrm>
                        <a:off x="513556" y="2236788"/>
                        <a:ext cx="8193088" cy="3079750"/>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856188576"/>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7095"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2207247795"/>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7096" name="Visio" r:id="rId7" imgW="4105343" imgH="514350" progId="Visio.Drawing.11">
                  <p:embed/>
                </p:oleObj>
              </mc:Choice>
              <mc:Fallback>
                <p:oleObj name="Visio" r:id="rId7" imgW="4105343" imgH="514350" progId="Visio.Drawing.11">
                  <p:embed/>
                  <p:pic>
                    <p:nvPicPr>
                      <p:cNvPr id="8"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355983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by example </a:t>
            </a:r>
            <a:r>
              <a:rPr lang="en-US" dirty="0" smtClean="0"/>
              <a:t>(2)</a:t>
            </a:r>
            <a:endParaRPr lang="en-US" dirty="0"/>
          </a:p>
        </p:txBody>
      </p:sp>
      <p:sp>
        <p:nvSpPr>
          <p:cNvPr id="3" name="Content Placeholder 2"/>
          <p:cNvSpPr>
            <a:spLocks noGrp="1"/>
          </p:cNvSpPr>
          <p:nvPr>
            <p:ph idx="1"/>
          </p:nvPr>
        </p:nvSpPr>
        <p:spPr/>
        <p:txBody>
          <a:bodyPr/>
          <a:lstStyle/>
          <a:p>
            <a:r>
              <a:rPr lang="en-US" dirty="0" smtClean="0"/>
              <a:t>Spread consecutive symbols of </a:t>
            </a:r>
            <a:r>
              <a:rPr lang="en-US" dirty="0" err="1" smtClean="0"/>
              <a:t>codeword</a:t>
            </a:r>
            <a:r>
              <a:rPr lang="en-US" dirty="0" smtClean="0"/>
              <a:t> in different sub-packets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p>
          <a:p>
            <a:pPr marL="0" indent="0">
              <a:buNone/>
            </a:pPr>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23</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040836990"/>
              </p:ext>
            </p:extLst>
          </p:nvPr>
        </p:nvGraphicFramePr>
        <p:xfrm>
          <a:off x="512763" y="2355850"/>
          <a:ext cx="8194675" cy="3078163"/>
        </p:xfrm>
        <a:graphic>
          <a:graphicData uri="http://schemas.openxmlformats.org/presentationml/2006/ole">
            <mc:AlternateContent xmlns:mc="http://schemas.openxmlformats.org/markup-compatibility/2006">
              <mc:Choice xmlns:v="urn:schemas-microsoft-com:vml" Requires="v">
                <p:oleObj spid="_x0000_s35049" name="Visio" r:id="rId3" imgW="7991543" imgH="3000375" progId="Visio.Drawing.11">
                  <p:embed/>
                </p:oleObj>
              </mc:Choice>
              <mc:Fallback>
                <p:oleObj name="Visio" r:id="rId3" imgW="7991543" imgH="3000375" progId="Visio.Drawing.11">
                  <p:embed/>
                  <p:pic>
                    <p:nvPicPr>
                      <p:cNvPr id="14" name="Objekt 1"/>
                      <p:cNvPicPr/>
                      <p:nvPr/>
                    </p:nvPicPr>
                    <p:blipFill>
                      <a:blip r:embed="rId4"/>
                      <a:stretch>
                        <a:fillRect/>
                      </a:stretch>
                    </p:blipFill>
                    <p:spPr>
                      <a:xfrm>
                        <a:off x="512763" y="2355850"/>
                        <a:ext cx="8194675" cy="3078163"/>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4169460522"/>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5050"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1279526250"/>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5051" name="Visio" r:id="rId7" imgW="4105343" imgH="514350" progId="Visio.Drawing.11">
                  <p:embed/>
                </p:oleObj>
              </mc:Choice>
              <mc:Fallback>
                <p:oleObj name="Visio" r:id="rId7" imgW="4105343" imgH="514350" progId="Visio.Drawing.11">
                  <p:embed/>
                  <p:pic>
                    <p:nvPicPr>
                      <p:cNvPr id="9"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110053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by example </a:t>
            </a:r>
            <a:r>
              <a:rPr lang="en-US" dirty="0" smtClean="0"/>
              <a:t>(3)</a:t>
            </a:r>
            <a:endParaRPr lang="en-US" dirty="0"/>
          </a:p>
        </p:txBody>
      </p:sp>
      <p:sp>
        <p:nvSpPr>
          <p:cNvPr id="3" name="Content Placeholder 2"/>
          <p:cNvSpPr>
            <a:spLocks noGrp="1"/>
          </p:cNvSpPr>
          <p:nvPr>
            <p:ph idx="1"/>
          </p:nvPr>
        </p:nvSpPr>
        <p:spPr/>
        <p:txBody>
          <a:bodyPr/>
          <a:lstStyle/>
          <a:p>
            <a:r>
              <a:rPr lang="en-US" dirty="0"/>
              <a:t>spread </a:t>
            </a:r>
            <a:r>
              <a:rPr lang="en-US" dirty="0" smtClean="0"/>
              <a:t>the </a:t>
            </a:r>
            <a:r>
              <a:rPr lang="en-US" dirty="0"/>
              <a:t>sub-packets </a:t>
            </a:r>
            <a:r>
              <a:rPr lang="en-US" dirty="0" smtClean="0"/>
              <a:t>originally filled with consecutive symbols as </a:t>
            </a:r>
            <a:r>
              <a:rPr lang="en-US" dirty="0"/>
              <a:t>far apart as </a:t>
            </a:r>
            <a:r>
              <a:rPr lang="en-US" dirty="0" smtClean="0"/>
              <a:t>possible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Loss of 1</a:t>
            </a:r>
            <a:r>
              <a:rPr lang="en-US" baseline="30000" dirty="0"/>
              <a:t>st</a:t>
            </a:r>
            <a:endParaRPr lang="en-US" dirty="0"/>
          </a:p>
          <a:p>
            <a:r>
              <a:rPr lang="en-US" dirty="0"/>
              <a:t>Loss of 1</a:t>
            </a:r>
            <a:r>
              <a:rPr lang="en-US" baseline="30000" dirty="0"/>
              <a:t>st</a:t>
            </a:r>
            <a:r>
              <a:rPr lang="en-US" dirty="0"/>
              <a:t> and 2</a:t>
            </a:r>
            <a:r>
              <a:rPr lang="en-US" baseline="30000" dirty="0"/>
              <a:t>nd</a:t>
            </a:r>
            <a:r>
              <a:rPr lang="en-US" dirty="0"/>
              <a:t> </a:t>
            </a:r>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24</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3644220568"/>
              </p:ext>
            </p:extLst>
          </p:nvPr>
        </p:nvGraphicFramePr>
        <p:xfrm>
          <a:off x="611188" y="2924175"/>
          <a:ext cx="8181975" cy="1858963"/>
        </p:xfrm>
        <a:graphic>
          <a:graphicData uri="http://schemas.openxmlformats.org/presentationml/2006/ole">
            <mc:AlternateContent xmlns:mc="http://schemas.openxmlformats.org/markup-compatibility/2006">
              <mc:Choice xmlns:v="urn:schemas-microsoft-com:vml" Requires="v">
                <p:oleObj spid="_x0000_s36071" name="Visio" r:id="rId3" imgW="7981560" imgH="1812240" progId="Visio.Drawing.11">
                  <p:embed/>
                </p:oleObj>
              </mc:Choice>
              <mc:Fallback>
                <p:oleObj name="Visio" r:id="rId3" imgW="7981560" imgH="1812240" progId="Visio.Drawing.11">
                  <p:embed/>
                  <p:pic>
                    <p:nvPicPr>
                      <p:cNvPr id="7" name="Objekt 1"/>
                      <p:cNvPicPr/>
                      <p:nvPr/>
                    </p:nvPicPr>
                    <p:blipFill>
                      <a:blip r:embed="rId4"/>
                      <a:stretch>
                        <a:fillRect/>
                      </a:stretch>
                    </p:blipFill>
                    <p:spPr>
                      <a:xfrm>
                        <a:off x="611188" y="2924175"/>
                        <a:ext cx="8181975" cy="1858963"/>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1751922500"/>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6072"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10" name="Objekt 1"/>
          <p:cNvGraphicFramePr>
            <a:graphicFrameLocks noChangeAspect="1"/>
          </p:cNvGraphicFramePr>
          <p:nvPr>
            <p:extLst>
              <p:ext uri="{D42A27DB-BD31-4B8C-83A1-F6EECF244321}">
                <p14:modId xmlns:p14="http://schemas.microsoft.com/office/powerpoint/2010/main" val="634209174"/>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6073" name="Visio" r:id="rId7" imgW="4105343" imgH="514350" progId="Visio.Drawing.11">
                  <p:embed/>
                </p:oleObj>
              </mc:Choice>
              <mc:Fallback>
                <p:oleObj name="Visio" r:id="rId7" imgW="4105343" imgH="514350" progId="Visio.Drawing.11">
                  <p:embed/>
                  <p:pic>
                    <p:nvPicPr>
                      <p:cNvPr id="9"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316310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Method</a:t>
            </a:r>
            <a:endParaRPr lang="en-US" dirty="0"/>
          </a:p>
        </p:txBody>
      </p:sp>
      <p:sp>
        <p:nvSpPr>
          <p:cNvPr id="3" name="Content Placeholder 2"/>
          <p:cNvSpPr>
            <a:spLocks noGrp="1"/>
          </p:cNvSpPr>
          <p:nvPr>
            <p:ph idx="1"/>
          </p:nvPr>
        </p:nvSpPr>
        <p:spPr>
          <a:xfrm>
            <a:off x="685800" y="2024524"/>
            <a:ext cx="7772400" cy="4114800"/>
          </a:xfrm>
        </p:spPr>
        <p:txBody>
          <a:bodyPr/>
          <a:lstStyle/>
          <a:p>
            <a:pPr marL="457200" indent="-457200">
              <a:buFont typeface="+mj-lt"/>
              <a:buAutoNum type="arabicPeriod"/>
            </a:pPr>
            <a:r>
              <a:rPr lang="en-US" dirty="0" smtClean="0"/>
              <a:t>Order the first input symbols linear to the S sub-packets </a:t>
            </a:r>
          </a:p>
          <a:p>
            <a:pPr marL="857250" lvl="1" indent="-457200">
              <a:buFont typeface="+mj-lt"/>
              <a:buAutoNum type="arabicPeriod"/>
            </a:pPr>
            <a:r>
              <a:rPr lang="en-US" dirty="0" smtClean="0"/>
              <a:t>First symbol 	</a:t>
            </a:r>
            <a:r>
              <a:rPr lang="en-US" dirty="0" smtClean="0">
                <a:sym typeface="Wingdings" panose="05000000000000000000" pitchFamily="2" charset="2"/>
              </a:rPr>
              <a:t></a:t>
            </a:r>
            <a:r>
              <a:rPr lang="en-US" dirty="0" smtClean="0"/>
              <a:t> first sub-packet, 	first symbol</a:t>
            </a:r>
          </a:p>
          <a:p>
            <a:pPr marL="857250" lvl="1" indent="-457200">
              <a:buFont typeface="+mj-lt"/>
              <a:buAutoNum type="arabicPeriod"/>
            </a:pPr>
            <a:r>
              <a:rPr lang="en-US" dirty="0" smtClean="0"/>
              <a:t>Second symbol 	</a:t>
            </a:r>
            <a:r>
              <a:rPr lang="en-US" dirty="0" smtClean="0">
                <a:sym typeface="Wingdings" panose="05000000000000000000" pitchFamily="2" charset="2"/>
              </a:rPr>
              <a:t> </a:t>
            </a:r>
            <a:r>
              <a:rPr lang="en-US" dirty="0" smtClean="0"/>
              <a:t>second sub-packet, 	first symbol</a:t>
            </a:r>
          </a:p>
          <a:p>
            <a:pPr marL="857250" lvl="1" indent="-457200">
              <a:buFont typeface="+mj-lt"/>
              <a:buAutoNum type="arabicPeriod"/>
            </a:pPr>
            <a:r>
              <a:rPr lang="en-US" dirty="0" smtClean="0"/>
              <a:t>S-</a:t>
            </a:r>
            <a:r>
              <a:rPr lang="en-US" dirty="0" err="1" smtClean="0"/>
              <a:t>th</a:t>
            </a:r>
            <a:r>
              <a:rPr lang="en-US" dirty="0" smtClean="0"/>
              <a:t> symbol 	</a:t>
            </a:r>
            <a:r>
              <a:rPr lang="en-US" dirty="0" smtClean="0">
                <a:sym typeface="Wingdings" panose="05000000000000000000" pitchFamily="2" charset="2"/>
              </a:rPr>
              <a:t> S-</a:t>
            </a:r>
            <a:r>
              <a:rPr lang="en-US" dirty="0" err="1" smtClean="0">
                <a:sym typeface="Wingdings" panose="05000000000000000000" pitchFamily="2" charset="2"/>
              </a:rPr>
              <a:t>th</a:t>
            </a:r>
            <a:r>
              <a:rPr lang="en-US" dirty="0" smtClean="0">
                <a:sym typeface="Wingdings" panose="05000000000000000000" pitchFamily="2" charset="2"/>
              </a:rPr>
              <a:t> sub-packet, 	first symbol</a:t>
            </a:r>
          </a:p>
          <a:p>
            <a:pPr marL="857250" lvl="1" indent="-457200">
              <a:buFont typeface="+mj-lt"/>
              <a:buAutoNum type="arabicPeriod"/>
            </a:pPr>
            <a:r>
              <a:rPr lang="en-US" dirty="0" smtClean="0">
                <a:sym typeface="Wingdings" panose="05000000000000000000" pitchFamily="2" charset="2"/>
              </a:rPr>
              <a:t>S+1 </a:t>
            </a:r>
            <a:r>
              <a:rPr lang="en-US" dirty="0" err="1" smtClean="0">
                <a:sym typeface="Wingdings" panose="05000000000000000000" pitchFamily="2" charset="2"/>
              </a:rPr>
              <a:t>th</a:t>
            </a:r>
            <a:r>
              <a:rPr lang="en-US" dirty="0" smtClean="0">
                <a:sym typeface="Wingdings" panose="05000000000000000000" pitchFamily="2" charset="2"/>
              </a:rPr>
              <a:t> symbol 	 first sub-packet,	second symbol</a:t>
            </a:r>
          </a:p>
          <a:p>
            <a:pPr marL="857250" lvl="1" indent="-457200">
              <a:buFont typeface="+mj-lt"/>
              <a:buAutoNum type="arabicPeriod"/>
            </a:pPr>
            <a:r>
              <a:rPr lang="en-US" dirty="0" smtClean="0">
                <a:sym typeface="Wingdings" panose="05000000000000000000" pitchFamily="2" charset="2"/>
              </a:rPr>
              <a:t>…</a:t>
            </a:r>
            <a:endParaRPr lang="en-US" dirty="0" smtClean="0"/>
          </a:p>
          <a:p>
            <a:pPr marL="457200" indent="-457200">
              <a:buFont typeface="+mj-lt"/>
              <a:buAutoNum type="arabicPeriod"/>
            </a:pPr>
            <a:r>
              <a:rPr lang="en-US" dirty="0" smtClean="0"/>
              <a:t>Repeat until all symbols are mapped to sub-packets</a:t>
            </a:r>
          </a:p>
          <a:p>
            <a:pPr marL="457200" indent="-457200">
              <a:buFont typeface="+mj-lt"/>
              <a:buAutoNum type="arabicPeriod"/>
            </a:pPr>
            <a:r>
              <a:rPr lang="en-US" dirty="0" smtClean="0"/>
              <a:t>Reorder sub-packets to further improve distance for long-wide band interferers</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25</a:t>
            </a:fld>
            <a:endParaRPr lang="en-US" altLang="de-DE"/>
          </a:p>
        </p:txBody>
      </p:sp>
    </p:spTree>
    <p:extLst>
      <p:ext uri="{BB962C8B-B14F-4D97-AF65-F5344CB8AC3E}">
        <p14:creationId xmlns:p14="http://schemas.microsoft.com/office/powerpoint/2010/main" val="3219437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Symbols and data rate overview</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smtClean="0"/>
                  <a:t>Total PHY payload size</a:t>
                </a:r>
              </a:p>
              <a:p>
                <a:pPr lvl="1"/>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32 ∗8+16</m:t>
                        </m:r>
                      </m:e>
                    </m:d>
                    <m:r>
                      <a:rPr lang="de-DE" b="0" i="1" smtClean="0">
                        <a:latin typeface="Cambria Math" panose="02040503050406030204" pitchFamily="18" charset="0"/>
                      </a:rPr>
                      <m:t>=272</m:t>
                    </m:r>
                  </m:oMath>
                </a14:m>
                <a:r>
                  <a:rPr lang="en-US" dirty="0" smtClean="0"/>
                  <a:t> bits of </a:t>
                </a:r>
                <a:r>
                  <a:rPr lang="en-US" dirty="0" err="1" smtClean="0"/>
                  <a:t>uncoded</a:t>
                </a:r>
                <a:r>
                  <a:rPr lang="en-US" dirty="0" smtClean="0"/>
                  <a:t> data</a:t>
                </a:r>
              </a:p>
              <a:p>
                <a:pPr lvl="1"/>
                <a:endParaRPr lang="en-US" dirty="0"/>
              </a:p>
              <a:p>
                <a:r>
                  <a:rPr lang="en-US" dirty="0" smtClean="0"/>
                  <a:t>Required symbols</a:t>
                </a:r>
              </a:p>
              <a:p>
                <a:pPr lvl="1"/>
                <a:r>
                  <a:rPr lang="en-US" dirty="0" smtClean="0"/>
                  <a:t>Rate 1/3: 272 * 3 + 6 * 3 = 834</a:t>
                </a:r>
              </a:p>
              <a:p>
                <a:pPr lvl="1"/>
                <a:r>
                  <a:rPr lang="en-US" dirty="0" smtClean="0"/>
                  <a:t>Rate 1/2: 272 * 2 + 6 * 2 = 556 </a:t>
                </a:r>
              </a:p>
              <a:p>
                <a:pPr lvl="2"/>
                <a:endParaRPr lang="en-US" dirty="0" smtClean="0"/>
              </a:p>
              <a:p>
                <a:r>
                  <a:rPr lang="en-US" dirty="0" smtClean="0"/>
                  <a:t>Data symbols per sub-packet</a:t>
                </a:r>
              </a:p>
              <a:p>
                <a:pPr lvl="1"/>
                <a:r>
                  <a:rPr lang="en-US" dirty="0" smtClean="0"/>
                  <a:t>834 / 18 = 576 / 12 = 46.3333 </a:t>
                </a:r>
                <a:r>
                  <a:rPr lang="en-US" dirty="0" smtClean="0">
                    <a:sym typeface="Wingdings" panose="05000000000000000000" pitchFamily="2" charset="2"/>
                  </a:rPr>
                  <a:t> 47</a:t>
                </a:r>
                <a:endParaRPr lang="en-US" dirty="0" smtClean="0"/>
              </a:p>
              <a:p>
                <a:pPr lvl="1"/>
                <a:r>
                  <a:rPr lang="en-US" dirty="0" smtClean="0"/>
                  <a:t>SHR adds additional 16 symbols</a:t>
                </a:r>
              </a:p>
              <a:p>
                <a:pPr lvl="1"/>
                <a:endParaRPr lang="en-US" dirty="0" smtClean="0"/>
              </a:p>
              <a:p>
                <a:pPr marL="0" indent="0">
                  <a:buNone/>
                </a:pPr>
                <a:r>
                  <a:rPr lang="en-US" dirty="0" smtClean="0">
                    <a:sym typeface="Wingdings" panose="05000000000000000000" pitchFamily="2" charset="2"/>
                  </a:rPr>
                  <a:t> Sub-packet size: maximum 63 symbols</a:t>
                </a:r>
                <a:endParaRPr lang="en-US" dirty="0" smtClean="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2"/>
                <a:stretch>
                  <a:fillRect l="-863" t="-593" b="-2222"/>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26</a:t>
            </a:fld>
            <a:endParaRPr lang="en-US" altLang="de-DE"/>
          </a:p>
        </p:txBody>
      </p:sp>
    </p:spTree>
    <p:extLst>
      <p:ext uri="{BB962C8B-B14F-4D97-AF65-F5344CB8AC3E}">
        <p14:creationId xmlns:p14="http://schemas.microsoft.com/office/powerpoint/2010/main" val="3431200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 (1)</a:t>
            </a:r>
            <a:endParaRPr lang="en-US" dirty="0"/>
          </a:p>
        </p:txBody>
      </p:sp>
      <p:sp>
        <p:nvSpPr>
          <p:cNvPr id="3" name="Content Placeholder 2"/>
          <p:cNvSpPr>
            <a:spLocks noGrp="1"/>
          </p:cNvSpPr>
          <p:nvPr>
            <p:ph idx="1"/>
          </p:nvPr>
        </p:nvSpPr>
        <p:spPr/>
        <p:txBody>
          <a:bodyPr/>
          <a:lstStyle/>
          <a:p>
            <a:r>
              <a:rPr lang="en-US" dirty="0"/>
              <a:t>Design goals </a:t>
            </a:r>
          </a:p>
          <a:p>
            <a:pPr lvl="1"/>
            <a:r>
              <a:rPr lang="en-US" dirty="0"/>
              <a:t>Optimize to cope well with expected interference </a:t>
            </a:r>
            <a:r>
              <a:rPr lang="en-US" dirty="0" smtClean="0"/>
              <a:t>[4]</a:t>
            </a:r>
          </a:p>
          <a:p>
            <a:pPr lvl="2"/>
            <a:r>
              <a:rPr lang="en-US" dirty="0" smtClean="0"/>
              <a:t>Minimal time gap needs to be longer than longest interferer</a:t>
            </a:r>
          </a:p>
          <a:p>
            <a:pPr lvl="2"/>
            <a:r>
              <a:rPr lang="en-US" dirty="0" smtClean="0"/>
              <a:t>Minimal frequency step should exceed bandwidth of widest interferer</a:t>
            </a:r>
          </a:p>
          <a:p>
            <a:pPr lvl="2"/>
            <a:endParaRPr lang="en-US" dirty="0"/>
          </a:p>
          <a:p>
            <a:pPr lvl="1"/>
            <a:r>
              <a:rPr lang="en-US" dirty="0"/>
              <a:t>Minimize impact on existing 802.11/15 </a:t>
            </a:r>
            <a:r>
              <a:rPr lang="en-US" dirty="0" smtClean="0"/>
              <a:t>networks</a:t>
            </a:r>
          </a:p>
          <a:p>
            <a:pPr lvl="1"/>
            <a:endParaRPr lang="en-US" altLang="en-US" dirty="0" smtClean="0">
              <a:sym typeface="Wingdings" panose="05000000000000000000" pitchFamily="2" charset="2"/>
            </a:endParaRPr>
          </a:p>
          <a:p>
            <a:pPr lvl="1"/>
            <a:r>
              <a:rPr lang="en-US" altLang="en-US" dirty="0" smtClean="0">
                <a:sym typeface="Wingdings" panose="05000000000000000000" pitchFamily="2" charset="2"/>
              </a:rPr>
              <a:t>Comply </a:t>
            </a:r>
            <a:r>
              <a:rPr lang="en-US" altLang="en-US" dirty="0">
                <a:sym typeface="Wingdings" panose="05000000000000000000" pitchFamily="2" charset="2"/>
              </a:rPr>
              <a:t>with </a:t>
            </a:r>
            <a:r>
              <a:rPr lang="en-US" altLang="en-US" dirty="0" smtClean="0">
                <a:sym typeface="Wingdings" panose="05000000000000000000" pitchFamily="2" charset="2"/>
              </a:rPr>
              <a:t>regulatory </a:t>
            </a:r>
            <a:r>
              <a:rPr lang="en-US" altLang="en-US" dirty="0">
                <a:sym typeface="Wingdings" panose="05000000000000000000" pitchFamily="2" charset="2"/>
              </a:rPr>
              <a:t>requirements </a:t>
            </a:r>
            <a:r>
              <a:rPr lang="en-US" altLang="en-US" dirty="0" smtClean="0">
                <a:sym typeface="Wingdings" panose="05000000000000000000" pitchFamily="2" charset="2"/>
              </a:rPr>
              <a:t>to be considered a </a:t>
            </a:r>
            <a:r>
              <a:rPr lang="en-US" altLang="en-US" dirty="0">
                <a:sym typeface="Wingdings" panose="05000000000000000000" pitchFamily="2" charset="2"/>
              </a:rPr>
              <a:t>FHSS system in EU (EN 300 220) and NA (FCC 15.247</a:t>
            </a:r>
            <a:r>
              <a:rPr lang="en-US" altLang="en-US" dirty="0" smtClean="0">
                <a:sym typeface="Wingdings" panose="05000000000000000000" pitchFamily="2" charset="2"/>
              </a:rPr>
              <a:t>)</a:t>
            </a:r>
          </a:p>
          <a:p>
            <a:pPr lvl="2"/>
            <a:r>
              <a:rPr lang="en-US" dirty="0" smtClean="0">
                <a:sym typeface="Wingdings" panose="05000000000000000000" pitchFamily="2" charset="2"/>
              </a:rPr>
              <a:t>At least 57 channels (EU)</a:t>
            </a:r>
          </a:p>
          <a:p>
            <a:pPr lvl="2"/>
            <a:r>
              <a:rPr lang="en-US" dirty="0" smtClean="0"/>
              <a:t>At least 25 kHz wide (NA)</a:t>
            </a:r>
          </a:p>
          <a:p>
            <a:pPr lvl="2"/>
            <a:r>
              <a:rPr lang="en-US" dirty="0" smtClean="0"/>
              <a:t>Use all channels with same duty cycle (NA)</a:t>
            </a:r>
          </a:p>
          <a:p>
            <a:pPr lvl="2"/>
            <a:endParaRPr lang="en-US" dirty="0"/>
          </a:p>
          <a:p>
            <a:pPr lvl="2"/>
            <a:endParaRPr lang="en-US" dirty="0"/>
          </a:p>
          <a:p>
            <a:endParaRPr lang="en-US" dirty="0"/>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27</a:t>
            </a:fld>
            <a:endParaRPr lang="en-US" altLang="de-DE"/>
          </a:p>
        </p:txBody>
      </p:sp>
    </p:spTree>
    <p:extLst>
      <p:ext uri="{BB962C8B-B14F-4D97-AF65-F5344CB8AC3E}">
        <p14:creationId xmlns:p14="http://schemas.microsoft.com/office/powerpoint/2010/main" val="635283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 (</a:t>
            </a:r>
            <a:r>
              <a:rPr lang="en-US" dirty="0"/>
              <a:t>2</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Channelization</a:t>
                </a:r>
              </a:p>
              <a:p>
                <a:pPr lvl="1"/>
                <a:r>
                  <a:rPr lang="en-US" altLang="en-US" dirty="0" smtClean="0"/>
                  <a:t>72 Channels</a:t>
                </a:r>
              </a:p>
              <a:p>
                <a:pPr lvl="1"/>
                <a:r>
                  <a:rPr lang="en-US" altLang="en-US" dirty="0" smtClean="0">
                    <a:solidFill>
                      <a:schemeClr val="tx1"/>
                    </a:solidFill>
                  </a:rPr>
                  <a:t>Channel </a:t>
                </a:r>
                <a:r>
                  <a:rPr lang="en-US" altLang="en-US" dirty="0">
                    <a:solidFill>
                      <a:schemeClr val="tx1"/>
                    </a:solidFill>
                  </a:rPr>
                  <a:t>spacing 12 * </a:t>
                </a:r>
                <a14:m>
                  <m:oMath xmlns:m="http://schemas.openxmlformats.org/officeDocument/2006/math">
                    <m:sSub>
                      <m:sSubPr>
                        <m:ctrlPr>
                          <a:rPr lang="en-US" altLang="en-US" i="1">
                            <a:solidFill>
                              <a:schemeClr val="tx1"/>
                            </a:solidFill>
                            <a:latin typeface="Cambria Math" panose="02040503050406030204" pitchFamily="18" charset="0"/>
                          </a:rPr>
                        </m:ctrlPr>
                      </m:sSubPr>
                      <m:e>
                        <m:r>
                          <a:rPr lang="en-US" altLang="en-US" i="1">
                            <a:solidFill>
                              <a:schemeClr val="tx1"/>
                            </a:solidFill>
                            <a:latin typeface="Cambria Math"/>
                          </a:rPr>
                          <m:t>𝑅</m:t>
                        </m:r>
                      </m:e>
                      <m:sub>
                        <m:sSub>
                          <m:sSubPr>
                            <m:ctrlPr>
                              <a:rPr lang="en-US" altLang="en-US" i="1">
                                <a:solidFill>
                                  <a:schemeClr val="tx1"/>
                                </a:solidFill>
                                <a:latin typeface="Cambria Math" panose="02040503050406030204" pitchFamily="18" charset="0"/>
                              </a:rPr>
                            </m:ctrlPr>
                          </m:sSubPr>
                          <m:e>
                            <m:r>
                              <a:rPr lang="en-US" altLang="en-US" i="1">
                                <a:solidFill>
                                  <a:schemeClr val="tx1"/>
                                </a:solidFill>
                                <a:latin typeface="Cambria Math"/>
                              </a:rPr>
                              <m:t>𝑆</m:t>
                            </m:r>
                          </m:e>
                          <m:sub>
                            <m:r>
                              <a:rPr lang="en-US" altLang="en-US" i="1">
                                <a:solidFill>
                                  <a:schemeClr val="tx1"/>
                                </a:solidFill>
                                <a:latin typeface="Cambria Math"/>
                              </a:rPr>
                              <m:t>𝑚𝑖𝑛</m:t>
                            </m:r>
                          </m:sub>
                        </m:sSub>
                      </m:sub>
                    </m:sSub>
                  </m:oMath>
                </a14:m>
                <a:r>
                  <a:rPr lang="en-US" altLang="en-US" dirty="0" smtClean="0">
                    <a:solidFill>
                      <a:schemeClr val="tx1"/>
                    </a:solidFill>
                  </a:rPr>
                  <a:t> = 28564 Hz</a:t>
                </a:r>
                <a:endParaRPr lang="en-US" altLang="en-US" dirty="0">
                  <a:solidFill>
                    <a:schemeClr val="tx1"/>
                  </a:solidFill>
                </a:endParaRPr>
              </a:p>
              <a:p>
                <a:r>
                  <a:rPr lang="en-US" altLang="en-US" dirty="0" smtClean="0">
                    <a:solidFill>
                      <a:schemeClr val="tx1"/>
                    </a:solidFill>
                  </a:rPr>
                  <a:t>Hopping Sequences</a:t>
                </a:r>
              </a:p>
              <a:p>
                <a:pPr lvl="1"/>
                <a:r>
                  <a:rPr lang="en-US" altLang="en-US" dirty="0" smtClean="0"/>
                  <a:t>Blocks need to occupy all 72 channels evenly</a:t>
                </a:r>
              </a:p>
              <a:p>
                <a:pPr lvl="2"/>
                <a:r>
                  <a:rPr lang="en-US" altLang="en-US" dirty="0" smtClean="0"/>
                  <a:t>Single pattern for block will occupy 12 or 18 channels</a:t>
                </a:r>
              </a:p>
              <a:p>
                <a:pPr lvl="3"/>
                <a:r>
                  <a:rPr lang="en-US" altLang="en-US" dirty="0" smtClean="0"/>
                  <a:t>12-pattern is used freq. shifted 6 times to cover all 72 channels</a:t>
                </a:r>
              </a:p>
              <a:p>
                <a:pPr lvl="3"/>
                <a:r>
                  <a:rPr lang="en-US" altLang="en-US" dirty="0" smtClean="0"/>
                  <a:t>18-pattern is used freq. shifted 4 times to cover all 72 channels</a:t>
                </a:r>
              </a:p>
              <a:p>
                <a:pPr lvl="2"/>
                <a:r>
                  <a:rPr lang="en-US" altLang="en-US" dirty="0" smtClean="0"/>
                  <a:t>Channels within pattern should be spaced 6 or 4 channels apart respectively</a:t>
                </a:r>
              </a:p>
              <a:p>
                <a:pPr lvl="3"/>
                <a:r>
                  <a:rPr lang="en-US" altLang="en-US" dirty="0" smtClean="0"/>
                  <a:t>Frequency shifted patterns are shifted by 1 channel</a:t>
                </a:r>
              </a:p>
              <a:p>
                <a:pPr lvl="3"/>
                <a:endParaRPr lang="en-US" altLang="en-US" dirty="0">
                  <a:solidFill>
                    <a:schemeClr val="tx1"/>
                  </a:solidFill>
                </a:endParaRPr>
              </a:p>
              <a:p>
                <a:r>
                  <a:rPr lang="en-US" altLang="en-US" dirty="0" smtClean="0"/>
                  <a:t>Number of patterns, final design and usage of different patterns require more 802.15 expertise!</a:t>
                </a:r>
                <a:endParaRPr lang="de-DE" altLang="en-US"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b="-740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28</a:t>
            </a:fld>
            <a:endParaRPr lang="en-US" altLang="de-DE"/>
          </a:p>
        </p:txBody>
      </p:sp>
    </p:spTree>
    <p:extLst>
      <p:ext uri="{BB962C8B-B14F-4D97-AF65-F5344CB8AC3E}">
        <p14:creationId xmlns:p14="http://schemas.microsoft.com/office/powerpoint/2010/main" val="1719648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Proposed</a:t>
            </a:r>
            <a:r>
              <a:rPr lang="en-US" dirty="0" smtClean="0"/>
              <a:t/>
            </a:r>
            <a:br>
              <a:rPr lang="en-US" dirty="0" smtClean="0"/>
            </a:br>
            <a:r>
              <a:rPr lang="en-US" dirty="0" smtClean="0"/>
              <a:t>LECIM FSK Reference Modulator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29</a:t>
            </a:fld>
            <a:endParaRPr lang="en-US" altLang="de-DE"/>
          </a:p>
        </p:txBody>
      </p:sp>
      <p:graphicFrame>
        <p:nvGraphicFramePr>
          <p:cNvPr id="7" name="Content Placeholder 8"/>
          <p:cNvGraphicFramePr>
            <a:graphicFrameLocks noGrp="1" noChangeAspect="1"/>
          </p:cNvGraphicFramePr>
          <p:nvPr>
            <p:ph idx="1"/>
            <p:extLst/>
          </p:nvPr>
        </p:nvGraphicFramePr>
        <p:xfrm>
          <a:off x="1954213" y="2095500"/>
          <a:ext cx="5233987" cy="3884613"/>
        </p:xfrm>
        <a:graphic>
          <a:graphicData uri="http://schemas.openxmlformats.org/presentationml/2006/ole">
            <mc:AlternateContent xmlns:mc="http://schemas.openxmlformats.org/markup-compatibility/2006">
              <mc:Choice xmlns:v="urn:schemas-microsoft-com:vml" Requires="v">
                <p:oleObj spid="_x0000_s37944" name="Visio" r:id="rId4" imgW="5248143" imgH="3895657" progId="Visio.Drawing.15">
                  <p:embed/>
                </p:oleObj>
              </mc:Choice>
              <mc:Fallback>
                <p:oleObj name="Visio" r:id="rId4" imgW="5248143" imgH="3895657" progId="Visio.Drawing.15">
                  <p:embed/>
                  <p:pic>
                    <p:nvPicPr>
                      <p:cNvPr id="7" name="Content Placeholder 8"/>
                      <p:cNvPicPr/>
                      <p:nvPr/>
                    </p:nvPicPr>
                    <p:blipFill>
                      <a:blip r:embed="rId5"/>
                      <a:stretch>
                        <a:fillRect/>
                      </a:stretch>
                    </p:blipFill>
                    <p:spPr>
                      <a:xfrm>
                        <a:off x="1954213" y="2095500"/>
                        <a:ext cx="5233987" cy="3884613"/>
                      </a:xfrm>
                      <a:prstGeom prst="rect">
                        <a:avLst/>
                      </a:prstGeom>
                    </p:spPr>
                  </p:pic>
                </p:oleObj>
              </mc:Fallback>
            </mc:AlternateContent>
          </a:graphicData>
        </a:graphic>
      </p:graphicFrame>
    </p:spTree>
    <p:extLst>
      <p:ext uri="{BB962C8B-B14F-4D97-AF65-F5344CB8AC3E}">
        <p14:creationId xmlns:p14="http://schemas.microsoft.com/office/powerpoint/2010/main" val="422918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idx="1"/>
          </p:nvPr>
        </p:nvSpPr>
        <p:spPr/>
        <p:txBody>
          <a:bodyPr/>
          <a:lstStyle/>
          <a:p>
            <a:r>
              <a:rPr lang="en-US" dirty="0" smtClean="0"/>
              <a:t>Trend: everything is smart and connected: houses, cities, meters, headphones …</a:t>
            </a:r>
          </a:p>
          <a:p>
            <a:pPr marL="0" indent="0">
              <a:buNone/>
            </a:pPr>
            <a:r>
              <a:rPr lang="en-US" dirty="0" smtClean="0">
                <a:sym typeface="Wingdings" panose="05000000000000000000" pitchFamily="2" charset="2"/>
              </a:rPr>
              <a:t>	 m</a:t>
            </a:r>
            <a:r>
              <a:rPr lang="en-US" dirty="0" smtClean="0"/>
              <a:t>ore and more wirelessly connected devices</a:t>
            </a: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Most networks operate within a very limited range and don’t require very high sensitivity</a:t>
            </a:r>
          </a:p>
          <a:p>
            <a:pPr marL="0" indent="0">
              <a:buNone/>
            </a:pPr>
            <a:r>
              <a:rPr lang="en-US" dirty="0" smtClean="0">
                <a:sym typeface="Wingdings" panose="05000000000000000000" pitchFamily="2" charset="2"/>
              </a:rPr>
              <a:t> Only very close networks interfere one another</a:t>
            </a: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3</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1434024284"/>
              </p:ext>
            </p:extLst>
          </p:nvPr>
        </p:nvGraphicFramePr>
        <p:xfrm>
          <a:off x="2360342" y="3153359"/>
          <a:ext cx="4423315" cy="2088232"/>
        </p:xfrm>
        <a:graphic>
          <a:graphicData uri="http://schemas.openxmlformats.org/presentationml/2006/ole">
            <mc:AlternateContent xmlns:mc="http://schemas.openxmlformats.org/markup-compatibility/2006">
              <mc:Choice xmlns:v="urn:schemas-microsoft-com:vml" Requires="v">
                <p:oleObj spid="_x0000_s31836" name="Visio" r:id="rId3" imgW="3341520" imgH="1577160" progId="Visio.Drawing.11">
                  <p:embed/>
                </p:oleObj>
              </mc:Choice>
              <mc:Fallback>
                <p:oleObj name="Visio" r:id="rId3" imgW="3341520" imgH="1577160" progId="Visio.Drawing.11">
                  <p:embed/>
                  <p:pic>
                    <p:nvPicPr>
                      <p:cNvPr id="7" name="Objekt 2"/>
                      <p:cNvPicPr/>
                      <p:nvPr/>
                    </p:nvPicPr>
                    <p:blipFill>
                      <a:blip r:embed="rId4"/>
                      <a:stretch>
                        <a:fillRect/>
                      </a:stretch>
                    </p:blipFill>
                    <p:spPr>
                      <a:xfrm>
                        <a:off x="2360342" y="3153359"/>
                        <a:ext cx="4423315" cy="2088232"/>
                      </a:xfrm>
                      <a:prstGeom prst="rect">
                        <a:avLst/>
                      </a:prstGeom>
                    </p:spPr>
                  </p:pic>
                </p:oleObj>
              </mc:Fallback>
            </mc:AlternateContent>
          </a:graphicData>
        </a:graphic>
      </p:graphicFrame>
    </p:spTree>
    <p:extLst>
      <p:ext uri="{BB962C8B-B14F-4D97-AF65-F5344CB8AC3E}">
        <p14:creationId xmlns:p14="http://schemas.microsoft.com/office/powerpoint/2010/main" val="1871512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models and settings</a:t>
            </a:r>
            <a:endParaRPr lang="en-US" dirty="0"/>
          </a:p>
        </p:txBody>
      </p:sp>
      <p:sp>
        <p:nvSpPr>
          <p:cNvPr id="3" name="Content Placeholder 2"/>
          <p:cNvSpPr>
            <a:spLocks noGrp="1"/>
          </p:cNvSpPr>
          <p:nvPr>
            <p:ph idx="1"/>
          </p:nvPr>
        </p:nvSpPr>
        <p:spPr/>
        <p:txBody>
          <a:bodyPr/>
          <a:lstStyle/>
          <a:p>
            <a:r>
              <a:rPr lang="en-US" dirty="0" smtClean="0"/>
              <a:t>Setup environment from [3]</a:t>
            </a:r>
          </a:p>
          <a:p>
            <a:pPr lvl="1"/>
            <a:r>
              <a:rPr lang="en-US" dirty="0"/>
              <a:t>Noise </a:t>
            </a:r>
            <a:r>
              <a:rPr lang="en-US" dirty="0" smtClean="0"/>
              <a:t>figure </a:t>
            </a:r>
            <a:r>
              <a:rPr lang="en-US" dirty="0"/>
              <a:t>= 3 </a:t>
            </a:r>
            <a:r>
              <a:rPr lang="en-US" dirty="0" smtClean="0"/>
              <a:t>dB</a:t>
            </a:r>
          </a:p>
          <a:p>
            <a:pPr lvl="1"/>
            <a:r>
              <a:rPr lang="en-US" dirty="0" smtClean="0"/>
              <a:t>Channel models</a:t>
            </a:r>
          </a:p>
          <a:p>
            <a:pPr lvl="2"/>
            <a:r>
              <a:rPr lang="en-US" dirty="0" smtClean="0"/>
              <a:t>TU0: Typical Urban 0Hz Doppler [4]</a:t>
            </a:r>
          </a:p>
          <a:p>
            <a:pPr lvl="2"/>
            <a:r>
              <a:rPr lang="en-US" dirty="0" smtClean="0"/>
              <a:t>TU3: Typical </a:t>
            </a:r>
            <a:r>
              <a:rPr lang="en-US" dirty="0"/>
              <a:t>Urban </a:t>
            </a:r>
            <a:r>
              <a:rPr lang="en-US" dirty="0" smtClean="0"/>
              <a:t>3Hz </a:t>
            </a:r>
            <a:r>
              <a:rPr lang="en-US" dirty="0"/>
              <a:t>Doppler [4</a:t>
            </a:r>
            <a:r>
              <a:rPr lang="en-US" dirty="0" smtClean="0"/>
              <a:t>]</a:t>
            </a:r>
          </a:p>
          <a:p>
            <a:pPr lvl="2"/>
            <a:endParaRPr lang="en-US" dirty="0" smtClean="0"/>
          </a:p>
          <a:p>
            <a:pPr lvl="1"/>
            <a:r>
              <a:rPr lang="en-US" dirty="0" smtClean="0"/>
              <a:t>Interference models to test against [3]</a:t>
            </a:r>
          </a:p>
          <a:p>
            <a:pPr lvl="2"/>
            <a:r>
              <a:rPr lang="en-US" dirty="0"/>
              <a:t>O</a:t>
            </a:r>
            <a:r>
              <a:rPr lang="en-US" dirty="0" smtClean="0"/>
              <a:t>utdoor </a:t>
            </a:r>
            <a:r>
              <a:rPr lang="en-US" dirty="0"/>
              <a:t>urban, </a:t>
            </a:r>
            <a:r>
              <a:rPr lang="en-US" dirty="0" err="1" smtClean="0"/>
              <a:t>h</a:t>
            </a:r>
            <a:r>
              <a:rPr lang="en-US" baseline="-25000" dirty="0" err="1" smtClean="0"/>
              <a:t>BS</a:t>
            </a:r>
            <a:r>
              <a:rPr lang="en-US" dirty="0" smtClean="0"/>
              <a:t>=140m [4]</a:t>
            </a:r>
          </a:p>
          <a:p>
            <a:pPr lvl="2"/>
            <a:endParaRPr lang="en-US" dirty="0"/>
          </a:p>
          <a:p>
            <a:pPr lvl="2"/>
            <a:endParaRPr lang="en-US" dirty="0" smtClean="0"/>
          </a:p>
          <a:p>
            <a:pPr lvl="1"/>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30</a:t>
            </a:fld>
            <a:endParaRPr lang="en-US" altLang="de-DE"/>
          </a:p>
        </p:txBody>
      </p:sp>
    </p:spTree>
    <p:extLst>
      <p:ext uri="{BB962C8B-B14F-4D97-AF65-F5344CB8AC3E}">
        <p14:creationId xmlns:p14="http://schemas.microsoft.com/office/powerpoint/2010/main" val="255472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Parameters</a:t>
            </a:r>
            <a:endParaRPr lang="en-US" dirty="0"/>
          </a:p>
        </p:txBody>
      </p:sp>
      <p:sp>
        <p:nvSpPr>
          <p:cNvPr id="3" name="Content Placeholder 2"/>
          <p:cNvSpPr>
            <a:spLocks noGrp="1"/>
          </p:cNvSpPr>
          <p:nvPr>
            <p:ph idx="1"/>
          </p:nvPr>
        </p:nvSpPr>
        <p:spPr/>
        <p:txBody>
          <a:bodyPr/>
          <a:lstStyle/>
          <a:p>
            <a:r>
              <a:rPr lang="en-US" dirty="0" smtClean="0"/>
              <a:t>Additional settings</a:t>
            </a:r>
          </a:p>
          <a:p>
            <a:pPr lvl="1"/>
            <a:r>
              <a:rPr lang="en-US" dirty="0" smtClean="0"/>
              <a:t>10.000 packets per point to achieve smooth graphs</a:t>
            </a:r>
          </a:p>
          <a:p>
            <a:pPr lvl="1"/>
            <a:r>
              <a:rPr lang="en-US" dirty="0" smtClean="0"/>
              <a:t>Maximum PSDU size of 32 </a:t>
            </a:r>
            <a:r>
              <a:rPr lang="en-US" dirty="0"/>
              <a:t>Bytes </a:t>
            </a:r>
            <a:r>
              <a:rPr lang="en-US" dirty="0" smtClean="0"/>
              <a:t>PSDU </a:t>
            </a:r>
          </a:p>
          <a:p>
            <a:pPr lvl="2"/>
            <a:r>
              <a:rPr lang="en-US" dirty="0" smtClean="0"/>
              <a:t>64 Symbols per sub-packet</a:t>
            </a:r>
          </a:p>
          <a:p>
            <a:pPr lvl="2"/>
            <a:r>
              <a:rPr lang="en-US" dirty="0" smtClean="0">
                <a:sym typeface="Wingdings" panose="05000000000000000000" pitchFamily="2" charset="2"/>
              </a:rPr>
              <a:t>64 </a:t>
            </a:r>
            <a:r>
              <a:rPr lang="en-US" dirty="0">
                <a:sym typeface="Wingdings" panose="05000000000000000000" pitchFamily="2" charset="2"/>
              </a:rPr>
              <a:t>Symbols </a:t>
            </a:r>
            <a:r>
              <a:rPr lang="en-US" dirty="0" smtClean="0">
                <a:sym typeface="Wingdings" panose="05000000000000000000" pitchFamily="2" charset="2"/>
              </a:rPr>
              <a:t>gap between sub-packets</a:t>
            </a:r>
          </a:p>
          <a:p>
            <a:pPr lvl="1"/>
            <a:r>
              <a:rPr lang="en-US" dirty="0" smtClean="0">
                <a:sym typeface="Wingdings" panose="05000000000000000000" pitchFamily="2" charset="2"/>
              </a:rPr>
              <a:t>TSMA Time gap 64 symbols to cope with longest interferers of given model</a:t>
            </a:r>
            <a:endParaRPr lang="en-US" dirty="0" smtClean="0"/>
          </a:p>
          <a:p>
            <a:pPr lvl="1"/>
            <a:r>
              <a:rPr lang="en-US" dirty="0" smtClean="0"/>
              <a:t>2.0 MHz bandwidth </a:t>
            </a:r>
          </a:p>
          <a:p>
            <a:pPr lvl="1"/>
            <a:r>
              <a:rPr lang="en-US" dirty="0"/>
              <a:t>Receiver </a:t>
            </a:r>
            <a:r>
              <a:rPr lang="en-US" dirty="0" smtClean="0"/>
              <a:t>decodes </a:t>
            </a:r>
            <a:r>
              <a:rPr lang="en-US" dirty="0"/>
              <a:t>with realistic channel </a:t>
            </a:r>
            <a:r>
              <a:rPr lang="en-US" dirty="0" smtClean="0"/>
              <a:t>estimation</a:t>
            </a:r>
          </a:p>
          <a:p>
            <a:pPr lvl="1"/>
            <a:r>
              <a:rPr lang="en-US" dirty="0" smtClean="0"/>
              <a:t>FEC = 1/3 rate convolutional code</a:t>
            </a:r>
          </a:p>
          <a:p>
            <a:pPr lvl="2"/>
            <a:r>
              <a:rPr lang="en-US" dirty="0"/>
              <a:t>Effective </a:t>
            </a:r>
            <a:r>
              <a:rPr lang="en-US" dirty="0" smtClean="0"/>
              <a:t>data rates </a:t>
            </a:r>
            <a:r>
              <a:rPr lang="en-US" dirty="0"/>
              <a:t>include FEC, PHR and </a:t>
            </a:r>
            <a:r>
              <a:rPr lang="en-US" dirty="0" smtClean="0"/>
              <a:t>SHR</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31</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2852314466"/>
              </p:ext>
            </p:extLst>
          </p:nvPr>
        </p:nvGraphicFramePr>
        <p:xfrm>
          <a:off x="1009698" y="5582920"/>
          <a:ext cx="7200803" cy="741680"/>
        </p:xfrm>
        <a:graphic>
          <a:graphicData uri="http://schemas.openxmlformats.org/drawingml/2006/table">
            <a:tbl>
              <a:tblPr firstRow="1" bandRow="1">
                <a:tableStyleId>{5940675A-B579-460E-94D1-54222C63F5DA}</a:tableStyleId>
              </a:tblPr>
              <a:tblGrid>
                <a:gridCol w="2490707">
                  <a:extLst>
                    <a:ext uri="{9D8B030D-6E8A-4147-A177-3AD203B41FA5}">
                      <a16:colId xmlns:a16="http://schemas.microsoft.com/office/drawing/2014/main" val="3945353377"/>
                    </a:ext>
                  </a:extLst>
                </a:gridCol>
                <a:gridCol w="1935691">
                  <a:extLst>
                    <a:ext uri="{9D8B030D-6E8A-4147-A177-3AD203B41FA5}">
                      <a16:colId xmlns:a16="http://schemas.microsoft.com/office/drawing/2014/main" val="33377651"/>
                    </a:ext>
                  </a:extLst>
                </a:gridCol>
                <a:gridCol w="936104">
                  <a:extLst>
                    <a:ext uri="{9D8B030D-6E8A-4147-A177-3AD203B41FA5}">
                      <a16:colId xmlns:a16="http://schemas.microsoft.com/office/drawing/2014/main" val="3047032912"/>
                    </a:ext>
                  </a:extLst>
                </a:gridCol>
                <a:gridCol w="864096">
                  <a:extLst>
                    <a:ext uri="{9D8B030D-6E8A-4147-A177-3AD203B41FA5}">
                      <a16:colId xmlns:a16="http://schemas.microsoft.com/office/drawing/2014/main" val="884465096"/>
                    </a:ext>
                  </a:extLst>
                </a:gridCol>
                <a:gridCol w="974205">
                  <a:extLst>
                    <a:ext uri="{9D8B030D-6E8A-4147-A177-3AD203B41FA5}">
                      <a16:colId xmlns:a16="http://schemas.microsoft.com/office/drawing/2014/main" val="2609286697"/>
                    </a:ext>
                  </a:extLst>
                </a:gridCol>
              </a:tblGrid>
              <a:tr h="370840">
                <a:tc>
                  <a:txBody>
                    <a:bodyPr/>
                    <a:lstStyle/>
                    <a:p>
                      <a:r>
                        <a:rPr lang="en-US" dirty="0" smtClean="0"/>
                        <a:t>Symbol rate (</a:t>
                      </a:r>
                      <a:r>
                        <a:rPr lang="en-US" dirty="0" err="1" smtClean="0"/>
                        <a:t>kS</a:t>
                      </a:r>
                      <a:r>
                        <a:rPr lang="en-US" dirty="0" smtClean="0"/>
                        <a:t>/s)</a:t>
                      </a:r>
                      <a:endParaRPr lang="en-US" dirty="0"/>
                    </a:p>
                  </a:txBody>
                  <a:tcPr/>
                </a:tc>
                <a:tc>
                  <a:txBody>
                    <a:bodyPr/>
                    <a:lstStyle/>
                    <a:p>
                      <a:pPr algn="r"/>
                      <a:r>
                        <a:rPr lang="en-US" dirty="0" smtClean="0"/>
                        <a:t>2.38</a:t>
                      </a:r>
                      <a:r>
                        <a:rPr lang="en-US" baseline="0" dirty="0" smtClean="0"/>
                        <a:t> + 2*Spread</a:t>
                      </a:r>
                      <a:endParaRPr lang="en-US" dirty="0"/>
                    </a:p>
                  </a:txBody>
                  <a:tcPr/>
                </a:tc>
                <a:tc>
                  <a:txBody>
                    <a:bodyPr/>
                    <a:lstStyle/>
                    <a:p>
                      <a:pPr algn="r"/>
                      <a:r>
                        <a:rPr lang="en-US" dirty="0" smtClean="0"/>
                        <a:t>2.38</a:t>
                      </a:r>
                      <a:endParaRPr lang="en-US" dirty="0"/>
                    </a:p>
                  </a:txBody>
                  <a:tcPr/>
                </a:tc>
                <a:tc>
                  <a:txBody>
                    <a:bodyPr/>
                    <a:lstStyle/>
                    <a:p>
                      <a:pPr algn="r"/>
                      <a:r>
                        <a:rPr lang="en-US" dirty="0" smtClean="0"/>
                        <a:t>4.76</a:t>
                      </a:r>
                      <a:endParaRPr lang="en-US" dirty="0"/>
                    </a:p>
                  </a:txBody>
                  <a:tcPr/>
                </a:tc>
                <a:tc>
                  <a:txBody>
                    <a:bodyPr/>
                    <a:lstStyle/>
                    <a:p>
                      <a:pPr algn="r"/>
                      <a:r>
                        <a:rPr lang="en-US" dirty="0" smtClean="0"/>
                        <a:t>19.04</a:t>
                      </a:r>
                      <a:endParaRPr lang="en-US" dirty="0"/>
                    </a:p>
                  </a:txBody>
                  <a:tcPr/>
                </a:tc>
                <a:extLst>
                  <a:ext uri="{0D108BD9-81ED-4DB2-BD59-A6C34878D82A}">
                    <a16:rowId xmlns:a16="http://schemas.microsoft.com/office/drawing/2014/main" val="2103630287"/>
                  </a:ext>
                </a:extLst>
              </a:tr>
              <a:tr h="370840">
                <a:tc>
                  <a:txBody>
                    <a:bodyPr/>
                    <a:lstStyle/>
                    <a:p>
                      <a:r>
                        <a:rPr lang="en-US" dirty="0" smtClean="0"/>
                        <a:t>Eff. data rate (</a:t>
                      </a:r>
                      <a:r>
                        <a:rPr lang="en-US" dirty="0" err="1" smtClean="0"/>
                        <a:t>kbit</a:t>
                      </a:r>
                      <a:r>
                        <a:rPr lang="en-US" dirty="0" smtClean="0"/>
                        <a:t>/s)</a:t>
                      </a:r>
                      <a:endParaRPr lang="en-US" dirty="0"/>
                    </a:p>
                  </a:txBody>
                  <a:tcPr/>
                </a:tc>
                <a:tc>
                  <a:txBody>
                    <a:bodyPr/>
                    <a:lstStyle/>
                    <a:p>
                      <a:pPr algn="r"/>
                      <a:r>
                        <a:rPr lang="en-US" dirty="0" smtClean="0"/>
                        <a:t>0.29</a:t>
                      </a:r>
                      <a:endParaRPr lang="en-US" dirty="0"/>
                    </a:p>
                  </a:txBody>
                  <a:tcPr/>
                </a:tc>
                <a:tc>
                  <a:txBody>
                    <a:bodyPr/>
                    <a:lstStyle/>
                    <a:p>
                      <a:pPr algn="r"/>
                      <a:r>
                        <a:rPr lang="en-US" dirty="0" smtClean="0"/>
                        <a:t>0.58</a:t>
                      </a:r>
                      <a:endParaRPr lang="en-US" dirty="0"/>
                    </a:p>
                  </a:txBody>
                  <a:tcPr/>
                </a:tc>
                <a:tc>
                  <a:txBody>
                    <a:bodyPr/>
                    <a:lstStyle/>
                    <a:p>
                      <a:pPr algn="r"/>
                      <a:r>
                        <a:rPr lang="en-US" dirty="0" smtClean="0"/>
                        <a:t>1.17</a:t>
                      </a:r>
                      <a:endParaRPr lang="en-US" dirty="0"/>
                    </a:p>
                  </a:txBody>
                  <a:tcPr/>
                </a:tc>
                <a:tc>
                  <a:txBody>
                    <a:bodyPr/>
                    <a:lstStyle/>
                    <a:p>
                      <a:pPr algn="r"/>
                      <a:r>
                        <a:rPr lang="en-US" dirty="0" smtClean="0"/>
                        <a:t>4.66</a:t>
                      </a:r>
                      <a:endParaRPr lang="en-US" dirty="0"/>
                    </a:p>
                  </a:txBody>
                  <a:tcPr/>
                </a:tc>
                <a:extLst>
                  <a:ext uri="{0D108BD9-81ED-4DB2-BD59-A6C34878D82A}">
                    <a16:rowId xmlns:a16="http://schemas.microsoft.com/office/drawing/2014/main" val="543016399"/>
                  </a:ext>
                </a:extLst>
              </a:tr>
            </a:tbl>
          </a:graphicData>
        </a:graphic>
      </p:graphicFrame>
    </p:spTree>
    <p:extLst>
      <p:ext uri="{BB962C8B-B14F-4D97-AF65-F5344CB8AC3E}">
        <p14:creationId xmlns:p14="http://schemas.microsoft.com/office/powerpoint/2010/main" val="3002819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a:t>
            </a:r>
            <a:r>
              <a:rPr lang="en-US" dirty="0"/>
              <a:t>Required </a:t>
            </a:r>
            <a:r>
              <a:rPr lang="en-US" dirty="0" smtClean="0"/>
              <a:t>Sensitivity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32</a:t>
            </a:fld>
            <a:endParaRPr lang="en-US" altLang="de-DE"/>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1981200"/>
            <a:ext cx="6049962"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 y="2132856"/>
            <a:ext cx="2376116" cy="3139321"/>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Effective data rate of 0.29 </a:t>
            </a:r>
            <a:r>
              <a:rPr lang="en-US" sz="1800" dirty="0" err="1">
                <a:latin typeface="+mn-lt"/>
              </a:rPr>
              <a:t>kBit</a:t>
            </a:r>
            <a:r>
              <a:rPr lang="en-US" sz="1800" dirty="0">
                <a:latin typeface="+mn-lt"/>
              </a:rPr>
              <a:t>/s achieves required -140 </a:t>
            </a:r>
            <a:r>
              <a:rPr lang="en-US" sz="1800" dirty="0" err="1">
                <a:latin typeface="+mn-lt"/>
              </a:rPr>
              <a:t>dBm</a:t>
            </a:r>
            <a:r>
              <a:rPr lang="en-US" sz="1800" dirty="0">
                <a:latin typeface="+mn-lt"/>
              </a:rPr>
              <a:t> easily</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Requires symbol </a:t>
            </a:r>
            <a:r>
              <a:rPr lang="en-US" sz="1800" dirty="0">
                <a:latin typeface="+mn-lt"/>
              </a:rPr>
              <a:t>spreading with factor of </a:t>
            </a:r>
            <a:r>
              <a:rPr lang="en-US" sz="1800" dirty="0" smtClean="0">
                <a:latin typeface="+mn-lt"/>
              </a:rPr>
              <a:t>2 and usage </a:t>
            </a:r>
            <a:r>
              <a:rPr lang="en-US" sz="1800" dirty="0">
                <a:latin typeface="+mn-lt"/>
              </a:rPr>
              <a:t>of R = 1/3 FEC</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372027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TSMA with FEC </a:t>
            </a:r>
          </a:p>
        </p:txBody>
      </p:sp>
      <p:sp>
        <p:nvSpPr>
          <p:cNvPr id="3" name="Content Placeholder 2"/>
          <p:cNvSpPr>
            <a:spLocks noGrp="1"/>
          </p:cNvSpPr>
          <p:nvPr>
            <p:ph idx="1"/>
          </p:nvPr>
        </p:nvSpPr>
        <p:spPr/>
        <p:txBody>
          <a:bodyPr/>
          <a:lstStyle/>
          <a:p>
            <a:r>
              <a:rPr lang="en-US" dirty="0" smtClean="0">
                <a:sym typeface="Wingdings" panose="05000000000000000000" pitchFamily="2" charset="2"/>
              </a:rPr>
              <a:t>Comparison </a:t>
            </a:r>
            <a:r>
              <a:rPr lang="en-US" dirty="0">
                <a:sym typeface="Wingdings" panose="05000000000000000000" pitchFamily="2" charset="2"/>
              </a:rPr>
              <a:t>based on same on-air time to have same energy requirement for </a:t>
            </a:r>
            <a:r>
              <a:rPr lang="en-US" dirty="0" smtClean="0">
                <a:sym typeface="Wingdings" panose="05000000000000000000" pitchFamily="2" charset="2"/>
              </a:rPr>
              <a:t>transmission</a:t>
            </a:r>
            <a:r>
              <a:rPr lang="en-US" dirty="0" smtClean="0"/>
              <a:t> </a:t>
            </a:r>
          </a:p>
          <a:p>
            <a:endParaRPr lang="en-US" dirty="0" smtClean="0"/>
          </a:p>
          <a:p>
            <a:r>
              <a:rPr lang="en-US" dirty="0" smtClean="0"/>
              <a:t>FEC 1/3 coded TSMA</a:t>
            </a:r>
            <a:endParaRPr lang="en-US" dirty="0"/>
          </a:p>
          <a:p>
            <a:pPr lvl="1"/>
            <a:r>
              <a:rPr lang="en-US" dirty="0" smtClean="0"/>
              <a:t>Effective </a:t>
            </a:r>
            <a:r>
              <a:rPr lang="en-US" dirty="0"/>
              <a:t>data </a:t>
            </a:r>
            <a:r>
              <a:rPr lang="en-US" dirty="0" smtClean="0"/>
              <a:t>rate </a:t>
            </a:r>
            <a:r>
              <a:rPr lang="en-US" dirty="0"/>
              <a:t>~4.66 </a:t>
            </a:r>
            <a:r>
              <a:rPr lang="en-US" dirty="0" err="1"/>
              <a:t>kbit</a:t>
            </a:r>
            <a:r>
              <a:rPr lang="en-US" dirty="0"/>
              <a:t>/s </a:t>
            </a:r>
          </a:p>
          <a:p>
            <a:pPr lvl="1"/>
            <a:r>
              <a:rPr lang="en-US" dirty="0" smtClean="0"/>
              <a:t>Total on-air time 60ms</a:t>
            </a:r>
          </a:p>
          <a:p>
            <a:pPr lvl="1"/>
            <a:endParaRPr lang="en-US" dirty="0" smtClean="0"/>
          </a:p>
          <a:p>
            <a:r>
              <a:rPr lang="en-US" dirty="0" err="1" smtClean="0"/>
              <a:t>Uncoded</a:t>
            </a:r>
            <a:endParaRPr lang="en-US" dirty="0" smtClean="0"/>
          </a:p>
          <a:p>
            <a:pPr lvl="1"/>
            <a:r>
              <a:rPr lang="en-US" dirty="0" smtClean="0"/>
              <a:t>35.25 Byte = 282 bits @ 4.76 </a:t>
            </a:r>
            <a:r>
              <a:rPr lang="en-US" dirty="0" err="1" smtClean="0"/>
              <a:t>kbit</a:t>
            </a:r>
            <a:r>
              <a:rPr lang="en-US" dirty="0" smtClean="0"/>
              <a:t>/s </a:t>
            </a:r>
          </a:p>
          <a:p>
            <a:pPr lvl="1"/>
            <a:r>
              <a:rPr lang="en-US" dirty="0">
                <a:sym typeface="Wingdings" panose="05000000000000000000" pitchFamily="2" charset="2"/>
              </a:rPr>
              <a:t>T</a:t>
            </a:r>
            <a:r>
              <a:rPr lang="en-US" dirty="0" smtClean="0">
                <a:sym typeface="Wingdings" panose="05000000000000000000" pitchFamily="2" charset="2"/>
              </a:rPr>
              <a:t>otal on-air time 59ms</a:t>
            </a:r>
            <a:endParaRPr lang="en-US" dirty="0">
              <a:sym typeface="Wingdings" panose="05000000000000000000" pitchFamily="2" charset="2"/>
            </a:endParaRP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33</a:t>
            </a:fld>
            <a:endParaRPr lang="en-US" altLang="de-DE"/>
          </a:p>
        </p:txBody>
      </p:sp>
    </p:spTree>
    <p:extLst>
      <p:ext uri="{BB962C8B-B14F-4D97-AF65-F5344CB8AC3E}">
        <p14:creationId xmlns:p14="http://schemas.microsoft.com/office/powerpoint/2010/main" val="609234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TSMA with FEC </a:t>
            </a:r>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34</a:t>
            </a:fld>
            <a:endParaRPr lang="en-US" altLang="de-DE"/>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6240001"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82084" y="2204864"/>
            <a:ext cx="2376116" cy="2585323"/>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no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20 dB gain </a:t>
            </a:r>
            <a:r>
              <a:rPr lang="en-US" sz="1800" dirty="0">
                <a:latin typeface="+mn-lt"/>
              </a:rPr>
              <a:t>of proposal compared to </a:t>
            </a:r>
            <a:r>
              <a:rPr lang="en-US" sz="1800" dirty="0" err="1">
                <a:latin typeface="+mn-lt"/>
              </a:rPr>
              <a:t>uncoded</a:t>
            </a:r>
            <a:r>
              <a:rPr lang="en-US" sz="1800" dirty="0">
                <a:latin typeface="+mn-lt"/>
              </a:rPr>
              <a:t> transmission at same transmission energy</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93584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TSMA with FEC </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35</a:t>
            </a:fld>
            <a:endParaRPr lang="en-US" altLang="de-DE"/>
          </a:p>
        </p:txBody>
      </p:sp>
      <p:pic>
        <p:nvPicPr>
          <p:cNvPr id="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6240001"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82084" y="2204864"/>
            <a:ext cx="2376116" cy="2585323"/>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no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28 dB+ gain of proposal compared to </a:t>
            </a:r>
            <a:r>
              <a:rPr lang="en-US" sz="1800" dirty="0" err="1" smtClean="0">
                <a:latin typeface="+mn-lt"/>
              </a:rPr>
              <a:t>uncoded</a:t>
            </a:r>
            <a:r>
              <a:rPr lang="en-US" sz="1800" dirty="0">
                <a:latin typeface="+mn-lt"/>
              </a:rPr>
              <a:t> </a:t>
            </a:r>
            <a:r>
              <a:rPr lang="en-US" sz="1800" dirty="0" smtClean="0">
                <a:latin typeface="+mn-lt"/>
              </a:rPr>
              <a:t>transmission at same transmission energy</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975795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TSMA with FEC </a:t>
            </a:r>
          </a:p>
        </p:txBody>
      </p:sp>
      <p:sp>
        <p:nvSpPr>
          <p:cNvPr id="3" name="Content Placeholder 2"/>
          <p:cNvSpPr>
            <a:spLocks noGrp="1"/>
          </p:cNvSpPr>
          <p:nvPr>
            <p:ph idx="1"/>
          </p:nvPr>
        </p:nvSpPr>
        <p:spPr/>
        <p:txBody>
          <a:bodyPr/>
          <a:lstStyle/>
          <a:p>
            <a:r>
              <a:rPr lang="en-US" dirty="0" smtClean="0"/>
              <a:t>Same on-air time for both transmissions for approximately similar power consumption</a:t>
            </a:r>
          </a:p>
          <a:p>
            <a:endParaRPr lang="en-US" dirty="0"/>
          </a:p>
          <a:p>
            <a:r>
              <a:rPr lang="en-US" dirty="0">
                <a:sym typeface="Wingdings" panose="05000000000000000000" pitchFamily="2" charset="2"/>
              </a:rPr>
              <a:t>FEC coded can achieve same performance at ~ 1/500</a:t>
            </a:r>
            <a:r>
              <a:rPr lang="en-US" baseline="30000" dirty="0">
                <a:sym typeface="Wingdings" panose="05000000000000000000" pitchFamily="2" charset="2"/>
              </a:rPr>
              <a:t>th</a:t>
            </a:r>
            <a:r>
              <a:rPr lang="en-US" dirty="0">
                <a:sym typeface="Wingdings" panose="05000000000000000000" pitchFamily="2" charset="2"/>
              </a:rPr>
              <a:t> of the required transmit </a:t>
            </a:r>
            <a:r>
              <a:rPr lang="en-US" dirty="0" smtClean="0">
                <a:sym typeface="Wingdings" panose="05000000000000000000" pitchFamily="2" charset="2"/>
              </a:rPr>
              <a:t>energy</a:t>
            </a:r>
            <a:endParaRPr lang="en-US" dirty="0">
              <a:sym typeface="Wingdings" panose="05000000000000000000" pitchFamily="2" charset="2"/>
            </a:endParaRPr>
          </a:p>
          <a:p>
            <a:endParaRPr lang="en-US" dirty="0" smtClean="0"/>
          </a:p>
          <a:p>
            <a:r>
              <a:rPr lang="en-US" dirty="0" smtClean="0"/>
              <a:t>28 dB difference in required energy correspond to roughly to the comparison of a coin cell battery with a milk carton with same energy density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36</a:t>
            </a:fld>
            <a:endParaRPr lang="en-US" altLang="de-DE"/>
          </a:p>
        </p:txBody>
      </p:sp>
    </p:spTree>
    <p:extLst>
      <p:ext uri="{BB962C8B-B14F-4D97-AF65-F5344CB8AC3E}">
        <p14:creationId xmlns:p14="http://schemas.microsoft.com/office/powerpoint/2010/main" val="385254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Robustness (2)</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37</a:t>
            </a:fld>
            <a:endParaRPr lang="en-US" altLang="de-DE"/>
          </a:p>
        </p:txBody>
      </p:sp>
      <p:pic>
        <p:nvPicPr>
          <p:cNvPr id="8" name="Content Placeholder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800000"/>
            <a:ext cx="6240001"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 y="2132856"/>
            <a:ext cx="2376116" cy="4524315"/>
          </a:xfrm>
          <a:prstGeom prst="rect">
            <a:avLst/>
          </a:prstGeom>
          <a:noFill/>
        </p:spPr>
        <p:txBody>
          <a:bodyPr wrap="square" rtlCol="0">
            <a:spAutoFit/>
          </a:bodyPr>
          <a:lstStyle/>
          <a:p>
            <a:pPr marL="171450" indent="-171450">
              <a:buFont typeface="Arial" panose="020B0604020202020204" pitchFamily="34" charset="0"/>
              <a:buChar char="•"/>
            </a:pPr>
            <a:r>
              <a:rPr lang="it-IT" sz="1800" dirty="0" err="1">
                <a:latin typeface="+mn-lt"/>
              </a:rPr>
              <a:t>Required</a:t>
            </a:r>
            <a:r>
              <a:rPr lang="it-IT" sz="1800" dirty="0">
                <a:latin typeface="+mn-lt"/>
              </a:rPr>
              <a:t> Scenario </a:t>
            </a:r>
            <a:r>
              <a:rPr lang="it-IT" sz="1800" dirty="0" err="1">
                <a:latin typeface="+mn-lt"/>
              </a:rPr>
              <a:t>urban</a:t>
            </a:r>
            <a:r>
              <a:rPr lang="it-IT" sz="1800" dirty="0">
                <a:latin typeface="+mn-lt"/>
              </a:rPr>
              <a:t>, h = 140m, PER </a:t>
            </a:r>
            <a:r>
              <a:rPr lang="it-IT" sz="1800" dirty="0" smtClean="0">
                <a:latin typeface="+mn-lt"/>
              </a:rPr>
              <a:t>10-2</a:t>
            </a:r>
          </a:p>
          <a:p>
            <a:pPr marL="171450" indent="-171450">
              <a:buFont typeface="Arial" panose="020B0604020202020204" pitchFamily="34" charset="0"/>
              <a:buChar char="•"/>
            </a:pPr>
            <a:r>
              <a:rPr lang="en-US" sz="1800" dirty="0"/>
              <a:t>IG report (DCN 15-17-0528-01)</a:t>
            </a:r>
            <a:endParaRPr lang="it-IT" sz="1800" dirty="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8.5 </a:t>
            </a:r>
            <a:r>
              <a:rPr lang="en-US" sz="1800" dirty="0">
                <a:latin typeface="+mn-lt"/>
              </a:rPr>
              <a:t>dB gain over FEC coded transmission without TSMA</a:t>
            </a:r>
          </a:p>
          <a:p>
            <a:pPr marL="171450" indent="-171450">
              <a:buFont typeface="Arial" panose="020B0604020202020204" pitchFamily="34" charset="0"/>
              <a:buChar char="•"/>
            </a:pPr>
            <a:endParaRPr lang="en-US" sz="1800" dirty="0" smtClean="0">
              <a:latin typeface="+mn-lt"/>
            </a:endParaRPr>
          </a:p>
          <a:p>
            <a:pPr marL="171450" indent="-171450">
              <a:buFont typeface="Arial" panose="020B0604020202020204" pitchFamily="34" charset="0"/>
              <a:buChar char="•"/>
            </a:pPr>
            <a:r>
              <a:rPr lang="en-US" sz="1800" dirty="0" smtClean="0">
                <a:latin typeface="+mn-lt"/>
              </a:rPr>
              <a:t>only </a:t>
            </a:r>
            <a:r>
              <a:rPr lang="en-US" sz="1800" dirty="0">
                <a:latin typeface="+mn-lt"/>
              </a:rPr>
              <a:t>3 dB loss compared to non-interfered transmission</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3991375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Robustness (3)</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38</a:t>
            </a:fld>
            <a:endParaRPr lang="en-US" altLang="de-DE"/>
          </a:p>
        </p:txBody>
      </p:sp>
      <p:pic>
        <p:nvPicPr>
          <p:cNvPr id="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800000"/>
            <a:ext cx="6240001"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 y="2132856"/>
            <a:ext cx="2376116" cy="4524315"/>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Scenario less exposed receiver rural, h = 32m, PER </a:t>
            </a:r>
            <a:r>
              <a:rPr lang="en-US" sz="1800" dirty="0" smtClean="0">
                <a:latin typeface="+mn-lt"/>
              </a:rPr>
              <a:t>10-2</a:t>
            </a:r>
          </a:p>
          <a:p>
            <a:pPr marL="171450" indent="-171450">
              <a:buFont typeface="Arial" panose="020B0604020202020204" pitchFamily="34" charset="0"/>
              <a:buChar char="•"/>
            </a:pPr>
            <a:r>
              <a:rPr lang="en-US" sz="1800" dirty="0"/>
              <a:t>IG report (DCN 15-17-0528-01)</a:t>
            </a:r>
            <a:endParaRPr lang="en-US" sz="1800" dirty="0" smtClean="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7 dB gain over FEC coded transmission without </a:t>
            </a:r>
            <a:r>
              <a:rPr lang="en-US" sz="1800" dirty="0" smtClean="0">
                <a:latin typeface="+mn-lt"/>
              </a:rPr>
              <a:t>TSMA</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only 1.5 dB loss compared to non-interfered transmission</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1888723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Topics discussed in this preview</a:t>
            </a:r>
            <a:endParaRPr lang="en-US" dirty="0"/>
          </a:p>
        </p:txBody>
      </p:sp>
      <p:sp>
        <p:nvSpPr>
          <p:cNvPr id="8" name="Content Placeholder 7"/>
          <p:cNvSpPr>
            <a:spLocks noGrp="1"/>
          </p:cNvSpPr>
          <p:nvPr>
            <p:ph sz="half" idx="1"/>
          </p:nvPr>
        </p:nvSpPr>
        <p:spPr/>
        <p:txBody>
          <a:bodyPr/>
          <a:lstStyle/>
          <a:p>
            <a:pPr>
              <a:buClr>
                <a:srgbClr val="00B050"/>
              </a:buClr>
              <a:buSzPct val="110000"/>
              <a:buFont typeface="Wingdings" panose="05000000000000000000" pitchFamily="2" charset="2"/>
              <a:buChar char="ü"/>
            </a:pPr>
            <a:r>
              <a:rPr lang="en-US" dirty="0" smtClean="0"/>
              <a:t>Data Rate</a:t>
            </a:r>
            <a:endParaRPr lang="en-US" b="1" dirty="0">
              <a:solidFill>
                <a:srgbClr val="00B050"/>
              </a:solidFill>
            </a:endParaRPr>
          </a:p>
          <a:p>
            <a:pPr>
              <a:buClr>
                <a:srgbClr val="00B050"/>
              </a:buClr>
              <a:buSzPct val="110000"/>
              <a:buFont typeface="Wingdings" panose="05000000000000000000" pitchFamily="2" charset="2"/>
              <a:buChar char="ü"/>
            </a:pPr>
            <a:r>
              <a:rPr lang="en-US" dirty="0" smtClean="0"/>
              <a:t>Symbol/Chip rates</a:t>
            </a:r>
            <a:endParaRPr lang="en-US" dirty="0"/>
          </a:p>
          <a:p>
            <a:pPr>
              <a:buClr>
                <a:srgbClr val="00B050"/>
              </a:buClr>
              <a:buSzPct val="110000"/>
              <a:buFont typeface="Wingdings" panose="05000000000000000000" pitchFamily="2" charset="2"/>
              <a:buChar char="ü"/>
            </a:pPr>
            <a:r>
              <a:rPr lang="en-US" dirty="0" smtClean="0"/>
              <a:t>Forward </a:t>
            </a:r>
            <a:r>
              <a:rPr lang="en-US" dirty="0"/>
              <a:t>Error </a:t>
            </a:r>
            <a:r>
              <a:rPr lang="en-US" dirty="0" smtClean="0"/>
              <a:t>Correction</a:t>
            </a:r>
            <a:endParaRPr lang="en-US" dirty="0"/>
          </a:p>
          <a:p>
            <a:pPr>
              <a:buClr>
                <a:srgbClr val="00B050"/>
              </a:buClr>
              <a:buSzPct val="110000"/>
              <a:buFont typeface="Wingdings" panose="05000000000000000000" pitchFamily="2" charset="2"/>
              <a:buChar char="ü"/>
            </a:pPr>
            <a:r>
              <a:rPr lang="en-US" dirty="0" smtClean="0"/>
              <a:t>Modulation/Coding</a:t>
            </a:r>
            <a:endParaRPr lang="en-US" dirty="0"/>
          </a:p>
          <a:p>
            <a:pPr>
              <a:buClr>
                <a:srgbClr val="00B050"/>
              </a:buClr>
              <a:buSzPct val="110000"/>
              <a:buFont typeface="Wingdings" panose="05000000000000000000" pitchFamily="2" charset="2"/>
              <a:buChar char="ü"/>
            </a:pPr>
            <a:r>
              <a:rPr lang="en-US" dirty="0" smtClean="0"/>
              <a:t>Fragmentation</a:t>
            </a:r>
            <a:endParaRPr lang="en-US" dirty="0"/>
          </a:p>
          <a:p>
            <a:pPr>
              <a:buClr>
                <a:srgbClr val="00B050"/>
              </a:buClr>
              <a:buSzPct val="110000"/>
              <a:buFont typeface="Wingdings" panose="05000000000000000000" pitchFamily="2" charset="2"/>
              <a:buChar char="ü"/>
            </a:pPr>
            <a:r>
              <a:rPr lang="en-US" dirty="0" smtClean="0"/>
              <a:t>PHY </a:t>
            </a:r>
            <a:r>
              <a:rPr lang="en-US" dirty="0"/>
              <a:t>Frame Structure</a:t>
            </a:r>
          </a:p>
          <a:p>
            <a:pPr>
              <a:buClr>
                <a:srgbClr val="00B050"/>
              </a:buClr>
              <a:buSzPct val="110000"/>
              <a:buFont typeface="Wingdings" panose="05000000000000000000" pitchFamily="2" charset="2"/>
              <a:buChar char="ü"/>
            </a:pPr>
            <a:r>
              <a:rPr lang="en-US" dirty="0" smtClean="0"/>
              <a:t>Transmit PSD</a:t>
            </a:r>
          </a:p>
          <a:p>
            <a:pPr>
              <a:buClr>
                <a:srgbClr val="00B050"/>
              </a:buClr>
              <a:buSzPct val="110000"/>
              <a:buFont typeface="Wingdings" panose="05000000000000000000" pitchFamily="2" charset="2"/>
              <a:buChar char="ü"/>
            </a:pPr>
            <a:r>
              <a:rPr lang="en-US" dirty="0" smtClean="0"/>
              <a:t>Operational Bands</a:t>
            </a:r>
          </a:p>
          <a:p>
            <a:endParaRPr lang="en-US" dirty="0" smtClean="0"/>
          </a:p>
          <a:p>
            <a:endParaRPr lang="en-US" dirty="0"/>
          </a:p>
        </p:txBody>
      </p:sp>
      <p:sp>
        <p:nvSpPr>
          <p:cNvPr id="9" name="Content Placeholder 8"/>
          <p:cNvSpPr>
            <a:spLocks noGrp="1"/>
          </p:cNvSpPr>
          <p:nvPr>
            <p:ph sz="half" idx="2"/>
          </p:nvPr>
        </p:nvSpPr>
        <p:spPr/>
        <p:txBody>
          <a:bodyPr/>
          <a:lstStyle/>
          <a:p>
            <a:pPr>
              <a:buClr>
                <a:srgbClr val="00B050"/>
              </a:buClr>
              <a:buSzPct val="110000"/>
              <a:buFont typeface="Wingdings" panose="05000000000000000000" pitchFamily="2" charset="2"/>
              <a:buChar char="ü"/>
            </a:pPr>
            <a:r>
              <a:rPr lang="en-US" dirty="0"/>
              <a:t>Minimum Required </a:t>
            </a:r>
            <a:r>
              <a:rPr lang="en-US" dirty="0" smtClean="0"/>
              <a:t>Sensitivity</a:t>
            </a:r>
          </a:p>
          <a:p>
            <a:pPr>
              <a:buClr>
                <a:srgbClr val="00B050"/>
              </a:buClr>
              <a:buSzPct val="110000"/>
              <a:buFont typeface="Wingdings" panose="05000000000000000000" pitchFamily="2" charset="2"/>
              <a:buChar char="ü"/>
            </a:pPr>
            <a:r>
              <a:rPr lang="en-US" dirty="0"/>
              <a:t>Interference </a:t>
            </a:r>
            <a:r>
              <a:rPr lang="en-US" dirty="0" smtClean="0"/>
              <a:t>Robustness</a:t>
            </a:r>
          </a:p>
          <a:p>
            <a:pPr>
              <a:buClr>
                <a:srgbClr val="00B050"/>
              </a:buClr>
              <a:buSzPct val="110000"/>
              <a:buFont typeface="Wingdings" panose="05000000000000000000" pitchFamily="2" charset="2"/>
              <a:buChar char="ü"/>
            </a:pP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39</a:t>
            </a:fld>
            <a:endParaRPr lang="en-US" altLang="de-DE"/>
          </a:p>
        </p:txBody>
      </p:sp>
    </p:spTree>
    <p:extLst>
      <p:ext uri="{BB962C8B-B14F-4D97-AF65-F5344CB8AC3E}">
        <p14:creationId xmlns:p14="http://schemas.microsoft.com/office/powerpoint/2010/main" val="4672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idx="1"/>
          </p:nvPr>
        </p:nvSpPr>
        <p:spPr/>
        <p:txBody>
          <a:bodyPr/>
          <a:lstStyle/>
          <a:p>
            <a:r>
              <a:rPr lang="en-US" dirty="0" smtClean="0"/>
              <a:t>Low Power Wide Area (LPWA) networks for smart metering, predictive maintenance etc. use very high sensitivity to achieve low-power and wide-area (10km+)</a:t>
            </a:r>
          </a:p>
          <a:p>
            <a:pPr>
              <a:buFont typeface="Wingdings" panose="05000000000000000000" pitchFamily="2" charset="2"/>
              <a:buChar char="à"/>
            </a:pPr>
            <a:r>
              <a:rPr lang="en-US" dirty="0" smtClean="0">
                <a:sym typeface="Wingdings" panose="05000000000000000000" pitchFamily="2" charset="2"/>
              </a:rPr>
              <a:t>Many networks are potential interferers for the LPWA network</a:t>
            </a:r>
          </a:p>
          <a:p>
            <a:pPr marL="0" indent="0">
              <a:buNone/>
            </a:pP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3916778569"/>
              </p:ext>
            </p:extLst>
          </p:nvPr>
        </p:nvGraphicFramePr>
        <p:xfrm>
          <a:off x="1835150" y="3381375"/>
          <a:ext cx="5329238" cy="2940050"/>
        </p:xfrm>
        <a:graphic>
          <a:graphicData uri="http://schemas.openxmlformats.org/presentationml/2006/ole">
            <mc:AlternateContent xmlns:mc="http://schemas.openxmlformats.org/markup-compatibility/2006">
              <mc:Choice xmlns:v="urn:schemas-microsoft-com:vml" Requires="v">
                <p:oleObj spid="_x0000_s32858" name="Visio" r:id="rId3" imgW="5124600" imgH="2828520" progId="Visio.Drawing.11">
                  <p:embed/>
                </p:oleObj>
              </mc:Choice>
              <mc:Fallback>
                <p:oleObj name="Visio" r:id="rId3" imgW="5124600" imgH="2828520" progId="Visio.Drawing.11">
                  <p:embed/>
                  <p:pic>
                    <p:nvPicPr>
                      <p:cNvPr id="10" name="Objekt 2"/>
                      <p:cNvPicPr/>
                      <p:nvPr/>
                    </p:nvPicPr>
                    <p:blipFill>
                      <a:blip r:embed="rId4"/>
                      <a:stretch>
                        <a:fillRect/>
                      </a:stretch>
                    </p:blipFill>
                    <p:spPr>
                      <a:xfrm>
                        <a:off x="1835150" y="3381375"/>
                        <a:ext cx="5329238" cy="2940050"/>
                      </a:xfrm>
                      <a:prstGeom prst="rect">
                        <a:avLst/>
                      </a:prstGeom>
                    </p:spPr>
                  </p:pic>
                </p:oleObj>
              </mc:Fallback>
            </mc:AlternateContent>
          </a:graphicData>
        </a:graphic>
      </p:graphicFrame>
    </p:spTree>
    <p:extLst>
      <p:ext uri="{BB962C8B-B14F-4D97-AF65-F5344CB8AC3E}">
        <p14:creationId xmlns:p14="http://schemas.microsoft.com/office/powerpoint/2010/main" val="4175322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Open topics</a:t>
            </a:r>
            <a:endParaRPr lang="en-US" dirty="0"/>
          </a:p>
        </p:txBody>
      </p:sp>
      <p:sp>
        <p:nvSpPr>
          <p:cNvPr id="9" name="Content Placeholder 8"/>
          <p:cNvSpPr>
            <a:spLocks noGrp="1"/>
          </p:cNvSpPr>
          <p:nvPr>
            <p:ph idx="1"/>
          </p:nvPr>
        </p:nvSpPr>
        <p:spPr/>
        <p:txBody>
          <a:bodyPr/>
          <a:lstStyle/>
          <a:p>
            <a:r>
              <a:rPr lang="en-US" dirty="0" smtClean="0"/>
              <a:t>Simulations to be done</a:t>
            </a:r>
          </a:p>
          <a:p>
            <a:pPr lvl="1"/>
            <a:r>
              <a:rPr lang="en-US" dirty="0" smtClean="0"/>
              <a:t>Coexistence </a:t>
            </a:r>
            <a:r>
              <a:rPr lang="en-US" dirty="0"/>
              <a:t>Features</a:t>
            </a:r>
          </a:p>
          <a:p>
            <a:pPr lvl="1"/>
            <a:r>
              <a:rPr lang="en-US" dirty="0"/>
              <a:t>Multipath Robustness</a:t>
            </a:r>
          </a:p>
          <a:p>
            <a:endParaRPr lang="en-US" dirty="0" smtClean="0"/>
          </a:p>
          <a:p>
            <a:r>
              <a:rPr lang="en-US" dirty="0" smtClean="0"/>
              <a:t>Discussion and feedback from the group required</a:t>
            </a:r>
            <a:endParaRPr lang="en-US" dirty="0"/>
          </a:p>
          <a:p>
            <a:pPr lvl="1"/>
            <a:r>
              <a:rPr lang="en-US" dirty="0" smtClean="0"/>
              <a:t>Time-</a:t>
            </a:r>
            <a:r>
              <a:rPr lang="en-US" dirty="0"/>
              <a:t>/ Frequency Patterns</a:t>
            </a:r>
          </a:p>
          <a:p>
            <a:pPr lvl="1"/>
            <a:r>
              <a:rPr lang="en-US" dirty="0"/>
              <a:t>Frequency, Synchronization and </a:t>
            </a:r>
            <a:r>
              <a:rPr lang="en-US" dirty="0" smtClean="0"/>
              <a:t>Timing</a:t>
            </a:r>
          </a:p>
          <a:p>
            <a:pPr lvl="1"/>
            <a:endParaRPr lang="en-US" dirty="0">
              <a:solidFill>
                <a:srgbClr val="FF0000"/>
              </a:solidFill>
            </a:endParaRPr>
          </a:p>
          <a:p>
            <a:r>
              <a:rPr lang="en-US" dirty="0" smtClean="0">
                <a:solidFill>
                  <a:srgbClr val="FF0000"/>
                </a:solidFill>
              </a:rPr>
              <a:t>Discussion and feedback from the group very much appreciated</a:t>
            </a:r>
          </a:p>
          <a:p>
            <a:pPr lvl="1"/>
            <a:r>
              <a:rPr lang="en-US" dirty="0" smtClean="0">
                <a:solidFill>
                  <a:srgbClr val="FF0000"/>
                </a:solidFill>
              </a:rPr>
              <a:t>All topics presented here!</a:t>
            </a:r>
            <a:endParaRPr lang="en-US" dirty="0">
              <a:solidFill>
                <a:srgbClr val="FF0000"/>
              </a:solidFill>
            </a:endParaRPr>
          </a:p>
          <a:p>
            <a:endParaRPr lang="en-US" dirty="0"/>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40</a:t>
            </a:fld>
            <a:endParaRPr lang="en-US" altLang="de-DE"/>
          </a:p>
        </p:txBody>
      </p:sp>
    </p:spTree>
    <p:extLst>
      <p:ext uri="{BB962C8B-B14F-4D97-AF65-F5344CB8AC3E}">
        <p14:creationId xmlns:p14="http://schemas.microsoft.com/office/powerpoint/2010/main" val="13627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Thank you!</a:t>
            </a:r>
            <a:endParaRPr lang="en-US" dirty="0"/>
          </a:p>
        </p:txBody>
      </p:sp>
      <p:sp>
        <p:nvSpPr>
          <p:cNvPr id="9" name="Subtitle 8"/>
          <p:cNvSpPr>
            <a:spLocks noGrp="1"/>
          </p:cNvSpPr>
          <p:nvPr>
            <p:ph type="subTitle" idx="1"/>
          </p:nvPr>
        </p:nvSpPr>
        <p:spPr/>
        <p:txBody>
          <a:bodyPr/>
          <a:lstStyle/>
          <a:p>
            <a:r>
              <a:rPr lang="en-US" dirty="0" smtClean="0"/>
              <a:t>Any questions or suggestions?</a:t>
            </a:r>
            <a:endParaRPr lang="en-US" dirty="0"/>
          </a:p>
        </p:txBody>
      </p:sp>
      <p:sp>
        <p:nvSpPr>
          <p:cNvPr id="5" name="Date Placeholder 4"/>
          <p:cNvSpPr>
            <a:spLocks noGrp="1"/>
          </p:cNvSpPr>
          <p:nvPr>
            <p:ph type="dt" sz="half" idx="10"/>
          </p:nvPr>
        </p:nvSpPr>
        <p:spPr/>
        <p:txBody>
          <a:bodyPr/>
          <a:lstStyle/>
          <a:p>
            <a:r>
              <a:rPr lang="de-DE" altLang="de-DE" smtClean="0"/>
              <a:t>July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41</a:t>
            </a:fld>
            <a:endParaRPr lang="en-US" altLang="de-DE"/>
          </a:p>
        </p:txBody>
      </p:sp>
    </p:spTree>
    <p:extLst>
      <p:ext uri="{BB962C8B-B14F-4D97-AF65-F5344CB8AC3E}">
        <p14:creationId xmlns:p14="http://schemas.microsoft.com/office/powerpoint/2010/main" val="3705069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smtClean="0"/>
              <a:t>[1] IEEE </a:t>
            </a:r>
            <a:r>
              <a:rPr lang="en-US" dirty="0" err="1"/>
              <a:t>Std</a:t>
            </a:r>
            <a:r>
              <a:rPr lang="en-US" dirty="0"/>
              <a:t> 802.15.4™-2015</a:t>
            </a:r>
            <a:r>
              <a:rPr lang="en-US" dirty="0" smtClean="0"/>
              <a:t> </a:t>
            </a:r>
          </a:p>
          <a:p>
            <a:pPr marL="0" indent="0">
              <a:buNone/>
            </a:pPr>
            <a:r>
              <a:rPr lang="en-US" dirty="0" smtClean="0"/>
              <a:t>[2] </a:t>
            </a:r>
            <a:r>
              <a:rPr lang="en-US" dirty="0"/>
              <a:t>P802.15.4w PAR</a:t>
            </a:r>
            <a:endParaRPr lang="en-US" dirty="0" smtClean="0"/>
          </a:p>
          <a:p>
            <a:pPr marL="0" indent="0">
              <a:buNone/>
            </a:pPr>
            <a:r>
              <a:rPr lang="en-US" dirty="0" smtClean="0"/>
              <a:t>[</a:t>
            </a:r>
            <a:r>
              <a:rPr lang="en-US" dirty="0"/>
              <a:t>3] 802.15.4w Technical Guidance </a:t>
            </a:r>
            <a:r>
              <a:rPr lang="en-US" dirty="0" smtClean="0"/>
              <a:t>Document; </a:t>
            </a:r>
            <a:r>
              <a:rPr lang="en-US" dirty="0"/>
              <a:t>12 March, 2018; 15-18-0161-00-004w</a:t>
            </a:r>
            <a:endParaRPr lang="en-US" dirty="0" smtClean="0"/>
          </a:p>
          <a:p>
            <a:pPr marL="0" indent="0">
              <a:buNone/>
            </a:pPr>
            <a:r>
              <a:rPr lang="en-US" dirty="0" smtClean="0"/>
              <a:t>[4</a:t>
            </a:r>
            <a:r>
              <a:rPr lang="en-US" dirty="0"/>
              <a:t>] Draft IG LPWA </a:t>
            </a:r>
            <a:r>
              <a:rPr lang="en-US" dirty="0" smtClean="0"/>
              <a:t>Report; </a:t>
            </a:r>
            <a:r>
              <a:rPr lang="en-US" dirty="0"/>
              <a:t>3 November, 2017; 15-17-0528-01</a:t>
            </a:r>
            <a:endParaRPr lang="en-US" dirty="0" smtClean="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42</a:t>
            </a:fld>
            <a:endParaRPr lang="en-US" altLang="de-DE"/>
          </a:p>
        </p:txBody>
      </p:sp>
    </p:spTree>
    <p:extLst>
      <p:ext uri="{BB962C8B-B14F-4D97-AF65-F5344CB8AC3E}">
        <p14:creationId xmlns:p14="http://schemas.microsoft.com/office/powerpoint/2010/main" val="5221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Radio systems originally designed for reliable long range communication have to deal with increased interference, especially in narrow, unlicensed bands [4] </a:t>
            </a:r>
          </a:p>
          <a:p>
            <a:endParaRPr lang="en-US" dirty="0" smtClean="0"/>
          </a:p>
          <a:p>
            <a:endParaRPr lang="en-US" dirty="0" smtClean="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a:t>
            </a:fld>
            <a:endParaRPr lang="en-US" altLang="de-DE"/>
          </a:p>
        </p:txBody>
      </p:sp>
      <p:grpSp>
        <p:nvGrpSpPr>
          <p:cNvPr id="156" name="Group 60"/>
          <p:cNvGrpSpPr>
            <a:grpSpLocks noChangeAspect="1"/>
          </p:cNvGrpSpPr>
          <p:nvPr/>
        </p:nvGrpSpPr>
        <p:grpSpPr bwMode="auto">
          <a:xfrm>
            <a:off x="1595838" y="3068960"/>
            <a:ext cx="5919849" cy="3336012"/>
            <a:chOff x="1420" y="8093"/>
            <a:chExt cx="9405" cy="5301"/>
          </a:xfrm>
        </p:grpSpPr>
        <p:sp>
          <p:nvSpPr>
            <p:cNvPr id="157" name="AutoShape 158"/>
            <p:cNvSpPr>
              <a:spLocks noChangeAspect="1" noChangeArrowheads="1" noTextEdit="1"/>
            </p:cNvSpPr>
            <p:nvPr/>
          </p:nvSpPr>
          <p:spPr bwMode="auto">
            <a:xfrm>
              <a:off x="1420" y="8093"/>
              <a:ext cx="9405" cy="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58" name="Group 98"/>
            <p:cNvGrpSpPr>
              <a:grpSpLocks/>
            </p:cNvGrpSpPr>
            <p:nvPr/>
          </p:nvGrpSpPr>
          <p:grpSpPr bwMode="auto">
            <a:xfrm>
              <a:off x="1420" y="8207"/>
              <a:ext cx="9120" cy="5087"/>
              <a:chOff x="1420" y="8207"/>
              <a:chExt cx="9120" cy="5087"/>
            </a:xfrm>
          </p:grpSpPr>
          <p:grpSp>
            <p:nvGrpSpPr>
              <p:cNvPr id="170" name="Group 149"/>
              <p:cNvGrpSpPr>
                <a:grpSpLocks/>
              </p:cNvGrpSpPr>
              <p:nvPr/>
            </p:nvGrpSpPr>
            <p:grpSpPr bwMode="auto">
              <a:xfrm>
                <a:off x="2166" y="8207"/>
                <a:ext cx="7973" cy="4560"/>
                <a:chOff x="1990" y="8207"/>
                <a:chExt cx="7924" cy="4560"/>
              </a:xfrm>
            </p:grpSpPr>
            <p:sp>
              <p:nvSpPr>
                <p:cNvPr id="221"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7"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8"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1"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2"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3" name="Group 121"/>
              <p:cNvGrpSpPr>
                <a:grpSpLocks/>
              </p:cNvGrpSpPr>
              <p:nvPr/>
            </p:nvGrpSpPr>
            <p:grpSpPr bwMode="auto">
              <a:xfrm>
                <a:off x="2108" y="8435"/>
                <a:ext cx="8432" cy="4105"/>
                <a:chOff x="3347" y="4157"/>
                <a:chExt cx="6278" cy="3275"/>
              </a:xfrm>
            </p:grpSpPr>
            <p:sp>
              <p:nvSpPr>
                <p:cNvPr id="196"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9"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4"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0"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2"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8"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9"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0"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1"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2"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3"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4"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5"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59" name="Rectangle 97"/>
            <p:cNvSpPr>
              <a:spLocks noChangeArrowheads="1"/>
            </p:cNvSpPr>
            <p:nvPr/>
          </p:nvSpPr>
          <p:spPr bwMode="auto">
            <a:xfrm>
              <a:off x="6778" y="8264"/>
              <a:ext cx="2280" cy="4446"/>
            </a:xfrm>
            <a:prstGeom prst="rect">
              <a:avLst/>
            </a:prstGeom>
            <a:solidFill>
              <a:srgbClr val="D4E6F4"/>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0" name="AutoShape 96"/>
            <p:cNvSpPr>
              <a:spLocks noChangeArrowheads="1"/>
            </p:cNvSpPr>
            <p:nvPr/>
          </p:nvSpPr>
          <p:spPr bwMode="auto">
            <a:xfrm>
              <a:off x="2161" y="8264"/>
              <a:ext cx="7309" cy="4446"/>
            </a:xfrm>
            <a:prstGeom prst="parallelogram">
              <a:avLst>
                <a:gd name="adj" fmla="val 157712"/>
              </a:avLst>
            </a:prstGeom>
            <a:solidFill>
              <a:srgbClr val="B1C802"/>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1" name="Group 93"/>
            <p:cNvGrpSpPr>
              <a:grpSpLocks/>
            </p:cNvGrpSpPr>
            <p:nvPr/>
          </p:nvGrpSpPr>
          <p:grpSpPr bwMode="auto">
            <a:xfrm>
              <a:off x="2104" y="11000"/>
              <a:ext cx="8379" cy="251"/>
              <a:chOff x="2104" y="11000"/>
              <a:chExt cx="8379" cy="251"/>
            </a:xfrm>
          </p:grpSpPr>
          <p:sp>
            <p:nvSpPr>
              <p:cNvPr id="168" name="Rectangle 95"/>
              <p:cNvSpPr>
                <a:spLocks noChangeArrowheads="1"/>
              </p:cNvSpPr>
              <p:nvPr/>
            </p:nvSpPr>
            <p:spPr bwMode="auto">
              <a:xfrm>
                <a:off x="2104" y="11000"/>
                <a:ext cx="8379" cy="242"/>
              </a:xfrm>
              <a:prstGeom prst="rect">
                <a:avLst/>
              </a:prstGeom>
              <a:solidFill>
                <a:srgbClr val="FFF381"/>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9" name="Text Box 94"/>
              <p:cNvSpPr txBox="1">
                <a:spLocks noChangeArrowheads="1"/>
              </p:cNvSpPr>
              <p:nvPr/>
            </p:nvSpPr>
            <p:spPr bwMode="auto">
              <a:xfrm>
                <a:off x="7633" y="11009"/>
                <a:ext cx="25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narrow</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grpSp>
          <p:nvGrpSpPr>
            <p:cNvPr id="162" name="Group 90"/>
            <p:cNvGrpSpPr>
              <a:grpSpLocks/>
            </p:cNvGrpSpPr>
            <p:nvPr/>
          </p:nvGrpSpPr>
          <p:grpSpPr bwMode="auto">
            <a:xfrm>
              <a:off x="3301" y="8321"/>
              <a:ext cx="285" cy="4390"/>
              <a:chOff x="3301" y="8321"/>
              <a:chExt cx="285" cy="4390"/>
            </a:xfrm>
          </p:grpSpPr>
          <p:sp>
            <p:nvSpPr>
              <p:cNvPr id="166" name="Rectangle 165"/>
              <p:cNvSpPr>
                <a:spLocks noChangeArrowheads="1"/>
              </p:cNvSpPr>
              <p:nvPr/>
            </p:nvSpPr>
            <p:spPr bwMode="auto">
              <a:xfrm>
                <a:off x="3301" y="8321"/>
                <a:ext cx="285" cy="4390"/>
              </a:xfrm>
              <a:prstGeom prst="rect">
                <a:avLst/>
              </a:prstGeom>
              <a:solidFill>
                <a:srgbClr val="FBCB8C"/>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42"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3" name="Text Box 89"/>
            <p:cNvSpPr txBox="1">
              <a:spLocks noChangeArrowheads="1"/>
            </p:cNvSpPr>
            <p:nvPr/>
          </p:nvSpPr>
          <p:spPr bwMode="auto">
            <a:xfrm>
              <a:off x="5695" y="8720"/>
              <a:ext cx="1881" cy="540"/>
            </a:xfrm>
            <a:prstGeom prst="rect">
              <a:avLst/>
            </a:prstGeom>
            <a:solidFill>
              <a:srgbClr val="FFFFFF"/>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linear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frequency</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sweep</a:t>
              </a:r>
              <a:endParaRPr kumimoji="0" lang="de-DE"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64" name="Line 88"/>
            <p:cNvSpPr>
              <a:spLocks noChangeShapeType="1"/>
            </p:cNvSpPr>
            <p:nvPr/>
          </p:nvSpPr>
          <p:spPr bwMode="auto">
            <a:xfrm>
              <a:off x="7576" y="8948"/>
              <a:ext cx="285" cy="228"/>
            </a:xfrm>
            <a:prstGeom prst="line">
              <a:avLst/>
            </a:prstGeom>
            <a:noFill/>
            <a:ln w="9525">
              <a:solidFill>
                <a:srgbClr val="000000"/>
              </a:solidFill>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65" name="Text Box 87"/>
            <p:cNvSpPr txBox="1">
              <a:spLocks noChangeArrowheads="1"/>
            </p:cNvSpPr>
            <p:nvPr/>
          </p:nvSpPr>
          <p:spPr bwMode="auto">
            <a:xfrm>
              <a:off x="6892" y="10430"/>
              <a:ext cx="205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spread-spectrum</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Tree>
    <p:extLst>
      <p:ext uri="{BB962C8B-B14F-4D97-AF65-F5344CB8AC3E}">
        <p14:creationId xmlns:p14="http://schemas.microsoft.com/office/powerpoint/2010/main" val="363450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802.15.4w</a:t>
            </a:r>
            <a:endParaRPr lang="en-US" dirty="0"/>
          </a:p>
        </p:txBody>
      </p:sp>
      <p:sp>
        <p:nvSpPr>
          <p:cNvPr id="3" name="Content Placeholder 2"/>
          <p:cNvSpPr>
            <a:spLocks noGrp="1"/>
          </p:cNvSpPr>
          <p:nvPr>
            <p:ph idx="1"/>
          </p:nvPr>
        </p:nvSpPr>
        <p:spPr/>
        <p:txBody>
          <a:bodyPr/>
          <a:lstStyle/>
          <a:p>
            <a:r>
              <a:rPr lang="en-US" dirty="0" smtClean="0"/>
              <a:t>Extend 802.15.4 portfolio with option for LPWA at high interference [2]</a:t>
            </a:r>
            <a:endParaRPr lang="en-US" dirty="0"/>
          </a:p>
          <a:p>
            <a:r>
              <a:rPr lang="en-US" dirty="0" smtClean="0"/>
              <a:t>802.15.4 </a:t>
            </a:r>
            <a:r>
              <a:rPr lang="en-US" dirty="0"/>
              <a:t>for Low energy critical infrastructure monitoring (LECIM) FSK perfect candidate for extension  to LPWA applications </a:t>
            </a:r>
            <a:r>
              <a:rPr lang="en-US" dirty="0" smtClean="0"/>
              <a:t>[4][1]</a:t>
            </a:r>
          </a:p>
          <a:p>
            <a:pPr lvl="1"/>
            <a:r>
              <a:rPr lang="en-US" dirty="0" smtClean="0"/>
              <a:t>Already uses fragmentation</a:t>
            </a:r>
          </a:p>
          <a:p>
            <a:pPr lvl="1"/>
            <a:r>
              <a:rPr lang="en-US" dirty="0" smtClean="0"/>
              <a:t>Designed for low data rates</a:t>
            </a:r>
          </a:p>
          <a:p>
            <a:pPr lvl="1"/>
            <a:r>
              <a:rPr lang="en-US" dirty="0" smtClean="0"/>
              <a:t>Already includes FEC and interleaving</a:t>
            </a:r>
          </a:p>
          <a:p>
            <a:pPr marL="457200" lvl="1" indent="0">
              <a:buNone/>
            </a:pPr>
            <a:endParaRPr lang="en-US" dirty="0"/>
          </a:p>
          <a:p>
            <a:r>
              <a:rPr lang="en-US" dirty="0" smtClean="0"/>
              <a:t>Extend </a:t>
            </a:r>
            <a:r>
              <a:rPr lang="en-US" dirty="0"/>
              <a:t>802.15.4 LECIM FSK </a:t>
            </a:r>
            <a:r>
              <a:rPr lang="en-US" dirty="0" smtClean="0"/>
              <a:t>[3][4]</a:t>
            </a:r>
            <a:endParaRPr lang="en-US" dirty="0"/>
          </a:p>
          <a:p>
            <a:pPr lvl="1"/>
            <a:r>
              <a:rPr lang="en-US" dirty="0"/>
              <a:t>Improve interference resilience with </a:t>
            </a:r>
            <a:r>
              <a:rPr lang="en-US" dirty="0" err="1"/>
              <a:t>codeword</a:t>
            </a:r>
            <a:r>
              <a:rPr lang="en-US" dirty="0"/>
              <a:t> </a:t>
            </a:r>
            <a:r>
              <a:rPr lang="en-US" dirty="0" smtClean="0"/>
              <a:t>fragmentation </a:t>
            </a:r>
            <a:endParaRPr lang="en-US" dirty="0"/>
          </a:p>
          <a:p>
            <a:pPr lvl="1"/>
            <a:r>
              <a:rPr lang="en-US" dirty="0"/>
              <a:t>Extend to lower data rates to be even better suited for LPWA </a:t>
            </a:r>
            <a:r>
              <a:rPr lang="en-US" dirty="0" smtClean="0"/>
              <a:t>[applications</a:t>
            </a:r>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6</a:t>
            </a:fld>
            <a:endParaRPr lang="en-US" altLang="de-DE"/>
          </a:p>
        </p:txBody>
      </p:sp>
    </p:spTree>
    <p:extLst>
      <p:ext uri="{BB962C8B-B14F-4D97-AF65-F5344CB8AC3E}">
        <p14:creationId xmlns:p14="http://schemas.microsoft.com/office/powerpoint/2010/main" val="297804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Split Multiple </a:t>
            </a:r>
            <a:r>
              <a:rPr lang="en-US" dirty="0" err="1" smtClean="0"/>
              <a:t>Acces</a:t>
            </a:r>
            <a:r>
              <a:rPr lang="en-US" dirty="0" smtClean="0"/>
              <a:t> (TSMA)</a:t>
            </a:r>
            <a:endParaRPr lang="en-US" dirty="0"/>
          </a:p>
        </p:txBody>
      </p:sp>
      <p:sp>
        <p:nvSpPr>
          <p:cNvPr id="3" name="Content Placeholder 2"/>
          <p:cNvSpPr>
            <a:spLocks noGrp="1"/>
          </p:cNvSpPr>
          <p:nvPr>
            <p:ph idx="1"/>
          </p:nvPr>
        </p:nvSpPr>
        <p:spPr/>
        <p:txBody>
          <a:bodyPr/>
          <a:lstStyle/>
          <a:p>
            <a:pPr lvl="1"/>
            <a:r>
              <a:rPr lang="en-US" dirty="0" smtClean="0"/>
              <a:t>Improve </a:t>
            </a:r>
            <a:r>
              <a:rPr lang="en-US" dirty="0"/>
              <a:t>interference resilience with </a:t>
            </a:r>
            <a:r>
              <a:rPr lang="en-US" dirty="0" err="1"/>
              <a:t>codeword</a:t>
            </a:r>
            <a:r>
              <a:rPr lang="en-US" dirty="0"/>
              <a:t> </a:t>
            </a:r>
            <a:r>
              <a:rPr lang="en-US" dirty="0" smtClean="0"/>
              <a:t>fragmentation</a:t>
            </a:r>
          </a:p>
          <a:p>
            <a:pPr lvl="2"/>
            <a:r>
              <a:rPr lang="en-US" dirty="0" smtClean="0"/>
              <a:t>spread fragments (sub-packets) over time AND</a:t>
            </a:r>
          </a:p>
          <a:p>
            <a:pPr lvl="2"/>
            <a:r>
              <a:rPr lang="en-US" dirty="0" smtClean="0"/>
              <a:t>spread sub-packets over frequency (similar to FHSS)</a:t>
            </a:r>
          </a:p>
          <a:p>
            <a:pPr marL="857250" lvl="2" indent="0">
              <a:buNone/>
            </a:pPr>
            <a:r>
              <a:rPr lang="en-US" dirty="0" smtClean="0">
                <a:sym typeface="Wingdings" panose="05000000000000000000" pitchFamily="2" charset="2"/>
              </a:rPr>
              <a:t> capitalize on time and on frequency diversity</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7</a:t>
            </a:fld>
            <a:endParaRPr lang="en-US" altLang="de-DE"/>
          </a:p>
        </p:txBody>
      </p:sp>
      <p:sp>
        <p:nvSpPr>
          <p:cNvPr id="8" name="AutoShape 158"/>
          <p:cNvSpPr>
            <a:spLocks noChangeAspect="1" noChangeArrowheads="1" noTextEdit="1"/>
          </p:cNvSpPr>
          <p:nvPr/>
        </p:nvSpPr>
        <p:spPr bwMode="auto">
          <a:xfrm>
            <a:off x="1640625" y="3250082"/>
            <a:ext cx="5667679" cy="3193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83" name="Group 82"/>
          <p:cNvGrpSpPr/>
          <p:nvPr/>
        </p:nvGrpSpPr>
        <p:grpSpPr>
          <a:xfrm>
            <a:off x="685800" y="3318768"/>
            <a:ext cx="5495931" cy="3064971"/>
            <a:chOff x="1640625" y="3318768"/>
            <a:chExt cx="5495931" cy="3064971"/>
          </a:xfrm>
        </p:grpSpPr>
        <p:grpSp>
          <p:nvGrpSpPr>
            <p:cNvPr id="9" name="Group 98"/>
            <p:cNvGrpSpPr>
              <a:grpSpLocks/>
            </p:cNvGrpSpPr>
            <p:nvPr/>
          </p:nvGrpSpPr>
          <p:grpSpPr bwMode="auto">
            <a:xfrm>
              <a:off x="1640625" y="3318768"/>
              <a:ext cx="5495931" cy="3064971"/>
              <a:chOff x="1420" y="8207"/>
              <a:chExt cx="9120" cy="5087"/>
            </a:xfrm>
          </p:grpSpPr>
          <p:grpSp>
            <p:nvGrpSpPr>
              <p:cNvPr id="24" name="Group 149"/>
              <p:cNvGrpSpPr>
                <a:grpSpLocks/>
              </p:cNvGrpSpPr>
              <p:nvPr/>
            </p:nvGrpSpPr>
            <p:grpSpPr bwMode="auto">
              <a:xfrm>
                <a:off x="2166" y="8207"/>
                <a:ext cx="7973" cy="4560"/>
                <a:chOff x="1990" y="8207"/>
                <a:chExt cx="7924" cy="4560"/>
              </a:xfrm>
            </p:grpSpPr>
            <p:sp>
              <p:nvSpPr>
                <p:cNvPr id="75"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6"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7"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8"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9"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0"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1"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2"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5"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6"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27" name="Group 121"/>
              <p:cNvGrpSpPr>
                <a:grpSpLocks/>
              </p:cNvGrpSpPr>
              <p:nvPr/>
            </p:nvGrpSpPr>
            <p:grpSpPr bwMode="auto">
              <a:xfrm>
                <a:off x="2108" y="8435"/>
                <a:ext cx="8432" cy="4105"/>
                <a:chOff x="3347" y="4157"/>
                <a:chExt cx="6278" cy="3275"/>
              </a:xfrm>
            </p:grpSpPr>
            <p:sp>
              <p:nvSpPr>
                <p:cNvPr id="50"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1"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2"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3"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4"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5"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6"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7"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8"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9"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0"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1"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2"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3"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4"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5"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6"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7"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8"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9"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0"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1"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2"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3"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4"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8"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29"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0"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1"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2"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3"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4"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5"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36"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7"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8"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9"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0"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1"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2"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3"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4"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5"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6"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7"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8"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49"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0"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1"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22"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3" name="Group 90"/>
            <p:cNvGrpSpPr>
              <a:grpSpLocks/>
            </p:cNvGrpSpPr>
            <p:nvPr/>
          </p:nvGrpSpPr>
          <p:grpSpPr bwMode="auto">
            <a:xfrm>
              <a:off x="2774161" y="3387454"/>
              <a:ext cx="171748" cy="2645021"/>
              <a:chOff x="3301" y="8321"/>
              <a:chExt cx="285" cy="4390"/>
            </a:xfrm>
            <a:solidFill>
              <a:srgbClr val="FFB9B9"/>
            </a:solidFill>
          </p:grpSpPr>
          <p:sp>
            <p:nvSpPr>
              <p:cNvPr id="20" name="Rectangle 19"/>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21"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8"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84" name="TextBox 83"/>
          <p:cNvSpPr txBox="1"/>
          <p:nvPr/>
        </p:nvSpPr>
        <p:spPr>
          <a:xfrm>
            <a:off x="6516215" y="3250082"/>
            <a:ext cx="2376116" cy="3139321"/>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Many sub-packets (green) are not affected by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FEC can compensate losses</a:t>
            </a:r>
          </a:p>
          <a:p>
            <a:pPr marL="171450" indent="-171450">
              <a:buFont typeface="Arial" panose="020B0604020202020204" pitchFamily="34" charset="0"/>
              <a:buChar char="•"/>
            </a:pPr>
            <a:endParaRPr lang="en-US" sz="1800" dirty="0">
              <a:latin typeface="+mn-lt"/>
            </a:endParaRPr>
          </a:p>
          <a:p>
            <a:r>
              <a:rPr lang="en-US" sz="1800" dirty="0" smtClean="0">
                <a:latin typeface="+mn-lt"/>
                <a:sym typeface="Wingdings" panose="05000000000000000000" pitchFamily="2" charset="2"/>
              </a:rPr>
              <a:t> Low packet error rate (PER) despite interference</a:t>
            </a:r>
            <a:endParaRPr lang="en-US" sz="1800" dirty="0" smtClean="0">
              <a:latin typeface="+mn-lt"/>
            </a:endParaRPr>
          </a:p>
        </p:txBody>
      </p:sp>
    </p:spTree>
    <p:extLst>
      <p:ext uri="{BB962C8B-B14F-4D97-AF65-F5344CB8AC3E}">
        <p14:creationId xmlns:p14="http://schemas.microsoft.com/office/powerpoint/2010/main" val="110091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Detectability / Synchronization</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8</a:t>
            </a:fld>
            <a:endParaRPr lang="en-US" altLang="de-DE"/>
          </a:p>
        </p:txBody>
      </p:sp>
      <p:sp>
        <p:nvSpPr>
          <p:cNvPr id="8" name="Content Placeholder 7"/>
          <p:cNvSpPr>
            <a:spLocks noGrp="1"/>
          </p:cNvSpPr>
          <p:nvPr>
            <p:ph idx="1"/>
          </p:nvPr>
        </p:nvSpPr>
        <p:spPr/>
        <p:txBody>
          <a:bodyPr/>
          <a:lstStyle/>
          <a:p>
            <a:r>
              <a:rPr lang="en-US" dirty="0" err="1" smtClean="0"/>
              <a:t>Decodeability</a:t>
            </a:r>
            <a:r>
              <a:rPr lang="en-US" dirty="0"/>
              <a:t> </a:t>
            </a:r>
            <a:r>
              <a:rPr lang="en-US" dirty="0" smtClean="0"/>
              <a:t>in interference channels given through FEC </a:t>
            </a:r>
          </a:p>
          <a:p>
            <a:r>
              <a:rPr lang="en-US" dirty="0" smtClean="0"/>
              <a:t>Detectability in interference channels through inclusion of SHR in every sub-packet</a:t>
            </a:r>
          </a:p>
          <a:p>
            <a:pPr lvl="1"/>
            <a:r>
              <a:rPr lang="en-US" altLang="de-DE" dirty="0"/>
              <a:t>Distributed </a:t>
            </a:r>
            <a:r>
              <a:rPr lang="en-US" altLang="de-DE" dirty="0" smtClean="0"/>
              <a:t>SHR allow </a:t>
            </a:r>
            <a:r>
              <a:rPr lang="en-US" altLang="de-DE" dirty="0"/>
              <a:t>detection and synchronization even if multiple </a:t>
            </a:r>
            <a:r>
              <a:rPr lang="en-US" altLang="de-DE" dirty="0" smtClean="0"/>
              <a:t>sub-packets </a:t>
            </a:r>
            <a:r>
              <a:rPr lang="en-US" altLang="de-DE" dirty="0"/>
              <a:t>are interfered </a:t>
            </a:r>
          </a:p>
          <a:p>
            <a:pPr lvl="1"/>
            <a:endParaRPr lang="en-US" dirty="0"/>
          </a:p>
          <a:p>
            <a:pPr lvl="1"/>
            <a:endParaRPr lang="en-US" dirty="0"/>
          </a:p>
          <a:p>
            <a:pPr lvl="1"/>
            <a:endParaRPr lang="en-US" dirty="0" smtClean="0"/>
          </a:p>
          <a:p>
            <a:pPr lvl="1"/>
            <a:endParaRPr lang="en-US" dirty="0" smtClean="0"/>
          </a:p>
        </p:txBody>
      </p:sp>
      <p:graphicFrame>
        <p:nvGraphicFramePr>
          <p:cNvPr id="11" name="Objekt 2"/>
          <p:cNvGraphicFramePr>
            <a:graphicFrameLocks noChangeAspect="1"/>
          </p:cNvGraphicFramePr>
          <p:nvPr>
            <p:extLst>
              <p:ext uri="{D42A27DB-BD31-4B8C-83A1-F6EECF244321}">
                <p14:modId xmlns:p14="http://schemas.microsoft.com/office/powerpoint/2010/main" val="3360799731"/>
              </p:ext>
            </p:extLst>
          </p:nvPr>
        </p:nvGraphicFramePr>
        <p:xfrm>
          <a:off x="1760538" y="3876675"/>
          <a:ext cx="5700712" cy="2455863"/>
        </p:xfrm>
        <a:graphic>
          <a:graphicData uri="http://schemas.openxmlformats.org/presentationml/2006/ole">
            <mc:AlternateContent xmlns:mc="http://schemas.openxmlformats.org/markup-compatibility/2006">
              <mc:Choice xmlns:v="urn:schemas-microsoft-com:vml" Requires="v">
                <p:oleObj spid="_x0000_s33878" name="Visio" r:id="rId4" imgW="4810680" imgH="2070000" progId="Visio.Drawing.11">
                  <p:embed/>
                </p:oleObj>
              </mc:Choice>
              <mc:Fallback>
                <p:oleObj name="Visio" r:id="rId4" imgW="4810680" imgH="2070000" progId="Visio.Drawing.11">
                  <p:embed/>
                  <p:pic>
                    <p:nvPicPr>
                      <p:cNvPr id="7" name="Objekt 2"/>
                      <p:cNvPicPr/>
                      <p:nvPr/>
                    </p:nvPicPr>
                    <p:blipFill>
                      <a:blip r:embed="rId5"/>
                      <a:stretch>
                        <a:fillRect/>
                      </a:stretch>
                    </p:blipFill>
                    <p:spPr>
                      <a:xfrm>
                        <a:off x="1760538" y="3876675"/>
                        <a:ext cx="5700712" cy="2455863"/>
                      </a:xfrm>
                      <a:prstGeom prst="rect">
                        <a:avLst/>
                      </a:prstGeom>
                    </p:spPr>
                  </p:pic>
                </p:oleObj>
              </mc:Fallback>
            </mc:AlternateContent>
          </a:graphicData>
        </a:graphic>
      </p:graphicFrame>
    </p:spTree>
    <p:extLst>
      <p:ext uri="{BB962C8B-B14F-4D97-AF65-F5344CB8AC3E}">
        <p14:creationId xmlns:p14="http://schemas.microsoft.com/office/powerpoint/2010/main" val="3276549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header (SHR)</a:t>
            </a:r>
            <a:endParaRPr lang="en-US" dirty="0"/>
          </a:p>
        </p:txBody>
      </p:sp>
      <p:sp>
        <p:nvSpPr>
          <p:cNvPr id="4" name="Date Placeholder 3"/>
          <p:cNvSpPr>
            <a:spLocks noGrp="1"/>
          </p:cNvSpPr>
          <p:nvPr>
            <p:ph type="dt" sz="half" idx="10"/>
          </p:nvPr>
        </p:nvSpPr>
        <p:spPr/>
        <p:txBody>
          <a:bodyPr/>
          <a:lstStyle/>
          <a:p>
            <a:r>
              <a:rPr lang="de-DE" altLang="de-DE" smtClean="0"/>
              <a:t>July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9</a:t>
            </a:fld>
            <a:endParaRPr lang="en-US" altLang="de-DE"/>
          </a:p>
        </p:txBody>
      </p:sp>
      <p:sp>
        <p:nvSpPr>
          <p:cNvPr id="8" name="Content Placeholder 7"/>
          <p:cNvSpPr>
            <a:spLocks noGrp="1"/>
          </p:cNvSpPr>
          <p:nvPr>
            <p:ph idx="1"/>
          </p:nvPr>
        </p:nvSpPr>
        <p:spPr/>
        <p:txBody>
          <a:bodyPr/>
          <a:lstStyle/>
          <a:p>
            <a:r>
              <a:rPr lang="en-US" dirty="0" smtClean="0"/>
              <a:t>SHR design considerations for TSMA</a:t>
            </a:r>
          </a:p>
          <a:p>
            <a:pPr lvl="1"/>
            <a:r>
              <a:rPr lang="en-US" dirty="0" smtClean="0"/>
              <a:t>Non-TSMA overhead only one SHR </a:t>
            </a:r>
            <a:r>
              <a:rPr lang="en-US" dirty="0" smtClean="0">
                <a:sym typeface="Wingdings" panose="05000000000000000000" pitchFamily="2" charset="2"/>
              </a:rPr>
              <a:t> TSMA multiple SHR</a:t>
            </a:r>
            <a:endParaRPr lang="en-US" dirty="0" smtClean="0"/>
          </a:p>
          <a:p>
            <a:pPr lvl="2"/>
            <a:r>
              <a:rPr lang="en-US" dirty="0" smtClean="0"/>
              <a:t>Reduce size for single SHR to reduce overhead</a:t>
            </a:r>
          </a:p>
          <a:p>
            <a:pPr lvl="1"/>
            <a:r>
              <a:rPr lang="en-US" dirty="0" smtClean="0"/>
              <a:t>Allow reception with current off-the-shelf transceiver ICs</a:t>
            </a:r>
          </a:p>
          <a:p>
            <a:pPr lvl="1"/>
            <a:endParaRPr lang="en-US" dirty="0" smtClean="0"/>
          </a:p>
          <a:p>
            <a:pPr marL="0" indent="0">
              <a:buNone/>
            </a:pPr>
            <a:r>
              <a:rPr lang="en-US" dirty="0" smtClean="0">
                <a:sym typeface="Wingdings" panose="05000000000000000000" pitchFamily="2" charset="2"/>
              </a:rPr>
              <a:t> </a:t>
            </a:r>
            <a:r>
              <a:rPr lang="en-US" dirty="0" smtClean="0"/>
              <a:t>SHR </a:t>
            </a:r>
            <a:r>
              <a:rPr lang="en-US" dirty="0"/>
              <a:t>as short prefix with SFD and short preamble</a:t>
            </a:r>
          </a:p>
          <a:p>
            <a:pPr lvl="1"/>
            <a:r>
              <a:rPr lang="en-US" dirty="0" smtClean="0"/>
              <a:t>SFD and preamble combined to form 16 bit header</a:t>
            </a:r>
          </a:p>
          <a:p>
            <a:pPr lvl="2"/>
            <a:r>
              <a:rPr lang="en-US" dirty="0" smtClean="0"/>
              <a:t>16 bit widely supported by current transceivers</a:t>
            </a:r>
          </a:p>
          <a:p>
            <a:pPr lvl="1"/>
            <a:r>
              <a:rPr lang="en-US" dirty="0" smtClean="0"/>
              <a:t>Additional preamble octets ‘01010101’ bits configurable</a:t>
            </a:r>
          </a:p>
          <a:p>
            <a:pPr lvl="1"/>
            <a:endParaRPr lang="en-US" dirty="0"/>
          </a:p>
          <a:p>
            <a:pPr lvl="1"/>
            <a:endParaRPr lang="en-US" dirty="0" smtClean="0"/>
          </a:p>
          <a:p>
            <a:pPr lvl="1"/>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1172440454"/>
              </p:ext>
            </p:extLst>
          </p:nvPr>
        </p:nvGraphicFramePr>
        <p:xfrm>
          <a:off x="1115616" y="5354320"/>
          <a:ext cx="6696744" cy="1010920"/>
        </p:xfrm>
        <a:graphic>
          <a:graphicData uri="http://schemas.openxmlformats.org/drawingml/2006/table">
            <a:tbl>
              <a:tblPr firstRow="1" bandRow="1">
                <a:tableStyleId>{5940675A-B579-460E-94D1-54222C63F5DA}</a:tableStyleId>
              </a:tblPr>
              <a:tblGrid>
                <a:gridCol w="2232248">
                  <a:extLst>
                    <a:ext uri="{9D8B030D-6E8A-4147-A177-3AD203B41FA5}">
                      <a16:colId xmlns:a16="http://schemas.microsoft.com/office/drawing/2014/main" val="2493106897"/>
                    </a:ext>
                  </a:extLst>
                </a:gridCol>
                <a:gridCol w="2232248">
                  <a:extLst>
                    <a:ext uri="{9D8B030D-6E8A-4147-A177-3AD203B41FA5}">
                      <a16:colId xmlns:a16="http://schemas.microsoft.com/office/drawing/2014/main" val="4186831503"/>
                    </a:ext>
                  </a:extLst>
                </a:gridCol>
                <a:gridCol w="2232248">
                  <a:extLst>
                    <a:ext uri="{9D8B030D-6E8A-4147-A177-3AD203B41FA5}">
                      <a16:colId xmlns:a16="http://schemas.microsoft.com/office/drawing/2014/main" val="1131642342"/>
                    </a:ext>
                  </a:extLst>
                </a:gridCol>
              </a:tblGrid>
              <a:tr h="370840">
                <a:tc>
                  <a:txBody>
                    <a:bodyPr/>
                    <a:lstStyle/>
                    <a:p>
                      <a:pPr algn="ctr"/>
                      <a:r>
                        <a:rPr lang="en-US" sz="1800" b="1" dirty="0" smtClean="0">
                          <a:latin typeface="+mj-lt"/>
                        </a:rPr>
                        <a:t>Configurable Preamble</a:t>
                      </a:r>
                      <a:endParaRPr lang="en-US" sz="1800" b="1" dirty="0">
                        <a:latin typeface="+mj-lt"/>
                      </a:endParaRPr>
                    </a:p>
                  </a:txBody>
                  <a:tcPr/>
                </a:tc>
                <a:tc>
                  <a:txBody>
                    <a:bodyPr/>
                    <a:lstStyle/>
                    <a:p>
                      <a:pPr algn="ctr"/>
                      <a:r>
                        <a:rPr lang="en-US" sz="1800" b="1" dirty="0" smtClean="0">
                          <a:latin typeface="+mj-lt"/>
                        </a:rPr>
                        <a:t>Bits: 0</a:t>
                      </a:r>
                      <a:r>
                        <a:rPr lang="de-DE" b="1" dirty="0" smtClean="0">
                          <a:latin typeface="+mj-lt"/>
                        </a:rPr>
                        <a:t>–</a:t>
                      </a:r>
                      <a:r>
                        <a:rPr lang="en-US" sz="1800" b="1" dirty="0" smtClean="0">
                          <a:latin typeface="+mj-lt"/>
                        </a:rPr>
                        <a:t>3</a:t>
                      </a:r>
                      <a:endParaRPr lang="en-US" sz="1800" b="1" dirty="0">
                        <a:latin typeface="+mj-lt"/>
                      </a:endParaRPr>
                    </a:p>
                  </a:txBody>
                  <a:tcPr/>
                </a:tc>
                <a:tc>
                  <a:txBody>
                    <a:bodyPr/>
                    <a:lstStyle/>
                    <a:p>
                      <a:pPr algn="ctr"/>
                      <a:r>
                        <a:rPr lang="en-US" sz="1800" b="1" dirty="0" smtClean="0">
                          <a:latin typeface="+mj-lt"/>
                        </a:rPr>
                        <a:t>4-15</a:t>
                      </a:r>
                      <a:endParaRPr lang="en-US" sz="1800" b="1" dirty="0">
                        <a:latin typeface="+mj-lt"/>
                      </a:endParaRPr>
                    </a:p>
                  </a:txBody>
                  <a:tcPr/>
                </a:tc>
                <a:extLst>
                  <a:ext uri="{0D108BD9-81ED-4DB2-BD59-A6C34878D82A}">
                    <a16:rowId xmlns:a16="http://schemas.microsoft.com/office/drawing/2014/main" val="3574952981"/>
                  </a:ext>
                </a:extLst>
              </a:tr>
              <a:tr h="370840">
                <a:tc>
                  <a:txBody>
                    <a:bodyPr/>
                    <a:lstStyle/>
                    <a:p>
                      <a:pPr algn="ctr"/>
                      <a:endParaRPr lang="en-US" sz="1800" dirty="0">
                        <a:latin typeface="+mj-lt"/>
                      </a:endParaRPr>
                    </a:p>
                  </a:txBody>
                  <a:tcPr/>
                </a:tc>
                <a:tc>
                  <a:txBody>
                    <a:bodyPr/>
                    <a:lstStyle/>
                    <a:p>
                      <a:pPr algn="ctr"/>
                      <a:r>
                        <a:rPr lang="en-US" sz="1800" dirty="0" smtClean="0">
                          <a:latin typeface="+mj-lt"/>
                        </a:rPr>
                        <a:t>0101</a:t>
                      </a:r>
                      <a:endParaRPr lang="en-US" sz="1800" dirty="0">
                        <a:latin typeface="+mj-lt"/>
                      </a:endParaRPr>
                    </a:p>
                  </a:txBody>
                  <a:tcPr/>
                </a:tc>
                <a:tc>
                  <a:txBody>
                    <a:bodyPr/>
                    <a:lstStyle/>
                    <a:p>
                      <a:pPr algn="ctr"/>
                      <a:r>
                        <a:rPr lang="en-US" sz="1800" dirty="0" smtClean="0">
                          <a:latin typeface="+mj-lt"/>
                        </a:rPr>
                        <a:t>SFD</a:t>
                      </a:r>
                      <a:endParaRPr lang="en-US" sz="1800" dirty="0">
                        <a:latin typeface="+mj-lt"/>
                      </a:endParaRPr>
                    </a:p>
                  </a:txBody>
                  <a:tcPr/>
                </a:tc>
                <a:extLst>
                  <a:ext uri="{0D108BD9-81ED-4DB2-BD59-A6C34878D82A}">
                    <a16:rowId xmlns:a16="http://schemas.microsoft.com/office/drawing/2014/main" val="2633069829"/>
                  </a:ext>
                </a:extLst>
              </a:tr>
            </a:tbl>
          </a:graphicData>
        </a:graphic>
      </p:graphicFrame>
    </p:spTree>
    <p:extLst>
      <p:ext uri="{BB962C8B-B14F-4D97-AF65-F5344CB8AC3E}">
        <p14:creationId xmlns:p14="http://schemas.microsoft.com/office/powerpoint/2010/main" val="101295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2302</Words>
  <Application>Microsoft Office PowerPoint</Application>
  <PresentationFormat>On-screen Show (4:3)</PresentationFormat>
  <Paragraphs>632</Paragraphs>
  <Slides>42</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Cambria Math</vt:lpstr>
      <vt:lpstr>Frutiger 45 Light</vt:lpstr>
      <vt:lpstr>Symbol</vt:lpstr>
      <vt:lpstr>Times New Roman</vt:lpstr>
      <vt:lpstr>Wingdings</vt:lpstr>
      <vt:lpstr>Office Theme</vt:lpstr>
      <vt:lpstr>Visio</vt:lpstr>
      <vt:lpstr>PowerPoint Presentation</vt:lpstr>
      <vt:lpstr>Proposal preview for 802.15.4w Fraunhofer IIS</vt:lpstr>
      <vt:lpstr>Motivation</vt:lpstr>
      <vt:lpstr>Motivation</vt:lpstr>
      <vt:lpstr>Motivation</vt:lpstr>
      <vt:lpstr>Goals for 802.15.4w</vt:lpstr>
      <vt:lpstr>Time Split Multiple Acces (TSMA)</vt:lpstr>
      <vt:lpstr>Detectability / Synchronization</vt:lpstr>
      <vt:lpstr>Synchronization header (SHR)</vt:lpstr>
      <vt:lpstr>Sub-packet splitting</vt:lpstr>
      <vt:lpstr>Blocks PHY service data unit (PSDU)</vt:lpstr>
      <vt:lpstr>PHY Header (PHR)</vt:lpstr>
      <vt:lpstr>TSMA Symbol rates and channel spacing</vt:lpstr>
      <vt:lpstr>Modulation</vt:lpstr>
      <vt:lpstr>Symbol rate (1)</vt:lpstr>
      <vt:lpstr>Symbol rate (2)</vt:lpstr>
      <vt:lpstr>Symbol rate (3)</vt:lpstr>
      <vt:lpstr>Symbol rate (3)</vt:lpstr>
      <vt:lpstr>Symbol rates (4)</vt:lpstr>
      <vt:lpstr>Forward Error Correction (FEC)</vt:lpstr>
      <vt:lpstr>Interleaving</vt:lpstr>
      <vt:lpstr>Interleaving by example (1)</vt:lpstr>
      <vt:lpstr>Interleaving by example (2)</vt:lpstr>
      <vt:lpstr>Interleaving by example (3)</vt:lpstr>
      <vt:lpstr>Interleaving Method</vt:lpstr>
      <vt:lpstr>Symbols and data rate overview</vt:lpstr>
      <vt:lpstr>Time/Frequency Pattern (1)</vt:lpstr>
      <vt:lpstr>Time/Frequency Pattern (2)</vt:lpstr>
      <vt:lpstr>Proposed LECIM FSK Reference Modulator</vt:lpstr>
      <vt:lpstr>Simulation models and settings</vt:lpstr>
      <vt:lpstr>Simulation Parameters</vt:lpstr>
      <vt:lpstr>Minimum Required Sensitivity</vt:lpstr>
      <vt:lpstr>Impact of TSMA with FEC </vt:lpstr>
      <vt:lpstr>Impact of TSMA with FEC </vt:lpstr>
      <vt:lpstr>Impact of TSMA with FEC </vt:lpstr>
      <vt:lpstr>Impact of TSMA with FEC </vt:lpstr>
      <vt:lpstr>Interference Robustness (2)</vt:lpstr>
      <vt:lpstr>Interference Robustness (3)</vt:lpstr>
      <vt:lpstr>Topics discussed in this preview</vt:lpstr>
      <vt:lpstr>Open topics</vt:lpstr>
      <vt:lpstr>Thank you!</vt:lpstr>
      <vt:lpstr>References</vt:lpstr>
    </vt:vector>
  </TitlesOfParts>
  <Company>IIS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Wechsler, Johannes</dc:creator>
  <cp:keywords/>
  <dc:description>&lt;doc#&gt;</dc:description>
  <cp:lastModifiedBy>Wechsler, Johannes</cp:lastModifiedBy>
  <cp:revision>168</cp:revision>
  <cp:lastPrinted>1998-02-10T13:28:06Z</cp:lastPrinted>
  <dcterms:created xsi:type="dcterms:W3CDTF">2018-07-03T05:24:22Z</dcterms:created>
  <dcterms:modified xsi:type="dcterms:W3CDTF">2018-07-07T21:38:00Z</dcterms:modified>
</cp:coreProperties>
</file>