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92" r:id="rId4"/>
    <p:sldId id="293" r:id="rId5"/>
    <p:sldId id="279" r:id="rId6"/>
    <p:sldId id="291" r:id="rId7"/>
    <p:sldId id="280" r:id="rId8"/>
    <p:sldId id="281" r:id="rId9"/>
    <p:sldId id="282" r:id="rId10"/>
    <p:sldId id="283" r:id="rId11"/>
    <p:sldId id="284" r:id="rId12"/>
    <p:sldId id="285" r:id="rId13"/>
    <p:sldId id="286" r:id="rId14"/>
    <p:sldId id="287" r:id="rId15"/>
    <p:sldId id="288" r:id="rId16"/>
    <p:sldId id="289" r:id="rId17"/>
    <p:sldId id="290"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55" d="100"/>
          <a:sy n="55" d="100"/>
        </p:scale>
        <p:origin x="432" y="28"/>
      </p:cViewPr>
      <p:guideLst>
        <p:guide orient="horz" pos="2160"/>
        <p:guide pos="2880"/>
      </p:guideLst>
    </p:cSldViewPr>
  </p:slideViewPr>
  <p:notesTextViewPr>
    <p:cViewPr>
      <p:scale>
        <a:sx n="1" d="1"/>
        <a:sy n="1" d="1"/>
      </p:scale>
      <p:origin x="0" y="0"/>
    </p:cViewPr>
  </p:notesTextViewPr>
  <p:sorterViewPr>
    <p:cViewPr>
      <p:scale>
        <a:sx n="100" d="100"/>
        <a:sy n="100" d="100"/>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2018/7/8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49275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962140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802.15-18-0308-01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0308-01-0dep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2941831"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0308-01-0dep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dirty="0">
                <a:solidFill>
                  <a:srgbClr val="000000"/>
                </a:solidFill>
              </a:rPr>
              <a:t>July 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6222216"/>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a:t>
            </a:r>
            <a:r>
              <a:rPr kumimoji="0" lang="en-US" sz="1600">
                <a:solidFill>
                  <a:srgbClr val="000000"/>
                </a:solidFill>
                <a:latin typeface="Times New Roman" pitchFamily="18" charset="0"/>
              </a:rPr>
              <a:t>IEICE TC </a:t>
            </a:r>
            <a:r>
              <a:rPr kumimoji="0" lang="en-US" sz="1600" dirty="0">
                <a:solidFill>
                  <a:srgbClr val="000000"/>
                </a:solidFill>
                <a:latin typeface="Times New Roman" pitchFamily="18" charset="0"/>
              </a:rPr>
              <a:t>on Reliable Communication and Control (RCC)]</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[7 July,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      3; </a:t>
            </a:r>
            <a:r>
              <a:rPr kumimoji="0" lang="fr-FR" sz="1600" dirty="0">
                <a:solidFill>
                  <a:srgbClr val="000000"/>
                </a:solidFill>
                <a:latin typeface="Times New Roman" pitchFamily="18" charset="0"/>
              </a:rPr>
              <a:t>Linnanmaa, P.O. Box 4500, FIN-90570 Oulu, Finland FI-90014, </a:t>
            </a:r>
          </a:p>
          <a:p>
            <a:pPr marL="739775" indent="-739775" eaLnBrk="0" fontAlgn="base" hangingPunct="0">
              <a:lnSpc>
                <a:spcPts val="1600"/>
              </a:lnSpc>
              <a:spcBef>
                <a:spcPct val="0"/>
              </a:spcBef>
              <a:spcAft>
                <a:spcPct val="0"/>
              </a:spcAft>
            </a:pPr>
            <a:r>
              <a:rPr kumimoji="0" lang="fr-FR" sz="1600" dirty="0">
                <a:solidFill>
                  <a:srgbClr val="000000"/>
                </a:solidFill>
                <a:latin typeface="Times New Roman" pitchFamily="18" charset="0"/>
              </a:rPr>
              <a:t>      4; Yokohama Mitsui Bldg. 15F, 1-1-2 Takashima, Nishi-ku,Yokohama, Japan 220-0011</a:t>
            </a:r>
            <a:r>
              <a:rPr kumimoji="0" lang="en-US" sz="1600" dirty="0">
                <a:solidFill>
                  <a:srgbClr val="000000"/>
                </a:solidFill>
                <a:latin typeface="Times New Roman" pitchFamily="18" charset="0"/>
              </a:rPr>
              <a:t>]</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23012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which is composed of “reliability,” “availability,” “maintainability,” “security” and “safety”</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Remote and wireless control</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Machine to machine (M2) communications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Internet of Things (</a:t>
            </a:r>
            <a:r>
              <a:rPr lang="en-US" altLang="ja-JP" sz="2100" dirty="0" err="1">
                <a:latin typeface="Arial" panose="020B0604020202020204" pitchFamily="34" charset="0"/>
                <a:cs typeface="Arial" panose="020B0604020202020204" pitchFamily="34" charset="0"/>
              </a:rPr>
              <a:t>IoTs</a:t>
            </a:r>
            <a:r>
              <a:rPr lang="en-US" altLang="ja-JP" sz="21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Theory and practice for enhance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in factories and plants, energy networks, medicine/wellness and so on</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Swarm robotics, multi-agent systems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TC RCC </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10</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669E6EE4-C604-463C-AC4B-89E41440125F}"/>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37872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05867" y="2211759"/>
            <a:ext cx="4026743" cy="752743"/>
            <a:chOff x="610935" y="1473408"/>
            <a:chExt cx="5368991" cy="1003656"/>
          </a:xfrm>
        </p:grpSpPr>
        <p:sp>
          <p:nvSpPr>
            <p:cNvPr id="4" name="正方形/長方形 3"/>
            <p:cNvSpPr/>
            <p:nvPr/>
          </p:nvSpPr>
          <p:spPr>
            <a:xfrm>
              <a:off x="610935" y="1473408"/>
              <a:ext cx="536899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1st Workshop (2016/5/13)</a:t>
              </a:r>
            </a:p>
          </p:txBody>
        </p:sp>
        <p:sp>
          <p:nvSpPr>
            <p:cNvPr id="5" name="正方形/長方形 4"/>
            <p:cNvSpPr/>
            <p:nvPr/>
          </p:nvSpPr>
          <p:spPr>
            <a:xfrm>
              <a:off x="1550415" y="1984622"/>
              <a:ext cx="309597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11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905867" y="4847530"/>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Society Conference (2016/9/20-23)</a:t>
              </a:r>
            </a:p>
          </p:txBody>
        </p:sp>
        <p:sp>
          <p:nvSpPr>
            <p:cNvPr id="15" name="正方形/長方形 14"/>
            <p:cNvSpPr/>
            <p:nvPr/>
          </p:nvSpPr>
          <p:spPr>
            <a:xfrm>
              <a:off x="1417300" y="4839226"/>
              <a:ext cx="5871694"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symposium on</a:t>
              </a:r>
            </a:p>
            <a:p>
              <a:r>
                <a:rPr lang="en-US" altLang="ja-JP" dirty="0">
                  <a:latin typeface="Arial" panose="020B0604020202020204" pitchFamily="34" charset="0"/>
                  <a:ea typeface="HGP創英角ｺﾞｼｯｸUB"/>
                  <a:cs typeface="Arial" panose="020B0604020202020204" pitchFamily="34" charset="0"/>
                </a:rPr>
                <a:t>“Communication and Control of Robots”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905867" y="3968940"/>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2nd Workshop (2016/7/20-22)</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3 poster presentations and 6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905866" y="3090349"/>
            <a:ext cx="7698582" cy="752743"/>
            <a:chOff x="610935" y="1473408"/>
            <a:chExt cx="10264775" cy="1003656"/>
          </a:xfrm>
        </p:grpSpPr>
        <p:sp>
          <p:nvSpPr>
            <p:cNvPr id="23" name="正方形/長方形 22"/>
            <p:cNvSpPr/>
            <p:nvPr/>
          </p:nvSpPr>
          <p:spPr>
            <a:xfrm>
              <a:off x="610935" y="1473408"/>
              <a:ext cx="1026477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SmartCom2016 RCC Session in Oulu, Finland (2016/5/15-16)</a:t>
              </a:r>
            </a:p>
          </p:txBody>
        </p:sp>
        <p:sp>
          <p:nvSpPr>
            <p:cNvPr id="24" name="正方形/長方形 23"/>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oral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(1/5)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sp>
        <p:nvSpPr>
          <p:cNvPr id="26" name="フッター プレースホルダー 4">
            <a:extLst>
              <a:ext uri="{FF2B5EF4-FFF2-40B4-BE49-F238E27FC236}">
                <a16:creationId xmlns:a16="http://schemas.microsoft.com/office/drawing/2014/main" id="{46D43EBC-6C86-4924-88DF-652F3EF6D9EF}"/>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659663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87248" y="4076602"/>
            <a:ext cx="4039567" cy="752743"/>
            <a:chOff x="610935" y="1473408"/>
            <a:chExt cx="5386090" cy="1003656"/>
          </a:xfrm>
        </p:grpSpPr>
        <p:sp>
          <p:nvSpPr>
            <p:cNvPr id="4" name="正方形/長方形 3"/>
            <p:cNvSpPr/>
            <p:nvPr/>
          </p:nvSpPr>
          <p:spPr>
            <a:xfrm>
              <a:off x="610935" y="1473408"/>
              <a:ext cx="538609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4th Workshop (2017/1/27)</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7 oral presentations</a:t>
              </a:r>
              <a:endParaRPr lang="ja-JP" altLang="en-US" dirty="0">
                <a:latin typeface="Arial" panose="020B0604020202020204" pitchFamily="34" charset="0"/>
                <a:cs typeface="Arial" panose="020B0604020202020204" pitchFamily="34" charset="0"/>
              </a:endParaRPr>
            </a:p>
          </p:txBody>
        </p:sp>
      </p:grpSp>
      <p:grpSp>
        <p:nvGrpSpPr>
          <p:cNvPr id="6" name="グループ化 5"/>
          <p:cNvGrpSpPr/>
          <p:nvPr/>
        </p:nvGrpSpPr>
        <p:grpSpPr>
          <a:xfrm>
            <a:off x="787248" y="4980513"/>
            <a:ext cx="5698035" cy="752743"/>
            <a:chOff x="610935" y="1473408"/>
            <a:chExt cx="7597380" cy="1003656"/>
          </a:xfrm>
        </p:grpSpPr>
        <p:sp>
          <p:nvSpPr>
            <p:cNvPr id="7" name="正方形/長方形 6"/>
            <p:cNvSpPr/>
            <p:nvPr/>
          </p:nvSpPr>
          <p:spPr>
            <a:xfrm>
              <a:off x="610935" y="1473408"/>
              <a:ext cx="759738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General Conference (2017/3/22-25)</a:t>
              </a:r>
            </a:p>
          </p:txBody>
        </p:sp>
        <p:sp>
          <p:nvSpPr>
            <p:cNvPr id="8" name="正方形/長方形 7"/>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oral presentations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787248" y="3172691"/>
            <a:ext cx="5711109" cy="752743"/>
            <a:chOff x="610935" y="1473408"/>
            <a:chExt cx="7614812" cy="1003656"/>
          </a:xfrm>
        </p:grpSpPr>
        <p:sp>
          <p:nvSpPr>
            <p:cNvPr id="10" name="正方形/長方形 9"/>
            <p:cNvSpPr/>
            <p:nvPr/>
          </p:nvSpPr>
          <p:spPr>
            <a:xfrm>
              <a:off x="610935" y="1473408"/>
              <a:ext cx="540318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3rd Workshop (2016/12/1)</a:t>
              </a:r>
            </a:p>
          </p:txBody>
        </p:sp>
        <p:sp>
          <p:nvSpPr>
            <p:cNvPr id="11" name="正方形/長方形 1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poster presentations and 2 oral presentations</a:t>
              </a:r>
              <a:endParaRPr lang="ja-JP" altLang="en-US" dirty="0">
                <a:latin typeface="Arial" panose="020B0604020202020204" pitchFamily="34" charset="0"/>
                <a:cs typeface="Arial" panose="020B0604020202020204" pitchFamily="34" charset="0"/>
              </a:endParaRPr>
            </a:p>
          </p:txBody>
        </p:sp>
      </p:grpSp>
      <p:grpSp>
        <p:nvGrpSpPr>
          <p:cNvPr id="12" name="グループ化 11"/>
          <p:cNvGrpSpPr/>
          <p:nvPr/>
        </p:nvGrpSpPr>
        <p:grpSpPr>
          <a:xfrm>
            <a:off x="787248" y="2268780"/>
            <a:ext cx="7673184" cy="752743"/>
            <a:chOff x="610935" y="1473408"/>
            <a:chExt cx="10230911" cy="1003656"/>
          </a:xfrm>
        </p:grpSpPr>
        <p:sp>
          <p:nvSpPr>
            <p:cNvPr id="13" name="正方形/長方形 12"/>
            <p:cNvSpPr/>
            <p:nvPr/>
          </p:nvSpPr>
          <p:spPr>
            <a:xfrm>
              <a:off x="610935" y="1473408"/>
              <a:ext cx="4804649"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Tutorials (2016/11/21)</a:t>
              </a:r>
            </a:p>
          </p:txBody>
        </p:sp>
        <p:sp>
          <p:nvSpPr>
            <p:cNvPr id="14" name="正方形/長方形 13"/>
            <p:cNvSpPr/>
            <p:nvPr/>
          </p:nvSpPr>
          <p:spPr>
            <a:xfrm>
              <a:off x="1550415" y="1984622"/>
              <a:ext cx="9291431"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Quantized Control and Sparse Modelling for System Dependability</a:t>
              </a:r>
              <a:endParaRPr lang="ja-JP" altLang="en-US" dirty="0">
                <a:latin typeface="Arial" panose="020B0604020202020204" pitchFamily="34" charset="0"/>
                <a:cs typeface="Arial" panose="020B0604020202020204" pitchFamily="34" charset="0"/>
              </a:endParaRPr>
            </a:p>
          </p:txBody>
        </p:sp>
      </p:grpSp>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(2/5)</a:t>
            </a:r>
            <a:br>
              <a:rPr kumimoji="1" lang="en-US" altLang="ja-JP" kern="0" dirty="0"/>
            </a:br>
            <a:r>
              <a:rPr kumimoji="1" lang="en-US" altLang="ja-JP" kern="0" dirty="0"/>
              <a:t>(Reliable Communication and Control)</a:t>
            </a: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18" name="フッター プレースホルダー 4">
            <a:extLst>
              <a:ext uri="{FF2B5EF4-FFF2-40B4-BE49-F238E27FC236}">
                <a16:creationId xmlns:a16="http://schemas.microsoft.com/office/drawing/2014/main" id="{AF61C32A-356D-4C24-9A29-D40FAB0A0853}"/>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2689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65146" y="2153288"/>
            <a:ext cx="4343048" cy="752743"/>
            <a:chOff x="610935" y="1473408"/>
            <a:chExt cx="5790731" cy="1003656"/>
          </a:xfrm>
        </p:grpSpPr>
        <p:sp>
          <p:nvSpPr>
            <p:cNvPr id="4" name="正方形/長方形 3"/>
            <p:cNvSpPr/>
            <p:nvPr/>
          </p:nvSpPr>
          <p:spPr>
            <a:xfrm>
              <a:off x="610935" y="1473408"/>
              <a:ext cx="579073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1st Workshop (2017/5/11-12)</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9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1165147" y="4789059"/>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Society Conference (2017/9/12-15)</a:t>
              </a:r>
            </a:p>
          </p:txBody>
        </p:sp>
        <p:sp>
          <p:nvSpPr>
            <p:cNvPr id="15" name="正方形/長方形 14"/>
            <p:cNvSpPr/>
            <p:nvPr/>
          </p:nvSpPr>
          <p:spPr>
            <a:xfrm>
              <a:off x="1417300" y="4839226"/>
              <a:ext cx="443540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 organized session on</a:t>
              </a:r>
            </a:p>
            <a:p>
              <a:r>
                <a:rPr lang="en-US" altLang="ja-JP" dirty="0">
                  <a:latin typeface="Arial" panose="020B0604020202020204" pitchFamily="34" charset="0"/>
                  <a:ea typeface="HGP創英角ｺﾞｼｯｸUB"/>
                  <a:cs typeface="Arial" panose="020B0604020202020204" pitchFamily="34" charset="0"/>
                </a:rPr>
                <a:t>“Signal Processing on Graphs”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1165147" y="3910469"/>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2nd Workshop (2017/7/19-21)</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2 poster presentations and 8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1165146" y="3031878"/>
            <a:ext cx="5479962" cy="752743"/>
            <a:chOff x="610935" y="1473408"/>
            <a:chExt cx="7306615" cy="1003656"/>
          </a:xfrm>
        </p:grpSpPr>
        <p:sp>
          <p:nvSpPr>
            <p:cNvPr id="23" name="正方形/長方形 22"/>
            <p:cNvSpPr/>
            <p:nvPr/>
          </p:nvSpPr>
          <p:spPr>
            <a:xfrm>
              <a:off x="610935" y="1473408"/>
              <a:ext cx="730661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SPAWC2017 RCC Session (2017/7/3-6)</a:t>
              </a:r>
            </a:p>
          </p:txBody>
        </p:sp>
        <p:sp>
          <p:nvSpPr>
            <p:cNvPr id="24" name="正方形/長方形 23"/>
            <p:cNvSpPr/>
            <p:nvPr/>
          </p:nvSpPr>
          <p:spPr>
            <a:xfrm>
              <a:off x="1550415" y="1984622"/>
              <a:ext cx="3289789"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(3/5)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488CC0E1-0465-4186-B75F-2024DAD5F15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26" name="フッター プレースホルダー 4">
            <a:extLst>
              <a:ext uri="{FF2B5EF4-FFF2-40B4-BE49-F238E27FC236}">
                <a16:creationId xmlns:a16="http://schemas.microsoft.com/office/drawing/2014/main" id="{AA788C6F-529F-4E75-845C-90B397215330}"/>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607038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160028" y="3141147"/>
            <a:ext cx="6508316" cy="1306742"/>
            <a:chOff x="466245" y="2926507"/>
            <a:chExt cx="8677755" cy="1742322"/>
          </a:xfrm>
        </p:grpSpPr>
        <p:sp>
          <p:nvSpPr>
            <p:cNvPr id="4" name="正方形/長方形 3"/>
            <p:cNvSpPr/>
            <p:nvPr/>
          </p:nvSpPr>
          <p:spPr>
            <a:xfrm>
              <a:off x="466245" y="2926507"/>
              <a:ext cx="538609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4th Workshop (2018/1/25)</a:t>
              </a:r>
            </a:p>
          </p:txBody>
        </p:sp>
        <p:sp>
          <p:nvSpPr>
            <p:cNvPr id="5" name="正方形/長方形 4"/>
            <p:cNvSpPr/>
            <p:nvPr/>
          </p:nvSpPr>
          <p:spPr>
            <a:xfrm>
              <a:off x="1405725" y="3437722"/>
              <a:ext cx="7738275" cy="1231107"/>
            </a:xfrm>
            <a:prstGeom prst="rect">
              <a:avLst/>
            </a:prstGeom>
          </p:spPr>
          <p:txBody>
            <a:bodyPr wrap="squar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evening session on</a:t>
              </a:r>
            </a:p>
            <a:p>
              <a:r>
                <a:rPr lang="en-US" altLang="ja-JP" dirty="0">
                  <a:latin typeface="Arial" panose="020B0604020202020204" pitchFamily="34" charset="0"/>
                  <a:ea typeface="HGP創英角ｺﾞｼｯｸUB"/>
                  <a:cs typeface="Arial" panose="020B0604020202020204" pitchFamily="34" charset="0"/>
                </a:rPr>
                <a:t>“fundamental on Machine Learning and its Applications for Wireless Communications </a:t>
              </a:r>
              <a:endParaRPr lang="ja-JP" altLang="en-US" dirty="0">
                <a:latin typeface="Arial" panose="020B0604020202020204" pitchFamily="34" charset="0"/>
                <a:cs typeface="Arial" panose="020B0604020202020204" pitchFamily="34" charset="0"/>
              </a:endParaRPr>
            </a:p>
          </p:txBody>
        </p:sp>
      </p:grpSp>
      <p:grpSp>
        <p:nvGrpSpPr>
          <p:cNvPr id="16" name="グループ化 15"/>
          <p:cNvGrpSpPr/>
          <p:nvPr/>
        </p:nvGrpSpPr>
        <p:grpSpPr>
          <a:xfrm>
            <a:off x="1160028" y="4631506"/>
            <a:ext cx="5800877" cy="1029742"/>
            <a:chOff x="466245" y="5346578"/>
            <a:chExt cx="7734503" cy="1372989"/>
          </a:xfrm>
        </p:grpSpPr>
        <p:sp>
          <p:nvSpPr>
            <p:cNvPr id="7" name="正方形/長方形 6"/>
            <p:cNvSpPr/>
            <p:nvPr/>
          </p:nvSpPr>
          <p:spPr>
            <a:xfrm>
              <a:off x="466245" y="5346578"/>
              <a:ext cx="759738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General Conference (2018/3/20-23)</a:t>
              </a:r>
            </a:p>
          </p:txBody>
        </p:sp>
        <p:sp>
          <p:nvSpPr>
            <p:cNvPr id="8" name="正方形/長方形 7"/>
            <p:cNvSpPr/>
            <p:nvPr/>
          </p:nvSpPr>
          <p:spPr>
            <a:xfrm>
              <a:off x="1405725" y="5857793"/>
              <a:ext cx="679502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oral presentations and 1 organized session on</a:t>
              </a:r>
            </a:p>
            <a:p>
              <a:r>
                <a:rPr lang="en-US" altLang="ja-JP" dirty="0">
                  <a:latin typeface="Arial" panose="020B0604020202020204" pitchFamily="34" charset="0"/>
                  <a:ea typeface="HGP創英角ｺﾞｼｯｸUB"/>
                  <a:cs typeface="Arial" panose="020B0604020202020204" pitchFamily="34" charset="0"/>
                </a:rPr>
                <a:t>“Practicing and Challenges of Smart Factories”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1160028" y="2233375"/>
            <a:ext cx="5711109" cy="752743"/>
            <a:chOff x="610935" y="1473408"/>
            <a:chExt cx="7614813" cy="1003656"/>
          </a:xfrm>
        </p:grpSpPr>
        <p:sp>
          <p:nvSpPr>
            <p:cNvPr id="10" name="正方形/長方形 9"/>
            <p:cNvSpPr/>
            <p:nvPr/>
          </p:nvSpPr>
          <p:spPr>
            <a:xfrm>
              <a:off x="610935" y="1473408"/>
              <a:ext cx="6018742"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3rd Workshop (2017/12/14-15)</a:t>
              </a:r>
            </a:p>
          </p:txBody>
        </p:sp>
        <p:sp>
          <p:nvSpPr>
            <p:cNvPr id="11" name="正方形/長方形 10"/>
            <p:cNvSpPr/>
            <p:nvPr/>
          </p:nvSpPr>
          <p:spPr>
            <a:xfrm>
              <a:off x="1550415" y="1984622"/>
              <a:ext cx="6675333"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poster presentations and 6 oral presentations</a:t>
              </a:r>
              <a:endParaRPr lang="ja-JP" altLang="en-US" dirty="0">
                <a:latin typeface="Arial" panose="020B0604020202020204" pitchFamily="34" charset="0"/>
                <a:cs typeface="Arial" panose="020B0604020202020204" pitchFamily="34" charset="0"/>
              </a:endParaRPr>
            </a:p>
          </p:txBody>
        </p:sp>
      </p:grpSp>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(4/5)</a:t>
            </a:r>
            <a:br>
              <a:rPr kumimoji="1" lang="en-US" altLang="ja-JP" kern="0" dirty="0"/>
            </a:br>
            <a:r>
              <a:rPr kumimoji="1" lang="en-US" altLang="ja-JP" kern="0" dirty="0"/>
              <a:t>(Reliable Communication and Control)</a:t>
            </a: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a:solidFill>
                <a:srgbClr val="000000"/>
              </a:solidFill>
            </a:endParaRPr>
          </a:p>
        </p:txBody>
      </p:sp>
      <p:sp>
        <p:nvSpPr>
          <p:cNvPr id="17" name="フッター プレースホルダー 4">
            <a:extLst>
              <a:ext uri="{FF2B5EF4-FFF2-40B4-BE49-F238E27FC236}">
                <a16:creationId xmlns:a16="http://schemas.microsoft.com/office/drawing/2014/main" id="{E7266FB6-9B84-40B5-9554-02D85652A335}"/>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243898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87624" y="2564904"/>
            <a:ext cx="5711109" cy="752743"/>
            <a:chOff x="610935" y="1473408"/>
            <a:chExt cx="7614812" cy="1003656"/>
          </a:xfrm>
        </p:grpSpPr>
        <p:sp>
          <p:nvSpPr>
            <p:cNvPr id="4" name="正方形/長方形 3"/>
            <p:cNvSpPr/>
            <p:nvPr/>
          </p:nvSpPr>
          <p:spPr>
            <a:xfrm>
              <a:off x="610935" y="1473408"/>
              <a:ext cx="581355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2018 FY 1st Workshop (2018/5/24-25)</a:t>
              </a:r>
            </a:p>
          </p:txBody>
        </p:sp>
        <p:sp>
          <p:nvSpPr>
            <p:cNvPr id="5" name="正方形/長方形 4"/>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 and 3 oral presentations</a:t>
              </a:r>
              <a:endParaRPr lang="ja-JP" altLang="en-US" dirty="0">
                <a:latin typeface="Arial" panose="020B0604020202020204" pitchFamily="34" charset="0"/>
                <a:cs typeface="Arial" panose="020B0604020202020204" pitchFamily="34" charset="0"/>
              </a:endParaRPr>
            </a:p>
          </p:txBody>
        </p:sp>
      </p:grpSp>
      <p:sp>
        <p:nvSpPr>
          <p:cNvPr id="6" name="日付プレースホルダー 1">
            <a:extLst>
              <a:ext uri="{FF2B5EF4-FFF2-40B4-BE49-F238E27FC236}">
                <a16:creationId xmlns:a16="http://schemas.microsoft.com/office/drawing/2014/main" id="{DB57A8C8-3E13-43EF-A414-D50B0E01B225}"/>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70E9FB6B-74BB-49C2-9CAE-80368E164913}"/>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(5/5)</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DA6A87C4-FD42-47EC-BDA9-997ED2529D62}"/>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15</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60E54594-F03B-4D97-A289-123C024DE278}"/>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7867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5416" y="3571947"/>
            <a:ext cx="7953047" cy="2308324"/>
          </a:xfrm>
          <a:prstGeom prst="rect">
            <a:avLst/>
          </a:prstGeom>
        </p:spPr>
        <p:txBody>
          <a:bodyPr wrap="square">
            <a:spAutoFit/>
          </a:bodyPr>
          <a:lstStyle/>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Yujing</a:t>
            </a:r>
            <a:r>
              <a:rPr lang="en-US" altLang="ja-JP" dirty="0">
                <a:latin typeface="Arial" panose="020B0604020202020204" pitchFamily="34" charset="0"/>
                <a:cs typeface="Arial" panose="020B0604020202020204" pitchFamily="34" charset="0"/>
              </a:rPr>
              <a:t> WU </a:t>
            </a:r>
            <a:r>
              <a:rPr lang="en-US" altLang="ja-JP" dirty="0" err="1">
                <a:latin typeface="Arial" panose="020B0604020202020204" pitchFamily="34" charset="0"/>
                <a:cs typeface="Arial" panose="020B0604020202020204" pitchFamily="34" charset="0"/>
              </a:rPr>
              <a:t>Jin-Gyun</a:t>
            </a:r>
            <a:r>
              <a:rPr lang="en-US" altLang="ja-JP" dirty="0">
                <a:latin typeface="Arial" panose="020B0604020202020204" pitchFamily="34" charset="0"/>
                <a:cs typeface="Arial" panose="020B0604020202020204" pitchFamily="34" charset="0"/>
              </a:rPr>
              <a:t> CHUNG, “An Improved Controller Area Network Data-Reduction Algorithm for In-Vehicle Networks,” pp. 346-352.</a:t>
            </a:r>
          </a:p>
          <a:p>
            <a:pPr marL="214313" indent="-214313">
              <a:buFont typeface="Arial" panose="020B0604020202020204" pitchFamily="34" charset="0"/>
              <a:buChar char="•"/>
            </a:pPr>
            <a:r>
              <a:rPr lang="en-US" altLang="ja-JP" dirty="0">
                <a:latin typeface="Arial" panose="020B0604020202020204" pitchFamily="34" charset="0"/>
                <a:cs typeface="Arial" panose="020B0604020202020204" pitchFamily="34" charset="0"/>
              </a:rPr>
              <a:t>Takashi OGURA, </a:t>
            </a:r>
            <a:r>
              <a:rPr lang="en-US" altLang="ja-JP" dirty="0" err="1">
                <a:latin typeface="Arial" panose="020B0604020202020204" pitchFamily="34" charset="0"/>
                <a:cs typeface="Arial" panose="020B0604020202020204" pitchFamily="34" charset="0"/>
              </a:rPr>
              <a:t>Kentaro</a:t>
            </a:r>
            <a:r>
              <a:rPr lang="en-US" altLang="ja-JP" dirty="0">
                <a:latin typeface="Arial" panose="020B0604020202020204" pitchFamily="34" charset="0"/>
                <a:cs typeface="Arial" panose="020B0604020202020204" pitchFamily="34" charset="0"/>
              </a:rPr>
              <a:t> KOBAYASHI, </a:t>
            </a:r>
            <a:r>
              <a:rPr lang="en-US" altLang="ja-JP" dirty="0" err="1">
                <a:latin typeface="Arial" panose="020B0604020202020204" pitchFamily="34" charset="0"/>
                <a:cs typeface="Arial" panose="020B0604020202020204" pitchFamily="34" charset="0"/>
              </a:rPr>
              <a:t>Hiraku</a:t>
            </a:r>
            <a:r>
              <a:rPr lang="en-US" altLang="ja-JP" dirty="0">
                <a:latin typeface="Arial" panose="020B0604020202020204" pitchFamily="34" charset="0"/>
                <a:cs typeface="Arial" panose="020B0604020202020204" pitchFamily="34" charset="0"/>
              </a:rPr>
              <a:t> OKADA, Masaaki KATAYAMA, “H-Infinity Control Design Considering Packet Loss as a Disturbance for Networked Control Systems,” pp. 353-360.</a:t>
            </a:r>
          </a:p>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Minhyuk</a:t>
            </a:r>
            <a:r>
              <a:rPr lang="en-US" altLang="ja-JP" dirty="0">
                <a:latin typeface="Arial" panose="020B0604020202020204" pitchFamily="34" charset="0"/>
                <a:cs typeface="Arial" panose="020B0604020202020204" pitchFamily="34" charset="0"/>
              </a:rPr>
              <a:t> KIM, </a:t>
            </a:r>
            <a:r>
              <a:rPr lang="en-US" altLang="ja-JP" dirty="0" err="1">
                <a:latin typeface="Arial" panose="020B0604020202020204" pitchFamily="34" charset="0"/>
                <a:cs typeface="Arial" panose="020B0604020202020204" pitchFamily="34" charset="0"/>
              </a:rPr>
              <a:t>Sekchin</a:t>
            </a:r>
            <a:r>
              <a:rPr lang="en-US" altLang="ja-JP" dirty="0">
                <a:latin typeface="Arial" panose="020B0604020202020204" pitchFamily="34" charset="0"/>
                <a:cs typeface="Arial" panose="020B0604020202020204" pitchFamily="34" charset="0"/>
              </a:rPr>
              <a:t> CHANG, “A Novel Receiver for Reliable </a:t>
            </a:r>
            <a:r>
              <a:rPr lang="en-US" altLang="ja-JP" dirty="0" err="1">
                <a:latin typeface="Arial" panose="020B0604020202020204" pitchFamily="34" charset="0"/>
                <a:cs typeface="Arial" panose="020B0604020202020204" pitchFamily="34" charset="0"/>
              </a:rPr>
              <a:t>IoT</a:t>
            </a:r>
            <a:r>
              <a:rPr lang="en-US" altLang="ja-JP" dirty="0">
                <a:latin typeface="Arial" panose="020B0604020202020204" pitchFamily="34" charset="0"/>
                <a:cs typeface="Arial" panose="020B0604020202020204" pitchFamily="34" charset="0"/>
              </a:rPr>
              <a:t> Communications Based on ZigBee under Frequency-Selective Indoor Environments,” pp. 361-365.</a:t>
            </a:r>
          </a:p>
        </p:txBody>
      </p:sp>
      <p:sp>
        <p:nvSpPr>
          <p:cNvPr id="3" name="テキスト ボックス 2"/>
          <p:cNvSpPr txBox="1"/>
          <p:nvPr/>
        </p:nvSpPr>
        <p:spPr>
          <a:xfrm>
            <a:off x="395536" y="4854972"/>
            <a:ext cx="9031147" cy="507831"/>
          </a:xfrm>
          <a:prstGeom prst="rect">
            <a:avLst/>
          </a:prstGeom>
          <a:noFill/>
        </p:spPr>
        <p:txBody>
          <a:bodyPr wrap="square" rtlCol="0">
            <a:spAutoFit/>
          </a:bodyPr>
          <a:lstStyle/>
          <a:p>
            <a:endParaRPr lang="en-US" altLang="ja-JP" sz="27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323528" y="836711"/>
            <a:ext cx="8685364" cy="2447205"/>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sz="3200" kern="0" dirty="0"/>
              <a:t>5</a:t>
            </a:r>
            <a:r>
              <a:rPr lang="en-US" altLang="ja-JP" sz="3200" kern="0" dirty="0"/>
              <a:t>. IEICE Transactions on Fundamentals of Electronics, Communications and Computer Sciences  “Special Section on Reliable Communication and Control”</a:t>
            </a:r>
          </a:p>
          <a:p>
            <a:pPr>
              <a:lnSpc>
                <a:spcPts val="3700"/>
              </a:lnSpc>
            </a:pPr>
            <a:r>
              <a:rPr lang="en-US" altLang="ja-JP" sz="3200" kern="0" dirty="0"/>
              <a:t>February Issue, 2018</a:t>
            </a:r>
          </a:p>
          <a:p>
            <a:pPr>
              <a:lnSpc>
                <a:spcPts val="3700"/>
              </a:lnSpc>
            </a:pPr>
            <a:endParaRPr kumimoji="1" lang="ja-JP" altLang="en-US" sz="3200" kern="0" dirty="0"/>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16</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858C8333-B8F1-4005-AF6E-FA1BF179D09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16227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http://www.ieice.org/~rcc/</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TC RCC </a:t>
            </a:r>
            <a:br>
              <a:rPr kumimoji="1" lang="en-US" altLang="ja-JP" kern="0" dirty="0"/>
            </a:br>
            <a:r>
              <a:rPr kumimoji="1" lang="en-US" altLang="ja-JP" kern="0" dirty="0"/>
              <a:t>(Reliable Communication and Control)</a:t>
            </a: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EE01F244-59A6-4523-A2D2-6D0BCAE69CC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11736" y="1556792"/>
            <a:ext cx="8763000" cy="1384995"/>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a:t>
            </a:r>
          </a:p>
          <a:p>
            <a:pPr algn="ctr" fontAlgn="base">
              <a:spcBef>
                <a:spcPct val="0"/>
              </a:spcBef>
              <a:spcAft>
                <a:spcPct val="0"/>
              </a:spcAft>
            </a:pPr>
            <a:r>
              <a:rPr kumimoji="0" lang="en-US" altLang="ja-JP" sz="2800" b="1" dirty="0">
                <a:solidFill>
                  <a:srgbClr val="000000"/>
                </a:solidFill>
              </a:rPr>
              <a:t>Committee (TC) on Reliable Communication and </a:t>
            </a:r>
          </a:p>
          <a:p>
            <a:pPr algn="ctr" fontAlgn="base">
              <a:spcBef>
                <a:spcPct val="0"/>
              </a:spcBef>
              <a:spcAft>
                <a:spcPct val="0"/>
              </a:spcAft>
            </a:pPr>
            <a:r>
              <a:rPr kumimoji="0" lang="en-US" altLang="ja-JP" sz="2800" b="1" dirty="0">
                <a:solidFill>
                  <a:srgbClr val="000000"/>
                </a:solidFill>
              </a:rPr>
              <a:t>Control (RCC)</a:t>
            </a: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July 2018, San Diego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9" name="フッター プレースホルダー 4"/>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3568" y="246965"/>
            <a:ext cx="2230016" cy="430887"/>
          </a:xfrm>
          <a:ln/>
        </p:spPr>
        <p:txBody>
          <a:bodyPr/>
          <a:lstStyle/>
          <a:p>
            <a:r>
              <a:rPr lang="en-US" sz="1600">
                <a:solidFill>
                  <a:srgbClr val="000000"/>
                </a:solidFill>
              </a:rPr>
              <a:t>Julyy </a:t>
            </a:r>
            <a:r>
              <a:rPr lang="en-US" sz="1600" dirty="0">
                <a:solidFill>
                  <a:srgbClr val="000000"/>
                </a:solidFill>
              </a:rPr>
              <a:t>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3</a:t>
            </a:fld>
            <a:endParaRPr lang="en-US" dirty="0">
              <a:solidFill>
                <a:srgbClr val="000000"/>
              </a:solidFill>
            </a:endParaRPr>
          </a:p>
        </p:txBody>
      </p:sp>
      <p:sp>
        <p:nvSpPr>
          <p:cNvPr id="27651" name="Rectangle 3"/>
          <p:cNvSpPr>
            <a:spLocks noChangeArrowheads="1"/>
          </p:cNvSpPr>
          <p:nvPr/>
        </p:nvSpPr>
        <p:spPr bwMode="auto">
          <a:xfrm>
            <a:off x="152400" y="704011"/>
            <a:ext cx="8915400" cy="561692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a:t>
            </a:r>
            <a:r>
              <a:rPr kumimoji="0" lang="en-US" altLang="ja-JP" sz="1600" b="1" dirty="0">
                <a:solidFill>
                  <a:srgbClr val="000000"/>
                </a:solidFill>
              </a:rPr>
              <a:t>ETSI TC Smart BAN Updates</a:t>
            </a:r>
            <a:r>
              <a:rPr kumimoji="0" lang="en-US" sz="1600" dirty="0">
                <a:solidFill>
                  <a:srgbClr val="000000"/>
                </a:solidFill>
                <a:latin typeface="Times New Roman" pitchFamily="18" charset="0"/>
              </a:rPr>
              <a:t>]</a:t>
            </a: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[8</a:t>
            </a:r>
            <a:r>
              <a:rPr kumimoji="0" lang="ja-JP" altLang="en-US" sz="1600" dirty="0">
                <a:solidFill>
                  <a:srgbClr val="000000"/>
                </a:solidFill>
                <a:latin typeface="Times New Roman" pitchFamily="18" charset="0"/>
              </a:rPr>
              <a:t> </a:t>
            </a:r>
            <a:r>
              <a:rPr kumimoji="0" lang="en-US" altLang="ja-JP" sz="1600" dirty="0">
                <a:solidFill>
                  <a:srgbClr val="000000"/>
                </a:solidFill>
                <a:latin typeface="Times New Roman" pitchFamily="18" charset="0"/>
              </a:rPr>
              <a:t>July, 2018</a:t>
            </a:r>
            <a:r>
              <a:rPr kumimoji="0" lang="en-US" sz="1600" dirty="0">
                <a:solidFill>
                  <a:srgbClr val="000000"/>
                </a:solidFill>
                <a:latin typeface="Times New Roman" pitchFamily="18" charset="0"/>
              </a:rPr>
              <a:t>]	</a:t>
            </a:r>
          </a:p>
          <a:p>
            <a:pPr eaLnBrk="0" fontAlgn="base" hangingPunct="0">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Hirokazu</a:t>
            </a:r>
            <a:r>
              <a:rPr kumimoji="0" lang="en-US" altLang="ko-KR" sz="1600" dirty="0">
                <a:solidFill>
                  <a:srgbClr val="000000"/>
                </a:solidFill>
                <a:latin typeface="Times New Roman" pitchFamily="18" charset="0"/>
              </a:rPr>
              <a:t> Tanaka1</a:t>
            </a:r>
            <a:r>
              <a:rPr kumimoji="0" lang="en-US" altLang="ko-KR" sz="1600" dirty="0">
                <a:solidFill>
                  <a:srgbClr val="000000"/>
                </a:solidFill>
                <a:latin typeface="Times New Roman" pitchFamily="18" charset="0"/>
                <a:ea typeface="굴림" pitchFamily="50" charset="-127"/>
              </a:rPr>
              <a:t>                                  </a:t>
            </a: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72-34 </a:t>
            </a:r>
            <a:r>
              <a:rPr kumimoji="0" lang="en-US" sz="1600" dirty="0" err="1">
                <a:solidFill>
                  <a:srgbClr val="000000"/>
                </a:solidFill>
                <a:latin typeface="Times New Roman" pitchFamily="18" charset="0"/>
              </a:rPr>
              <a:t>Horikawa-cho</a:t>
            </a:r>
            <a:r>
              <a:rPr kumimoji="0" lang="en-US" sz="1600" dirty="0">
                <a:solidFill>
                  <a:srgbClr val="000000"/>
                </a:solidFill>
                <a:latin typeface="Times New Roman" pitchFamily="18" charset="0"/>
              </a:rPr>
              <a:t>, Saiwai-</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Kawasaki</a:t>
            </a:r>
            <a:r>
              <a:rPr kumimoji="0" lang="it-IT" sz="1600" dirty="0">
                <a:solidFill>
                  <a:srgbClr val="000000"/>
                </a:solidFill>
                <a:latin typeface="Times New Roman" pitchFamily="18" charset="0"/>
              </a:rPr>
              <a:t>, Japan 212-8585,</a:t>
            </a:r>
            <a:r>
              <a:rPr kumimoji="0" lang="en-US" sz="1600" dirty="0">
                <a:solidFill>
                  <a:srgbClr val="000000"/>
                </a:solidFill>
                <a:latin typeface="Times New Roman" pitchFamily="18" charset="0"/>
              </a:rPr>
              <a:t>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3;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Voice:[2; +81-45-339-4115], FAX: [2:+81-45-338-1157],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Email:[hi.tanaka@toshiba.co.jp]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eaLnBrk="0" fontAlgn="base" hangingPunct="0">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[ETSI Technical Committee on Smart BAN has been promoting research and development on dependable wireless systems for wide variety of  applications of BAN such as radio controlling, automotive control </a:t>
            </a:r>
            <a:r>
              <a:rPr kumimoji="0" lang="en-US" sz="1600" dirty="0" err="1">
                <a:solidFill>
                  <a:srgbClr val="000000"/>
                </a:solidFill>
                <a:latin typeface="Times New Roman" pitchFamily="18" charset="0"/>
              </a:rPr>
              <a:t>etc</a:t>
            </a:r>
            <a:r>
              <a:rPr kumimoji="0" lang="en-US" sz="1600" dirty="0">
                <a:solidFill>
                  <a:srgbClr val="000000"/>
                </a:solidFill>
                <a:latin typeface="Times New Roman" pitchFamily="18" charset="0"/>
              </a:rPr>
              <a:t> by extending e-Health regarding medical BAN and so on. </a:t>
            </a:r>
            <a:r>
              <a:rPr kumimoji="0" lang="en-US" sz="1600" dirty="0" err="1">
                <a:solidFill>
                  <a:srgbClr val="000000"/>
                </a:solidFill>
                <a:latin typeface="Times New Roman" pitchFamily="18" charset="0"/>
              </a:rPr>
              <a:t>Thses</a:t>
            </a:r>
            <a:r>
              <a:rPr kumimoji="0" lang="en-US" sz="1600" dirty="0">
                <a:solidFill>
                  <a:srgbClr val="000000"/>
                </a:solidFill>
                <a:latin typeface="Times New Roman" pitchFamily="18" charset="0"/>
              </a:rPr>
              <a:t> slides may offer opportunity to discuss on use cases and applications of this standard.]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                                                </a:t>
            </a: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6" name="フッター プレースホルダー 4"/>
          <p:cNvSpPr>
            <a:spLocks noGrp="1"/>
          </p:cNvSpPr>
          <p:nvPr>
            <p:ph type="ftr" sz="quarter" idx="3"/>
          </p:nvPr>
        </p:nvSpPr>
        <p:spPr>
          <a:xfrm>
            <a:off x="5724128" y="6516052"/>
            <a:ext cx="3168352" cy="369332"/>
          </a:xfrm>
        </p:spPr>
        <p:txBody>
          <a:bodyPr/>
          <a:lstStyle/>
          <a:p>
            <a:r>
              <a:rPr lang="en-US" sz="1200" dirty="0">
                <a:solidFill>
                  <a:srgbClr val="000000"/>
                </a:solidFill>
              </a:rPr>
              <a:t>Hirokazu Tanaka(Toshiba, YNU)</a:t>
            </a:r>
          </a:p>
          <a:p>
            <a:r>
              <a:rPr lang="en-US" sz="1200" dirty="0">
                <a:solidFill>
                  <a:srgbClr val="000000"/>
                </a:solidFill>
              </a:rPr>
              <a:t>John </a:t>
            </a:r>
            <a:r>
              <a:rPr lang="en-US" sz="1200" dirty="0" err="1">
                <a:solidFill>
                  <a:srgbClr val="000000"/>
                </a:solidFill>
              </a:rPr>
              <a:t>Farseroutu</a:t>
            </a:r>
            <a:r>
              <a:rPr lang="en-US" sz="1200" dirty="0">
                <a:solidFill>
                  <a:srgbClr val="000000"/>
                </a:solidFill>
              </a:rPr>
              <a:t>(CSEM)</a:t>
            </a:r>
          </a:p>
        </p:txBody>
      </p:sp>
    </p:spTree>
    <p:extLst>
      <p:ext uri="{BB962C8B-B14F-4D97-AF65-F5344CB8AC3E}">
        <p14:creationId xmlns:p14="http://schemas.microsoft.com/office/powerpoint/2010/main" val="1391184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523528" y="260648"/>
            <a:ext cx="1600200" cy="215444"/>
          </a:xfrm>
        </p:spPr>
        <p:txBody>
          <a:bodyPr/>
          <a:lstStyle/>
          <a:p>
            <a:r>
              <a:rPr lang="en-US" dirty="0">
                <a:solidFill>
                  <a:srgbClr val="000000"/>
                </a:solidFill>
              </a:rPr>
              <a:t>March 2014</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5" name="正方形/長方形 4"/>
          <p:cNvSpPr/>
          <p:nvPr/>
        </p:nvSpPr>
        <p:spPr>
          <a:xfrm>
            <a:off x="0" y="1700808"/>
            <a:ext cx="8763000" cy="584775"/>
          </a:xfrm>
          <a:prstGeom prst="rect">
            <a:avLst/>
          </a:prstGeom>
        </p:spPr>
        <p:txBody>
          <a:bodyPr wrap="square">
            <a:spAutoFit/>
          </a:bodyPr>
          <a:lstStyle/>
          <a:p>
            <a:pPr algn="ctr" fontAlgn="base">
              <a:spcBef>
                <a:spcPct val="0"/>
              </a:spcBef>
              <a:spcAft>
                <a:spcPct val="0"/>
              </a:spcAft>
            </a:pPr>
            <a:r>
              <a:rPr kumimoji="0" lang="en-US" altLang="ja-JP" sz="3200" b="1" dirty="0">
                <a:solidFill>
                  <a:srgbClr val="000000"/>
                </a:solidFill>
              </a:rPr>
              <a:t>ETSI TC Smart BAN Updates</a:t>
            </a:r>
            <a:endParaRPr kumimoji="0" lang="ja-JP" altLang="en-US" sz="2400" b="1" dirty="0">
              <a:solidFill>
                <a:srgbClr val="000000"/>
              </a:solidFill>
            </a:endParaRPr>
          </a:p>
        </p:txBody>
      </p:sp>
      <p:sp>
        <p:nvSpPr>
          <p:cNvPr id="6" name="正方形/長方形 5"/>
          <p:cNvSpPr/>
          <p:nvPr/>
        </p:nvSpPr>
        <p:spPr>
          <a:xfrm>
            <a:off x="539552" y="2780928"/>
            <a:ext cx="8223448" cy="2923877"/>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20</a:t>
            </a:r>
            <a:r>
              <a:rPr kumimoji="0" lang="en-US" altLang="ja-JP" sz="2800" baseline="30000" dirty="0">
                <a:solidFill>
                  <a:srgbClr val="000000"/>
                </a:solidFill>
                <a:latin typeface="Times New Roman" pitchFamily="18" charset="0"/>
              </a:rPr>
              <a:t>th</a:t>
            </a:r>
            <a:r>
              <a:rPr kumimoji="0" lang="en-US" altLang="ja-JP" sz="2800" dirty="0">
                <a:solidFill>
                  <a:srgbClr val="000000"/>
                </a:solidFill>
                <a:latin typeface="Times New Roman" pitchFamily="18" charset="0"/>
              </a:rPr>
              <a:t> March, 2014  Beijing       </a:t>
            </a:r>
          </a:p>
          <a:p>
            <a:pPr algn="ctr" fontAlgn="base">
              <a:spcBef>
                <a:spcPct val="0"/>
              </a:spcBef>
              <a:spcAft>
                <a:spcPct val="0"/>
              </a:spcAft>
            </a:pPr>
            <a:r>
              <a:rPr kumimoji="0" lang="en-US" altLang="ja-JP" sz="2800" dirty="0">
                <a:solidFill>
                  <a:srgbClr val="000000"/>
                </a:solidFill>
                <a:latin typeface="Times New Roman" pitchFamily="18" charset="0"/>
              </a:rPr>
              <a:t>Hirokazu Tanaka*</a:t>
            </a:r>
            <a:r>
              <a:rPr kumimoji="0" lang="en-US" altLang="ja-JP" sz="2800" baseline="30000" dirty="0">
                <a:solidFill>
                  <a:srgbClr val="000000"/>
                </a:solidFill>
                <a:latin typeface="Times New Roman" pitchFamily="18" charset="0"/>
              </a:rPr>
              <a:t>1,2</a:t>
            </a:r>
            <a:r>
              <a:rPr kumimoji="0" lang="en-US" altLang="ja-JP" sz="2800" dirty="0">
                <a:solidFill>
                  <a:srgbClr val="000000"/>
                </a:solidFill>
                <a:latin typeface="Times New Roman" pitchFamily="18" charset="0"/>
              </a:rPr>
              <a:t>, John </a:t>
            </a:r>
            <a:r>
              <a:rPr kumimoji="0" lang="en-US" altLang="ja-JP" sz="2800" dirty="0" err="1">
                <a:solidFill>
                  <a:srgbClr val="000000"/>
                </a:solidFill>
                <a:latin typeface="Times New Roman" pitchFamily="18" charset="0"/>
              </a:rPr>
              <a:t>Farserotu</a:t>
            </a:r>
            <a:r>
              <a:rPr kumimoji="0" lang="en-US" altLang="ja-JP" sz="2800" dirty="0">
                <a:solidFill>
                  <a:srgbClr val="000000"/>
                </a:solidFill>
                <a:latin typeface="Times New Roman" pitchFamily="18" charset="0"/>
              </a:rPr>
              <a:t>*</a:t>
            </a:r>
            <a:r>
              <a:rPr kumimoji="0" lang="en-US" altLang="ja-JP" sz="2800" baseline="30000" dirty="0">
                <a:solidFill>
                  <a:srgbClr val="000000"/>
                </a:solidFill>
                <a:latin typeface="Times New Roman" pitchFamily="18" charset="0"/>
              </a:rPr>
              <a:t>3 </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Toshiba,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CSEM, Switzerland</a:t>
            </a:r>
          </a:p>
        </p:txBody>
      </p:sp>
      <p:sp>
        <p:nvSpPr>
          <p:cNvPr id="7" name="フッター プレースホルダー 4"/>
          <p:cNvSpPr>
            <a:spLocks noGrp="1"/>
          </p:cNvSpPr>
          <p:nvPr>
            <p:ph type="ftr" sz="quarter" idx="3"/>
          </p:nvPr>
        </p:nvSpPr>
        <p:spPr>
          <a:xfrm>
            <a:off x="5724128" y="6516052"/>
            <a:ext cx="3168352" cy="369332"/>
          </a:xfrm>
        </p:spPr>
        <p:txBody>
          <a:bodyPr/>
          <a:lstStyle/>
          <a:p>
            <a:r>
              <a:rPr lang="en-US" sz="1200" dirty="0">
                <a:solidFill>
                  <a:srgbClr val="000000"/>
                </a:solidFill>
              </a:rPr>
              <a:t>Hirokazu Tanaka(Toshiba, YNU)</a:t>
            </a:r>
          </a:p>
          <a:p>
            <a:r>
              <a:rPr lang="en-US" sz="1200" dirty="0">
                <a:solidFill>
                  <a:srgbClr val="000000"/>
                </a:solidFill>
              </a:rPr>
              <a:t>John </a:t>
            </a:r>
            <a:r>
              <a:rPr lang="en-US" sz="1200" dirty="0" err="1">
                <a:solidFill>
                  <a:srgbClr val="000000"/>
                </a:solidFill>
              </a:rPr>
              <a:t>Farseroutu</a:t>
            </a:r>
            <a:r>
              <a:rPr lang="en-US" sz="1200" dirty="0">
                <a:solidFill>
                  <a:srgbClr val="000000"/>
                </a:solidFill>
              </a:rPr>
              <a:t>(CSEM)</a:t>
            </a:r>
          </a:p>
        </p:txBody>
      </p:sp>
    </p:spTree>
    <p:extLst>
      <p:ext uri="{BB962C8B-B14F-4D97-AF65-F5344CB8AC3E}">
        <p14:creationId xmlns:p14="http://schemas.microsoft.com/office/powerpoint/2010/main" val="354750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RRRC and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RCC</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pic>
        <p:nvPicPr>
          <p:cNvPr id="2" name="図 1">
            <a:extLst>
              <a:ext uri="{FF2B5EF4-FFF2-40B4-BE49-F238E27FC236}">
                <a16:creationId xmlns:a16="http://schemas.microsoft.com/office/drawing/2014/main" id="{14BF8E49-EC68-4B98-89F1-C7C3091675BB}"/>
              </a:ext>
            </a:extLst>
          </p:cNvPr>
          <p:cNvPicPr>
            <a:picLocks noChangeAspect="1"/>
          </p:cNvPicPr>
          <p:nvPr/>
        </p:nvPicPr>
        <p:blipFill>
          <a:blip r:embed="rId2"/>
          <a:stretch>
            <a:fillRect/>
          </a:stretch>
        </p:blipFill>
        <p:spPr>
          <a:xfrm>
            <a:off x="3715438" y="3240007"/>
            <a:ext cx="1713124" cy="377985"/>
          </a:xfrm>
          <a:prstGeom prst="rect">
            <a:avLst/>
          </a:prstGeom>
        </p:spPr>
      </p:pic>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BACD8110-DDDF-47A4-8282-6803F11A9821}"/>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35819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052736"/>
            <a:ext cx="7342187" cy="648072"/>
          </a:xfrm>
        </p:spPr>
        <p:txBody>
          <a:bodyPr/>
          <a:lstStyle/>
          <a:p>
            <a:pPr>
              <a:lnSpc>
                <a:spcPts val="3700"/>
              </a:lnSpc>
            </a:pPr>
            <a:r>
              <a:rPr kumimoji="1" lang="en-US" altLang="ja-JP" dirty="0"/>
              <a:t>1.1 History of IEICE TC RRRC</a:t>
            </a:r>
            <a:br>
              <a:rPr kumimoji="1" lang="en-US" altLang="ja-JP" dirty="0"/>
            </a:br>
            <a:r>
              <a:rPr kumimoji="1" lang="en-US" altLang="ja-JP" dirty="0"/>
              <a:t>(Reliable Radio Remote Control)</a:t>
            </a:r>
            <a:br>
              <a:rPr kumimoji="1" lang="en-US" altLang="ja-JP" dirty="0"/>
            </a:br>
            <a:endParaRPr kumimoji="1" lang="ja-JP" altLang="en-US" dirty="0"/>
          </a:p>
        </p:txBody>
      </p:sp>
      <p:sp>
        <p:nvSpPr>
          <p:cNvPr id="3" name="コンテンツ プレースホルダ 2"/>
          <p:cNvSpPr>
            <a:spLocks noGrp="1"/>
          </p:cNvSpPr>
          <p:nvPr>
            <p:ph idx="1"/>
          </p:nvPr>
        </p:nvSpPr>
        <p:spPr>
          <a:xfrm>
            <a:off x="231024" y="1484784"/>
            <a:ext cx="8912976" cy="4968552"/>
          </a:xfrm>
        </p:spPr>
        <p:txBody>
          <a:bodyPr/>
          <a:lstStyle/>
          <a:p>
            <a:pPr>
              <a:buFont typeface="Wingdings" pitchFamily="2" charset="2"/>
              <a:buChar char="l"/>
            </a:pPr>
            <a:r>
              <a:rPr kumimoji="1" lang="en-US" altLang="ja-JP" sz="2400" dirty="0">
                <a:solidFill>
                  <a:schemeClr val="accent6"/>
                </a:solidFill>
                <a:latin typeface="+mn-ea"/>
              </a:rPr>
              <a:t>History</a:t>
            </a:r>
          </a:p>
          <a:p>
            <a:pPr lvl="1">
              <a:buFont typeface="Wingdings" pitchFamily="2" charset="2"/>
              <a:buChar char="l"/>
            </a:pPr>
            <a:r>
              <a:rPr lang="en-US" altLang="ja-JP" sz="2000" dirty="0">
                <a:latin typeface="+mn-ea"/>
              </a:rPr>
              <a:t>May 2010: RRRC was established. </a:t>
            </a:r>
          </a:p>
          <a:p>
            <a:pPr lvl="1">
              <a:buFont typeface="Wingdings" pitchFamily="2" charset="2"/>
              <a:buChar char="l"/>
            </a:pPr>
            <a:r>
              <a:rPr lang="en-US" altLang="ja-JP" sz="2000" dirty="0">
                <a:latin typeface="+mn-ea"/>
              </a:rPr>
              <a:t>July 2010: The first workshop was held. </a:t>
            </a:r>
          </a:p>
          <a:p>
            <a:pPr lvl="1">
              <a:buFont typeface="Wingdings" pitchFamily="2" charset="2"/>
              <a:buChar char="l"/>
            </a:pPr>
            <a:r>
              <a:rPr lang="en-US" altLang="ja-JP" sz="2000" dirty="0">
                <a:latin typeface="+mn-ea"/>
              </a:rPr>
              <a:t>April 2012: The active period was extended to March 2014. </a:t>
            </a:r>
          </a:p>
          <a:p>
            <a:pPr lvl="1">
              <a:buFont typeface="Wingdings" pitchFamily="2" charset="2"/>
              <a:buChar char="l"/>
            </a:pPr>
            <a:r>
              <a:rPr lang="en-US" altLang="ja-JP" sz="2000" dirty="0">
                <a:latin typeface="+mn-ea"/>
              </a:rPr>
              <a:t>April 2014: RRRC has been renewed as RCC (Reliable Communication and Control).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2010/5-2012/3  Ryuji Kohno (Yokohama National University) </a:t>
            </a:r>
          </a:p>
          <a:p>
            <a:pPr lvl="1">
              <a:buFont typeface="Wingdings" pitchFamily="2" charset="2"/>
              <a:buChar char="l"/>
            </a:pPr>
            <a:r>
              <a:rPr lang="en-US" altLang="ja-JP" sz="2000" dirty="0">
                <a:latin typeface="+mn-ea"/>
              </a:rPr>
              <a:t>2012/4-2014/4  Masaaki Katayama (Nagoya University)</a:t>
            </a:r>
          </a:p>
          <a:p>
            <a:pPr>
              <a:buFont typeface="Wingdings" pitchFamily="2" charset="2"/>
              <a:buChar char="l"/>
            </a:pPr>
            <a:r>
              <a:rPr lang="en-US" altLang="ja-JP" sz="2400" dirty="0">
                <a:solidFill>
                  <a:schemeClr val="accent6"/>
                </a:solidFill>
                <a:latin typeface="+mn-ea"/>
              </a:rPr>
              <a:t>Special Sections in IEICE Trans. on Fundamentals</a:t>
            </a:r>
            <a:endParaRPr kumimoji="1" lang="en-US" altLang="ja-JP" sz="2400" dirty="0">
              <a:solidFill>
                <a:schemeClr val="accent6"/>
              </a:solidFill>
              <a:latin typeface="+mn-ea"/>
            </a:endParaRPr>
          </a:p>
          <a:p>
            <a:pPr lvl="1">
              <a:buFont typeface="Wingdings" pitchFamily="2" charset="2"/>
              <a:buChar char="l"/>
            </a:pPr>
            <a:r>
              <a:rPr lang="en-US" altLang="ja-JP" sz="2000" dirty="0">
                <a:latin typeface="+mn-ea"/>
              </a:rPr>
              <a:t>April 2012: Reliable Robust Radio Control Technology (6 papers)</a:t>
            </a:r>
            <a:endParaRPr kumimoji="1" lang="en-US" altLang="ja-JP" sz="2000" dirty="0">
              <a:latin typeface="+mn-ea"/>
            </a:endParaRPr>
          </a:p>
          <a:p>
            <a:pPr lvl="1">
              <a:buFont typeface="Wingdings" pitchFamily="2" charset="2"/>
              <a:buChar char="l"/>
            </a:pPr>
            <a:r>
              <a:rPr lang="en-US" altLang="ja-JP" sz="2000" dirty="0">
                <a:latin typeface="+mn-ea"/>
              </a:rPr>
              <a:t>May 2013: Networked Control Systems: Theories &amp; Applications (10 papers)</a:t>
            </a:r>
          </a:p>
          <a:p>
            <a:pPr lvl="1" indent="-742950">
              <a:buNone/>
            </a:pPr>
            <a:r>
              <a:rPr kumimoji="1" lang="en-US" altLang="ja-JP" sz="2000" dirty="0">
                <a:latin typeface="+mn-ea"/>
              </a:rPr>
              <a:t>                                                                           (Ref. IEEE 802.15-14-0165-01-0dep)</a:t>
            </a:r>
          </a:p>
        </p:txBody>
      </p:sp>
      <p:sp>
        <p:nvSpPr>
          <p:cNvPr id="5" name="Rectangle 4"/>
          <p:cNvSpPr>
            <a:spLocks noGrp="1" noChangeArrowheads="1"/>
          </p:cNvSpPr>
          <p:nvPr>
            <p:ph type="dt" sz="half" idx="2"/>
          </p:nvPr>
        </p:nvSpPr>
        <p:spPr>
          <a:xfrm>
            <a:off x="757808" y="261228"/>
            <a:ext cx="2230016" cy="215444"/>
          </a:xfrm>
          <a:ln/>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871ED608-98CF-4F60-9578-FE490A930AE5}"/>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91064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52340" y="2445876"/>
            <a:ext cx="7031831" cy="1384995"/>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IEICE Ad Hoc Technical Committee on </a:t>
            </a:r>
            <a:r>
              <a:rPr kumimoji="0" lang="en-US" altLang="ja-JP" sz="2100" dirty="0">
                <a:solidFill>
                  <a:srgbClr val="000000"/>
                </a:solidFill>
                <a:latin typeface="Arial" panose="020B0604020202020204" pitchFamily="34" charset="0"/>
                <a:cs typeface="Arial" panose="020B0604020202020204" pitchFamily="34" charset="0"/>
              </a:rPr>
              <a:t>Reliable Radio Remote Control (RRRC) was promoted to Technical Committee renaming it as “Reliable Communication and Control (RCC)” </a:t>
            </a:r>
          </a:p>
        </p:txBody>
      </p:sp>
      <p:sp>
        <p:nvSpPr>
          <p:cNvPr id="4" name="テキスト ボックス 3"/>
          <p:cNvSpPr txBox="1"/>
          <p:nvPr/>
        </p:nvSpPr>
        <p:spPr>
          <a:xfrm>
            <a:off x="694477" y="2437193"/>
            <a:ext cx="1468672" cy="415498"/>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April 2014:</a:t>
            </a:r>
            <a:endParaRPr lang="ja-JP" altLang="en-US" sz="2100" dirty="0">
              <a:latin typeface="Arial" panose="020B0604020202020204" pitchFamily="34" charset="0"/>
              <a:cs typeface="Arial" panose="020B0604020202020204" pitchFamily="34" charset="0"/>
            </a:endParaRPr>
          </a:p>
        </p:txBody>
      </p:sp>
      <p:sp>
        <p:nvSpPr>
          <p:cNvPr id="5" name="テキスト ボックス 4"/>
          <p:cNvSpPr txBox="1"/>
          <p:nvPr/>
        </p:nvSpPr>
        <p:spPr>
          <a:xfrm>
            <a:off x="217026" y="1916334"/>
            <a:ext cx="1726755"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Foundation</a:t>
            </a:r>
            <a:endParaRPr lang="ja-JP" altLang="en-US" sz="2400" dirty="0">
              <a:latin typeface="Arial" panose="020B0604020202020204" pitchFamily="34" charset="0"/>
              <a:cs typeface="Arial" panose="020B0604020202020204" pitchFamily="34" charset="0"/>
            </a:endParaRPr>
          </a:p>
        </p:txBody>
      </p:sp>
      <p:grpSp>
        <p:nvGrpSpPr>
          <p:cNvPr id="6" name="グループ化 5"/>
          <p:cNvGrpSpPr/>
          <p:nvPr/>
        </p:nvGrpSpPr>
        <p:grpSpPr>
          <a:xfrm>
            <a:off x="664088" y="4357147"/>
            <a:ext cx="7472910" cy="424180"/>
            <a:chOff x="927897" y="4666525"/>
            <a:chExt cx="9963880" cy="565572"/>
          </a:xfrm>
        </p:grpSpPr>
        <p:sp>
          <p:nvSpPr>
            <p:cNvPr id="7" name="テキスト ボックス 6"/>
            <p:cNvSpPr txBox="1"/>
            <p:nvPr/>
          </p:nvSpPr>
          <p:spPr>
            <a:xfrm>
              <a:off x="3682390" y="4678101"/>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Masaaki Katayama (Nagoya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927897" y="4666525"/>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6/2014-5/2016:</a:t>
              </a:r>
              <a:endParaRPr lang="ja-JP" altLang="en-US" sz="2100" dirty="0">
                <a:latin typeface="Arial" panose="020B0604020202020204" pitchFamily="34" charset="0"/>
                <a:cs typeface="Arial" panose="020B0604020202020204" pitchFamily="34" charset="0"/>
              </a:endParaRPr>
            </a:p>
          </p:txBody>
        </p:sp>
      </p:grpSp>
      <p:sp>
        <p:nvSpPr>
          <p:cNvPr id="9" name="テキスト ボックス 8"/>
          <p:cNvSpPr txBox="1"/>
          <p:nvPr/>
        </p:nvSpPr>
        <p:spPr>
          <a:xfrm>
            <a:off x="218471" y="3836285"/>
            <a:ext cx="1075936"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Chairs</a:t>
            </a:r>
            <a:endParaRPr lang="ja-JP" altLang="en-US" sz="2400" dirty="0">
              <a:latin typeface="Arial" panose="020B0604020202020204" pitchFamily="34" charset="0"/>
              <a:cs typeface="Arial" panose="020B0604020202020204" pitchFamily="34" charset="0"/>
            </a:endParaRPr>
          </a:p>
        </p:txBody>
      </p:sp>
      <p:grpSp>
        <p:nvGrpSpPr>
          <p:cNvPr id="10" name="グループ化 9"/>
          <p:cNvGrpSpPr/>
          <p:nvPr/>
        </p:nvGrpSpPr>
        <p:grpSpPr>
          <a:xfrm>
            <a:off x="664088" y="4836047"/>
            <a:ext cx="7472910" cy="424180"/>
            <a:chOff x="929824" y="5235609"/>
            <a:chExt cx="9963880" cy="565572"/>
          </a:xfrm>
        </p:grpSpPr>
        <p:sp>
          <p:nvSpPr>
            <p:cNvPr id="11" name="テキスト ボックス 10"/>
            <p:cNvSpPr txBox="1"/>
            <p:nvPr/>
          </p:nvSpPr>
          <p:spPr>
            <a:xfrm>
              <a:off x="3684317" y="5247185"/>
              <a:ext cx="7209387" cy="553996"/>
            </a:xfrm>
            <a:prstGeom prst="rect">
              <a:avLst/>
            </a:prstGeom>
            <a:noFill/>
          </p:spPr>
          <p:txBody>
            <a:bodyPr wrap="square" rtlCol="0">
              <a:spAutoFit/>
            </a:bodyPr>
            <a:lstStyle/>
            <a:p>
              <a:r>
                <a:rPr lang="en-US" altLang="ja-JP" sz="2100" dirty="0" err="1">
                  <a:latin typeface="Arial" panose="020B0604020202020204" pitchFamily="34" charset="0"/>
                  <a:cs typeface="Arial" panose="020B0604020202020204" pitchFamily="34" charset="0"/>
                </a:rPr>
                <a:t>Shinsuke</a:t>
              </a:r>
              <a:r>
                <a:rPr lang="en-US" altLang="ja-JP" sz="2100" dirty="0">
                  <a:latin typeface="Arial" panose="020B0604020202020204" pitchFamily="34" charset="0"/>
                  <a:cs typeface="Arial" panose="020B0604020202020204" pitchFamily="34" charset="0"/>
                </a:rPr>
                <a:t> Hara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2" name="テキスト ボックス 11"/>
            <p:cNvSpPr txBox="1"/>
            <p:nvPr/>
          </p:nvSpPr>
          <p:spPr>
            <a:xfrm>
              <a:off x="929824" y="5235609"/>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6/2016-5/2018:</a:t>
              </a:r>
              <a:endParaRPr lang="ja-JP" altLang="en-US" sz="2100" dirty="0">
                <a:latin typeface="Arial" panose="020B0604020202020204" pitchFamily="34" charset="0"/>
                <a:cs typeface="Arial" panose="020B0604020202020204" pitchFamily="34" charset="0"/>
              </a:endParaRPr>
            </a:p>
          </p:txBody>
        </p:sp>
      </p:grpSp>
      <p:grpSp>
        <p:nvGrpSpPr>
          <p:cNvPr id="13" name="グループ化 12"/>
          <p:cNvGrpSpPr/>
          <p:nvPr/>
        </p:nvGrpSpPr>
        <p:grpSpPr>
          <a:xfrm>
            <a:off x="664088" y="5314947"/>
            <a:ext cx="7472910" cy="424180"/>
            <a:chOff x="929824" y="5235609"/>
            <a:chExt cx="9963880" cy="565572"/>
          </a:xfrm>
        </p:grpSpPr>
        <p:sp>
          <p:nvSpPr>
            <p:cNvPr id="14" name="テキスト ボックス 13"/>
            <p:cNvSpPr txBox="1"/>
            <p:nvPr/>
          </p:nvSpPr>
          <p:spPr>
            <a:xfrm>
              <a:off x="3684317" y="5247185"/>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Kazunori Hayashi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929824" y="5235609"/>
              <a:ext cx="2665687"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6/2018-           :</a:t>
              </a:r>
              <a:endParaRPr lang="ja-JP" altLang="en-US" sz="2100"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796A087F-C894-4214-BD76-15903B0E3D47}"/>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8" name="タイトル 1">
            <a:extLst>
              <a:ext uri="{FF2B5EF4-FFF2-40B4-BE49-F238E27FC236}">
                <a16:creationId xmlns:a16="http://schemas.microsoft.com/office/drawing/2014/main" id="{CBBE68BA-C150-4F1B-A417-664940BBE6B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(1/2)</a:t>
            </a:r>
            <a:br>
              <a:rPr kumimoji="1" lang="en-US" altLang="ja-JP" kern="0" dirty="0"/>
            </a:br>
            <a:r>
              <a:rPr kumimoji="1" lang="en-US" altLang="ja-JP" kern="0" dirty="0"/>
              <a:t>(Reliable Communication and Control)</a:t>
            </a:r>
            <a:endParaRPr kumimoji="1" lang="ja-JP" altLang="en-US" kern="0" dirty="0"/>
          </a:p>
        </p:txBody>
      </p:sp>
      <p:sp>
        <p:nvSpPr>
          <p:cNvPr id="19" name="スライド番号プレースホルダー 3">
            <a:extLst>
              <a:ext uri="{FF2B5EF4-FFF2-40B4-BE49-F238E27FC236}">
                <a16:creationId xmlns:a16="http://schemas.microsoft.com/office/drawing/2014/main" id="{304868BA-37DA-44E1-88BE-6696B24A0C8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20" name="フッター プレースホルダー 4">
            <a:extLst>
              <a:ext uri="{FF2B5EF4-FFF2-40B4-BE49-F238E27FC236}">
                <a16:creationId xmlns:a16="http://schemas.microsoft.com/office/drawing/2014/main" id="{8BC11C5C-D027-4B28-8F8D-7ADA2E70E5E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68679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58 members from academia, national institution, industries and so on</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(2/2)</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09BEE1F0-E47C-46D2-948D-5DF97AFF768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1488387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08902" y="2122978"/>
            <a:ext cx="8483578" cy="3970318"/>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interdisciplinary researches between communication and control</a:t>
            </a:r>
            <a:r>
              <a:rPr kumimoji="0" lang="en-US" altLang="ja-JP" sz="2100" dirty="0">
                <a:solidFill>
                  <a:srgbClr val="000000"/>
                </a:solidFill>
                <a:latin typeface="Arial" panose="020B0604020202020204" pitchFamily="34" charset="0"/>
                <a:cs typeface="Arial" panose="020B0604020202020204" pitchFamily="34" charset="0"/>
              </a:rPr>
              <a:t> to enhance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in systems and among systems, such as devices, machines and plants</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Gives different view-points on system construction, dealing with devices and machines as application-layer entities in communication model</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Carries out academic researches on the fusion of communication theory, information theory and control theory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Pursues researches related to the elements of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such as reliability, availability, maintainability, security and safety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Applies the developed theories and techniques into real industrial applications</a:t>
            </a:r>
            <a:endParaRPr lang="ja-JP" altLang="en-US" sz="2100" dirty="0"/>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TC RCC</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60081332-7191-4486-AEE6-57276DA58370}"/>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697730311"/>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TotalTime>
  <Words>1356</Words>
  <Application>Microsoft Office PowerPoint</Application>
  <PresentationFormat>画面に合わせる (4:3)</PresentationFormat>
  <Paragraphs>220</Paragraphs>
  <Slides>17</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굴림</vt:lpstr>
      <vt:lpstr>HGP創英角ｺﾞｼｯｸUB</vt:lpstr>
      <vt:lpstr>ＭＳ Ｐゴシック</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1.1 History of IEICE TC RRRC (Reliable Radio Remote Control)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24</cp:revision>
  <dcterms:created xsi:type="dcterms:W3CDTF">2014-03-17T05:59:37Z</dcterms:created>
  <dcterms:modified xsi:type="dcterms:W3CDTF">2018-07-07T20:00:47Z</dcterms:modified>
</cp:coreProperties>
</file>