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79" r:id="rId4"/>
    <p:sldId id="291" r:id="rId5"/>
    <p:sldId id="281" r:id="rId6"/>
    <p:sldId id="282" r:id="rId7"/>
    <p:sldId id="283" r:id="rId8"/>
    <p:sldId id="284" r:id="rId9"/>
    <p:sldId id="285" r:id="rId10"/>
    <p:sldId id="286" r:id="rId11"/>
    <p:sldId id="287" r:id="rId12"/>
    <p:sldId id="289" r:id="rId13"/>
    <p:sldId id="29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645" autoAdjust="0"/>
  </p:normalViewPr>
  <p:slideViewPr>
    <p:cSldViewPr>
      <p:cViewPr varScale="1">
        <p:scale>
          <a:sx n="55" d="100"/>
          <a:sy n="55" d="100"/>
        </p:scale>
        <p:origin x="432" y="28"/>
      </p:cViewPr>
      <p:guideLst>
        <p:guide orient="horz" pos="2160"/>
        <p:guide pos="2880"/>
      </p:guideLst>
    </p:cSldViewPr>
  </p:slideViewPr>
  <p:notesTextViewPr>
    <p:cViewPr>
      <p:scale>
        <a:sx n="1" d="1"/>
        <a:sy n="1" d="1"/>
      </p:scale>
      <p:origin x="0" y="0"/>
    </p:cViewPr>
  </p:notesTextViewPr>
  <p:sorterViewPr>
    <p:cViewPr>
      <p:scale>
        <a:sx n="100" d="100"/>
        <a:sy n="100" d="100"/>
      </p:scale>
      <p:origin x="0" y="-56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1176F-D380-4FBE-B9EB-1896507C017A}" type="datetimeFigureOut">
              <a:rPr kumimoji="1" lang="ja-JP" altLang="en-US" smtClean="0"/>
              <a:t>2018/7/8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AABE7-1636-4B13-9832-AA12F048C6E4}" type="slidenum">
              <a:rPr kumimoji="1" lang="ja-JP" altLang="en-US" smtClean="0"/>
              <a:t>‹#›</a:t>
            </a:fld>
            <a:endParaRPr kumimoji="1" lang="ja-JP" altLang="en-US"/>
          </a:p>
        </p:txBody>
      </p:sp>
    </p:spTree>
    <p:extLst>
      <p:ext uri="{BB962C8B-B14F-4D97-AF65-F5344CB8AC3E}">
        <p14:creationId xmlns:p14="http://schemas.microsoft.com/office/powerpoint/2010/main" val="356811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solidFill>
                  <a:prstClr val="black"/>
                </a:solidFill>
              </a:rPr>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solidFill>
                  <a:prstClr val="black"/>
                </a:solidFill>
              </a:rPr>
              <a:pPr/>
              <a:t>7/8/2018</a:t>
            </a:fld>
            <a:r>
              <a:rPr lang="en-US">
                <a:solidFill>
                  <a:prstClr val="black"/>
                </a:solidFill>
              </a:rPr>
              <a:t>&lt;month year&gt;</a:t>
            </a:r>
          </a:p>
        </p:txBody>
      </p:sp>
      <p:sp>
        <p:nvSpPr>
          <p:cNvPr id="24578" name="Slide Image Placeholder 1"/>
          <p:cNvSpPr>
            <a:spLocks noGrp="1" noRot="1" noChangeAspect="1" noTextEdit="1"/>
          </p:cNvSpPr>
          <p:nvPr>
            <p:ph type="sldImg"/>
          </p:nvPr>
        </p:nvSpPr>
        <p:spPr>
          <a:xfrm>
            <a:off x="1150938" y="692150"/>
            <a:ext cx="4556125" cy="341630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429000" y="90607"/>
            <a:ext cx="2782957" cy="215444"/>
          </a:xfrm>
          <a:prstGeom prst="rect">
            <a:avLst/>
          </a:prstGeom>
          <a:noFill/>
          <a:ln w="9525">
            <a:noFill/>
            <a:miter lim="800000"/>
            <a:headEnd/>
            <a:tailEnd/>
          </a:ln>
        </p:spPr>
        <p:txBody>
          <a:bodyPr lIns="0" tIns="0" rIns="0" bIns="0" anchor="b">
            <a:spAutoFit/>
          </a:bodyPr>
          <a:lstStyle/>
          <a:p>
            <a:pPr algn="r" defTabSz="897270" eaLnBrk="0" fontAlgn="base" hangingPunct="0">
              <a:spcBef>
                <a:spcPct val="0"/>
              </a:spcBef>
              <a:spcAft>
                <a:spcPct val="0"/>
              </a:spcAft>
            </a:pPr>
            <a:r>
              <a:rPr kumimoji="0" lang="en-US" sz="1400" b="1" dirty="0">
                <a:solidFill>
                  <a:prstClr val="black"/>
                </a:solidFill>
                <a:latin typeface="Times New Roman" pitchFamily="18" charset="0"/>
              </a:rPr>
              <a:t>doc.: IEEE 802.15-09-0117-00-0007</a:t>
            </a:r>
          </a:p>
        </p:txBody>
      </p:sp>
      <p:sp>
        <p:nvSpPr>
          <p:cNvPr id="24581" name="Date Placeholder 4"/>
          <p:cNvSpPr txBox="1">
            <a:spLocks noGrp="1"/>
          </p:cNvSpPr>
          <p:nvPr/>
        </p:nvSpPr>
        <p:spPr bwMode="auto">
          <a:xfrm>
            <a:off x="647600" y="90607"/>
            <a:ext cx="2705306" cy="215444"/>
          </a:xfrm>
          <a:prstGeom prst="rect">
            <a:avLst/>
          </a:prstGeom>
          <a:noFill/>
          <a:ln w="9525">
            <a:noFill/>
            <a:miter lim="800000"/>
            <a:headEnd/>
            <a:tailEnd/>
          </a:ln>
        </p:spPr>
        <p:txBody>
          <a:bodyPr lIns="0" tIns="0" rIns="0" bIns="0" anchor="b">
            <a:spAutoFit/>
          </a:bodyPr>
          <a:lstStyle/>
          <a:p>
            <a:pPr defTabSz="897270" eaLnBrk="0" fontAlgn="base" hangingPunct="0">
              <a:spcBef>
                <a:spcPct val="0"/>
              </a:spcBef>
              <a:spcAft>
                <a:spcPct val="0"/>
              </a:spcAft>
            </a:pPr>
            <a:r>
              <a:rPr kumimoji="0" lang="en-US" sz="1400" b="1" dirty="0">
                <a:solidFill>
                  <a:prstClr val="black"/>
                </a:solidFill>
                <a:latin typeface="Times New Roman" pitchFamily="18" charset="0"/>
              </a:rPr>
              <a:t>&lt;month year&gt;</a:t>
            </a:r>
          </a:p>
        </p:txBody>
      </p:sp>
      <p:sp>
        <p:nvSpPr>
          <p:cNvPr id="24582" name="Footer Placeholder 5"/>
          <p:cNvSpPr>
            <a:spLocks noGrp="1"/>
          </p:cNvSpPr>
          <p:nvPr>
            <p:ph type="ftr" sz="quarter" idx="4"/>
          </p:nvPr>
        </p:nvSpPr>
        <p:spPr>
          <a:noFill/>
        </p:spPr>
        <p:txBody>
          <a:bodyPr/>
          <a:lstStyle/>
          <a:p>
            <a:pPr lvl="4"/>
            <a:r>
              <a:rPr lang="en-US">
                <a:solidFill>
                  <a:prstClr val="black"/>
                </a:solidFill>
              </a:rPr>
              <a:t>&lt;author&gt;, &lt;company&gt;</a:t>
            </a:r>
          </a:p>
        </p:txBody>
      </p:sp>
      <p:sp>
        <p:nvSpPr>
          <p:cNvPr id="24583" name="Slide Number Placeholder 6"/>
          <p:cNvSpPr>
            <a:spLocks noGrp="1"/>
          </p:cNvSpPr>
          <p:nvPr>
            <p:ph type="sldNum" sz="quarter" idx="5"/>
          </p:nvPr>
        </p:nvSpPr>
        <p:spPr>
          <a:noFill/>
        </p:spPr>
        <p:txBody>
          <a:bodyPr/>
          <a:lstStyle/>
          <a:p>
            <a:r>
              <a:rPr lang="en-US">
                <a:solidFill>
                  <a:prstClr val="black"/>
                </a:solidFill>
              </a:rPr>
              <a:t>Page </a:t>
            </a:r>
            <a:fld id="{DE724A62-13E4-4261-84BB-CCFBA250F072}" type="slidenum">
              <a:rPr lang="en-US">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8494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6AABE7-1636-4B13-9832-AA12F048C6E4}" type="slidenum">
              <a:rPr kumimoji="1" lang="ja-JP" altLang="en-US" smtClean="0"/>
              <a:t>8</a:t>
            </a:fld>
            <a:endParaRPr kumimoji="1" lang="ja-JP" altLang="en-US"/>
          </a:p>
        </p:txBody>
      </p:sp>
    </p:spTree>
    <p:extLst>
      <p:ext uri="{BB962C8B-B14F-4D97-AF65-F5344CB8AC3E}">
        <p14:creationId xmlns:p14="http://schemas.microsoft.com/office/powerpoint/2010/main" val="2663754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802.15-18-0307-00</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F29BC87-BF55-421B-B54D-29C11A5C93C2}" type="slidenum">
              <a:rPr lang="en-US" smtClean="0">
                <a:solidFill>
                  <a:srgbClr val="000000"/>
                </a:solidFill>
              </a:rPr>
              <a:pPr>
                <a:defRPr/>
              </a:pPr>
              <a:t>‹#›</a:t>
            </a:fld>
            <a:endParaRPr lang="en-US">
              <a:solidFill>
                <a:srgbClr val="000000"/>
              </a:solidFill>
            </a:endParaRPr>
          </a:p>
        </p:txBody>
      </p:sp>
      <p:sp>
        <p:nvSpPr>
          <p:cNvPr id="14" name="Rectangle 5">
            <a:extLst>
              <a:ext uri="{FF2B5EF4-FFF2-40B4-BE49-F238E27FC236}">
                <a16:creationId xmlns:a16="http://schemas.microsoft.com/office/drawing/2014/main" id="{8DC69291-ADB2-4FE2-85A5-3A609DE4DEA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7" name="Rectangle 4">
            <a:extLst>
              <a:ext uri="{FF2B5EF4-FFF2-40B4-BE49-F238E27FC236}">
                <a16:creationId xmlns:a16="http://schemas.microsoft.com/office/drawing/2014/main" id="{FE15DA55-77BF-4679-A96C-B47B793366C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67371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802.15-18-0307-00</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13" name="Rectangle 5">
            <a:extLst>
              <a:ext uri="{FF2B5EF4-FFF2-40B4-BE49-F238E27FC236}">
                <a16:creationId xmlns:a16="http://schemas.microsoft.com/office/drawing/2014/main" id="{C67C0AB6-2558-4315-90EE-162A8BB6065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5" name="Rectangle 4">
            <a:extLst>
              <a:ext uri="{FF2B5EF4-FFF2-40B4-BE49-F238E27FC236}">
                <a16:creationId xmlns:a16="http://schemas.microsoft.com/office/drawing/2014/main" id="{436A0D7E-EA53-4E5A-8010-B03404BD472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73900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088E86A2-24BB-437A-8099-76D2C87A4801}" type="slidenum">
              <a:rPr lang="en-US" smtClean="0">
                <a:solidFill>
                  <a:srgbClr val="000000"/>
                </a:solidFill>
              </a:rPr>
              <a:pPr>
                <a:defRPr/>
              </a:pPr>
              <a:t>‹#›</a:t>
            </a:fld>
            <a:endParaRPr lang="en-US">
              <a:solidFill>
                <a:srgbClr val="000000"/>
              </a:solidFill>
            </a:endParaRPr>
          </a:p>
        </p:txBody>
      </p:sp>
      <p:sp>
        <p:nvSpPr>
          <p:cNvPr id="6" name="Rectangle 5">
            <a:extLst>
              <a:ext uri="{FF2B5EF4-FFF2-40B4-BE49-F238E27FC236}">
                <a16:creationId xmlns:a16="http://schemas.microsoft.com/office/drawing/2014/main" id="{FA71D3DD-4D1A-4F34-BA30-10A77B3073E1}"/>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C2883B94-1334-42BF-85D0-308FEAA18D3F}"/>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319843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6" name="Rectangle 5">
            <a:extLst>
              <a:ext uri="{FF2B5EF4-FFF2-40B4-BE49-F238E27FC236}">
                <a16:creationId xmlns:a16="http://schemas.microsoft.com/office/drawing/2014/main" id="{0A2B1DBE-24D1-46AC-88B1-D013905A476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B9378C17-00C7-46BF-BFC0-4664F7943BB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81131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286294" y="6475413"/>
            <a:ext cx="647613" cy="184666"/>
          </a:xfrm>
        </p:spPr>
        <p:txBody>
          <a:bodyPr/>
          <a:lstStyle>
            <a:lvl1pPr>
              <a:defRPr sz="1200" smtClean="0"/>
            </a:lvl1pPr>
          </a:lstStyle>
          <a:p>
            <a:pPr>
              <a:defRPr/>
            </a:pPr>
            <a:r>
              <a:rPr lang="en-US">
                <a:solidFill>
                  <a:srgbClr val="000000"/>
                </a:solidFill>
              </a:rPr>
              <a:t>Slide </a:t>
            </a:r>
            <a:fld id="{656268D0-4611-45F7-BF6F-449ED53C6C0E}" type="slidenum">
              <a:rPr lang="en-US">
                <a:solidFill>
                  <a:srgbClr val="000000"/>
                </a:solidFill>
              </a:rPr>
              <a:pPr>
                <a:defRPr/>
              </a:pPr>
              <a:t>‹#›</a:t>
            </a:fld>
            <a:endParaRPr lang="en-US">
              <a:solidFill>
                <a:srgbClr val="000000"/>
              </a:solidFill>
            </a:endParaRPr>
          </a:p>
        </p:txBody>
      </p:sp>
      <p:sp>
        <p:nvSpPr>
          <p:cNvPr id="7" name="Rectangle 5">
            <a:extLst>
              <a:ext uri="{FF2B5EF4-FFF2-40B4-BE49-F238E27FC236}">
                <a16:creationId xmlns:a16="http://schemas.microsoft.com/office/drawing/2014/main" id="{FB225104-08F0-47E4-AAE2-6069725A9E2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8" name="Rectangle 4">
            <a:extLst>
              <a:ext uri="{FF2B5EF4-FFF2-40B4-BE49-F238E27FC236}">
                <a16:creationId xmlns:a16="http://schemas.microsoft.com/office/drawing/2014/main" id="{FDC67BFA-734C-4D7B-B46E-5AEF3001186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319824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1" name="Rectangle 5">
            <a:extLst>
              <a:ext uri="{FF2B5EF4-FFF2-40B4-BE49-F238E27FC236}">
                <a16:creationId xmlns:a16="http://schemas.microsoft.com/office/drawing/2014/main" id="{359D95A5-7FF0-491B-B0EE-E57D6CBFAA5A}"/>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2" name="Rectangle 4">
            <a:extLst>
              <a:ext uri="{FF2B5EF4-FFF2-40B4-BE49-F238E27FC236}">
                <a16:creationId xmlns:a16="http://schemas.microsoft.com/office/drawing/2014/main" id="{4719C164-547B-4519-A0C9-D0A59491BE8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28234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06331" y="6475413"/>
            <a:ext cx="607539" cy="215444"/>
          </a:xfrm>
          <a:ln/>
        </p:spPr>
        <p:txBody>
          <a:bodyPr/>
          <a:lstStyle>
            <a:lvl1pPr>
              <a:defRPr sz="1400"/>
            </a:lvl1pPr>
          </a:lstStyle>
          <a:p>
            <a:pPr>
              <a:defRPr/>
            </a:pPr>
            <a:r>
              <a:rPr lang="en-US" sz="1200" dirty="0">
                <a:solidFill>
                  <a:srgbClr val="000000"/>
                </a:solidFill>
              </a:rPr>
              <a:t>Slide</a:t>
            </a:r>
            <a:r>
              <a:rPr lang="en-US" dirty="0">
                <a:solidFill>
                  <a:srgbClr val="000000"/>
                </a:solidFill>
              </a:rPr>
              <a:t> </a:t>
            </a:r>
            <a:fld id="{C65D8D74-25E4-4A14-9B13-1C1CBE0663D9}" type="slidenum">
              <a:rPr lang="en-US" smtClean="0">
                <a:solidFill>
                  <a:srgbClr val="000000"/>
                </a:solidFill>
              </a:rPr>
              <a:pPr>
                <a:defRPr/>
              </a:pPr>
              <a:t>‹#›</a:t>
            </a:fld>
            <a:endParaRPr lang="en-US" dirty="0">
              <a:solidFill>
                <a:srgbClr val="000000"/>
              </a:solidFill>
            </a:endParaRPr>
          </a:p>
        </p:txBody>
      </p:sp>
      <p:sp>
        <p:nvSpPr>
          <p:cNvPr id="6" name="Rectangle 4">
            <a:extLst>
              <a:ext uri="{FF2B5EF4-FFF2-40B4-BE49-F238E27FC236}">
                <a16:creationId xmlns:a16="http://schemas.microsoft.com/office/drawing/2014/main" id="{AD178025-6672-49E4-910D-00FB5DBF8593}"/>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
        <p:nvSpPr>
          <p:cNvPr id="7" name="Rectangle 5">
            <a:extLst>
              <a:ext uri="{FF2B5EF4-FFF2-40B4-BE49-F238E27FC236}">
                <a16:creationId xmlns:a16="http://schemas.microsoft.com/office/drawing/2014/main" id="{0A443F0B-017B-4E26-9EE1-B0AE282C939E}"/>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Tree>
    <p:extLst>
      <p:ext uri="{BB962C8B-B14F-4D97-AF65-F5344CB8AC3E}">
        <p14:creationId xmlns:p14="http://schemas.microsoft.com/office/powerpoint/2010/main" val="243282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
        <p:nvSpPr>
          <p:cNvPr id="1029" name="Rectangle 5"/>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5791200" y="228600"/>
            <a:ext cx="2941831" cy="307777"/>
          </a:xfrm>
          <a:prstGeom prst="rect">
            <a:avLst/>
          </a:prstGeom>
          <a:solidFill>
            <a:schemeClr val="bg1"/>
          </a:solidFill>
        </p:spPr>
        <p:txBody>
          <a:bodyPr wrap="none">
            <a:spAutoFit/>
          </a:bodyPr>
          <a:lstStyle/>
          <a:p>
            <a:pPr fontAlgn="base">
              <a:spcBef>
                <a:spcPct val="0"/>
              </a:spcBef>
              <a:spcAft>
                <a:spcPct val="0"/>
              </a:spcAft>
            </a:pPr>
            <a:r>
              <a:rPr kumimoji="0" lang="en-US" sz="1400" b="1" dirty="0">
                <a:solidFill>
                  <a:srgbClr val="000000"/>
                </a:solidFill>
                <a:latin typeface="Times New Roman" pitchFamily="18" charset="0"/>
              </a:rPr>
              <a:t>doc. : IEEE 802.15-18-</a:t>
            </a:r>
            <a:r>
              <a:rPr kumimoji="0" lang="en-US" altLang="ja-JP" sz="1400" b="1" dirty="0">
                <a:solidFill>
                  <a:srgbClr val="000000"/>
                </a:solidFill>
                <a:latin typeface="Times New Roman" pitchFamily="18" charset="0"/>
              </a:rPr>
              <a:t>0307-00-0dep</a:t>
            </a:r>
            <a:endParaRPr kumimoji="0" lang="en-US" sz="1400" b="1" dirty="0">
              <a:solidFill>
                <a:srgbClr val="000000"/>
              </a:solidFill>
              <a:latin typeface="Times New Roman" pitchFamily="18" charset="0"/>
            </a:endParaRPr>
          </a:p>
        </p:txBody>
      </p:sp>
    </p:spTree>
    <p:extLst>
      <p:ext uri="{BB962C8B-B14F-4D97-AF65-F5344CB8AC3E}">
        <p14:creationId xmlns:p14="http://schemas.microsoft.com/office/powerpoint/2010/main" val="1955586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2"/>
          </p:nvPr>
        </p:nvSpPr>
        <p:spPr>
          <a:xfrm>
            <a:off x="683568" y="260648"/>
            <a:ext cx="2230016" cy="215444"/>
          </a:xfrm>
          <a:ln/>
        </p:spPr>
        <p:txBody>
          <a:bodyPr/>
          <a:lstStyle/>
          <a:p>
            <a:r>
              <a:rPr lang="en-US" dirty="0">
                <a:solidFill>
                  <a:srgbClr val="000000"/>
                </a:solidFill>
              </a:rPr>
              <a:t>July 2018</a:t>
            </a:r>
          </a:p>
        </p:txBody>
      </p:sp>
      <p:sp>
        <p:nvSpPr>
          <p:cNvPr id="7" name="Rectangle 6"/>
          <p:cNvSpPr>
            <a:spLocks noGrp="1" noChangeArrowheads="1"/>
          </p:cNvSpPr>
          <p:nvPr>
            <p:ph type="sldNum" sz="quarter" idx="12"/>
          </p:nvPr>
        </p:nvSpPr>
        <p:spPr>
          <a:ln/>
        </p:spPr>
        <p:txBody>
          <a:bodyPr/>
          <a:lstStyle/>
          <a:p>
            <a:pPr>
              <a:defRPr/>
            </a:pPr>
            <a:r>
              <a:rPr lang="en-US" dirty="0">
                <a:solidFill>
                  <a:srgbClr val="000000"/>
                </a:solidFill>
              </a:rPr>
              <a:t>Slide </a:t>
            </a:r>
            <a:fld id="{168A0E28-C750-41B9-A69D-2C32EC8D3106}" type="slidenum">
              <a:rPr lang="en-US">
                <a:solidFill>
                  <a:srgbClr val="000000"/>
                </a:solidFill>
              </a:rPr>
              <a:pPr>
                <a:defRPr/>
              </a:pPr>
              <a:t>1</a:t>
            </a:fld>
            <a:endParaRPr lang="en-US" dirty="0">
              <a:solidFill>
                <a:srgbClr val="000000"/>
              </a:solidFill>
            </a:endParaRPr>
          </a:p>
        </p:txBody>
      </p:sp>
      <p:sp>
        <p:nvSpPr>
          <p:cNvPr id="27651" name="Rectangle 3"/>
          <p:cNvSpPr>
            <a:spLocks noChangeArrowheads="1"/>
          </p:cNvSpPr>
          <p:nvPr/>
        </p:nvSpPr>
        <p:spPr bwMode="auto">
          <a:xfrm>
            <a:off x="152400" y="580901"/>
            <a:ext cx="8915400" cy="6017032"/>
          </a:xfrm>
          <a:prstGeom prst="rect">
            <a:avLst/>
          </a:prstGeom>
          <a:noFill/>
          <a:ln w="12700">
            <a:noFill/>
            <a:miter lim="800000"/>
            <a:headEnd type="none" w="sm" len="sm"/>
            <a:tailEnd type="none" w="sm" len="sm"/>
          </a:ln>
          <a:effectLst/>
        </p:spPr>
        <p:txBody>
          <a:bodyPr wrap="square">
            <a:spAutoFit/>
          </a:bodyPr>
          <a:lstStyle/>
          <a:p>
            <a:pPr marL="739775" indent="-739775" algn="ctr" eaLnBrk="0" fontAlgn="base" hangingPunct="0">
              <a:lnSpc>
                <a:spcPts val="1600"/>
              </a:lnSpc>
              <a:spcBef>
                <a:spcPct val="0"/>
              </a:spcBef>
              <a:spcAft>
                <a:spcPct val="0"/>
              </a:spcAft>
            </a:pPr>
            <a:r>
              <a:rPr kumimoji="0" lang="en-US" b="1" u="sng" dirty="0">
                <a:solidFill>
                  <a:srgbClr val="000000"/>
                </a:solidFill>
                <a:effectLst>
                  <a:outerShdw blurRad="38100" dist="38100" dir="2700000" algn="tl">
                    <a:srgbClr val="C0C0C0"/>
                  </a:outerShdw>
                </a:effectLst>
                <a:latin typeface="Times New Roman" pitchFamily="18" charset="0"/>
              </a:rPr>
              <a:t>Project: IEEE P802.15 Working Group for Wireless Personal Area Networks (WPANs)</a:t>
            </a:r>
            <a:endParaRPr kumimoji="0" lang="en-US" sz="1600" b="1"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Submission Title:</a:t>
            </a:r>
            <a:r>
              <a:rPr kumimoji="0" lang="en-US" sz="1600" dirty="0">
                <a:solidFill>
                  <a:srgbClr val="000000"/>
                </a:solidFill>
                <a:latin typeface="Times New Roman" pitchFamily="18" charset="0"/>
              </a:rPr>
              <a:t> [Overview of Japanese IEICE Technical Committee on Healthcare and Medical Information Communication Technology (MICT)]</a:t>
            </a: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Date Submitted: </a:t>
            </a:r>
            <a:r>
              <a:rPr kumimoji="0" lang="en-US" sz="1600" dirty="0">
                <a:solidFill>
                  <a:srgbClr val="000000"/>
                </a:solidFill>
                <a:latin typeface="Times New Roman" pitchFamily="18" charset="0"/>
              </a:rPr>
              <a:t>[7 July, 2018]	</a:t>
            </a:r>
          </a:p>
          <a:p>
            <a:pPr eaLnBrk="0" fontAlgn="base" hangingPunct="0">
              <a:lnSpc>
                <a:spcPts val="1600"/>
              </a:lnSpc>
              <a:spcBef>
                <a:spcPct val="0"/>
              </a:spcBef>
              <a:spcAft>
                <a:spcPct val="0"/>
              </a:spcAft>
            </a:pPr>
            <a:r>
              <a:rPr kumimoji="0" lang="en-US" sz="1600" b="1" dirty="0">
                <a:solidFill>
                  <a:srgbClr val="000000"/>
                </a:solidFill>
                <a:latin typeface="Times New Roman" pitchFamily="18" charset="0"/>
              </a:rPr>
              <a:t>Source:</a:t>
            </a:r>
            <a:r>
              <a:rPr kumimoji="0" lang="en-US" sz="1600" dirty="0">
                <a:solidFill>
                  <a:srgbClr val="000000"/>
                </a:solidFill>
                <a:latin typeface="Times New Roman" pitchFamily="18" charset="0"/>
              </a:rPr>
              <a:t> </a:t>
            </a:r>
            <a:r>
              <a:rPr kumimoji="0" lang="en-US" altLang="ko-KR" sz="1600" dirty="0">
                <a:solidFill>
                  <a:srgbClr val="000000"/>
                </a:solidFill>
                <a:latin typeface="Times New Roman" pitchFamily="18" charset="0"/>
              </a:rPr>
              <a:t>[</a:t>
            </a:r>
            <a:r>
              <a:rPr kumimoji="0" lang="en-US" altLang="ko-KR" sz="1600" dirty="0" err="1">
                <a:solidFill>
                  <a:srgbClr val="000000"/>
                </a:solidFill>
                <a:latin typeface="Times New Roman" pitchFamily="18" charset="0"/>
              </a:rPr>
              <a:t>Shinsuke</a:t>
            </a:r>
            <a:r>
              <a:rPr kumimoji="0" lang="en-US" altLang="ko-KR" sz="1600" dirty="0">
                <a:solidFill>
                  <a:srgbClr val="000000"/>
                </a:solidFill>
                <a:latin typeface="Times New Roman" pitchFamily="18" charset="0"/>
              </a:rPr>
              <a:t> Hara1, Ryuji Kohno2,3,4]</a:t>
            </a:r>
            <a:r>
              <a:rPr kumimoji="0" lang="en-US" altLang="ko-KR" sz="1600" dirty="0">
                <a:solidFill>
                  <a:srgbClr val="000000"/>
                </a:solidFill>
                <a:latin typeface="Times New Roman" pitchFamily="18" charset="0"/>
                <a:ea typeface="굴림" pitchFamily="50" charset="-127"/>
              </a:rPr>
              <a:t> [1;Osaka City University, 2;Yokohama National University, 3;Centre for Wireless Communications(CWC), University of Oulu, 4;University of Oulu Research Institute Japan CWC-Nippon]                                  </a:t>
            </a: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Address </a:t>
            </a:r>
            <a:r>
              <a:rPr kumimoji="0" lang="en-US" sz="1600" dirty="0">
                <a:solidFill>
                  <a:srgbClr val="000000"/>
                </a:solidFill>
                <a:latin typeface="Times New Roman" pitchFamily="18" charset="0"/>
              </a:rPr>
              <a:t>[1; </a:t>
            </a:r>
            <a:r>
              <a:rPr kumimoji="0" lang="en-US" altLang="zh-CN" sz="1600" dirty="0">
                <a:solidFill>
                  <a:srgbClr val="000000"/>
                </a:solidFill>
                <a:latin typeface="Times New Roman" pitchFamily="18" charset="0"/>
              </a:rPr>
              <a:t>3-3-138 Sugimoto, Sumiyoshi-</a:t>
            </a:r>
            <a:r>
              <a:rPr kumimoji="0" lang="en-US" altLang="zh-CN" sz="1600" dirty="0" err="1">
                <a:solidFill>
                  <a:srgbClr val="000000"/>
                </a:solidFill>
                <a:latin typeface="Times New Roman" pitchFamily="18" charset="0"/>
              </a:rPr>
              <a:t>ku</a:t>
            </a:r>
            <a:r>
              <a:rPr kumimoji="0" lang="en-US" altLang="zh-CN" sz="1600" dirty="0">
                <a:solidFill>
                  <a:srgbClr val="000000"/>
                </a:solidFill>
                <a:latin typeface="Times New Roman" pitchFamily="18" charset="0"/>
              </a:rPr>
              <a:t>, Osaka, Japan 558-8585]</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      2; 79-5 </a:t>
            </a:r>
            <a:r>
              <a:rPr kumimoji="0" lang="en-US" sz="1600" dirty="0" err="1">
                <a:solidFill>
                  <a:srgbClr val="000000"/>
                </a:solidFill>
                <a:latin typeface="Times New Roman" pitchFamily="18" charset="0"/>
              </a:rPr>
              <a:t>Tokiwadai</a:t>
            </a:r>
            <a:r>
              <a:rPr kumimoji="0" lang="en-US" sz="1600" dirty="0">
                <a:solidFill>
                  <a:srgbClr val="000000"/>
                </a:solidFill>
                <a:latin typeface="Times New Roman" pitchFamily="18" charset="0"/>
              </a:rPr>
              <a:t>, Hodogaya-</a:t>
            </a:r>
            <a:r>
              <a:rPr kumimoji="0" lang="en-US" sz="1600" dirty="0" err="1">
                <a:solidFill>
                  <a:srgbClr val="000000"/>
                </a:solidFill>
                <a:latin typeface="Times New Roman" pitchFamily="18" charset="0"/>
              </a:rPr>
              <a:t>ku</a:t>
            </a:r>
            <a:r>
              <a:rPr kumimoji="0" lang="en-US" sz="1600" dirty="0">
                <a:solidFill>
                  <a:srgbClr val="000000"/>
                </a:solidFill>
                <a:latin typeface="Times New Roman" pitchFamily="18" charset="0"/>
              </a:rPr>
              <a:t>, Yokohama, Japan 240-8501, </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      3; </a:t>
            </a:r>
            <a:r>
              <a:rPr kumimoji="0" lang="fr-FR" sz="1600" dirty="0">
                <a:solidFill>
                  <a:srgbClr val="000000"/>
                </a:solidFill>
                <a:latin typeface="Times New Roman" pitchFamily="18" charset="0"/>
              </a:rPr>
              <a:t>Linnanmaa, P.O. Box 4500, FIN-90570 Oulu, Finland FI-90014, </a:t>
            </a:r>
          </a:p>
          <a:p>
            <a:pPr marL="739775" indent="-739775" eaLnBrk="0" fontAlgn="base" hangingPunct="0">
              <a:lnSpc>
                <a:spcPts val="1600"/>
              </a:lnSpc>
              <a:spcBef>
                <a:spcPct val="0"/>
              </a:spcBef>
              <a:spcAft>
                <a:spcPct val="0"/>
              </a:spcAft>
            </a:pPr>
            <a:r>
              <a:rPr kumimoji="0" lang="fr-FR" sz="1600" dirty="0">
                <a:solidFill>
                  <a:srgbClr val="000000"/>
                </a:solidFill>
                <a:latin typeface="Times New Roman" pitchFamily="18" charset="0"/>
              </a:rPr>
              <a:t>      4; Yokohama Mitsui Bldg. 15F, 1-1-2 Takashima, Nishi-ku,Yokohama, Japan 220-0011</a:t>
            </a:r>
            <a:r>
              <a:rPr kumimoji="0" lang="en-US" sz="1600" dirty="0">
                <a:solidFill>
                  <a:srgbClr val="000000"/>
                </a:solidFill>
                <a:latin typeface="Times New Roman" pitchFamily="18" charset="0"/>
              </a:rPr>
              <a:t>]</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Voice:[1; +81- 6-6605-2795, 2: +81-45-339-4115, 3:+358-8-553-2849], FAX: [+81-45-338-1157], </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Email:[1: hara@info.eng.Osaka-cu.ac.jp, 2:kohno@ynu.ac.jp, 3: ryuji.kohno@oulu.fi] </a:t>
            </a:r>
            <a:r>
              <a:rPr kumimoji="0" lang="en-US" sz="1600" b="1" dirty="0">
                <a:solidFill>
                  <a:srgbClr val="000000"/>
                </a:solidFill>
                <a:latin typeface="Times New Roman" pitchFamily="18" charset="0"/>
              </a:rPr>
              <a:t>Re:</a:t>
            </a:r>
            <a:r>
              <a:rPr kumimoji="0" lang="en-US" sz="1600" dirty="0">
                <a:solidFill>
                  <a:srgbClr val="000000"/>
                </a:solidFill>
                <a:latin typeface="Times New Roman" pitchFamily="18" charset="0"/>
              </a:rPr>
              <a:t> []</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Abstract:</a:t>
            </a:r>
            <a:r>
              <a:rPr kumimoji="0" lang="en-US" sz="1600" dirty="0">
                <a:solidFill>
                  <a:srgbClr val="000000"/>
                </a:solidFill>
                <a:latin typeface="Times New Roman" pitchFamily="18" charset="0"/>
              </a:rPr>
              <a:t>	[IEICE study group on Reliable Robust Radio Communication and Control has been promoting research and development on dependable wireless systems for wide variety of  life critical applications such as medicine, disaster, dependable sensing and controlling cars, buildings, smart grids, and smart city by extending BAN from human body to bodies of cars, buildings, and so on. These slides may offer opportunity to discuss on available technologies to perform dependability in radio sensing and controlling systems.]                                                                                             </a:t>
            </a:r>
          </a:p>
          <a:p>
            <a:pPr algn="just" eaLnBrk="0" fontAlgn="base" hangingPunct="0">
              <a:lnSpc>
                <a:spcPts val="1600"/>
              </a:lnSpc>
              <a:spcBef>
                <a:spcPts val="600"/>
              </a:spcBef>
              <a:spcAft>
                <a:spcPts val="600"/>
              </a:spcAft>
            </a:pPr>
            <a:r>
              <a:rPr kumimoji="0" lang="en-US" sz="1600" dirty="0">
                <a:solidFill>
                  <a:srgbClr val="000000"/>
                </a:solidFill>
                <a:latin typeface="Times New Roman" pitchFamily="18" charset="0"/>
              </a:rPr>
              <a:t> </a:t>
            </a:r>
            <a:r>
              <a:rPr kumimoji="0" lang="en-US" sz="1600" b="1" dirty="0">
                <a:solidFill>
                  <a:srgbClr val="000000"/>
                </a:solidFill>
                <a:latin typeface="Times New Roman" pitchFamily="18" charset="0"/>
              </a:rPr>
              <a:t>Purpose:</a:t>
            </a:r>
            <a:r>
              <a:rPr kumimoji="0" lang="en-US" sz="1600" dirty="0">
                <a:solidFill>
                  <a:srgbClr val="000000"/>
                </a:solidFill>
                <a:latin typeface="Times New Roman" pitchFamily="18" charset="0"/>
              </a:rPr>
              <a:t>	[The discussion on use cases and applications will lead definition and requirement of  current ongoing research and development on dependable wireless networks.] </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Notice:</a:t>
            </a:r>
            <a:r>
              <a:rPr kumimoji="0"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kumimoji="0" lang="en-US" sz="1600" b="1" dirty="0">
                <a:solidFill>
                  <a:srgbClr val="000000"/>
                </a:solidFill>
                <a:latin typeface="Times New Roman" pitchFamily="18" charset="0"/>
              </a:rPr>
              <a:t>Release:</a:t>
            </a:r>
            <a:r>
              <a:rPr kumimoji="0"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
        <p:nvSpPr>
          <p:cNvPr id="8" name="フッター プレースホルダー 4"/>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65723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日付プレースホルダー 1">
            <a:extLst>
              <a:ext uri="{FF2B5EF4-FFF2-40B4-BE49-F238E27FC236}">
                <a16:creationId xmlns:a16="http://schemas.microsoft.com/office/drawing/2014/main" id="{28253182-2443-49B3-890A-80ADB4BAF24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7" name="タイトル 1">
            <a:extLst>
              <a:ext uri="{FF2B5EF4-FFF2-40B4-BE49-F238E27FC236}">
                <a16:creationId xmlns:a16="http://schemas.microsoft.com/office/drawing/2014/main" id="{74A4A332-8725-4598-8B05-1F5BB652F92D}"/>
              </a:ext>
            </a:extLst>
          </p:cNvPr>
          <p:cNvSpPr txBox="1">
            <a:spLocks/>
          </p:cNvSpPr>
          <p:nvPr/>
        </p:nvSpPr>
        <p:spPr>
          <a:xfrm>
            <a:off x="323528" y="620688"/>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a:t>
            </a:r>
            <a:r>
              <a:rPr lang="en-US" altLang="ja-JP" kern="0" dirty="0"/>
              <a:t>TC MICT(3/4)</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pic>
        <p:nvPicPr>
          <p:cNvPr id="3" name="図 2">
            <a:extLst>
              <a:ext uri="{FF2B5EF4-FFF2-40B4-BE49-F238E27FC236}">
                <a16:creationId xmlns:a16="http://schemas.microsoft.com/office/drawing/2014/main" id="{477C4F55-3760-4771-93CC-C523B2B7FF69}"/>
              </a:ext>
            </a:extLst>
          </p:cNvPr>
          <p:cNvPicPr>
            <a:picLocks noChangeAspect="1"/>
          </p:cNvPicPr>
          <p:nvPr/>
        </p:nvPicPr>
        <p:blipFill>
          <a:blip r:embed="rId2"/>
          <a:stretch>
            <a:fillRect/>
          </a:stretch>
        </p:blipFill>
        <p:spPr>
          <a:xfrm>
            <a:off x="683568" y="2122514"/>
            <a:ext cx="8136904" cy="4474838"/>
          </a:xfrm>
          <a:prstGeom prst="rect">
            <a:avLst/>
          </a:prstGeom>
        </p:spPr>
      </p:pic>
      <p:sp>
        <p:nvSpPr>
          <p:cNvPr id="27" name="フッター プレースホルダー 4">
            <a:extLst>
              <a:ext uri="{FF2B5EF4-FFF2-40B4-BE49-F238E27FC236}">
                <a16:creationId xmlns:a16="http://schemas.microsoft.com/office/drawing/2014/main" id="{4F03562B-E49E-4CDD-B302-7699FEFF782A}"/>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607038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日付プレースホルダー 1">
            <a:extLst>
              <a:ext uri="{FF2B5EF4-FFF2-40B4-BE49-F238E27FC236}">
                <a16:creationId xmlns:a16="http://schemas.microsoft.com/office/drawing/2014/main" id="{A52A1791-3D7A-4EE4-884F-FDD82DFFDC76}"/>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3" name="タイトル 1">
            <a:extLst>
              <a:ext uri="{FF2B5EF4-FFF2-40B4-BE49-F238E27FC236}">
                <a16:creationId xmlns:a16="http://schemas.microsoft.com/office/drawing/2014/main" id="{BF0DF491-F5CC-4569-892E-158842D84C06}"/>
              </a:ext>
            </a:extLst>
          </p:cNvPr>
          <p:cNvSpPr txBox="1">
            <a:spLocks/>
          </p:cNvSpPr>
          <p:nvPr/>
        </p:nvSpPr>
        <p:spPr>
          <a:xfrm>
            <a:off x="323528" y="620688"/>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a:t>
            </a:r>
            <a:r>
              <a:rPr lang="en-US" altLang="ja-JP" kern="0" dirty="0"/>
              <a:t>TC MICT(4/4)</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14" name="スライド番号プレースホルダー 3">
            <a:extLst>
              <a:ext uri="{FF2B5EF4-FFF2-40B4-BE49-F238E27FC236}">
                <a16:creationId xmlns:a16="http://schemas.microsoft.com/office/drawing/2014/main" id="{97F29671-66A7-42F1-B716-CC77ACFA7F86}"/>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11</a:t>
            </a:fld>
            <a:endParaRPr lang="en-US">
              <a:solidFill>
                <a:srgbClr val="000000"/>
              </a:solidFill>
            </a:endParaRPr>
          </a:p>
        </p:txBody>
      </p:sp>
      <p:pic>
        <p:nvPicPr>
          <p:cNvPr id="3" name="図 2">
            <a:extLst>
              <a:ext uri="{FF2B5EF4-FFF2-40B4-BE49-F238E27FC236}">
                <a16:creationId xmlns:a16="http://schemas.microsoft.com/office/drawing/2014/main" id="{03DB48CC-BC63-4FFE-9F02-68EEA7F4630A}"/>
              </a:ext>
            </a:extLst>
          </p:cNvPr>
          <p:cNvPicPr>
            <a:picLocks noChangeAspect="1"/>
          </p:cNvPicPr>
          <p:nvPr/>
        </p:nvPicPr>
        <p:blipFill>
          <a:blip r:embed="rId2"/>
          <a:stretch>
            <a:fillRect/>
          </a:stretch>
        </p:blipFill>
        <p:spPr>
          <a:xfrm>
            <a:off x="767708" y="2098288"/>
            <a:ext cx="7980756" cy="4355048"/>
          </a:xfrm>
          <a:prstGeom prst="rect">
            <a:avLst/>
          </a:prstGeom>
        </p:spPr>
      </p:pic>
      <p:sp>
        <p:nvSpPr>
          <p:cNvPr id="18" name="フッター プレースホルダー 4">
            <a:extLst>
              <a:ext uri="{FF2B5EF4-FFF2-40B4-BE49-F238E27FC236}">
                <a16:creationId xmlns:a16="http://schemas.microsoft.com/office/drawing/2014/main" id="{DC8DA619-BCFC-4BAC-86EC-D79C1B8FF57F}"/>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243898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a:extLst>
              <a:ext uri="{FF2B5EF4-FFF2-40B4-BE49-F238E27FC236}">
                <a16:creationId xmlns:a16="http://schemas.microsoft.com/office/drawing/2014/main" id="{E26B4A16-F0C3-4DBB-AF73-327A89A349A0}"/>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6DF165BD-4A64-4452-9CF5-1404E5196685}"/>
              </a:ext>
            </a:extLst>
          </p:cNvPr>
          <p:cNvSpPr txBox="1">
            <a:spLocks/>
          </p:cNvSpPr>
          <p:nvPr/>
        </p:nvSpPr>
        <p:spPr>
          <a:xfrm>
            <a:off x="267418" y="692697"/>
            <a:ext cx="8685364" cy="1944216"/>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2400"/>
              </a:lnSpc>
            </a:pPr>
            <a:r>
              <a:rPr kumimoji="1" lang="en-US" altLang="ja-JP" sz="2800" kern="0" dirty="0"/>
              <a:t>5</a:t>
            </a:r>
            <a:r>
              <a:rPr lang="en-US" altLang="ja-JP" sz="2800" kern="0" dirty="0"/>
              <a:t>. IEICE Transactions on Communications</a:t>
            </a:r>
          </a:p>
          <a:p>
            <a:pPr>
              <a:lnSpc>
                <a:spcPts val="2400"/>
              </a:lnSpc>
            </a:pPr>
            <a:r>
              <a:rPr lang="en-US" altLang="ja-JP" sz="2800" kern="0" dirty="0"/>
              <a:t>“Special Section on Healthcare, Medical Information and Communication Technology for Safe and Secure Society”</a:t>
            </a:r>
          </a:p>
          <a:p>
            <a:pPr>
              <a:lnSpc>
                <a:spcPts val="2400"/>
              </a:lnSpc>
            </a:pPr>
            <a:r>
              <a:rPr lang="en-US" altLang="ja-JP" sz="2800" kern="0" dirty="0"/>
              <a:t>Submission due 2/July/2018 Issue, June 2019</a:t>
            </a:r>
          </a:p>
        </p:txBody>
      </p:sp>
      <p:sp>
        <p:nvSpPr>
          <p:cNvPr id="6" name="スライド番号プレースホルダー 3">
            <a:extLst>
              <a:ext uri="{FF2B5EF4-FFF2-40B4-BE49-F238E27FC236}">
                <a16:creationId xmlns:a16="http://schemas.microsoft.com/office/drawing/2014/main" id="{FA7B4AC9-4EB8-4297-8EC2-6F019BAF7BE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12</a:t>
            </a:fld>
            <a:endParaRPr lang="en-US">
              <a:solidFill>
                <a:srgbClr val="000000"/>
              </a:solidFill>
            </a:endParaRPr>
          </a:p>
        </p:txBody>
      </p:sp>
      <p:sp>
        <p:nvSpPr>
          <p:cNvPr id="9" name="正方形/長方形 8">
            <a:extLst>
              <a:ext uri="{FF2B5EF4-FFF2-40B4-BE49-F238E27FC236}">
                <a16:creationId xmlns:a16="http://schemas.microsoft.com/office/drawing/2014/main" id="{A753CC6B-EDE6-457B-B2A1-E19250F3DFDC}"/>
              </a:ext>
            </a:extLst>
          </p:cNvPr>
          <p:cNvSpPr/>
          <p:nvPr/>
        </p:nvSpPr>
        <p:spPr>
          <a:xfrm>
            <a:off x="356476" y="2132856"/>
            <a:ext cx="8496944" cy="4278094"/>
          </a:xfrm>
          <a:prstGeom prst="rect">
            <a:avLst/>
          </a:prstGeom>
        </p:spPr>
        <p:txBody>
          <a:bodyPr wrap="square">
            <a:spAutoFit/>
          </a:bodyPr>
          <a:lstStyle/>
          <a:p>
            <a:pPr algn="just">
              <a:spcAft>
                <a:spcPts val="0"/>
              </a:spcAft>
            </a:pPr>
            <a:r>
              <a:rPr lang="en-US" altLang="ja-JP" sz="1600" kern="100" dirty="0">
                <a:latin typeface="+mj-lt"/>
                <a:ea typeface="ＭＳ Ｐ明朝" panose="02020600040205080304" pitchFamily="18" charset="-128"/>
              </a:rPr>
              <a:t>The IEICE Transactions on Communications announces that it will publish a special section entitled "Healthcare, Medical Information and Communication Technology for Safe and Secure Society"</a:t>
            </a:r>
            <a:r>
              <a:rPr lang="en-US" altLang="ja-JP" sz="1600" b="1" kern="100" dirty="0">
                <a:latin typeface="+mj-lt"/>
                <a:ea typeface="ＭＳ Ｐ明朝" panose="02020600040205080304" pitchFamily="18" charset="-128"/>
              </a:rPr>
              <a:t> </a:t>
            </a:r>
            <a:r>
              <a:rPr lang="en-US" altLang="ja-JP" sz="1600" kern="100" dirty="0">
                <a:latin typeface="+mj-lt"/>
                <a:ea typeface="ＭＳ Ｐ明朝" panose="02020600040205080304" pitchFamily="18" charset="-128"/>
                <a:cs typeface="Arial" panose="020B0604020202020204" pitchFamily="34" charset="0"/>
              </a:rPr>
              <a:t>in </a:t>
            </a:r>
            <a:r>
              <a:rPr lang="en-US" altLang="ja-JP" sz="1600" b="1" u="sng" kern="100" dirty="0">
                <a:latin typeface="+mj-lt"/>
                <a:ea typeface="ＭＳ Ｐ明朝" panose="02020600040205080304" pitchFamily="18" charset="-128"/>
              </a:rPr>
              <a:t>June 2019</a:t>
            </a:r>
            <a:r>
              <a:rPr lang="en-US" altLang="ja-JP" sz="1600" b="1" kern="100" dirty="0">
                <a:latin typeface="+mj-lt"/>
                <a:ea typeface="ＭＳ Ｐ明朝" panose="02020600040205080304" pitchFamily="18" charset="-128"/>
              </a:rPr>
              <a:t>.</a:t>
            </a:r>
            <a:endParaRPr lang="ja-JP" altLang="ja-JP" sz="2000" kern="100" dirty="0">
              <a:latin typeface="+mj-lt"/>
              <a:ea typeface="ＭＳ Ｐ明朝" panose="02020600040205080304" pitchFamily="18" charset="-128"/>
            </a:endParaRPr>
          </a:p>
          <a:p>
            <a:pPr algn="just">
              <a:spcAft>
                <a:spcPts val="0"/>
              </a:spcAft>
            </a:pPr>
            <a:r>
              <a:rPr lang="en-US" altLang="ja-JP" sz="1600" kern="100" dirty="0">
                <a:latin typeface="+mj-lt"/>
                <a:ea typeface="ＭＳ Ｐ明朝" panose="02020600040205080304" pitchFamily="18" charset="-128"/>
              </a:rPr>
              <a:t> The cyber-physical systems bring new societies with a rapid development of the Information and Communication Technology (ICT), and there are several efforts to fit such societies in the world. The trials are projected as the Industry 4.0 in Germany, the Industrial Internet in the US, and the Made in China 2025. Japan has a project named the Society 5.0 which aims to construct a safe and secure society. One of the big issues in the Society 5.0 is an extension of healthy-life expectancy. Then, healthcare / medical innovation applying ICT is highly desired.</a:t>
            </a:r>
            <a:r>
              <a:rPr lang="en-US" altLang="ja-JP" sz="1600" kern="100" dirty="0">
                <a:latin typeface="+mj-lt"/>
                <a:ea typeface="ＭＳ Ｐ明朝" panose="02020600040205080304" pitchFamily="18" charset="-128"/>
                <a:cs typeface="Arial" panose="020B0604020202020204" pitchFamily="34" charset="0"/>
              </a:rPr>
              <a:t> Furthermore, healthcare</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medical ICT provides a new paradigm to research and development areas due to innovative integration between medicine and engineering. Healthcare</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medical ICT has been widely recognized as an emerging area in a biomedical engineering research field. For achieving safe and secure society through dependable healthcare / medical services, it is necessary to rapidly develop fundamental core technologies of the healthcare</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medical ICT from various aspects such as sensors, devices, big data, communication networks, robotics and regulatory science.</a:t>
            </a:r>
            <a:endParaRPr lang="ja-JP" altLang="ja-JP" sz="2000" kern="100" dirty="0">
              <a:latin typeface="+mj-lt"/>
              <a:ea typeface="ＭＳ Ｐ明朝" panose="02020600040205080304" pitchFamily="18" charset="-128"/>
            </a:endParaRPr>
          </a:p>
          <a:p>
            <a:pPr algn="just">
              <a:spcAft>
                <a:spcPts val="0"/>
              </a:spcAft>
            </a:pPr>
            <a:r>
              <a:rPr lang="en-US" altLang="ja-JP" sz="1600" kern="100" dirty="0">
                <a:latin typeface="+mj-lt"/>
                <a:ea typeface="ＭＳ Ｐ明朝" panose="02020600040205080304" pitchFamily="18" charset="-128"/>
                <a:cs typeface="Arial" panose="020B0604020202020204" pitchFamily="34" charset="0"/>
              </a:rPr>
              <a:t> To bring the safe and secure society with healthcare / medical ICT research field, the special section is planned to publish papers on the related fields.</a:t>
            </a:r>
            <a:endParaRPr lang="ja-JP" altLang="ja-JP" sz="2000" kern="100" dirty="0">
              <a:effectLst/>
              <a:latin typeface="+mj-lt"/>
              <a:ea typeface="ＭＳ Ｐ明朝" panose="02020600040205080304" pitchFamily="18" charset="-128"/>
            </a:endParaRPr>
          </a:p>
        </p:txBody>
      </p:sp>
      <p:sp>
        <p:nvSpPr>
          <p:cNvPr id="10" name="フッター プレースホルダー 4">
            <a:extLst>
              <a:ext uri="{FF2B5EF4-FFF2-40B4-BE49-F238E27FC236}">
                <a16:creationId xmlns:a16="http://schemas.microsoft.com/office/drawing/2014/main" id="{C19F0A2C-FDC6-4169-8AD8-01649C6BB0E6}"/>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2416227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87624" y="3068960"/>
            <a:ext cx="6291318" cy="646331"/>
          </a:xfrm>
          <a:prstGeom prst="rect">
            <a:avLst/>
          </a:prstGeom>
        </p:spPr>
        <p:txBody>
          <a:bodyPr wrap="square">
            <a:spAutoFit/>
          </a:bodyPr>
          <a:lstStyle/>
          <a:p>
            <a:pPr algn="ctr"/>
            <a:r>
              <a:rPr lang="en-US" altLang="ja-JP" sz="3600" dirty="0">
                <a:latin typeface="Arial" panose="020B0604020202020204" pitchFamily="34" charset="0"/>
                <a:cs typeface="Arial" panose="020B0604020202020204" pitchFamily="34" charset="0"/>
              </a:rPr>
              <a:t>http://www.ieice.org/~mict/</a:t>
            </a:r>
            <a:endParaRPr lang="ja-JP" altLang="en-US" sz="36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D53F159F-820D-4100-92D9-E8350543AA3A}"/>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6" name="タイトル 1">
            <a:extLst>
              <a:ext uri="{FF2B5EF4-FFF2-40B4-BE49-F238E27FC236}">
                <a16:creationId xmlns:a16="http://schemas.microsoft.com/office/drawing/2014/main" id="{60EADC32-E13F-4B92-B6D9-1EAFBF95B73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6</a:t>
            </a:r>
            <a:r>
              <a:rPr kumimoji="1" lang="en-US" altLang="ja-JP" kern="0" dirty="0"/>
              <a:t>. Web Site of IEICE </a:t>
            </a:r>
            <a:r>
              <a:rPr lang="en-US" altLang="ja-JP" kern="0" dirty="0"/>
              <a:t>TC MICT</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7" name="スライド番号プレースホルダー 3">
            <a:extLst>
              <a:ext uri="{FF2B5EF4-FFF2-40B4-BE49-F238E27FC236}">
                <a16:creationId xmlns:a16="http://schemas.microsoft.com/office/drawing/2014/main" id="{22EE7F73-9295-4AE2-A3BB-36169754A73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13</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32004072-5405-4D04-A412-1CFE6534319F}"/>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290005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4" name="スライド番号プレースホルダー 3"/>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2</a:t>
            </a:fld>
            <a:endParaRPr lang="en-US">
              <a:solidFill>
                <a:srgbClr val="000000"/>
              </a:solidFill>
            </a:endParaRPr>
          </a:p>
        </p:txBody>
      </p:sp>
      <p:sp>
        <p:nvSpPr>
          <p:cNvPr id="5" name="正方形/長方形 4"/>
          <p:cNvSpPr/>
          <p:nvPr/>
        </p:nvSpPr>
        <p:spPr>
          <a:xfrm>
            <a:off x="-6124" y="1052736"/>
            <a:ext cx="8763000" cy="1815882"/>
          </a:xfrm>
          <a:prstGeom prst="rect">
            <a:avLst/>
          </a:prstGeom>
        </p:spPr>
        <p:txBody>
          <a:bodyPr wrap="square">
            <a:spAutoFit/>
          </a:bodyPr>
          <a:lstStyle/>
          <a:p>
            <a:pPr algn="ctr" fontAlgn="base">
              <a:spcBef>
                <a:spcPct val="0"/>
              </a:spcBef>
              <a:spcAft>
                <a:spcPct val="0"/>
              </a:spcAft>
            </a:pPr>
            <a:r>
              <a:rPr kumimoji="0" lang="en-US" altLang="ja-JP" sz="2800" b="1" dirty="0">
                <a:solidFill>
                  <a:srgbClr val="000000"/>
                </a:solidFill>
              </a:rPr>
              <a:t>Overview of Japanese IEICE Technical Committee (TC) on Healthcare and Medical Information Communication Technology (MICT)</a:t>
            </a:r>
          </a:p>
          <a:p>
            <a:pPr algn="ctr" fontAlgn="base">
              <a:spcBef>
                <a:spcPct val="0"/>
              </a:spcBef>
              <a:spcAft>
                <a:spcPct val="0"/>
              </a:spcAft>
            </a:pPr>
            <a:endParaRPr kumimoji="0" lang="en-US" altLang="ja-JP" sz="2800" b="1" dirty="0">
              <a:solidFill>
                <a:srgbClr val="000000"/>
              </a:solidFill>
            </a:endParaRPr>
          </a:p>
        </p:txBody>
      </p:sp>
      <p:sp>
        <p:nvSpPr>
          <p:cNvPr id="6" name="正方形/長方形 5"/>
          <p:cNvSpPr/>
          <p:nvPr/>
        </p:nvSpPr>
        <p:spPr>
          <a:xfrm>
            <a:off x="251520" y="2780928"/>
            <a:ext cx="8712968" cy="3724096"/>
          </a:xfrm>
          <a:prstGeom prst="rect">
            <a:avLst/>
          </a:prstGeom>
        </p:spPr>
        <p:txBody>
          <a:bodyPr wrap="square">
            <a:spAutoFit/>
          </a:bodyPr>
          <a:lstStyle/>
          <a:p>
            <a:pPr algn="ctr" fontAlgn="base">
              <a:spcBef>
                <a:spcPct val="0"/>
              </a:spcBef>
              <a:spcAft>
                <a:spcPct val="0"/>
              </a:spcAft>
            </a:pPr>
            <a:endParaRPr kumimoji="0" lang="en-US" altLang="ja-JP" sz="2800" dirty="0">
              <a:solidFill>
                <a:srgbClr val="000000"/>
              </a:solidFill>
              <a:latin typeface="Times New Roman" pitchFamily="18" charset="0"/>
            </a:endParaRPr>
          </a:p>
          <a:p>
            <a:pPr algn="ctr" fontAlgn="base">
              <a:spcBef>
                <a:spcPct val="0"/>
              </a:spcBef>
              <a:spcAft>
                <a:spcPct val="0"/>
              </a:spcAft>
            </a:pPr>
            <a:r>
              <a:rPr kumimoji="0" lang="en-US" altLang="ja-JP" sz="2800" dirty="0">
                <a:solidFill>
                  <a:srgbClr val="000000"/>
                </a:solidFill>
                <a:latin typeface="Times New Roman" pitchFamily="18" charset="0"/>
              </a:rPr>
              <a:t>July 2018, San Diego       </a:t>
            </a:r>
          </a:p>
          <a:p>
            <a:pPr algn="ctr" fontAlgn="base">
              <a:spcBef>
                <a:spcPct val="0"/>
              </a:spcBef>
              <a:spcAft>
                <a:spcPct val="0"/>
              </a:spcAft>
            </a:pPr>
            <a:r>
              <a:rPr kumimoji="0" lang="en-US" altLang="ja-JP" sz="2800" dirty="0" err="1">
                <a:solidFill>
                  <a:srgbClr val="000000"/>
                </a:solidFill>
                <a:latin typeface="Times New Roman" pitchFamily="18" charset="0"/>
              </a:rPr>
              <a:t>Shinsuke</a:t>
            </a:r>
            <a:r>
              <a:rPr kumimoji="0" lang="en-US" altLang="ja-JP" sz="2800" dirty="0">
                <a:solidFill>
                  <a:srgbClr val="000000"/>
                </a:solidFill>
                <a:latin typeface="Times New Roman" pitchFamily="18" charset="0"/>
              </a:rPr>
              <a:t> Hara</a:t>
            </a:r>
            <a:r>
              <a:rPr kumimoji="0" lang="en-US" altLang="ja-JP" sz="2800" baseline="30000" dirty="0">
                <a:solidFill>
                  <a:srgbClr val="000000"/>
                </a:solidFill>
                <a:latin typeface="Times New Roman" pitchFamily="18" charset="0"/>
              </a:rPr>
              <a:t>*1</a:t>
            </a:r>
            <a:r>
              <a:rPr kumimoji="0" lang="en-US" altLang="ja-JP" sz="2800" dirty="0">
                <a:solidFill>
                  <a:srgbClr val="000000"/>
                </a:solidFill>
                <a:latin typeface="Times New Roman" pitchFamily="18" charset="0"/>
              </a:rPr>
              <a:t>,</a:t>
            </a:r>
          </a:p>
          <a:p>
            <a:pPr algn="ctr" fontAlgn="base">
              <a:spcBef>
                <a:spcPct val="0"/>
              </a:spcBef>
              <a:spcAft>
                <a:spcPct val="0"/>
              </a:spcAft>
            </a:pPr>
            <a:r>
              <a:rPr kumimoji="0" lang="en-US" altLang="ja-JP" sz="2800" dirty="0">
                <a:solidFill>
                  <a:srgbClr val="000000"/>
                </a:solidFill>
                <a:latin typeface="Times New Roman" pitchFamily="18" charset="0"/>
              </a:rPr>
              <a:t>Ryuji Kohno</a:t>
            </a:r>
            <a:r>
              <a:rPr kumimoji="0" lang="en-US" altLang="ja-JP" sz="2800" baseline="30000" dirty="0">
                <a:solidFill>
                  <a:srgbClr val="000000"/>
                </a:solidFill>
                <a:latin typeface="Times New Roman" pitchFamily="18" charset="0"/>
              </a:rPr>
              <a:t>*2,3,4</a:t>
            </a:r>
          </a:p>
          <a:p>
            <a:pPr algn="ctr" fontAlgn="base">
              <a:spcBef>
                <a:spcPct val="0"/>
              </a:spcBef>
              <a:spcAft>
                <a:spcPct val="0"/>
              </a:spcAft>
            </a:pPr>
            <a:endParaRPr kumimoji="0" lang="en-US" altLang="ja-JP" sz="2800" dirty="0">
              <a:solidFill>
                <a:srgbClr val="000000"/>
              </a:solidFill>
              <a:latin typeface="Times New Roman" pitchFamily="18" charset="0"/>
            </a:endParaRPr>
          </a:p>
          <a:p>
            <a:pPr fontAlgn="base">
              <a:spcBef>
                <a:spcPct val="0"/>
              </a:spcBef>
              <a:spcAft>
                <a:spcPct val="0"/>
              </a:spcAft>
            </a:pPr>
            <a:r>
              <a:rPr kumimoji="0" lang="en-US" altLang="ja-JP" sz="2400" dirty="0">
                <a:solidFill>
                  <a:srgbClr val="000000"/>
                </a:solidFill>
                <a:latin typeface="Times New Roman" pitchFamily="18" charset="0"/>
              </a:rPr>
              <a:t>*1 Osaka City University, Japan</a:t>
            </a:r>
          </a:p>
          <a:p>
            <a:pPr fontAlgn="base">
              <a:spcBef>
                <a:spcPct val="0"/>
              </a:spcBef>
              <a:spcAft>
                <a:spcPct val="0"/>
              </a:spcAft>
            </a:pPr>
            <a:r>
              <a:rPr kumimoji="0" lang="en-US" altLang="ja-JP" sz="2400" dirty="0">
                <a:solidFill>
                  <a:srgbClr val="000000"/>
                </a:solidFill>
                <a:latin typeface="Times New Roman" pitchFamily="18" charset="0"/>
              </a:rPr>
              <a:t>*2 Yokohama National University, Japan </a:t>
            </a:r>
          </a:p>
          <a:p>
            <a:pPr fontAlgn="base">
              <a:spcBef>
                <a:spcPct val="0"/>
              </a:spcBef>
              <a:spcAft>
                <a:spcPct val="0"/>
              </a:spcAft>
            </a:pPr>
            <a:r>
              <a:rPr kumimoji="0" lang="en-US" altLang="ja-JP" sz="2400" dirty="0">
                <a:solidFill>
                  <a:srgbClr val="000000"/>
                </a:solidFill>
                <a:latin typeface="Times New Roman" pitchFamily="18" charset="0"/>
              </a:rPr>
              <a:t>*3 CWC, University of Oulu, Finland</a:t>
            </a:r>
          </a:p>
          <a:p>
            <a:pPr fontAlgn="base">
              <a:spcBef>
                <a:spcPct val="0"/>
              </a:spcBef>
              <a:spcAft>
                <a:spcPct val="0"/>
              </a:spcAft>
            </a:pPr>
            <a:r>
              <a:rPr kumimoji="0" lang="en-US" altLang="ja-JP" sz="2400" dirty="0">
                <a:solidFill>
                  <a:srgbClr val="000000"/>
                </a:solidFill>
                <a:latin typeface="Times New Roman" pitchFamily="18" charset="0"/>
              </a:rPr>
              <a:t>*4 University of Oulu Research Institute Japan CWC-Nippon</a:t>
            </a:r>
            <a:endParaRPr kumimoji="0" lang="ja-JP" altLang="en-US" sz="2400" dirty="0">
              <a:solidFill>
                <a:srgbClr val="000000"/>
              </a:solidFill>
              <a:latin typeface="Times New Roman" pitchFamily="18" charset="0"/>
            </a:endParaRPr>
          </a:p>
        </p:txBody>
      </p:sp>
      <p:sp>
        <p:nvSpPr>
          <p:cNvPr id="7" name="フッター プレースホルダー 4">
            <a:extLst>
              <a:ext uri="{FF2B5EF4-FFF2-40B4-BE49-F238E27FC236}">
                <a16:creationId xmlns:a16="http://schemas.microsoft.com/office/drawing/2014/main" id="{D6FF184F-6AFA-45F7-9124-0609056B0069}"/>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418605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79912" y="1196752"/>
            <a:ext cx="1690628" cy="507831"/>
          </a:xfrm>
          <a:prstGeom prst="rect">
            <a:avLst/>
          </a:prstGeom>
          <a:noFill/>
        </p:spPr>
        <p:txBody>
          <a:bodyPr wrap="square" rtlCol="0">
            <a:spAutoFit/>
          </a:bodyPr>
          <a:lstStyle/>
          <a:p>
            <a:r>
              <a:rPr lang="en-US" altLang="ja-JP" sz="2700" dirty="0">
                <a:latin typeface="Arial" panose="020B0604020202020204" pitchFamily="34" charset="0"/>
                <a:cs typeface="Arial" panose="020B0604020202020204" pitchFamily="34" charset="0"/>
              </a:rPr>
              <a:t>Agenda </a:t>
            </a:r>
            <a:endParaRPr lang="ja-JP" altLang="en-US" sz="2700" dirty="0">
              <a:latin typeface="Arial" panose="020B0604020202020204" pitchFamily="34" charset="0"/>
              <a:cs typeface="Arial" panose="020B0604020202020204" pitchFamily="34" charset="0"/>
            </a:endParaRPr>
          </a:p>
        </p:txBody>
      </p:sp>
      <p:sp>
        <p:nvSpPr>
          <p:cNvPr id="5" name="テキスト ボックス 4"/>
          <p:cNvSpPr txBox="1"/>
          <p:nvPr/>
        </p:nvSpPr>
        <p:spPr>
          <a:xfrm>
            <a:off x="1403648" y="2348880"/>
            <a:ext cx="6316161" cy="2169825"/>
          </a:xfrm>
          <a:prstGeom prst="rect">
            <a:avLst/>
          </a:prstGeom>
          <a:noFill/>
        </p:spPr>
        <p:txBody>
          <a:bodyPr wrap="square" rtlCol="0">
            <a:spAutoFit/>
          </a:bodyPr>
          <a:lstStyle/>
          <a:p>
            <a:pPr marL="514350" indent="-514350">
              <a:buFont typeface="+mj-lt"/>
              <a:buAutoNum type="arabicPeriod"/>
            </a:pPr>
            <a:r>
              <a:rPr lang="en-US" altLang="ja-JP" sz="2700" dirty="0">
                <a:latin typeface="Arial" panose="020B0604020202020204" pitchFamily="34" charset="0"/>
                <a:cs typeface="Arial" panose="020B0604020202020204" pitchFamily="34" charset="0"/>
              </a:rPr>
              <a:t>History of IEICE TC MICT</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Scope of IECIE TC MICT</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Covered Areas of IEICE TC MICT</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Recent Activities of IEICE TC MICT</a:t>
            </a:r>
          </a:p>
          <a:p>
            <a:pPr marL="514350" indent="-514350">
              <a:buFont typeface="+mj-lt"/>
              <a:buAutoNum type="arabicPeriod"/>
            </a:pPr>
            <a:endParaRPr lang="en-US" altLang="ja-JP" sz="27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1786FEF5-610E-4DFB-A79F-F4570E469EB9}"/>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スライド番号プレースホルダー 3">
            <a:extLst>
              <a:ext uri="{FF2B5EF4-FFF2-40B4-BE49-F238E27FC236}">
                <a16:creationId xmlns:a16="http://schemas.microsoft.com/office/drawing/2014/main" id="{A75F54B7-907F-4360-BEDE-74187B861B6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F913FE06-4967-4673-AA14-631DC6FFA71C}"/>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358194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906" y="1412776"/>
            <a:ext cx="7342187" cy="648072"/>
          </a:xfrm>
        </p:spPr>
        <p:txBody>
          <a:bodyPr/>
          <a:lstStyle/>
          <a:p>
            <a:pPr>
              <a:lnSpc>
                <a:spcPts val="3700"/>
              </a:lnSpc>
            </a:pPr>
            <a:r>
              <a:rPr kumimoji="1" lang="en-US" altLang="ja-JP" dirty="0"/>
              <a:t>1.1 History of IEICE TC MICT (1/2)</a:t>
            </a:r>
            <a:br>
              <a:rPr kumimoji="1" lang="en-US" altLang="ja-JP" dirty="0"/>
            </a:br>
            <a:r>
              <a:rPr kumimoji="1" lang="en-US" altLang="ja-JP" dirty="0"/>
              <a:t>(Healthcare and Medical Information Communication Technology)</a:t>
            </a:r>
            <a:br>
              <a:rPr kumimoji="1" lang="en-US" altLang="ja-JP" dirty="0"/>
            </a:br>
            <a:endParaRPr kumimoji="1" lang="ja-JP" altLang="en-US" dirty="0"/>
          </a:p>
        </p:txBody>
      </p:sp>
      <p:sp>
        <p:nvSpPr>
          <p:cNvPr id="3" name="コンテンツ プレースホルダ 2"/>
          <p:cNvSpPr>
            <a:spLocks noGrp="1"/>
          </p:cNvSpPr>
          <p:nvPr>
            <p:ph idx="1"/>
          </p:nvPr>
        </p:nvSpPr>
        <p:spPr>
          <a:xfrm>
            <a:off x="231024" y="2465512"/>
            <a:ext cx="8912976" cy="3843808"/>
          </a:xfrm>
        </p:spPr>
        <p:txBody>
          <a:bodyPr/>
          <a:lstStyle/>
          <a:p>
            <a:pPr>
              <a:buFont typeface="Wingdings" pitchFamily="2" charset="2"/>
              <a:buChar char="l"/>
            </a:pPr>
            <a:r>
              <a:rPr kumimoji="1" lang="en-US" altLang="ja-JP" sz="2400" dirty="0">
                <a:solidFill>
                  <a:schemeClr val="accent6"/>
                </a:solidFill>
                <a:latin typeface="+mn-ea"/>
              </a:rPr>
              <a:t>Fundamental</a:t>
            </a:r>
          </a:p>
          <a:p>
            <a:pPr lvl="1">
              <a:buFont typeface="Wingdings" pitchFamily="2" charset="2"/>
              <a:buChar char="l"/>
            </a:pPr>
            <a:r>
              <a:rPr lang="en-US" altLang="ja-JP" sz="2000" dirty="0">
                <a:latin typeface="+mn-ea"/>
              </a:rPr>
              <a:t>April 2014: IEICE Ad Hoc Technical Committee on Medical Information Communication Technology (MICT) was promoted to Technical Committee renaming it as “Healthcare and Medical Information Communication Technology (MICT)” </a:t>
            </a:r>
          </a:p>
          <a:p>
            <a:pPr>
              <a:buFont typeface="Wingdings" pitchFamily="2" charset="2"/>
              <a:buChar char="l"/>
            </a:pPr>
            <a:r>
              <a:rPr kumimoji="1" lang="en-US" altLang="ja-JP" sz="2400" dirty="0">
                <a:solidFill>
                  <a:schemeClr val="accent6"/>
                </a:solidFill>
                <a:latin typeface="+mn-ea"/>
              </a:rPr>
              <a:t>Chairs</a:t>
            </a:r>
          </a:p>
          <a:p>
            <a:pPr lvl="1">
              <a:buFont typeface="Wingdings" pitchFamily="2" charset="2"/>
              <a:buChar char="l"/>
            </a:pPr>
            <a:r>
              <a:rPr lang="en-US" altLang="ja-JP" sz="2000" dirty="0">
                <a:latin typeface="+mn-ea"/>
              </a:rPr>
              <a:t>6/2014-5/2016:  Ryuji Kohno (Yokohama National University) </a:t>
            </a:r>
          </a:p>
          <a:p>
            <a:pPr lvl="1">
              <a:buFont typeface="Wingdings" pitchFamily="2" charset="2"/>
              <a:buChar char="l"/>
            </a:pPr>
            <a:r>
              <a:rPr lang="en-US" altLang="ja-JP" sz="2000" dirty="0">
                <a:latin typeface="+mn-ea"/>
              </a:rPr>
              <a:t>6/2016-5/2018:  Masaru </a:t>
            </a:r>
            <a:r>
              <a:rPr lang="en-US" altLang="ja-JP" sz="2000" dirty="0" err="1">
                <a:latin typeface="+mn-ea"/>
              </a:rPr>
              <a:t>Sugimachi</a:t>
            </a:r>
            <a:r>
              <a:rPr lang="en-US" altLang="ja-JP" sz="2000" dirty="0">
                <a:latin typeface="+mn-ea"/>
              </a:rPr>
              <a:t> (National Cerebral and Cardiovascular Center)</a:t>
            </a:r>
          </a:p>
          <a:p>
            <a:pPr lvl="1">
              <a:buFont typeface="Wingdings" pitchFamily="2" charset="2"/>
              <a:buChar char="l"/>
            </a:pPr>
            <a:r>
              <a:rPr lang="en-US" altLang="ja-JP" sz="2000" dirty="0">
                <a:latin typeface="+mn-ea"/>
              </a:rPr>
              <a:t>6/2018-           :  </a:t>
            </a:r>
            <a:r>
              <a:rPr lang="en-US" altLang="ja-JP" sz="2000" dirty="0" err="1">
                <a:latin typeface="+mn-ea"/>
              </a:rPr>
              <a:t>Shinsuke</a:t>
            </a:r>
            <a:r>
              <a:rPr lang="en-US" altLang="ja-JP" sz="2000" dirty="0">
                <a:latin typeface="+mn-ea"/>
              </a:rPr>
              <a:t> Hara (Osaka City University)</a:t>
            </a:r>
          </a:p>
          <a:p>
            <a:pPr>
              <a:buFont typeface="Wingdings" pitchFamily="2" charset="2"/>
              <a:buChar char="l"/>
            </a:pPr>
            <a:endParaRPr kumimoji="1" lang="en-US" altLang="ja-JP" sz="2000" dirty="0">
              <a:latin typeface="+mn-ea"/>
            </a:endParaRPr>
          </a:p>
        </p:txBody>
      </p:sp>
      <p:sp>
        <p:nvSpPr>
          <p:cNvPr id="5" name="Rectangle 4"/>
          <p:cNvSpPr>
            <a:spLocks noGrp="1" noChangeArrowheads="1"/>
          </p:cNvSpPr>
          <p:nvPr>
            <p:ph type="dt" sz="half" idx="2"/>
          </p:nvPr>
        </p:nvSpPr>
        <p:spPr>
          <a:xfrm>
            <a:off x="757808" y="261228"/>
            <a:ext cx="2230016" cy="215444"/>
          </a:xfrm>
          <a:ln/>
        </p:spPr>
        <p:txBody>
          <a:bodyPr/>
          <a:lstStyle/>
          <a:p>
            <a:r>
              <a:rPr lang="en-US" dirty="0">
                <a:solidFill>
                  <a:srgbClr val="000000"/>
                </a:solidFill>
              </a:rPr>
              <a:t>July 2018</a:t>
            </a:r>
          </a:p>
        </p:txBody>
      </p:sp>
      <p:sp>
        <p:nvSpPr>
          <p:cNvPr id="7" name="スライド番号プレースホルダー 3">
            <a:extLst>
              <a:ext uri="{FF2B5EF4-FFF2-40B4-BE49-F238E27FC236}">
                <a16:creationId xmlns:a16="http://schemas.microsoft.com/office/drawing/2014/main" id="{1CBD9D58-AD77-4EE9-8005-1C588233E1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a:solidFill>
                <a:srgbClr val="000000"/>
              </a:solidFill>
            </a:endParaRPr>
          </a:p>
        </p:txBody>
      </p:sp>
      <p:sp>
        <p:nvSpPr>
          <p:cNvPr id="14" name="フッター プレースホルダー 4">
            <a:extLst>
              <a:ext uri="{FF2B5EF4-FFF2-40B4-BE49-F238E27FC236}">
                <a16:creationId xmlns:a16="http://schemas.microsoft.com/office/drawing/2014/main" id="{B22275FB-2010-4449-A30B-1B4E5FC60F50}"/>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91064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43608" y="3147259"/>
            <a:ext cx="7031831" cy="738664"/>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44 members from academia, medicine, hospital, national institution, industries and so on</a:t>
            </a:r>
          </a:p>
        </p:txBody>
      </p:sp>
      <p:sp>
        <p:nvSpPr>
          <p:cNvPr id="5" name="テキスト ボックス 4"/>
          <p:cNvSpPr txBox="1"/>
          <p:nvPr/>
        </p:nvSpPr>
        <p:spPr>
          <a:xfrm>
            <a:off x="899592" y="2492896"/>
            <a:ext cx="1963999"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TC members</a:t>
            </a:r>
            <a:endParaRPr lang="ja-JP" altLang="en-US" sz="24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0EE1999C-9F25-4E2E-95C3-FFD3AC81EDFB}"/>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タイトル 1">
            <a:extLst>
              <a:ext uri="{FF2B5EF4-FFF2-40B4-BE49-F238E27FC236}">
                <a16:creationId xmlns:a16="http://schemas.microsoft.com/office/drawing/2014/main" id="{DF91C5D2-ABC6-4F40-AE85-11582F436E0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a:t>
            </a:r>
            <a:r>
              <a:rPr lang="en-US" altLang="ja-JP" kern="0" dirty="0"/>
              <a:t>TC MICT (2/2)</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8" name="スライド番号プレースホルダー 3">
            <a:extLst>
              <a:ext uri="{FF2B5EF4-FFF2-40B4-BE49-F238E27FC236}">
                <a16:creationId xmlns:a16="http://schemas.microsoft.com/office/drawing/2014/main" id="{218F05F8-339D-4B1B-95F9-BF3C8A8EA69D}"/>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5</a:t>
            </a:fld>
            <a:endParaRPr lang="en-US">
              <a:solidFill>
                <a:srgbClr val="000000"/>
              </a:solidFill>
            </a:endParaRPr>
          </a:p>
        </p:txBody>
      </p:sp>
      <p:sp>
        <p:nvSpPr>
          <p:cNvPr id="10" name="フッター プレースホルダー 4">
            <a:extLst>
              <a:ext uri="{FF2B5EF4-FFF2-40B4-BE49-F238E27FC236}">
                <a16:creationId xmlns:a16="http://schemas.microsoft.com/office/drawing/2014/main" id="{98B26ED3-98EB-4F8F-B9EB-4492CD86DA10}"/>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488387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768942" y="2481277"/>
            <a:ext cx="7979522" cy="3323987"/>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Promotes not generalized but application-oriented researches related to healthcare, wellness and medicine</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Pursues researches of dependable ICT on PHY, MAC and NWK for life-critical applications in medicine and healthcare</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Gives different system design criteria of max-min (heightening the lowest throughput) and min-max (lowering the highest error rate) for guaranteeing dependability in healthcare and medical systems</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Applies the developed algorithms, techniques and methods to real practices in healthcare, wellness and medicine</a:t>
            </a:r>
          </a:p>
        </p:txBody>
      </p:sp>
      <p:sp>
        <p:nvSpPr>
          <p:cNvPr id="4" name="日付プレースホルダー 1">
            <a:extLst>
              <a:ext uri="{FF2B5EF4-FFF2-40B4-BE49-F238E27FC236}">
                <a16:creationId xmlns:a16="http://schemas.microsoft.com/office/drawing/2014/main" id="{61B83985-8C14-41F9-A7B1-1CC9F940093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31A4BEC3-24C9-4C9D-B8FA-767C61C84680}"/>
              </a:ext>
            </a:extLst>
          </p:cNvPr>
          <p:cNvSpPr txBox="1">
            <a:spLocks/>
          </p:cNvSpPr>
          <p:nvPr/>
        </p:nvSpPr>
        <p:spPr>
          <a:xfrm>
            <a:off x="899592" y="692696"/>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2. Scope</a:t>
            </a:r>
            <a:r>
              <a:rPr kumimoji="1" lang="en-US" altLang="ja-JP" kern="0" dirty="0"/>
              <a:t> of IEICE </a:t>
            </a:r>
            <a:r>
              <a:rPr lang="en-US" altLang="ja-JP" kern="0" dirty="0"/>
              <a:t>TC MICT</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6" name="スライド番号プレースホルダー 3">
            <a:extLst>
              <a:ext uri="{FF2B5EF4-FFF2-40B4-BE49-F238E27FC236}">
                <a16:creationId xmlns:a16="http://schemas.microsoft.com/office/drawing/2014/main" id="{5ECE24DF-2E50-4B88-8EF4-217345A132F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6</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61401734-6B43-4BAA-9A65-9C1D9369C419}"/>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697730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899592" y="2590160"/>
            <a:ext cx="7772740" cy="3647152"/>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Any topics related to interdisciplinary researches between engineering and healthcare/medicine. The engineering includes circuit theory and design, information theory, control theory, signal processing, radio propagation, communications and so on, which enhance dependability in healthcare/medicine</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Body Area Network (BAN) and Ultra Wide Band (UWB) techniques harmless to human  bodies</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Regulatory sciences</a:t>
            </a:r>
          </a:p>
          <a:p>
            <a:pPr marL="342900" indent="-342900">
              <a:buFont typeface="Arial" panose="020B0604020202020204" pitchFamily="34" charset="0"/>
              <a:buChar char="•"/>
            </a:pPr>
            <a:endParaRPr lang="en-US" altLang="ja-JP" sz="21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ja-JP" altLang="en-US" sz="2100" dirty="0"/>
          </a:p>
        </p:txBody>
      </p:sp>
      <p:sp>
        <p:nvSpPr>
          <p:cNvPr id="4" name="日付プレースホルダー 1">
            <a:extLst>
              <a:ext uri="{FF2B5EF4-FFF2-40B4-BE49-F238E27FC236}">
                <a16:creationId xmlns:a16="http://schemas.microsoft.com/office/drawing/2014/main" id="{5479B05C-1428-48DC-BDB9-69015356E18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51EF70A0-C109-4D24-9F06-E386374CCA42}"/>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3. Covered Areas of IEICE </a:t>
            </a:r>
            <a:r>
              <a:rPr lang="en-US" altLang="ja-JP" kern="0" dirty="0"/>
              <a:t>TC MICT</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6" name="スライド番号プレースホルダー 3">
            <a:extLst>
              <a:ext uri="{FF2B5EF4-FFF2-40B4-BE49-F238E27FC236}">
                <a16:creationId xmlns:a16="http://schemas.microsoft.com/office/drawing/2014/main" id="{0A785C36-CCDF-48A6-B5A3-486A7779B3EE}"/>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7</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2E2EF2B1-459F-45A0-8A22-81DFA2ACE00C}"/>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37872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日付プレースホルダー 1">
            <a:extLst>
              <a:ext uri="{FF2B5EF4-FFF2-40B4-BE49-F238E27FC236}">
                <a16:creationId xmlns:a16="http://schemas.microsoft.com/office/drawing/2014/main" id="{A44B0C22-CBBB-4514-AA6E-A92F2AD2E56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7" name="タイトル 1">
            <a:extLst>
              <a:ext uri="{FF2B5EF4-FFF2-40B4-BE49-F238E27FC236}">
                <a16:creationId xmlns:a16="http://schemas.microsoft.com/office/drawing/2014/main" id="{45366870-CD32-4555-887B-156A82CB81A1}"/>
              </a:ext>
            </a:extLst>
          </p:cNvPr>
          <p:cNvSpPr txBox="1">
            <a:spLocks/>
          </p:cNvSpPr>
          <p:nvPr/>
        </p:nvSpPr>
        <p:spPr>
          <a:xfrm>
            <a:off x="323528" y="692696"/>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a:t>
            </a:r>
            <a:r>
              <a:rPr lang="en-US" altLang="ja-JP" kern="0" dirty="0"/>
              <a:t>IEICE TC MICT(1/4)</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18" name="スライド番号プレースホルダー 3">
            <a:extLst>
              <a:ext uri="{FF2B5EF4-FFF2-40B4-BE49-F238E27FC236}">
                <a16:creationId xmlns:a16="http://schemas.microsoft.com/office/drawing/2014/main" id="{FDD8A028-D296-480C-A535-3FD48C61FFE0}"/>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8</a:t>
            </a:fld>
            <a:endParaRPr lang="en-US">
              <a:solidFill>
                <a:srgbClr val="000000"/>
              </a:solidFill>
            </a:endParaRPr>
          </a:p>
        </p:txBody>
      </p:sp>
      <p:pic>
        <p:nvPicPr>
          <p:cNvPr id="7" name="図 6">
            <a:extLst>
              <a:ext uri="{FF2B5EF4-FFF2-40B4-BE49-F238E27FC236}">
                <a16:creationId xmlns:a16="http://schemas.microsoft.com/office/drawing/2014/main" id="{93DE44ED-C46E-428C-8048-856EB18D1976}"/>
              </a:ext>
            </a:extLst>
          </p:cNvPr>
          <p:cNvPicPr>
            <a:picLocks noChangeAspect="1"/>
          </p:cNvPicPr>
          <p:nvPr/>
        </p:nvPicPr>
        <p:blipFill>
          <a:blip r:embed="rId3"/>
          <a:stretch>
            <a:fillRect/>
          </a:stretch>
        </p:blipFill>
        <p:spPr>
          <a:xfrm>
            <a:off x="539552" y="2297652"/>
            <a:ext cx="8426650" cy="4083676"/>
          </a:xfrm>
          <a:prstGeom prst="rect">
            <a:avLst/>
          </a:prstGeom>
        </p:spPr>
      </p:pic>
      <p:sp>
        <p:nvSpPr>
          <p:cNvPr id="51" name="フッター プレースホルダー 4">
            <a:extLst>
              <a:ext uri="{FF2B5EF4-FFF2-40B4-BE49-F238E27FC236}">
                <a16:creationId xmlns:a16="http://schemas.microsoft.com/office/drawing/2014/main" id="{6E20DF40-00D2-404B-94C5-270DD075291D}"/>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659663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日付プレースホルダー 1">
            <a:extLst>
              <a:ext uri="{FF2B5EF4-FFF2-40B4-BE49-F238E27FC236}">
                <a16:creationId xmlns:a16="http://schemas.microsoft.com/office/drawing/2014/main" id="{86788030-B648-4145-9ACF-7FC7F9985816}"/>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6" name="タイトル 1">
            <a:extLst>
              <a:ext uri="{FF2B5EF4-FFF2-40B4-BE49-F238E27FC236}">
                <a16:creationId xmlns:a16="http://schemas.microsoft.com/office/drawing/2014/main" id="{4DF4B0F7-ED88-435A-9A3A-5840C6FA02CD}"/>
              </a:ext>
            </a:extLst>
          </p:cNvPr>
          <p:cNvSpPr txBox="1">
            <a:spLocks/>
          </p:cNvSpPr>
          <p:nvPr/>
        </p:nvSpPr>
        <p:spPr>
          <a:xfrm>
            <a:off x="323528" y="620688"/>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a:t>
            </a:r>
            <a:r>
              <a:rPr lang="en-US" altLang="ja-JP" kern="0" dirty="0"/>
              <a:t>TC MICT(2/4)</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17" name="スライド番号プレースホルダー 3">
            <a:extLst>
              <a:ext uri="{FF2B5EF4-FFF2-40B4-BE49-F238E27FC236}">
                <a16:creationId xmlns:a16="http://schemas.microsoft.com/office/drawing/2014/main" id="{42A4FAD9-9248-4FFC-9DB3-F3054B41BA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9</a:t>
            </a:fld>
            <a:endParaRPr lang="en-US">
              <a:solidFill>
                <a:srgbClr val="000000"/>
              </a:solidFill>
            </a:endParaRPr>
          </a:p>
        </p:txBody>
      </p:sp>
      <p:pic>
        <p:nvPicPr>
          <p:cNvPr id="19" name="図 18">
            <a:extLst>
              <a:ext uri="{FF2B5EF4-FFF2-40B4-BE49-F238E27FC236}">
                <a16:creationId xmlns:a16="http://schemas.microsoft.com/office/drawing/2014/main" id="{F896E541-3E1B-42CA-AF10-33308A6CC082}"/>
              </a:ext>
            </a:extLst>
          </p:cNvPr>
          <p:cNvPicPr>
            <a:picLocks noChangeAspect="1"/>
          </p:cNvPicPr>
          <p:nvPr/>
        </p:nvPicPr>
        <p:blipFill>
          <a:blip r:embed="rId2"/>
          <a:stretch>
            <a:fillRect/>
          </a:stretch>
        </p:blipFill>
        <p:spPr>
          <a:xfrm>
            <a:off x="467544" y="2091684"/>
            <a:ext cx="8498532" cy="4505668"/>
          </a:xfrm>
          <a:prstGeom prst="rect">
            <a:avLst/>
          </a:prstGeom>
        </p:spPr>
      </p:pic>
      <p:sp>
        <p:nvSpPr>
          <p:cNvPr id="21" name="フッター プレースホルダー 4">
            <a:extLst>
              <a:ext uri="{FF2B5EF4-FFF2-40B4-BE49-F238E27FC236}">
                <a16:creationId xmlns:a16="http://schemas.microsoft.com/office/drawing/2014/main" id="{D73B033B-F4A7-4E5C-A8C7-8AB3A9BB4B09}"/>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2926894453"/>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1322</TotalTime>
  <Words>804</Words>
  <Application>Microsoft Office PowerPoint</Application>
  <PresentationFormat>画面に合わせる (4:3)</PresentationFormat>
  <Paragraphs>118</Paragraphs>
  <Slides>13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굴림</vt:lpstr>
      <vt:lpstr>ＭＳ Ｐゴシック</vt:lpstr>
      <vt:lpstr>ＭＳ Ｐ明朝</vt:lpstr>
      <vt:lpstr>Arial</vt:lpstr>
      <vt:lpstr>Calibri</vt:lpstr>
      <vt:lpstr>Times New Roman</vt:lpstr>
      <vt:lpstr>Wingdings</vt:lpstr>
      <vt:lpstr>VLC_Composition_090917</vt:lpstr>
      <vt:lpstr>PowerPoint プレゼンテーション</vt:lpstr>
      <vt:lpstr>PowerPoint プレゼンテーション</vt:lpstr>
      <vt:lpstr>PowerPoint プレゼンテーション</vt:lpstr>
      <vt:lpstr>1.1 History of IEICE TC MICT (1/2) (Healthcare and Medical Information Communication Technology)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kohno-ryuji-ns@ynu.jp</cp:lastModifiedBy>
  <cp:revision>27</cp:revision>
  <dcterms:created xsi:type="dcterms:W3CDTF">2014-03-17T05:59:37Z</dcterms:created>
  <dcterms:modified xsi:type="dcterms:W3CDTF">2018-07-07T19:50:08Z</dcterms:modified>
</cp:coreProperties>
</file>