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79" r:id="rId4"/>
    <p:sldId id="291" r:id="rId5"/>
    <p:sldId id="281" r:id="rId6"/>
    <p:sldId id="282" r:id="rId7"/>
    <p:sldId id="283" r:id="rId8"/>
    <p:sldId id="284" r:id="rId9"/>
    <p:sldId id="285" r:id="rId10"/>
    <p:sldId id="286" r:id="rId11"/>
    <p:sldId id="287" r:id="rId12"/>
    <p:sldId id="289" r:id="rId13"/>
    <p:sldId id="29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55" d="100"/>
          <a:sy n="55" d="100"/>
        </p:scale>
        <p:origin x="432" y="28"/>
      </p:cViewPr>
      <p:guideLst>
        <p:guide orient="horz" pos="2160"/>
        <p:guide pos="2880"/>
      </p:guideLst>
    </p:cSldViewPr>
  </p:slideViewPr>
  <p:notesTextViewPr>
    <p:cViewPr>
      <p:scale>
        <a:sx n="1" d="1"/>
        <a:sy n="1" d="1"/>
      </p:scale>
      <p:origin x="0" y="0"/>
    </p:cViewPr>
  </p:notesTextViewPr>
  <p:sorterViewPr>
    <p:cViewPr>
      <p:scale>
        <a:sx n="100" d="100"/>
        <a:sy n="100" d="100"/>
      </p:scale>
      <p:origin x="0" y="-56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2018/7/8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6AABE7-1636-4B13-9832-AA12F048C6E4}" type="slidenum">
              <a:rPr kumimoji="1" lang="ja-JP" altLang="en-US" smtClean="0"/>
              <a:t>8</a:t>
            </a:fld>
            <a:endParaRPr kumimoji="1" lang="ja-JP" altLang="en-US"/>
          </a:p>
        </p:txBody>
      </p:sp>
    </p:spTree>
    <p:extLst>
      <p:ext uri="{BB962C8B-B14F-4D97-AF65-F5344CB8AC3E}">
        <p14:creationId xmlns:p14="http://schemas.microsoft.com/office/powerpoint/2010/main" val="2663754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802.15-18-0307-00</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802.15-18-0307-00</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2941831"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0307-00-0dep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dirty="0">
                <a:solidFill>
                  <a:srgbClr val="000000"/>
                </a:solidFill>
              </a:rPr>
              <a:t>July 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6017032"/>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IEICE Technical Committee on Healthcare and Medical Information Communication Technology (MICT)]</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[7 July,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3; </a:t>
            </a:r>
            <a:r>
              <a:rPr kumimoji="0" lang="fr-FR" sz="1600" dirty="0">
                <a:solidFill>
                  <a:srgbClr val="000000"/>
                </a:solidFill>
                <a:latin typeface="Times New Roman" pitchFamily="18" charset="0"/>
              </a:rPr>
              <a:t>Linnanmaa, P.O. Box 4500, FIN-90570 Oulu, Finland FI-90014, </a:t>
            </a:r>
          </a:p>
          <a:p>
            <a:pPr marL="739775" indent="-739775" eaLnBrk="0" fontAlgn="base" hangingPunct="0">
              <a:lnSpc>
                <a:spcPts val="1600"/>
              </a:lnSpc>
              <a:spcBef>
                <a:spcPct val="0"/>
              </a:spcBef>
              <a:spcAft>
                <a:spcPct val="0"/>
              </a:spcAft>
            </a:pPr>
            <a:r>
              <a:rPr kumimoji="0" lang="fr-FR" sz="1600" dirty="0">
                <a:solidFill>
                  <a:srgbClr val="000000"/>
                </a:solidFill>
                <a:latin typeface="Times New Roman" pitchFamily="18" charset="0"/>
              </a:rPr>
              <a:t>      4; Yokohama Mitsui Bldg. 15F, 1-1-2 Takashima, Nishi-ku,Yokohama, Japan 220-0011</a:t>
            </a:r>
            <a:r>
              <a:rPr kumimoji="0" lang="en-US" sz="1600" dirty="0">
                <a:solidFill>
                  <a:srgbClr val="000000"/>
                </a:solidFill>
                <a:latin typeface="Times New Roman" pitchFamily="18" charset="0"/>
              </a:rPr>
              <a:t>]</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620688"/>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a:t>
            </a:r>
            <a:r>
              <a:rPr lang="en-US" altLang="ja-JP" kern="0" dirty="0"/>
              <a:t>TC MICT(3/4)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pic>
        <p:nvPicPr>
          <p:cNvPr id="3" name="図 2">
            <a:extLst>
              <a:ext uri="{FF2B5EF4-FFF2-40B4-BE49-F238E27FC236}">
                <a16:creationId xmlns:a16="http://schemas.microsoft.com/office/drawing/2014/main" id="{477C4F55-3760-4771-93CC-C523B2B7FF69}"/>
              </a:ext>
            </a:extLst>
          </p:cNvPr>
          <p:cNvPicPr>
            <a:picLocks noChangeAspect="1"/>
          </p:cNvPicPr>
          <p:nvPr/>
        </p:nvPicPr>
        <p:blipFill>
          <a:blip r:embed="rId2"/>
          <a:stretch>
            <a:fillRect/>
          </a:stretch>
        </p:blipFill>
        <p:spPr>
          <a:xfrm>
            <a:off x="683568" y="2122514"/>
            <a:ext cx="8136904" cy="4474838"/>
          </a:xfrm>
          <a:prstGeom prst="rect">
            <a:avLst/>
          </a:prstGeom>
        </p:spPr>
      </p:pic>
      <p:sp>
        <p:nvSpPr>
          <p:cNvPr id="27" name="フッター プレースホルダー 4">
            <a:extLst>
              <a:ext uri="{FF2B5EF4-FFF2-40B4-BE49-F238E27FC236}">
                <a16:creationId xmlns:a16="http://schemas.microsoft.com/office/drawing/2014/main" id="{4F03562B-E49E-4CDD-B302-7699FEFF782A}"/>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60703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620688"/>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a:t>
            </a:r>
            <a:r>
              <a:rPr lang="en-US" altLang="ja-JP" kern="0" dirty="0"/>
              <a:t>TC MICT(4/4)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pic>
        <p:nvPicPr>
          <p:cNvPr id="3" name="図 2">
            <a:extLst>
              <a:ext uri="{FF2B5EF4-FFF2-40B4-BE49-F238E27FC236}">
                <a16:creationId xmlns:a16="http://schemas.microsoft.com/office/drawing/2014/main" id="{03DB48CC-BC63-4FFE-9F02-68EEA7F4630A}"/>
              </a:ext>
            </a:extLst>
          </p:cNvPr>
          <p:cNvPicPr>
            <a:picLocks noChangeAspect="1"/>
          </p:cNvPicPr>
          <p:nvPr/>
        </p:nvPicPr>
        <p:blipFill>
          <a:blip r:embed="rId2"/>
          <a:stretch>
            <a:fillRect/>
          </a:stretch>
        </p:blipFill>
        <p:spPr>
          <a:xfrm>
            <a:off x="767708" y="2098288"/>
            <a:ext cx="7980756" cy="4355048"/>
          </a:xfrm>
          <a:prstGeom prst="rect">
            <a:avLst/>
          </a:prstGeom>
        </p:spPr>
      </p:pic>
      <p:sp>
        <p:nvSpPr>
          <p:cNvPr id="18" name="フッター プレースホルダー 4">
            <a:extLst>
              <a:ext uri="{FF2B5EF4-FFF2-40B4-BE49-F238E27FC236}">
                <a16:creationId xmlns:a16="http://schemas.microsoft.com/office/drawing/2014/main" id="{DC8DA619-BCFC-4BAC-86EC-D79C1B8FF57F}"/>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243898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267418" y="692697"/>
            <a:ext cx="8685364" cy="1944216"/>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2400"/>
              </a:lnSpc>
            </a:pPr>
            <a:r>
              <a:rPr kumimoji="1" lang="en-US" altLang="ja-JP" sz="2800" kern="0" dirty="0"/>
              <a:t>5</a:t>
            </a:r>
            <a:r>
              <a:rPr lang="en-US" altLang="ja-JP" sz="2800" kern="0" dirty="0"/>
              <a:t>. IEICE Transactions on Communications</a:t>
            </a:r>
          </a:p>
          <a:p>
            <a:pPr>
              <a:lnSpc>
                <a:spcPts val="2400"/>
              </a:lnSpc>
            </a:pPr>
            <a:r>
              <a:rPr lang="en-US" altLang="ja-JP" sz="2800" kern="0" dirty="0"/>
              <a:t>“Special Section on Healthcare, Medical Information and Communication Technology for Safe and Secure Society”</a:t>
            </a:r>
          </a:p>
          <a:p>
            <a:pPr>
              <a:lnSpc>
                <a:spcPts val="2400"/>
              </a:lnSpc>
            </a:pPr>
            <a:r>
              <a:rPr lang="en-US" altLang="ja-JP" sz="2800" kern="0" dirty="0"/>
              <a:t>Submission due 2/July/2018 Issue, June 2019</a:t>
            </a:r>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9" name="正方形/長方形 8">
            <a:extLst>
              <a:ext uri="{FF2B5EF4-FFF2-40B4-BE49-F238E27FC236}">
                <a16:creationId xmlns:a16="http://schemas.microsoft.com/office/drawing/2014/main" id="{A753CC6B-EDE6-457B-B2A1-E19250F3DFDC}"/>
              </a:ext>
            </a:extLst>
          </p:cNvPr>
          <p:cNvSpPr/>
          <p:nvPr/>
        </p:nvSpPr>
        <p:spPr>
          <a:xfrm>
            <a:off x="356476" y="2132856"/>
            <a:ext cx="8496944" cy="4278094"/>
          </a:xfrm>
          <a:prstGeom prst="rect">
            <a:avLst/>
          </a:prstGeom>
        </p:spPr>
        <p:txBody>
          <a:bodyPr wrap="square">
            <a:spAutoFit/>
          </a:bodyPr>
          <a:lstStyle/>
          <a:p>
            <a:pPr algn="just">
              <a:spcAft>
                <a:spcPts val="0"/>
              </a:spcAft>
            </a:pPr>
            <a:r>
              <a:rPr lang="en-US" altLang="ja-JP" sz="1600" kern="100" dirty="0">
                <a:latin typeface="+mj-lt"/>
                <a:ea typeface="ＭＳ Ｐ明朝" panose="02020600040205080304" pitchFamily="18" charset="-128"/>
              </a:rPr>
              <a:t>The IEICE Transactions on Communications announces that it will publish a special section entitled "Healthcare, Medical Information and Communication Technology for Safe and Secure Society"</a:t>
            </a:r>
            <a:r>
              <a:rPr lang="en-US" altLang="ja-JP" sz="1600" b="1" kern="100" dirty="0">
                <a:latin typeface="+mj-lt"/>
                <a:ea typeface="ＭＳ Ｐ明朝" panose="02020600040205080304" pitchFamily="18" charset="-128"/>
              </a:rPr>
              <a:t> </a:t>
            </a:r>
            <a:r>
              <a:rPr lang="en-US" altLang="ja-JP" sz="1600" kern="100" dirty="0">
                <a:latin typeface="+mj-lt"/>
                <a:ea typeface="ＭＳ Ｐ明朝" panose="02020600040205080304" pitchFamily="18" charset="-128"/>
                <a:cs typeface="Arial" panose="020B0604020202020204" pitchFamily="34" charset="0"/>
              </a:rPr>
              <a:t>in </a:t>
            </a:r>
            <a:r>
              <a:rPr lang="en-US" altLang="ja-JP" sz="1600" b="1" u="sng" kern="100" dirty="0">
                <a:latin typeface="+mj-lt"/>
                <a:ea typeface="ＭＳ Ｐ明朝" panose="02020600040205080304" pitchFamily="18" charset="-128"/>
              </a:rPr>
              <a:t>June 2019</a:t>
            </a:r>
            <a:r>
              <a:rPr lang="en-US" altLang="ja-JP" sz="1600" b="1" kern="100" dirty="0">
                <a:latin typeface="+mj-lt"/>
                <a:ea typeface="ＭＳ Ｐ明朝" panose="02020600040205080304" pitchFamily="18" charset="-128"/>
              </a:rPr>
              <a:t>.</a:t>
            </a:r>
            <a:endParaRPr lang="ja-JP" altLang="ja-JP" sz="2000" kern="100" dirty="0">
              <a:latin typeface="+mj-lt"/>
              <a:ea typeface="ＭＳ Ｐ明朝" panose="02020600040205080304" pitchFamily="18" charset="-128"/>
            </a:endParaRPr>
          </a:p>
          <a:p>
            <a:pPr algn="just">
              <a:spcAft>
                <a:spcPts val="0"/>
              </a:spcAft>
            </a:pPr>
            <a:r>
              <a:rPr lang="en-US" altLang="ja-JP" sz="1600" kern="100" dirty="0">
                <a:latin typeface="+mj-lt"/>
                <a:ea typeface="ＭＳ Ｐ明朝" panose="02020600040205080304" pitchFamily="18" charset="-128"/>
              </a:rPr>
              <a:t> The cyber-physical systems bring new societies with a rapid development of the Information and Communication Technology (ICT), and there are several efforts to fit such societies in the world. The trials are projected as the Industry 4.0 in Germany, the Industrial Internet in the US, and the Made in China 2025. Japan has a project named the Society 5.0 which aims to construct a safe and secure society. One of the big issues in the Society 5.0 is an extension of healthy-life expectancy. Then, healthcare / medical innovation applying ICT is highly desired.</a:t>
            </a:r>
            <a:r>
              <a:rPr lang="en-US" altLang="ja-JP" sz="1600" kern="100" dirty="0">
                <a:latin typeface="+mj-lt"/>
                <a:ea typeface="ＭＳ Ｐ明朝" panose="02020600040205080304" pitchFamily="18" charset="-128"/>
                <a:cs typeface="Arial" panose="020B0604020202020204" pitchFamily="34" charset="0"/>
              </a:rPr>
              <a:t> Furthermore, healthcare</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medical ICT provides a new paradigm to research and development areas due to innovative integration between medicine and engineering. Healthcare</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medical ICT has been widely recognized as an emerging area in a biomedical engineering research field. For achieving safe and secure society through dependable healthcare / medical services, it is necessary to rapidly develop fundamental core technologies of the healthcare</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medical ICT from various aspects such as sensors, devices, big data, communication networks, robotics and regulatory science.</a:t>
            </a:r>
            <a:endParaRPr lang="ja-JP" altLang="ja-JP" sz="2000" kern="100" dirty="0">
              <a:latin typeface="+mj-lt"/>
              <a:ea typeface="ＭＳ Ｐ明朝" panose="02020600040205080304" pitchFamily="18" charset="-128"/>
            </a:endParaRPr>
          </a:p>
          <a:p>
            <a:pPr algn="just">
              <a:spcAft>
                <a:spcPts val="0"/>
              </a:spcAft>
            </a:pPr>
            <a:r>
              <a:rPr lang="en-US" altLang="ja-JP" sz="1600" kern="100" dirty="0">
                <a:latin typeface="+mj-lt"/>
                <a:ea typeface="ＭＳ Ｐ明朝" panose="02020600040205080304" pitchFamily="18" charset="-128"/>
                <a:cs typeface="Arial" panose="020B0604020202020204" pitchFamily="34" charset="0"/>
              </a:rPr>
              <a:t> To bring the safe and secure society with healthcare / medical ICT research field, the special section is planned to publish papers on the related fields.</a:t>
            </a:r>
            <a:endParaRPr lang="ja-JP" altLang="ja-JP" sz="2000" kern="100" dirty="0">
              <a:effectLst/>
              <a:latin typeface="+mj-lt"/>
              <a:ea typeface="ＭＳ Ｐ明朝" panose="02020600040205080304" pitchFamily="18" charset="-128"/>
            </a:endParaRPr>
          </a:p>
        </p:txBody>
      </p:sp>
      <p:sp>
        <p:nvSpPr>
          <p:cNvPr id="10" name="フッター プレースホルダー 4">
            <a:extLst>
              <a:ext uri="{FF2B5EF4-FFF2-40B4-BE49-F238E27FC236}">
                <a16:creationId xmlns:a16="http://schemas.microsoft.com/office/drawing/2014/main" id="{C19F0A2C-FDC6-4169-8AD8-01649C6BB0E6}"/>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41622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http://www.ieice.org/~mict/</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a:t>
            </a:r>
            <a:r>
              <a:rPr lang="en-US" altLang="ja-JP" kern="0" dirty="0"/>
              <a:t>TC MICT</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32004072-5405-4D04-A412-1CFE6534319F}"/>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6124" y="1052736"/>
            <a:ext cx="8763000" cy="1815882"/>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 Committee (TC) on Healthcare and Medical Information Communication Technology (MICT)</a:t>
            </a:r>
          </a:p>
          <a:p>
            <a:pPr algn="ctr" fontAlgn="base">
              <a:spcBef>
                <a:spcPct val="0"/>
              </a:spcBef>
              <a:spcAft>
                <a:spcPct val="0"/>
              </a:spcAft>
            </a:pPr>
            <a:endParaRPr kumimoji="0" lang="en-US" altLang="ja-JP" sz="2800" b="1" dirty="0">
              <a:solidFill>
                <a:srgbClr val="000000"/>
              </a:solidFill>
            </a:endParaRP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July 2018, San Diego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7" name="フッター プレースホルダー 4">
            <a:extLst>
              <a:ext uri="{FF2B5EF4-FFF2-40B4-BE49-F238E27FC236}">
                <a16:creationId xmlns:a16="http://schemas.microsoft.com/office/drawing/2014/main" id="{D6FF184F-6AFA-45F7-9124-0609056B0069}"/>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MICT</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MICT</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MICT</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MICT</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F913FE06-4967-4673-AA14-631DC6FFA71C}"/>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35819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412776"/>
            <a:ext cx="7342187" cy="648072"/>
          </a:xfrm>
        </p:spPr>
        <p:txBody>
          <a:bodyPr/>
          <a:lstStyle/>
          <a:p>
            <a:pPr>
              <a:lnSpc>
                <a:spcPts val="3700"/>
              </a:lnSpc>
            </a:pPr>
            <a:r>
              <a:rPr kumimoji="1" lang="en-US" altLang="ja-JP" dirty="0"/>
              <a:t>1.1 History of IEICE TC MICT (1/2)</a:t>
            </a:r>
            <a:br>
              <a:rPr kumimoji="1" lang="en-US" altLang="ja-JP" dirty="0"/>
            </a:br>
            <a:r>
              <a:rPr kumimoji="1" lang="en-US" altLang="ja-JP" dirty="0"/>
              <a:t>(Healthcare and Medical Information Communication Technology)</a:t>
            </a:r>
            <a:br>
              <a:rPr kumimoji="1" lang="en-US" altLang="ja-JP" dirty="0"/>
            </a:br>
            <a:endParaRPr kumimoji="1" lang="ja-JP" altLang="en-US" dirty="0"/>
          </a:p>
        </p:txBody>
      </p:sp>
      <p:sp>
        <p:nvSpPr>
          <p:cNvPr id="3" name="コンテンツ プレースホルダ 2"/>
          <p:cNvSpPr>
            <a:spLocks noGrp="1"/>
          </p:cNvSpPr>
          <p:nvPr>
            <p:ph idx="1"/>
          </p:nvPr>
        </p:nvSpPr>
        <p:spPr>
          <a:xfrm>
            <a:off x="231024" y="2465512"/>
            <a:ext cx="8912976" cy="3843808"/>
          </a:xfrm>
        </p:spPr>
        <p:txBody>
          <a:bodyPr/>
          <a:lstStyle/>
          <a:p>
            <a:pPr>
              <a:buFont typeface="Wingdings" pitchFamily="2" charset="2"/>
              <a:buChar char="l"/>
            </a:pPr>
            <a:r>
              <a:rPr kumimoji="1" lang="en-US" altLang="ja-JP" sz="2400" dirty="0">
                <a:solidFill>
                  <a:schemeClr val="accent6"/>
                </a:solidFill>
                <a:latin typeface="+mn-ea"/>
              </a:rPr>
              <a:t>Fundamental</a:t>
            </a:r>
          </a:p>
          <a:p>
            <a:pPr lvl="1">
              <a:buFont typeface="Wingdings" pitchFamily="2" charset="2"/>
              <a:buChar char="l"/>
            </a:pPr>
            <a:r>
              <a:rPr lang="en-US" altLang="ja-JP" sz="2000" dirty="0">
                <a:latin typeface="+mn-ea"/>
              </a:rPr>
              <a:t>April 2014: IEICE Ad Hoc Technical Committee on Medical Information Communication Technology (MICT) was promoted to Technical Committee renaming it as “Healthcare and Medical Information Communication Technology (MICT)”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6/2014-5/2016:  Ryuji Kohno (Yokohama National University) </a:t>
            </a:r>
          </a:p>
          <a:p>
            <a:pPr lvl="1">
              <a:buFont typeface="Wingdings" pitchFamily="2" charset="2"/>
              <a:buChar char="l"/>
            </a:pPr>
            <a:r>
              <a:rPr lang="en-US" altLang="ja-JP" sz="2000" dirty="0">
                <a:latin typeface="+mn-ea"/>
              </a:rPr>
              <a:t>6/2016-5/2018:  Masaru </a:t>
            </a:r>
            <a:r>
              <a:rPr lang="en-US" altLang="ja-JP" sz="2000" dirty="0" err="1">
                <a:latin typeface="+mn-ea"/>
              </a:rPr>
              <a:t>Sugimachi</a:t>
            </a:r>
            <a:r>
              <a:rPr lang="en-US" altLang="ja-JP" sz="2000" dirty="0">
                <a:latin typeface="+mn-ea"/>
              </a:rPr>
              <a:t> (National Cerebral and Cardiovascular Center)</a:t>
            </a:r>
          </a:p>
          <a:p>
            <a:pPr lvl="1">
              <a:buFont typeface="Wingdings" pitchFamily="2" charset="2"/>
              <a:buChar char="l"/>
            </a:pPr>
            <a:r>
              <a:rPr lang="en-US" altLang="ja-JP" sz="2000" dirty="0">
                <a:latin typeface="+mn-ea"/>
              </a:rPr>
              <a:t>6/2018-           :  </a:t>
            </a:r>
            <a:r>
              <a:rPr lang="en-US" altLang="ja-JP" sz="2000" dirty="0" err="1">
                <a:latin typeface="+mn-ea"/>
              </a:rPr>
              <a:t>Shinsuke</a:t>
            </a:r>
            <a:r>
              <a:rPr lang="en-US" altLang="ja-JP" sz="2000" dirty="0">
                <a:latin typeface="+mn-ea"/>
              </a:rPr>
              <a:t> Hara (Osaka City University)</a:t>
            </a:r>
          </a:p>
          <a:p>
            <a:pPr>
              <a:buFont typeface="Wingdings" pitchFamily="2" charset="2"/>
              <a:buChar char="l"/>
            </a:pPr>
            <a:endParaRPr kumimoji="1" lang="en-US" altLang="ja-JP" sz="2000" dirty="0">
              <a:latin typeface="+mn-ea"/>
            </a:endParaRPr>
          </a:p>
        </p:txBody>
      </p:sp>
      <p:sp>
        <p:nvSpPr>
          <p:cNvPr id="5" name="Rectangle 4"/>
          <p:cNvSpPr>
            <a:spLocks noGrp="1" noChangeArrowheads="1"/>
          </p:cNvSpPr>
          <p:nvPr>
            <p:ph type="dt" sz="half" idx="2"/>
          </p:nvPr>
        </p:nvSpPr>
        <p:spPr>
          <a:xfrm>
            <a:off x="757808" y="261228"/>
            <a:ext cx="2230016" cy="215444"/>
          </a:xfrm>
          <a:ln/>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14" name="フッター プレースホルダー 4">
            <a:extLst>
              <a:ext uri="{FF2B5EF4-FFF2-40B4-BE49-F238E27FC236}">
                <a16:creationId xmlns:a16="http://schemas.microsoft.com/office/drawing/2014/main" id="{B22275FB-2010-4449-A30B-1B4E5FC60F50}"/>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91064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44 members from academia, medicine, hospital, national institution, industries and so on</a:t>
            </a: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a:t>
            </a:r>
            <a:r>
              <a:rPr lang="en-US" altLang="ja-JP" kern="0" dirty="0"/>
              <a:t>TC MICT (2/2)</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98B26ED3-98EB-4F8F-B9EB-4492CD86DA10}"/>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488387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768942" y="2481277"/>
            <a:ext cx="7979522" cy="3323987"/>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not generalized but application-oriented researches related to healthcare, wellness and medicine</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Pursues researches of dependable ICT on PHY, MAC and NWK for life-critical applications in medicine and healthcare</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Gives different system design criteria of max-min (heightening the lowest throughput) and min-max (lowering the highest error rate) for guaranteeing dependability in healthcare and medical systems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Applies the developed algorithms, techniques and methods to real practices in healthcare, wellness and medicine</a:t>
            </a:r>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692696"/>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a:t>
            </a:r>
            <a:r>
              <a:rPr lang="en-US" altLang="ja-JP" kern="0" dirty="0"/>
              <a:t>TC MICT</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61401734-6B43-4BAA-9A65-9C1D9369C419}"/>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69773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59016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interdisciplinary researches between engineering and healthcare/medicine. The engineering includes circuit theory and design, information theory, control theory, signal processing, radio propagation, communications and so on, which enhance dependability in healthcare/medicine</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Body Area Network (BAN) and Ultra Wide Band (UWB) techniques harmless to human  bodies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Regulatory sciences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a:t>
            </a:r>
            <a:r>
              <a:rPr lang="en-US" altLang="ja-JP" kern="0" dirty="0"/>
              <a:t>TC MICT</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2E2EF2B1-459F-45A0-8A22-81DFA2ACE00C}"/>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378723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692696"/>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a:t>
            </a:r>
            <a:r>
              <a:rPr lang="en-US" altLang="ja-JP" kern="0" dirty="0"/>
              <a:t>IEICE TC MICT(1/4)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pic>
        <p:nvPicPr>
          <p:cNvPr id="7" name="図 6">
            <a:extLst>
              <a:ext uri="{FF2B5EF4-FFF2-40B4-BE49-F238E27FC236}">
                <a16:creationId xmlns:a16="http://schemas.microsoft.com/office/drawing/2014/main" id="{93DE44ED-C46E-428C-8048-856EB18D1976}"/>
              </a:ext>
            </a:extLst>
          </p:cNvPr>
          <p:cNvPicPr>
            <a:picLocks noChangeAspect="1"/>
          </p:cNvPicPr>
          <p:nvPr/>
        </p:nvPicPr>
        <p:blipFill>
          <a:blip r:embed="rId3"/>
          <a:stretch>
            <a:fillRect/>
          </a:stretch>
        </p:blipFill>
        <p:spPr>
          <a:xfrm>
            <a:off x="539552" y="2297652"/>
            <a:ext cx="8426650" cy="4083676"/>
          </a:xfrm>
          <a:prstGeom prst="rect">
            <a:avLst/>
          </a:prstGeom>
        </p:spPr>
      </p:pic>
      <p:sp>
        <p:nvSpPr>
          <p:cNvPr id="51" name="フッター プレースホルダー 4">
            <a:extLst>
              <a:ext uri="{FF2B5EF4-FFF2-40B4-BE49-F238E27FC236}">
                <a16:creationId xmlns:a16="http://schemas.microsoft.com/office/drawing/2014/main" id="{6E20DF40-00D2-404B-94C5-270DD075291D}"/>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966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620688"/>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a:t>
            </a:r>
            <a:r>
              <a:rPr lang="en-US" altLang="ja-JP" kern="0" dirty="0"/>
              <a:t>TC MICT(2/4)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pic>
        <p:nvPicPr>
          <p:cNvPr id="19" name="図 18">
            <a:extLst>
              <a:ext uri="{FF2B5EF4-FFF2-40B4-BE49-F238E27FC236}">
                <a16:creationId xmlns:a16="http://schemas.microsoft.com/office/drawing/2014/main" id="{F896E541-3E1B-42CA-AF10-33308A6CC082}"/>
              </a:ext>
            </a:extLst>
          </p:cNvPr>
          <p:cNvPicPr>
            <a:picLocks noChangeAspect="1"/>
          </p:cNvPicPr>
          <p:nvPr/>
        </p:nvPicPr>
        <p:blipFill>
          <a:blip r:embed="rId2"/>
          <a:stretch>
            <a:fillRect/>
          </a:stretch>
        </p:blipFill>
        <p:spPr>
          <a:xfrm>
            <a:off x="467544" y="2091684"/>
            <a:ext cx="8498532" cy="4505668"/>
          </a:xfrm>
          <a:prstGeom prst="rect">
            <a:avLst/>
          </a:prstGeom>
        </p:spPr>
      </p:pic>
      <p:sp>
        <p:nvSpPr>
          <p:cNvPr id="21" name="フッター プレースホルダー 4">
            <a:extLst>
              <a:ext uri="{FF2B5EF4-FFF2-40B4-BE49-F238E27FC236}">
                <a16:creationId xmlns:a16="http://schemas.microsoft.com/office/drawing/2014/main" id="{D73B033B-F4A7-4E5C-A8C7-8AB3A9BB4B09}"/>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926894453"/>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804</Words>
  <Application>Microsoft Office PowerPoint</Application>
  <PresentationFormat>画面に合わせる (4:3)</PresentationFormat>
  <Paragraphs>118</Paragraphs>
  <Slides>13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굴림</vt:lpstr>
      <vt:lpstr>ＭＳ Ｐゴシック</vt:lpstr>
      <vt:lpstr>ＭＳ Ｐ明朝</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1.1 History of IEICE TC MICT (1/2) (Healthcare and Medical Information Communication Technology)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27</cp:revision>
  <dcterms:created xsi:type="dcterms:W3CDTF">2014-03-17T05:59:37Z</dcterms:created>
  <dcterms:modified xsi:type="dcterms:W3CDTF">2018-07-07T19:50:08Z</dcterms:modified>
</cp:coreProperties>
</file>