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57" r:id="rId2"/>
    <p:sldId id="258" r:id="rId3"/>
    <p:sldId id="279" r:id="rId4"/>
    <p:sldId id="291" r:id="rId5"/>
    <p:sldId id="280" r:id="rId6"/>
    <p:sldId id="281" r:id="rId7"/>
    <p:sldId id="282" r:id="rId8"/>
    <p:sldId id="283" r:id="rId9"/>
    <p:sldId id="284" r:id="rId10"/>
    <p:sldId id="285" r:id="rId11"/>
    <p:sldId id="286" r:id="rId12"/>
    <p:sldId id="287" r:id="rId13"/>
    <p:sldId id="288" r:id="rId14"/>
    <p:sldId id="289" r:id="rId15"/>
    <p:sldId id="290" r:id="rId16"/>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6645" autoAdjust="0"/>
  </p:normalViewPr>
  <p:slideViewPr>
    <p:cSldViewPr>
      <p:cViewPr varScale="1">
        <p:scale>
          <a:sx n="60" d="100"/>
          <a:sy n="60" d="100"/>
        </p:scale>
        <p:origin x="1388" y="4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ED1176F-D380-4FBE-B9EB-1896507C017A}" type="datetimeFigureOut">
              <a:rPr kumimoji="1" lang="ja-JP" altLang="en-US" smtClean="0"/>
              <a:t>2018/11/14</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46AABE7-1636-4B13-9832-AA12F048C6E4}" type="slidenum">
              <a:rPr kumimoji="1" lang="ja-JP" altLang="en-US" smtClean="0"/>
              <a:t>‹#›</a:t>
            </a:fld>
            <a:endParaRPr kumimoji="1" lang="ja-JP" altLang="en-US"/>
          </a:p>
        </p:txBody>
      </p:sp>
    </p:spTree>
    <p:extLst>
      <p:ext uri="{BB962C8B-B14F-4D97-AF65-F5344CB8AC3E}">
        <p14:creationId xmlns:p14="http://schemas.microsoft.com/office/powerpoint/2010/main" val="356811739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a:spLocks noGrp="1" noChangeArrowheads="1"/>
          </p:cNvSpPr>
          <p:nvPr>
            <p:ph type="hdr" sz="quarter"/>
          </p:nvPr>
        </p:nvSpPr>
        <p:spPr>
          <a:ln/>
        </p:spPr>
        <p:txBody>
          <a:bodyPr/>
          <a:lstStyle/>
          <a:p>
            <a:r>
              <a:rPr lang="en-US">
                <a:solidFill>
                  <a:prstClr val="black"/>
                </a:solidFill>
              </a:rPr>
              <a:t>September 2009doc.: IEEE 802.15-09-0117-00-0007</a:t>
            </a:r>
          </a:p>
        </p:txBody>
      </p:sp>
      <p:sp>
        <p:nvSpPr>
          <p:cNvPr id="9" name="Rectangle 3"/>
          <p:cNvSpPr>
            <a:spLocks noGrp="1" noChangeArrowheads="1"/>
          </p:cNvSpPr>
          <p:nvPr>
            <p:ph type="dt" idx="1"/>
          </p:nvPr>
        </p:nvSpPr>
        <p:spPr>
          <a:ln/>
        </p:spPr>
        <p:txBody>
          <a:bodyPr/>
          <a:lstStyle/>
          <a:p>
            <a:fld id="{DDEB5ECF-DBF0-4B00-A34B-6D739605B8EB}" type="datetime1">
              <a:rPr lang="en-US">
                <a:solidFill>
                  <a:prstClr val="black"/>
                </a:solidFill>
              </a:rPr>
              <a:pPr/>
              <a:t>11/14/2018</a:t>
            </a:fld>
            <a:r>
              <a:rPr lang="en-US">
                <a:solidFill>
                  <a:prstClr val="black"/>
                </a:solidFill>
              </a:rPr>
              <a:t>&lt;month year&gt;</a:t>
            </a:r>
          </a:p>
        </p:txBody>
      </p:sp>
      <p:sp>
        <p:nvSpPr>
          <p:cNvPr id="24578" name="Slide Image Placeholder 1"/>
          <p:cNvSpPr>
            <a:spLocks noGrp="1" noRot="1" noChangeAspect="1" noTextEdit="1"/>
          </p:cNvSpPr>
          <p:nvPr>
            <p:ph type="sldImg"/>
          </p:nvPr>
        </p:nvSpPr>
        <p:spPr>
          <a:xfrm>
            <a:off x="1150938" y="692150"/>
            <a:ext cx="4556125" cy="3416300"/>
          </a:xfrm>
          <a:ln/>
        </p:spPr>
      </p:sp>
      <p:sp>
        <p:nvSpPr>
          <p:cNvPr id="24579" name="Notes Placeholder 2"/>
          <p:cNvSpPr>
            <a:spLocks noGrp="1"/>
          </p:cNvSpPr>
          <p:nvPr>
            <p:ph type="body" idx="1"/>
          </p:nvPr>
        </p:nvSpPr>
        <p:spPr/>
        <p:txBody>
          <a:bodyPr/>
          <a:lstStyle/>
          <a:p>
            <a:endParaRPr lang="en-US"/>
          </a:p>
        </p:txBody>
      </p:sp>
      <p:sp>
        <p:nvSpPr>
          <p:cNvPr id="24580" name="Header Placeholder 3"/>
          <p:cNvSpPr txBox="1">
            <a:spLocks noGrp="1"/>
          </p:cNvSpPr>
          <p:nvPr/>
        </p:nvSpPr>
        <p:spPr bwMode="auto">
          <a:xfrm>
            <a:off x="3429000" y="90607"/>
            <a:ext cx="2782957" cy="215444"/>
          </a:xfrm>
          <a:prstGeom prst="rect">
            <a:avLst/>
          </a:prstGeom>
          <a:noFill/>
          <a:ln w="9525">
            <a:noFill/>
            <a:miter lim="800000"/>
            <a:headEnd/>
            <a:tailEnd/>
          </a:ln>
        </p:spPr>
        <p:txBody>
          <a:bodyPr lIns="0" tIns="0" rIns="0" bIns="0" anchor="b">
            <a:spAutoFit/>
          </a:bodyPr>
          <a:lstStyle/>
          <a:p>
            <a:pPr algn="r" defTabSz="897270" eaLnBrk="0" fontAlgn="base" hangingPunct="0">
              <a:spcBef>
                <a:spcPct val="0"/>
              </a:spcBef>
              <a:spcAft>
                <a:spcPct val="0"/>
              </a:spcAft>
            </a:pPr>
            <a:r>
              <a:rPr kumimoji="0" lang="en-US" sz="1400" b="1" dirty="0">
                <a:solidFill>
                  <a:prstClr val="black"/>
                </a:solidFill>
                <a:latin typeface="Times New Roman" pitchFamily="18" charset="0"/>
              </a:rPr>
              <a:t>doc.: IEEE 802.15-09-0117-00-0007</a:t>
            </a:r>
          </a:p>
        </p:txBody>
      </p:sp>
      <p:sp>
        <p:nvSpPr>
          <p:cNvPr id="24581" name="Date Placeholder 4"/>
          <p:cNvSpPr txBox="1">
            <a:spLocks noGrp="1"/>
          </p:cNvSpPr>
          <p:nvPr/>
        </p:nvSpPr>
        <p:spPr bwMode="auto">
          <a:xfrm>
            <a:off x="647600" y="90607"/>
            <a:ext cx="2705306" cy="215444"/>
          </a:xfrm>
          <a:prstGeom prst="rect">
            <a:avLst/>
          </a:prstGeom>
          <a:noFill/>
          <a:ln w="9525">
            <a:noFill/>
            <a:miter lim="800000"/>
            <a:headEnd/>
            <a:tailEnd/>
          </a:ln>
        </p:spPr>
        <p:txBody>
          <a:bodyPr lIns="0" tIns="0" rIns="0" bIns="0" anchor="b">
            <a:spAutoFit/>
          </a:bodyPr>
          <a:lstStyle/>
          <a:p>
            <a:pPr defTabSz="897270" eaLnBrk="0" fontAlgn="base" hangingPunct="0">
              <a:spcBef>
                <a:spcPct val="0"/>
              </a:spcBef>
              <a:spcAft>
                <a:spcPct val="0"/>
              </a:spcAft>
            </a:pPr>
            <a:r>
              <a:rPr kumimoji="0" lang="en-US" sz="1400" b="1" dirty="0">
                <a:solidFill>
                  <a:prstClr val="black"/>
                </a:solidFill>
                <a:latin typeface="Times New Roman" pitchFamily="18" charset="0"/>
              </a:rPr>
              <a:t>&lt;month year&gt;</a:t>
            </a:r>
          </a:p>
        </p:txBody>
      </p:sp>
      <p:sp>
        <p:nvSpPr>
          <p:cNvPr id="24582" name="Footer Placeholder 5"/>
          <p:cNvSpPr>
            <a:spLocks noGrp="1"/>
          </p:cNvSpPr>
          <p:nvPr>
            <p:ph type="ftr" sz="quarter" idx="4"/>
          </p:nvPr>
        </p:nvSpPr>
        <p:spPr>
          <a:noFill/>
        </p:spPr>
        <p:txBody>
          <a:bodyPr/>
          <a:lstStyle/>
          <a:p>
            <a:pPr lvl="4"/>
            <a:r>
              <a:rPr lang="en-US">
                <a:solidFill>
                  <a:prstClr val="black"/>
                </a:solidFill>
              </a:rPr>
              <a:t>&lt;author&gt;, &lt;company&gt;</a:t>
            </a:r>
          </a:p>
        </p:txBody>
      </p:sp>
      <p:sp>
        <p:nvSpPr>
          <p:cNvPr id="24583" name="Slide Number Placeholder 6"/>
          <p:cNvSpPr>
            <a:spLocks noGrp="1"/>
          </p:cNvSpPr>
          <p:nvPr>
            <p:ph type="sldNum" sz="quarter" idx="5"/>
          </p:nvPr>
        </p:nvSpPr>
        <p:spPr>
          <a:noFill/>
        </p:spPr>
        <p:txBody>
          <a:bodyPr/>
          <a:lstStyle/>
          <a:p>
            <a:r>
              <a:rPr lang="en-US">
                <a:solidFill>
                  <a:prstClr val="black"/>
                </a:solidFill>
              </a:rPr>
              <a:t>Page </a:t>
            </a:r>
            <a:fld id="{DE724A62-13E4-4261-84BB-CCFBA250F072}" type="slidenum">
              <a:rPr lang="en-US">
                <a:solidFill>
                  <a:prstClr val="black"/>
                </a:solidFill>
              </a:rPr>
              <a:pPr/>
              <a:t>1</a:t>
            </a:fld>
            <a:endParaRPr lang="en-US">
              <a:solidFill>
                <a:prstClr val="black"/>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A80810FF-24FF-4AB1-8848-E54FC82EBDF1}" type="slidenum">
              <a:rPr lang="ja-JP" altLang="en-US" smtClean="0">
                <a:solidFill>
                  <a:prstClr val="black"/>
                </a:solidFill>
              </a:rPr>
              <a:pPr/>
              <a:t>2</a:t>
            </a:fld>
            <a:endParaRPr lang="ja-JP" altLang="en-US">
              <a:solidFill>
                <a:prstClr val="black"/>
              </a:solidFill>
            </a:endParaRPr>
          </a:p>
        </p:txBody>
      </p:sp>
    </p:spTree>
    <p:extLst>
      <p:ext uri="{BB962C8B-B14F-4D97-AF65-F5344CB8AC3E}">
        <p14:creationId xmlns:p14="http://schemas.microsoft.com/office/powerpoint/2010/main" val="3849449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46AABE7-1636-4B13-9832-AA12F048C6E4}" type="slidenum">
              <a:rPr kumimoji="1" lang="ja-JP" altLang="en-US" smtClean="0"/>
              <a:t>8</a:t>
            </a:fld>
            <a:endParaRPr kumimoji="1" lang="ja-JP" altLang="en-US"/>
          </a:p>
        </p:txBody>
      </p:sp>
    </p:spTree>
    <p:extLst>
      <p:ext uri="{BB962C8B-B14F-4D97-AF65-F5344CB8AC3E}">
        <p14:creationId xmlns:p14="http://schemas.microsoft.com/office/powerpoint/2010/main" val="35604391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fontAlgn="base" hangingPunct="0">
              <a:spcBef>
                <a:spcPct val="0"/>
              </a:spcBef>
              <a:spcAft>
                <a:spcPct val="0"/>
              </a:spcAft>
              <a:defRPr/>
            </a:pPr>
            <a:endParaRPr kumimoji="0" lang="en-US" sz="1200">
              <a:solidFill>
                <a:srgbClr val="000000"/>
              </a:solidFill>
              <a:latin typeface="Times New Roman" pitchFamily="18" charset="0"/>
            </a:endParaRPr>
          </a:p>
        </p:txBody>
      </p:sp>
      <p:sp>
        <p:nvSpPr>
          <p:cNvPr id="6"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fontAlgn="base" hangingPunct="0">
              <a:spcBef>
                <a:spcPct val="0"/>
              </a:spcBef>
              <a:spcAft>
                <a:spcPct val="0"/>
              </a:spcAft>
              <a:defRPr/>
            </a:pPr>
            <a:r>
              <a:rPr kumimoji="0" lang="en-US" sz="1200">
                <a:solidFill>
                  <a:srgbClr val="000000"/>
                </a:solidFill>
                <a:latin typeface="Times New Roman" pitchFamily="18" charset="0"/>
              </a:rPr>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fontAlgn="base" hangingPunct="0">
              <a:spcBef>
                <a:spcPct val="0"/>
              </a:spcBef>
              <a:spcAft>
                <a:spcPct val="0"/>
              </a:spcAft>
              <a:defRPr/>
            </a:pPr>
            <a:endParaRPr kumimoji="0" lang="en-US" sz="1200">
              <a:solidFill>
                <a:srgbClr val="000000"/>
              </a:solidFill>
              <a:latin typeface="Times New Roman" pitchFamily="18" charset="0"/>
            </a:endParaRPr>
          </a:p>
        </p:txBody>
      </p:sp>
      <p:sp>
        <p:nvSpPr>
          <p:cNvPr id="10" name="TextBox 9"/>
          <p:cNvSpPr txBox="1"/>
          <p:nvPr/>
        </p:nvSpPr>
        <p:spPr>
          <a:xfrm>
            <a:off x="5791200" y="228600"/>
            <a:ext cx="3031599" cy="307777"/>
          </a:xfrm>
          <a:prstGeom prst="rect">
            <a:avLst/>
          </a:prstGeom>
          <a:solidFill>
            <a:schemeClr val="bg1"/>
          </a:solidFill>
        </p:spPr>
        <p:txBody>
          <a:bodyPr wrap="none">
            <a:spAutoFit/>
          </a:bodyPr>
          <a:lstStyle/>
          <a:p>
            <a:pPr fontAlgn="base">
              <a:spcBef>
                <a:spcPct val="0"/>
              </a:spcBef>
              <a:spcAft>
                <a:spcPct val="0"/>
              </a:spcAft>
              <a:defRPr/>
            </a:pPr>
            <a:r>
              <a:rPr kumimoji="0" lang="en-US" sz="1400" b="1" dirty="0">
                <a:solidFill>
                  <a:srgbClr val="000000"/>
                </a:solidFill>
                <a:latin typeface="Times New Roman" pitchFamily="18" charset="0"/>
              </a:rPr>
              <a:t>doc. : IEEE 802.15-18-0306-01</a:t>
            </a:r>
            <a:r>
              <a:rPr kumimoji="0" lang="en-US" altLang="ja-JP" sz="1400" b="1" dirty="0">
                <a:solidFill>
                  <a:srgbClr val="000000"/>
                </a:solidFill>
                <a:latin typeface="Times New Roman" pitchFamily="18" charset="0"/>
              </a:rPr>
              <a:t>-0dep</a:t>
            </a:r>
            <a:endParaRPr kumimoji="0" lang="en-US" sz="1400" b="1" dirty="0">
              <a:solidFill>
                <a:srgbClr val="000000"/>
              </a:solidFill>
              <a:latin typeface="Times New Roman" pitchFamily="18" charset="0"/>
            </a:endParaRPr>
          </a:p>
        </p:txBody>
      </p:sp>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13" name="Rectangle 12"/>
          <p:cNvSpPr>
            <a:spLocks noGrp="1" noChangeArrowheads="1"/>
          </p:cNvSpPr>
          <p:nvPr>
            <p:ph type="sldNum" sz="quarter" idx="12"/>
          </p:nvPr>
        </p:nvSpPr>
        <p:spPr>
          <a:xfrm>
            <a:off x="4286294" y="6475413"/>
            <a:ext cx="647613" cy="184666"/>
          </a:xfrm>
        </p:spPr>
        <p:txBody>
          <a:bodyPr/>
          <a:lstStyle>
            <a:lvl1pPr>
              <a:defRPr sz="1200"/>
            </a:lvl1pPr>
          </a:lstStyle>
          <a:p>
            <a:pPr>
              <a:defRPr/>
            </a:pPr>
            <a:r>
              <a:rPr lang="en-US">
                <a:solidFill>
                  <a:srgbClr val="000000"/>
                </a:solidFill>
              </a:rPr>
              <a:t>Slide </a:t>
            </a:r>
            <a:fld id="{BF29BC87-BF55-421B-B54D-29C11A5C93C2}" type="slidenum">
              <a:rPr lang="en-US" smtClean="0">
                <a:solidFill>
                  <a:srgbClr val="000000"/>
                </a:solidFill>
              </a:rPr>
              <a:pPr>
                <a:defRPr/>
              </a:pPr>
              <a:t>‹#›</a:t>
            </a:fld>
            <a:endParaRPr lang="en-US">
              <a:solidFill>
                <a:srgbClr val="000000"/>
              </a:solidFill>
            </a:endParaRPr>
          </a:p>
        </p:txBody>
      </p:sp>
      <p:sp>
        <p:nvSpPr>
          <p:cNvPr id="14" name="Rectangle 5">
            <a:extLst>
              <a:ext uri="{FF2B5EF4-FFF2-40B4-BE49-F238E27FC236}">
                <a16:creationId xmlns:a16="http://schemas.microsoft.com/office/drawing/2014/main" id="{8DC69291-ADB2-4FE2-85A5-3A609DE4DEAF}"/>
              </a:ext>
            </a:extLst>
          </p:cNvPr>
          <p:cNvSpPr>
            <a:spLocks noGrp="1" noChangeArrowheads="1"/>
          </p:cNvSpPr>
          <p:nvPr>
            <p:ph type="ftr" sz="quarter" idx="3"/>
          </p:nvPr>
        </p:nvSpPr>
        <p:spPr bwMode="auto">
          <a:xfrm>
            <a:off x="6012160" y="6475413"/>
            <a:ext cx="3124200"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l" eaLnBrk="0" hangingPunct="0">
              <a:defRPr/>
            </a:lvl1pPr>
          </a:lstStyle>
          <a:p>
            <a:pPr fontAlgn="base">
              <a:spcBef>
                <a:spcPct val="0"/>
              </a:spcBef>
              <a:spcAft>
                <a:spcPct val="0"/>
              </a:spcAft>
            </a:pPr>
            <a:r>
              <a:rPr kumimoji="0" lang="en-US" sz="1200" dirty="0" err="1">
                <a:solidFill>
                  <a:srgbClr val="000000"/>
                </a:solidFill>
                <a:latin typeface="Times New Roman" pitchFamily="18" charset="0"/>
              </a:rPr>
              <a:t>Shinsuke</a:t>
            </a:r>
            <a:r>
              <a:rPr kumimoji="0" lang="en-US" sz="1200" dirty="0">
                <a:solidFill>
                  <a:srgbClr val="000000"/>
                </a:solidFill>
                <a:latin typeface="Times New Roman" pitchFamily="18" charset="0"/>
              </a:rPr>
              <a:t> Hara(Osaka City Univ.)</a:t>
            </a:r>
          </a:p>
          <a:p>
            <a:pPr fontAlgn="base">
              <a:spcBef>
                <a:spcPct val="0"/>
              </a:spcBef>
              <a:spcAft>
                <a:spcPct val="0"/>
              </a:spcAft>
            </a:pPr>
            <a:r>
              <a:rPr kumimoji="0" lang="en-US" sz="1200" dirty="0">
                <a:solidFill>
                  <a:srgbClr val="000000"/>
                </a:solidFill>
                <a:latin typeface="Times New Roman" pitchFamily="18" charset="0"/>
              </a:rPr>
              <a:t>Ryuji Kohno(YNU, CWC, CWC-Nippon),</a:t>
            </a:r>
          </a:p>
        </p:txBody>
      </p:sp>
      <p:sp>
        <p:nvSpPr>
          <p:cNvPr id="17" name="Rectangle 4">
            <a:extLst>
              <a:ext uri="{FF2B5EF4-FFF2-40B4-BE49-F238E27FC236}">
                <a16:creationId xmlns:a16="http://schemas.microsoft.com/office/drawing/2014/main" id="{FE15DA55-77BF-4679-A96C-B47B793366C9}"/>
              </a:ext>
            </a:extLst>
          </p:cNvPr>
          <p:cNvSpPr>
            <a:spLocks noGrp="1" noChangeArrowheads="1"/>
          </p:cNvSpPr>
          <p:nvPr>
            <p:ph type="dt" sz="half" idx="2"/>
          </p:nvPr>
        </p:nvSpPr>
        <p:spPr bwMode="auto">
          <a:xfrm>
            <a:off x="762000" y="3048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fontAlgn="base">
              <a:spcBef>
                <a:spcPct val="0"/>
              </a:spcBef>
              <a:spcAft>
                <a:spcPct val="0"/>
              </a:spcAft>
            </a:pPr>
            <a:r>
              <a:rPr kumimoji="0" lang="en-US" altLang="ja-JP">
                <a:solidFill>
                  <a:srgbClr val="000000"/>
                </a:solidFill>
                <a:latin typeface="Times New Roman" pitchFamily="18" charset="0"/>
              </a:rPr>
              <a:t>November 2018</a:t>
            </a:r>
            <a:endParaRPr kumimoji="0" lang="en-US" dirty="0">
              <a:solidFill>
                <a:srgbClr val="000000"/>
              </a:solidFill>
              <a:latin typeface="Times New Roman" pitchFamily="18" charset="0"/>
            </a:endParaRPr>
          </a:p>
        </p:txBody>
      </p:sp>
    </p:spTree>
    <p:extLst>
      <p:ext uri="{BB962C8B-B14F-4D97-AF65-F5344CB8AC3E}">
        <p14:creationId xmlns:p14="http://schemas.microsoft.com/office/powerpoint/2010/main" val="16737168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fontAlgn="base" hangingPunct="0">
              <a:spcBef>
                <a:spcPct val="0"/>
              </a:spcBef>
              <a:spcAft>
                <a:spcPct val="0"/>
              </a:spcAft>
              <a:defRPr/>
            </a:pPr>
            <a:endParaRPr kumimoji="0" lang="en-US" sz="1200">
              <a:solidFill>
                <a:srgbClr val="000000"/>
              </a:solidFill>
              <a:latin typeface="Times New Roman" pitchFamily="18" charset="0"/>
            </a:endParaRPr>
          </a:p>
        </p:txBody>
      </p:sp>
      <p:sp>
        <p:nvSpPr>
          <p:cNvPr id="6"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fontAlgn="base" hangingPunct="0">
              <a:spcBef>
                <a:spcPct val="0"/>
              </a:spcBef>
              <a:spcAft>
                <a:spcPct val="0"/>
              </a:spcAft>
              <a:defRPr/>
            </a:pPr>
            <a:r>
              <a:rPr kumimoji="0" lang="en-US" sz="1200">
                <a:solidFill>
                  <a:srgbClr val="000000"/>
                </a:solidFill>
                <a:latin typeface="Times New Roman" pitchFamily="18" charset="0"/>
              </a:rPr>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fontAlgn="base" hangingPunct="0">
              <a:spcBef>
                <a:spcPct val="0"/>
              </a:spcBef>
              <a:spcAft>
                <a:spcPct val="0"/>
              </a:spcAft>
              <a:defRPr/>
            </a:pPr>
            <a:endParaRPr kumimoji="0" lang="en-US" sz="1200">
              <a:solidFill>
                <a:srgbClr val="000000"/>
              </a:solidFill>
              <a:latin typeface="Times New Roman" pitchFamily="18" charset="0"/>
            </a:endParaRPr>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Rectangle 11"/>
          <p:cNvSpPr>
            <a:spLocks noGrp="1" noChangeArrowheads="1"/>
          </p:cNvSpPr>
          <p:nvPr>
            <p:ph type="sldNum" sz="quarter" idx="12"/>
          </p:nvPr>
        </p:nvSpPr>
        <p:spPr>
          <a:xfrm>
            <a:off x="4286294" y="6475413"/>
            <a:ext cx="647613" cy="184666"/>
          </a:xfrm>
        </p:spPr>
        <p:txBody>
          <a:bodyPr/>
          <a:lstStyle>
            <a:lvl1pPr>
              <a:defRPr sz="1200"/>
            </a:lvl1pPr>
          </a:lstStyle>
          <a:p>
            <a:pPr>
              <a:defRPr/>
            </a:pPr>
            <a:r>
              <a:rPr lang="en-US">
                <a:solidFill>
                  <a:srgbClr val="000000"/>
                </a:solidFill>
              </a:rPr>
              <a:t>Slide </a:t>
            </a:r>
            <a:fld id="{B3B06152-741F-4076-B040-D5427CE11BFD}" type="slidenum">
              <a:rPr lang="en-US" smtClean="0">
                <a:solidFill>
                  <a:srgbClr val="000000"/>
                </a:solidFill>
              </a:rPr>
              <a:pPr>
                <a:defRPr/>
              </a:pPr>
              <a:t>‹#›</a:t>
            </a:fld>
            <a:endParaRPr lang="en-US" dirty="0">
              <a:solidFill>
                <a:srgbClr val="000000"/>
              </a:solidFill>
            </a:endParaRPr>
          </a:p>
        </p:txBody>
      </p:sp>
      <p:sp>
        <p:nvSpPr>
          <p:cNvPr id="14"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fontAlgn="base" hangingPunct="0">
              <a:spcBef>
                <a:spcPct val="0"/>
              </a:spcBef>
              <a:spcAft>
                <a:spcPct val="0"/>
              </a:spcAft>
              <a:defRPr/>
            </a:pPr>
            <a:endParaRPr kumimoji="0" lang="en-US" sz="1200">
              <a:solidFill>
                <a:srgbClr val="000000"/>
              </a:solidFill>
              <a:latin typeface="Times New Roman" pitchFamily="18" charset="0"/>
            </a:endParaRPr>
          </a:p>
        </p:txBody>
      </p:sp>
      <p:sp>
        <p:nvSpPr>
          <p:cNvPr id="17" name="TextBox 9"/>
          <p:cNvSpPr txBox="1"/>
          <p:nvPr userDrawn="1"/>
        </p:nvSpPr>
        <p:spPr>
          <a:xfrm>
            <a:off x="5791200" y="228600"/>
            <a:ext cx="3031599" cy="307777"/>
          </a:xfrm>
          <a:prstGeom prst="rect">
            <a:avLst/>
          </a:prstGeom>
          <a:solidFill>
            <a:schemeClr val="bg1"/>
          </a:solidFill>
        </p:spPr>
        <p:txBody>
          <a:bodyPr wrap="none">
            <a:spAutoFit/>
          </a:bodyPr>
          <a:lstStyle/>
          <a:p>
            <a:pPr fontAlgn="base">
              <a:spcBef>
                <a:spcPct val="0"/>
              </a:spcBef>
              <a:spcAft>
                <a:spcPct val="0"/>
              </a:spcAft>
              <a:defRPr/>
            </a:pPr>
            <a:r>
              <a:rPr kumimoji="0" lang="en-US" sz="1400" b="1" dirty="0">
                <a:solidFill>
                  <a:srgbClr val="000000"/>
                </a:solidFill>
                <a:latin typeface="Times New Roman" pitchFamily="18" charset="0"/>
              </a:rPr>
              <a:t>doc. : IEEE 802.15-18-0306-01</a:t>
            </a:r>
            <a:r>
              <a:rPr kumimoji="0" lang="en-US" altLang="ja-JP" sz="1400" b="1" dirty="0">
                <a:solidFill>
                  <a:srgbClr val="000000"/>
                </a:solidFill>
                <a:latin typeface="Times New Roman" pitchFamily="18" charset="0"/>
              </a:rPr>
              <a:t>-0dep</a:t>
            </a:r>
            <a:endParaRPr kumimoji="0" lang="en-US" sz="1400" b="1" dirty="0">
              <a:solidFill>
                <a:srgbClr val="000000"/>
              </a:solidFill>
              <a:latin typeface="Times New Roman" pitchFamily="18" charset="0"/>
            </a:endParaRPr>
          </a:p>
        </p:txBody>
      </p:sp>
      <p:sp>
        <p:nvSpPr>
          <p:cNvPr id="13" name="Rectangle 5">
            <a:extLst>
              <a:ext uri="{FF2B5EF4-FFF2-40B4-BE49-F238E27FC236}">
                <a16:creationId xmlns:a16="http://schemas.microsoft.com/office/drawing/2014/main" id="{C67C0AB6-2558-4315-90EE-162A8BB6065F}"/>
              </a:ext>
            </a:extLst>
          </p:cNvPr>
          <p:cNvSpPr>
            <a:spLocks noGrp="1" noChangeArrowheads="1"/>
          </p:cNvSpPr>
          <p:nvPr>
            <p:ph type="ftr" sz="quarter" idx="3"/>
          </p:nvPr>
        </p:nvSpPr>
        <p:spPr bwMode="auto">
          <a:xfrm>
            <a:off x="6012160" y="6475413"/>
            <a:ext cx="3124200"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l" eaLnBrk="0" hangingPunct="0">
              <a:defRPr/>
            </a:lvl1pPr>
          </a:lstStyle>
          <a:p>
            <a:pPr fontAlgn="base">
              <a:spcBef>
                <a:spcPct val="0"/>
              </a:spcBef>
              <a:spcAft>
                <a:spcPct val="0"/>
              </a:spcAft>
            </a:pPr>
            <a:r>
              <a:rPr kumimoji="0" lang="en-US" sz="1200" dirty="0" err="1">
                <a:solidFill>
                  <a:srgbClr val="000000"/>
                </a:solidFill>
                <a:latin typeface="Times New Roman" pitchFamily="18" charset="0"/>
              </a:rPr>
              <a:t>Shinsuke</a:t>
            </a:r>
            <a:r>
              <a:rPr kumimoji="0" lang="en-US" sz="1200" dirty="0">
                <a:solidFill>
                  <a:srgbClr val="000000"/>
                </a:solidFill>
                <a:latin typeface="Times New Roman" pitchFamily="18" charset="0"/>
              </a:rPr>
              <a:t> Hara(Osaka City Univ.)</a:t>
            </a:r>
          </a:p>
          <a:p>
            <a:pPr fontAlgn="base">
              <a:spcBef>
                <a:spcPct val="0"/>
              </a:spcBef>
              <a:spcAft>
                <a:spcPct val="0"/>
              </a:spcAft>
            </a:pPr>
            <a:r>
              <a:rPr kumimoji="0" lang="en-US" sz="1200" dirty="0">
                <a:solidFill>
                  <a:srgbClr val="000000"/>
                </a:solidFill>
                <a:latin typeface="Times New Roman" pitchFamily="18" charset="0"/>
              </a:rPr>
              <a:t>Ryuji Kohno(YNU, CWC, CWC-Nippon),</a:t>
            </a:r>
          </a:p>
        </p:txBody>
      </p:sp>
      <p:sp>
        <p:nvSpPr>
          <p:cNvPr id="15" name="Rectangle 4">
            <a:extLst>
              <a:ext uri="{FF2B5EF4-FFF2-40B4-BE49-F238E27FC236}">
                <a16:creationId xmlns:a16="http://schemas.microsoft.com/office/drawing/2014/main" id="{436A0D7E-EA53-4E5A-8010-B03404BD4729}"/>
              </a:ext>
            </a:extLst>
          </p:cNvPr>
          <p:cNvSpPr>
            <a:spLocks noGrp="1" noChangeArrowheads="1"/>
          </p:cNvSpPr>
          <p:nvPr>
            <p:ph type="dt" sz="half" idx="2"/>
          </p:nvPr>
        </p:nvSpPr>
        <p:spPr bwMode="auto">
          <a:xfrm>
            <a:off x="762000" y="3048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fontAlgn="base">
              <a:spcBef>
                <a:spcPct val="0"/>
              </a:spcBef>
              <a:spcAft>
                <a:spcPct val="0"/>
              </a:spcAft>
            </a:pPr>
            <a:r>
              <a:rPr kumimoji="0" lang="en-US" altLang="ja-JP">
                <a:solidFill>
                  <a:srgbClr val="000000"/>
                </a:solidFill>
                <a:latin typeface="Times New Roman" pitchFamily="18" charset="0"/>
              </a:rPr>
              <a:t>November 2018</a:t>
            </a:r>
            <a:endParaRPr kumimoji="0" lang="en-US" dirty="0">
              <a:solidFill>
                <a:srgbClr val="000000"/>
              </a:solidFill>
              <a:latin typeface="Times New Roman" pitchFamily="18" charset="0"/>
            </a:endParaRPr>
          </a:p>
        </p:txBody>
      </p:sp>
    </p:spTree>
    <p:extLst>
      <p:ext uri="{BB962C8B-B14F-4D97-AF65-F5344CB8AC3E}">
        <p14:creationId xmlns:p14="http://schemas.microsoft.com/office/powerpoint/2010/main" val="17390008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p:cNvSpPr>
            <a:spLocks noGrp="1" noChangeArrowheads="1"/>
          </p:cNvSpPr>
          <p:nvPr>
            <p:ph type="sldNum" sz="quarter" idx="12"/>
          </p:nvPr>
        </p:nvSpPr>
        <p:spPr>
          <a:xfrm>
            <a:off x="4286294" y="6475413"/>
            <a:ext cx="647613" cy="184666"/>
          </a:xfrm>
          <a:ln/>
        </p:spPr>
        <p:txBody>
          <a:bodyPr/>
          <a:lstStyle>
            <a:lvl1pPr>
              <a:defRPr sz="1200"/>
            </a:lvl1pPr>
          </a:lstStyle>
          <a:p>
            <a:pPr>
              <a:defRPr/>
            </a:pPr>
            <a:r>
              <a:rPr lang="en-US">
                <a:solidFill>
                  <a:srgbClr val="000000"/>
                </a:solidFill>
              </a:rPr>
              <a:t>Slide </a:t>
            </a:r>
            <a:fld id="{088E86A2-24BB-437A-8099-76D2C87A4801}" type="slidenum">
              <a:rPr lang="en-US" smtClean="0">
                <a:solidFill>
                  <a:srgbClr val="000000"/>
                </a:solidFill>
              </a:rPr>
              <a:pPr>
                <a:defRPr/>
              </a:pPr>
              <a:t>‹#›</a:t>
            </a:fld>
            <a:endParaRPr lang="en-US">
              <a:solidFill>
                <a:srgbClr val="000000"/>
              </a:solidFill>
            </a:endParaRPr>
          </a:p>
        </p:txBody>
      </p:sp>
      <p:sp>
        <p:nvSpPr>
          <p:cNvPr id="6" name="Rectangle 5">
            <a:extLst>
              <a:ext uri="{FF2B5EF4-FFF2-40B4-BE49-F238E27FC236}">
                <a16:creationId xmlns:a16="http://schemas.microsoft.com/office/drawing/2014/main" id="{FA71D3DD-4D1A-4F34-BA30-10A77B3073E1}"/>
              </a:ext>
            </a:extLst>
          </p:cNvPr>
          <p:cNvSpPr>
            <a:spLocks noGrp="1" noChangeArrowheads="1"/>
          </p:cNvSpPr>
          <p:nvPr>
            <p:ph type="ftr" sz="quarter" idx="3"/>
          </p:nvPr>
        </p:nvSpPr>
        <p:spPr bwMode="auto">
          <a:xfrm>
            <a:off x="6012160" y="6475413"/>
            <a:ext cx="3124200"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l" eaLnBrk="0" hangingPunct="0">
              <a:defRPr/>
            </a:lvl1pPr>
          </a:lstStyle>
          <a:p>
            <a:pPr fontAlgn="base">
              <a:spcBef>
                <a:spcPct val="0"/>
              </a:spcBef>
              <a:spcAft>
                <a:spcPct val="0"/>
              </a:spcAft>
            </a:pPr>
            <a:r>
              <a:rPr kumimoji="0" lang="en-US" sz="1200" dirty="0" err="1">
                <a:solidFill>
                  <a:srgbClr val="000000"/>
                </a:solidFill>
                <a:latin typeface="Times New Roman" pitchFamily="18" charset="0"/>
              </a:rPr>
              <a:t>Shinsuke</a:t>
            </a:r>
            <a:r>
              <a:rPr kumimoji="0" lang="en-US" sz="1200" dirty="0">
                <a:solidFill>
                  <a:srgbClr val="000000"/>
                </a:solidFill>
                <a:latin typeface="Times New Roman" pitchFamily="18" charset="0"/>
              </a:rPr>
              <a:t> Hara(Osaka City Univ.)</a:t>
            </a:r>
          </a:p>
          <a:p>
            <a:pPr fontAlgn="base">
              <a:spcBef>
                <a:spcPct val="0"/>
              </a:spcBef>
              <a:spcAft>
                <a:spcPct val="0"/>
              </a:spcAft>
            </a:pPr>
            <a:r>
              <a:rPr kumimoji="0" lang="en-US" sz="1200" dirty="0">
                <a:solidFill>
                  <a:srgbClr val="000000"/>
                </a:solidFill>
                <a:latin typeface="Times New Roman" pitchFamily="18" charset="0"/>
              </a:rPr>
              <a:t>Ryuji Kohno(YNU, CWC, CWC-Nippon),</a:t>
            </a:r>
          </a:p>
        </p:txBody>
      </p:sp>
      <p:sp>
        <p:nvSpPr>
          <p:cNvPr id="7" name="Rectangle 4">
            <a:extLst>
              <a:ext uri="{FF2B5EF4-FFF2-40B4-BE49-F238E27FC236}">
                <a16:creationId xmlns:a16="http://schemas.microsoft.com/office/drawing/2014/main" id="{C2883B94-1334-42BF-85D0-308FEAA18D3F}"/>
              </a:ext>
            </a:extLst>
          </p:cNvPr>
          <p:cNvSpPr>
            <a:spLocks noGrp="1" noChangeArrowheads="1"/>
          </p:cNvSpPr>
          <p:nvPr>
            <p:ph type="dt" sz="half" idx="2"/>
          </p:nvPr>
        </p:nvSpPr>
        <p:spPr bwMode="auto">
          <a:xfrm>
            <a:off x="762000" y="3048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fontAlgn="base">
              <a:spcBef>
                <a:spcPct val="0"/>
              </a:spcBef>
              <a:spcAft>
                <a:spcPct val="0"/>
              </a:spcAft>
            </a:pPr>
            <a:r>
              <a:rPr kumimoji="0" lang="en-US" altLang="ja-JP">
                <a:solidFill>
                  <a:srgbClr val="000000"/>
                </a:solidFill>
                <a:latin typeface="Times New Roman" pitchFamily="18" charset="0"/>
              </a:rPr>
              <a:t>November 2018</a:t>
            </a:r>
            <a:endParaRPr kumimoji="0" lang="en-US" dirty="0">
              <a:solidFill>
                <a:srgbClr val="000000"/>
              </a:solidFill>
              <a:latin typeface="Times New Roman" pitchFamily="18" charset="0"/>
            </a:endParaRPr>
          </a:p>
        </p:txBody>
      </p:sp>
    </p:spTree>
    <p:extLst>
      <p:ext uri="{BB962C8B-B14F-4D97-AF65-F5344CB8AC3E}">
        <p14:creationId xmlns:p14="http://schemas.microsoft.com/office/powerpoint/2010/main" val="31984337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xfrm>
            <a:off x="4286294" y="6475413"/>
            <a:ext cx="647613" cy="184666"/>
          </a:xfrm>
          <a:ln/>
        </p:spPr>
        <p:txBody>
          <a:bodyPr/>
          <a:lstStyle>
            <a:lvl1pPr>
              <a:defRPr sz="1200"/>
            </a:lvl1pPr>
          </a:lstStyle>
          <a:p>
            <a:pPr>
              <a:defRPr/>
            </a:pPr>
            <a:r>
              <a:rPr lang="en-US">
                <a:solidFill>
                  <a:srgbClr val="000000"/>
                </a:solidFill>
              </a:rPr>
              <a:t>Slide </a:t>
            </a:r>
            <a:fld id="{C65D8D74-25E4-4A14-9B13-1C1CBE0663D9}" type="slidenum">
              <a:rPr lang="en-US" smtClean="0">
                <a:solidFill>
                  <a:srgbClr val="000000"/>
                </a:solidFill>
              </a:rPr>
              <a:pPr>
                <a:defRPr/>
              </a:pPr>
              <a:t>‹#›</a:t>
            </a:fld>
            <a:endParaRPr lang="en-US" dirty="0">
              <a:solidFill>
                <a:srgbClr val="000000"/>
              </a:solidFill>
            </a:endParaRPr>
          </a:p>
        </p:txBody>
      </p:sp>
      <p:sp>
        <p:nvSpPr>
          <p:cNvPr id="5" name="タイトル 4"/>
          <p:cNvSpPr>
            <a:spLocks noGrp="1"/>
          </p:cNvSpPr>
          <p:nvPr>
            <p:ph type="title"/>
          </p:nvPr>
        </p:nvSpPr>
        <p:spPr/>
        <p:txBody>
          <a:bodyPr/>
          <a:lstStyle/>
          <a:p>
            <a:r>
              <a:rPr kumimoji="1" lang="ja-JP" altLang="en-US"/>
              <a:t>マスタ タイトルの書式設定</a:t>
            </a:r>
          </a:p>
        </p:txBody>
      </p:sp>
      <p:sp>
        <p:nvSpPr>
          <p:cNvPr id="6" name="Rectangle 5">
            <a:extLst>
              <a:ext uri="{FF2B5EF4-FFF2-40B4-BE49-F238E27FC236}">
                <a16:creationId xmlns:a16="http://schemas.microsoft.com/office/drawing/2014/main" id="{0A2B1DBE-24D1-46AC-88B1-D013905A476C}"/>
              </a:ext>
            </a:extLst>
          </p:cNvPr>
          <p:cNvSpPr>
            <a:spLocks noGrp="1" noChangeArrowheads="1"/>
          </p:cNvSpPr>
          <p:nvPr>
            <p:ph type="ftr" sz="quarter" idx="3"/>
          </p:nvPr>
        </p:nvSpPr>
        <p:spPr bwMode="auto">
          <a:xfrm>
            <a:off x="6012160" y="6475413"/>
            <a:ext cx="3124200"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l" eaLnBrk="0" hangingPunct="0">
              <a:defRPr/>
            </a:lvl1pPr>
          </a:lstStyle>
          <a:p>
            <a:pPr fontAlgn="base">
              <a:spcBef>
                <a:spcPct val="0"/>
              </a:spcBef>
              <a:spcAft>
                <a:spcPct val="0"/>
              </a:spcAft>
            </a:pPr>
            <a:r>
              <a:rPr kumimoji="0" lang="en-US" sz="1200" dirty="0" err="1">
                <a:solidFill>
                  <a:srgbClr val="000000"/>
                </a:solidFill>
                <a:latin typeface="Times New Roman" pitchFamily="18" charset="0"/>
              </a:rPr>
              <a:t>Shinsuke</a:t>
            </a:r>
            <a:r>
              <a:rPr kumimoji="0" lang="en-US" sz="1200" dirty="0">
                <a:solidFill>
                  <a:srgbClr val="000000"/>
                </a:solidFill>
                <a:latin typeface="Times New Roman" pitchFamily="18" charset="0"/>
              </a:rPr>
              <a:t> Hara(Osaka City Univ.)</a:t>
            </a:r>
          </a:p>
          <a:p>
            <a:pPr fontAlgn="base">
              <a:spcBef>
                <a:spcPct val="0"/>
              </a:spcBef>
              <a:spcAft>
                <a:spcPct val="0"/>
              </a:spcAft>
            </a:pPr>
            <a:r>
              <a:rPr kumimoji="0" lang="en-US" sz="1200" dirty="0">
                <a:solidFill>
                  <a:srgbClr val="000000"/>
                </a:solidFill>
                <a:latin typeface="Times New Roman" pitchFamily="18" charset="0"/>
              </a:rPr>
              <a:t>Ryuji Kohno(YNU, CWC, CWC-Nippon),</a:t>
            </a:r>
          </a:p>
        </p:txBody>
      </p:sp>
      <p:sp>
        <p:nvSpPr>
          <p:cNvPr id="7" name="Rectangle 4">
            <a:extLst>
              <a:ext uri="{FF2B5EF4-FFF2-40B4-BE49-F238E27FC236}">
                <a16:creationId xmlns:a16="http://schemas.microsoft.com/office/drawing/2014/main" id="{B9378C17-00C7-46BF-BFC0-4664F7943BB7}"/>
              </a:ext>
            </a:extLst>
          </p:cNvPr>
          <p:cNvSpPr>
            <a:spLocks noGrp="1" noChangeArrowheads="1"/>
          </p:cNvSpPr>
          <p:nvPr>
            <p:ph type="dt" sz="half" idx="2"/>
          </p:nvPr>
        </p:nvSpPr>
        <p:spPr bwMode="auto">
          <a:xfrm>
            <a:off x="762000" y="3048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fontAlgn="base">
              <a:spcBef>
                <a:spcPct val="0"/>
              </a:spcBef>
              <a:spcAft>
                <a:spcPct val="0"/>
              </a:spcAft>
            </a:pPr>
            <a:r>
              <a:rPr kumimoji="0" lang="en-US" altLang="ja-JP">
                <a:solidFill>
                  <a:srgbClr val="000000"/>
                </a:solidFill>
                <a:latin typeface="Times New Roman" pitchFamily="18" charset="0"/>
              </a:rPr>
              <a:t>November 2018</a:t>
            </a:r>
            <a:endParaRPr kumimoji="0" lang="en-US" dirty="0">
              <a:solidFill>
                <a:srgbClr val="000000"/>
              </a:solidFill>
              <a:latin typeface="Times New Roman" pitchFamily="18" charset="0"/>
            </a:endParaRPr>
          </a:p>
        </p:txBody>
      </p:sp>
    </p:spTree>
    <p:extLst>
      <p:ext uri="{BB962C8B-B14F-4D97-AF65-F5344CB8AC3E}">
        <p14:creationId xmlns:p14="http://schemas.microsoft.com/office/powerpoint/2010/main" val="18113106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p>
        </p:txBody>
      </p:sp>
      <p:sp>
        <p:nvSpPr>
          <p:cNvPr id="3" name="Content Placeholder 2"/>
          <p:cNvSpPr>
            <a:spLocks noGrp="1"/>
          </p:cNvSpPr>
          <p:nvPr>
            <p:ph idx="1"/>
          </p:nvPr>
        </p:nvSpPr>
        <p:spPr>
          <a:xfrm>
            <a:off x="685800" y="1981200"/>
            <a:ext cx="77724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4286294" y="6475413"/>
            <a:ext cx="647613" cy="184666"/>
          </a:xfrm>
        </p:spPr>
        <p:txBody>
          <a:bodyPr/>
          <a:lstStyle>
            <a:lvl1pPr>
              <a:defRPr sz="1200" smtClean="0"/>
            </a:lvl1pPr>
          </a:lstStyle>
          <a:p>
            <a:pPr>
              <a:defRPr/>
            </a:pPr>
            <a:r>
              <a:rPr lang="en-US">
                <a:solidFill>
                  <a:srgbClr val="000000"/>
                </a:solidFill>
              </a:rPr>
              <a:t>Slide </a:t>
            </a:r>
            <a:fld id="{656268D0-4611-45F7-BF6F-449ED53C6C0E}" type="slidenum">
              <a:rPr lang="en-US">
                <a:solidFill>
                  <a:srgbClr val="000000"/>
                </a:solidFill>
              </a:rPr>
              <a:pPr>
                <a:defRPr/>
              </a:pPr>
              <a:t>‹#›</a:t>
            </a:fld>
            <a:endParaRPr lang="en-US">
              <a:solidFill>
                <a:srgbClr val="000000"/>
              </a:solidFill>
            </a:endParaRPr>
          </a:p>
        </p:txBody>
      </p:sp>
      <p:sp>
        <p:nvSpPr>
          <p:cNvPr id="7" name="Rectangle 5">
            <a:extLst>
              <a:ext uri="{FF2B5EF4-FFF2-40B4-BE49-F238E27FC236}">
                <a16:creationId xmlns:a16="http://schemas.microsoft.com/office/drawing/2014/main" id="{FB225104-08F0-47E4-AAE2-6069725A9E2C}"/>
              </a:ext>
            </a:extLst>
          </p:cNvPr>
          <p:cNvSpPr>
            <a:spLocks noGrp="1" noChangeArrowheads="1"/>
          </p:cNvSpPr>
          <p:nvPr>
            <p:ph type="ftr" sz="quarter" idx="3"/>
          </p:nvPr>
        </p:nvSpPr>
        <p:spPr bwMode="auto">
          <a:xfrm>
            <a:off x="6012160" y="6475413"/>
            <a:ext cx="3124200"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l" eaLnBrk="0" hangingPunct="0">
              <a:defRPr/>
            </a:lvl1pPr>
          </a:lstStyle>
          <a:p>
            <a:pPr fontAlgn="base">
              <a:spcBef>
                <a:spcPct val="0"/>
              </a:spcBef>
              <a:spcAft>
                <a:spcPct val="0"/>
              </a:spcAft>
            </a:pPr>
            <a:r>
              <a:rPr kumimoji="0" lang="en-US" sz="1200" dirty="0" err="1">
                <a:solidFill>
                  <a:srgbClr val="000000"/>
                </a:solidFill>
                <a:latin typeface="Times New Roman" pitchFamily="18" charset="0"/>
              </a:rPr>
              <a:t>Shinsuke</a:t>
            </a:r>
            <a:r>
              <a:rPr kumimoji="0" lang="en-US" sz="1200" dirty="0">
                <a:solidFill>
                  <a:srgbClr val="000000"/>
                </a:solidFill>
                <a:latin typeface="Times New Roman" pitchFamily="18" charset="0"/>
              </a:rPr>
              <a:t> Hara(Osaka City Univ.)</a:t>
            </a:r>
          </a:p>
          <a:p>
            <a:pPr fontAlgn="base">
              <a:spcBef>
                <a:spcPct val="0"/>
              </a:spcBef>
              <a:spcAft>
                <a:spcPct val="0"/>
              </a:spcAft>
            </a:pPr>
            <a:r>
              <a:rPr kumimoji="0" lang="en-US" sz="1200" dirty="0">
                <a:solidFill>
                  <a:srgbClr val="000000"/>
                </a:solidFill>
                <a:latin typeface="Times New Roman" pitchFamily="18" charset="0"/>
              </a:rPr>
              <a:t>Ryuji Kohno(YNU, CWC, CWC-Nippon),</a:t>
            </a:r>
          </a:p>
        </p:txBody>
      </p:sp>
      <p:sp>
        <p:nvSpPr>
          <p:cNvPr id="8" name="Rectangle 4">
            <a:extLst>
              <a:ext uri="{FF2B5EF4-FFF2-40B4-BE49-F238E27FC236}">
                <a16:creationId xmlns:a16="http://schemas.microsoft.com/office/drawing/2014/main" id="{FDC67BFA-734C-4D7B-B46E-5AEF30011860}"/>
              </a:ext>
            </a:extLst>
          </p:cNvPr>
          <p:cNvSpPr>
            <a:spLocks noGrp="1" noChangeArrowheads="1"/>
          </p:cNvSpPr>
          <p:nvPr>
            <p:ph type="dt" sz="half" idx="2"/>
          </p:nvPr>
        </p:nvSpPr>
        <p:spPr bwMode="auto">
          <a:xfrm>
            <a:off x="762000" y="3048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fontAlgn="base">
              <a:spcBef>
                <a:spcPct val="0"/>
              </a:spcBef>
              <a:spcAft>
                <a:spcPct val="0"/>
              </a:spcAft>
            </a:pPr>
            <a:r>
              <a:rPr kumimoji="0" lang="en-US" altLang="ja-JP">
                <a:solidFill>
                  <a:srgbClr val="000000"/>
                </a:solidFill>
                <a:latin typeface="Times New Roman" pitchFamily="18" charset="0"/>
              </a:rPr>
              <a:t>November 2018</a:t>
            </a:r>
            <a:endParaRPr kumimoji="0" lang="en-US" dirty="0">
              <a:solidFill>
                <a:srgbClr val="000000"/>
              </a:solidFill>
              <a:latin typeface="Times New Roman" pitchFamily="18" charset="0"/>
            </a:endParaRPr>
          </a:p>
        </p:txBody>
      </p:sp>
    </p:spTree>
    <p:extLst>
      <p:ext uri="{BB962C8B-B14F-4D97-AF65-F5344CB8AC3E}">
        <p14:creationId xmlns:p14="http://schemas.microsoft.com/office/powerpoint/2010/main" val="31982412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5" name="Dian numeron paikkamerkki 2"/>
          <p:cNvSpPr>
            <a:spLocks noGrp="1"/>
          </p:cNvSpPr>
          <p:nvPr>
            <p:ph type="sldNum" sz="quarter" idx="13"/>
          </p:nvPr>
        </p:nvSpPr>
        <p:spPr/>
        <p:txBody>
          <a:bodyPr/>
          <a:lstStyle>
            <a:lvl1pPr>
              <a:defRPr/>
            </a:lvl1pPr>
          </a:lstStyle>
          <a:p>
            <a:pPr>
              <a:defRPr/>
            </a:pPr>
            <a:fld id="{71D2E830-3EDC-424A-9B52-3BF5206E939D}" type="slidenum">
              <a:rPr lang="fi-FI">
                <a:solidFill>
                  <a:srgbClr val="F7ECCD"/>
                </a:solidFill>
              </a:rPr>
              <a:pPr>
                <a:defRPr/>
              </a:pPr>
              <a:t>‹#›</a:t>
            </a:fld>
            <a:endParaRPr lang="fi-FI" dirty="0">
              <a:solidFill>
                <a:srgbClr val="F7ECCD"/>
              </a:solidFill>
            </a:endParaRPr>
          </a:p>
        </p:txBody>
      </p:sp>
      <p:sp>
        <p:nvSpPr>
          <p:cNvPr id="10" name="Rectangle 6"/>
          <p:cNvSpPr txBox="1">
            <a:spLocks noChangeArrowheads="1"/>
          </p:cNvSpPr>
          <p:nvPr userDrawn="1"/>
        </p:nvSpPr>
        <p:spPr bwMode="auto">
          <a:xfrm>
            <a:off x="4346575" y="6523038"/>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defRPr/>
            </a:lvl1pPr>
          </a:lstStyle>
          <a:p>
            <a:pPr algn="ctr" eaLnBrk="0" fontAlgn="base" hangingPunct="0">
              <a:spcBef>
                <a:spcPct val="0"/>
              </a:spcBef>
              <a:spcAft>
                <a:spcPct val="0"/>
              </a:spcAft>
              <a:defRPr/>
            </a:pPr>
            <a:r>
              <a:rPr kumimoji="0" lang="en-US" sz="1200">
                <a:solidFill>
                  <a:srgbClr val="000000"/>
                </a:solidFill>
                <a:latin typeface="Times New Roman" pitchFamily="18" charset="0"/>
              </a:rPr>
              <a:t>Slide </a:t>
            </a:r>
            <a:fld id="{1DD008D0-DE3E-462A-80B6-DB0642E9FE13}" type="slidenum">
              <a:rPr kumimoji="0" lang="en-US" sz="1200" smtClean="0">
                <a:solidFill>
                  <a:srgbClr val="000000"/>
                </a:solidFill>
                <a:latin typeface="Times New Roman" pitchFamily="18" charset="0"/>
              </a:rPr>
              <a:pPr algn="ctr" eaLnBrk="0" fontAlgn="base" hangingPunct="0">
                <a:spcBef>
                  <a:spcPct val="0"/>
                </a:spcBef>
                <a:spcAft>
                  <a:spcPct val="0"/>
                </a:spcAft>
                <a:defRPr/>
              </a:pPr>
              <a:t>‹#›</a:t>
            </a:fld>
            <a:endParaRPr kumimoji="0" lang="en-US" sz="1200">
              <a:solidFill>
                <a:srgbClr val="000000"/>
              </a:solidFill>
              <a:latin typeface="Times New Roman" pitchFamily="18" charset="0"/>
            </a:endParaRPr>
          </a:p>
        </p:txBody>
      </p:sp>
      <p:sp>
        <p:nvSpPr>
          <p:cNvPr id="11" name="Rectangle 5">
            <a:extLst>
              <a:ext uri="{FF2B5EF4-FFF2-40B4-BE49-F238E27FC236}">
                <a16:creationId xmlns:a16="http://schemas.microsoft.com/office/drawing/2014/main" id="{359D95A5-7FF0-491B-B0EE-E57D6CBFAA5A}"/>
              </a:ext>
            </a:extLst>
          </p:cNvPr>
          <p:cNvSpPr>
            <a:spLocks noGrp="1" noChangeArrowheads="1"/>
          </p:cNvSpPr>
          <p:nvPr>
            <p:ph type="ftr" sz="quarter" idx="3"/>
          </p:nvPr>
        </p:nvSpPr>
        <p:spPr bwMode="auto">
          <a:xfrm>
            <a:off x="6012160" y="6475413"/>
            <a:ext cx="3124200"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l" eaLnBrk="0" hangingPunct="0">
              <a:defRPr/>
            </a:lvl1pPr>
          </a:lstStyle>
          <a:p>
            <a:pPr fontAlgn="base">
              <a:spcBef>
                <a:spcPct val="0"/>
              </a:spcBef>
              <a:spcAft>
                <a:spcPct val="0"/>
              </a:spcAft>
            </a:pPr>
            <a:r>
              <a:rPr kumimoji="0" lang="en-US" sz="1200" dirty="0" err="1">
                <a:solidFill>
                  <a:srgbClr val="000000"/>
                </a:solidFill>
                <a:latin typeface="Times New Roman" pitchFamily="18" charset="0"/>
              </a:rPr>
              <a:t>Shinsuke</a:t>
            </a:r>
            <a:r>
              <a:rPr kumimoji="0" lang="en-US" sz="1200" dirty="0">
                <a:solidFill>
                  <a:srgbClr val="000000"/>
                </a:solidFill>
                <a:latin typeface="Times New Roman" pitchFamily="18" charset="0"/>
              </a:rPr>
              <a:t> Hara(Osaka City Univ.)</a:t>
            </a:r>
          </a:p>
          <a:p>
            <a:pPr fontAlgn="base">
              <a:spcBef>
                <a:spcPct val="0"/>
              </a:spcBef>
              <a:spcAft>
                <a:spcPct val="0"/>
              </a:spcAft>
            </a:pPr>
            <a:r>
              <a:rPr kumimoji="0" lang="en-US" sz="1200" dirty="0">
                <a:solidFill>
                  <a:srgbClr val="000000"/>
                </a:solidFill>
                <a:latin typeface="Times New Roman" pitchFamily="18" charset="0"/>
              </a:rPr>
              <a:t>Ryuji Kohno(YNU, CWC, CWC-Nippon),</a:t>
            </a:r>
          </a:p>
        </p:txBody>
      </p:sp>
      <p:sp>
        <p:nvSpPr>
          <p:cNvPr id="12" name="Rectangle 4">
            <a:extLst>
              <a:ext uri="{FF2B5EF4-FFF2-40B4-BE49-F238E27FC236}">
                <a16:creationId xmlns:a16="http://schemas.microsoft.com/office/drawing/2014/main" id="{4719C164-547B-4519-A0C9-D0A59491BE8A}"/>
              </a:ext>
            </a:extLst>
          </p:cNvPr>
          <p:cNvSpPr>
            <a:spLocks noGrp="1" noChangeArrowheads="1"/>
          </p:cNvSpPr>
          <p:nvPr>
            <p:ph type="dt" sz="half" idx="2"/>
          </p:nvPr>
        </p:nvSpPr>
        <p:spPr bwMode="auto">
          <a:xfrm>
            <a:off x="762000" y="3048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fontAlgn="base">
              <a:spcBef>
                <a:spcPct val="0"/>
              </a:spcBef>
              <a:spcAft>
                <a:spcPct val="0"/>
              </a:spcAft>
            </a:pPr>
            <a:r>
              <a:rPr kumimoji="0" lang="en-US" altLang="ja-JP">
                <a:solidFill>
                  <a:srgbClr val="000000"/>
                </a:solidFill>
                <a:latin typeface="Times New Roman" pitchFamily="18" charset="0"/>
              </a:rPr>
              <a:t>November 2018</a:t>
            </a:r>
            <a:endParaRPr kumimoji="0" lang="en-US" dirty="0">
              <a:solidFill>
                <a:srgbClr val="000000"/>
              </a:solidFill>
              <a:latin typeface="Times New Roman" pitchFamily="18" charset="0"/>
            </a:endParaRPr>
          </a:p>
        </p:txBody>
      </p:sp>
    </p:spTree>
    <p:extLst>
      <p:ext uri="{BB962C8B-B14F-4D97-AF65-F5344CB8AC3E}">
        <p14:creationId xmlns:p14="http://schemas.microsoft.com/office/powerpoint/2010/main" val="2823486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cSld name="1_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xfrm>
            <a:off x="4306331" y="6475413"/>
            <a:ext cx="607539" cy="215444"/>
          </a:xfrm>
          <a:ln/>
        </p:spPr>
        <p:txBody>
          <a:bodyPr/>
          <a:lstStyle>
            <a:lvl1pPr>
              <a:defRPr sz="1400"/>
            </a:lvl1pPr>
          </a:lstStyle>
          <a:p>
            <a:pPr>
              <a:defRPr/>
            </a:pPr>
            <a:r>
              <a:rPr lang="en-US" sz="1200" dirty="0">
                <a:solidFill>
                  <a:srgbClr val="000000"/>
                </a:solidFill>
              </a:rPr>
              <a:t>Slide</a:t>
            </a:r>
            <a:r>
              <a:rPr lang="en-US" dirty="0">
                <a:solidFill>
                  <a:srgbClr val="000000"/>
                </a:solidFill>
              </a:rPr>
              <a:t> </a:t>
            </a:r>
            <a:fld id="{C65D8D74-25E4-4A14-9B13-1C1CBE0663D9}" type="slidenum">
              <a:rPr lang="en-US" smtClean="0">
                <a:solidFill>
                  <a:srgbClr val="000000"/>
                </a:solidFill>
              </a:rPr>
              <a:pPr>
                <a:defRPr/>
              </a:pPr>
              <a:t>‹#›</a:t>
            </a:fld>
            <a:endParaRPr lang="en-US" dirty="0">
              <a:solidFill>
                <a:srgbClr val="000000"/>
              </a:solidFill>
            </a:endParaRPr>
          </a:p>
        </p:txBody>
      </p:sp>
      <p:sp>
        <p:nvSpPr>
          <p:cNvPr id="6" name="Rectangle 4">
            <a:extLst>
              <a:ext uri="{FF2B5EF4-FFF2-40B4-BE49-F238E27FC236}">
                <a16:creationId xmlns:a16="http://schemas.microsoft.com/office/drawing/2014/main" id="{AD178025-6672-49E4-910D-00FB5DBF8593}"/>
              </a:ext>
            </a:extLst>
          </p:cNvPr>
          <p:cNvSpPr>
            <a:spLocks noGrp="1" noChangeArrowheads="1"/>
          </p:cNvSpPr>
          <p:nvPr>
            <p:ph type="dt" sz="half" idx="2"/>
          </p:nvPr>
        </p:nvSpPr>
        <p:spPr bwMode="auto">
          <a:xfrm>
            <a:off x="762000" y="3048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fontAlgn="base">
              <a:spcBef>
                <a:spcPct val="0"/>
              </a:spcBef>
              <a:spcAft>
                <a:spcPct val="0"/>
              </a:spcAft>
            </a:pPr>
            <a:r>
              <a:rPr kumimoji="0" lang="en-US" altLang="ja-JP">
                <a:solidFill>
                  <a:srgbClr val="000000"/>
                </a:solidFill>
                <a:latin typeface="Times New Roman" pitchFamily="18" charset="0"/>
              </a:rPr>
              <a:t>November 2018</a:t>
            </a:r>
            <a:endParaRPr kumimoji="0" lang="en-US" dirty="0">
              <a:solidFill>
                <a:srgbClr val="000000"/>
              </a:solidFill>
              <a:latin typeface="Times New Roman" pitchFamily="18" charset="0"/>
            </a:endParaRPr>
          </a:p>
        </p:txBody>
      </p:sp>
      <p:sp>
        <p:nvSpPr>
          <p:cNvPr id="7" name="Rectangle 5">
            <a:extLst>
              <a:ext uri="{FF2B5EF4-FFF2-40B4-BE49-F238E27FC236}">
                <a16:creationId xmlns:a16="http://schemas.microsoft.com/office/drawing/2014/main" id="{0A443F0B-017B-4E26-9EE1-B0AE282C939E}"/>
              </a:ext>
            </a:extLst>
          </p:cNvPr>
          <p:cNvSpPr>
            <a:spLocks noGrp="1" noChangeArrowheads="1"/>
          </p:cNvSpPr>
          <p:nvPr>
            <p:ph type="ftr" sz="quarter" idx="3"/>
          </p:nvPr>
        </p:nvSpPr>
        <p:spPr bwMode="auto">
          <a:xfrm>
            <a:off x="6012160" y="6475413"/>
            <a:ext cx="3124200"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l" eaLnBrk="0" hangingPunct="0">
              <a:defRPr/>
            </a:lvl1pPr>
          </a:lstStyle>
          <a:p>
            <a:pPr fontAlgn="base">
              <a:spcBef>
                <a:spcPct val="0"/>
              </a:spcBef>
              <a:spcAft>
                <a:spcPct val="0"/>
              </a:spcAft>
            </a:pPr>
            <a:r>
              <a:rPr kumimoji="0" lang="en-US" sz="1200" dirty="0" err="1">
                <a:solidFill>
                  <a:srgbClr val="000000"/>
                </a:solidFill>
                <a:latin typeface="Times New Roman" pitchFamily="18" charset="0"/>
              </a:rPr>
              <a:t>Shinsuke</a:t>
            </a:r>
            <a:r>
              <a:rPr kumimoji="0" lang="en-US" sz="1200" dirty="0">
                <a:solidFill>
                  <a:srgbClr val="000000"/>
                </a:solidFill>
                <a:latin typeface="Times New Roman" pitchFamily="18" charset="0"/>
              </a:rPr>
              <a:t> Hara(Osaka City Univ.)</a:t>
            </a:r>
          </a:p>
          <a:p>
            <a:pPr fontAlgn="base">
              <a:spcBef>
                <a:spcPct val="0"/>
              </a:spcBef>
              <a:spcAft>
                <a:spcPct val="0"/>
              </a:spcAft>
            </a:pPr>
            <a:r>
              <a:rPr kumimoji="0" lang="en-US" sz="1200" dirty="0">
                <a:solidFill>
                  <a:srgbClr val="000000"/>
                </a:solidFill>
                <a:latin typeface="Times New Roman" pitchFamily="18" charset="0"/>
              </a:rPr>
              <a:t>Ryuji Kohno(YNU, CWC, CWC-Nippon),</a:t>
            </a:r>
          </a:p>
        </p:txBody>
      </p:sp>
    </p:spTree>
    <p:extLst>
      <p:ext uri="{BB962C8B-B14F-4D97-AF65-F5344CB8AC3E}">
        <p14:creationId xmlns:p14="http://schemas.microsoft.com/office/powerpoint/2010/main" val="24328274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762000" y="3048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fontAlgn="base">
              <a:spcBef>
                <a:spcPct val="0"/>
              </a:spcBef>
              <a:spcAft>
                <a:spcPct val="0"/>
              </a:spcAft>
            </a:pPr>
            <a:r>
              <a:rPr kumimoji="0" lang="en-US" altLang="ja-JP">
                <a:solidFill>
                  <a:srgbClr val="000000"/>
                </a:solidFill>
                <a:latin typeface="Times New Roman" pitchFamily="18" charset="0"/>
              </a:rPr>
              <a:t>November 2018</a:t>
            </a:r>
            <a:endParaRPr kumimoji="0" lang="en-US" dirty="0">
              <a:solidFill>
                <a:srgbClr val="000000"/>
              </a:solidFill>
              <a:latin typeface="Times New Roman" pitchFamily="18" charset="0"/>
            </a:endParaRPr>
          </a:p>
        </p:txBody>
      </p:sp>
      <p:sp>
        <p:nvSpPr>
          <p:cNvPr id="1029" name="Rectangle 5"/>
          <p:cNvSpPr>
            <a:spLocks noGrp="1" noChangeArrowheads="1"/>
          </p:cNvSpPr>
          <p:nvPr>
            <p:ph type="ftr" sz="quarter" idx="3"/>
          </p:nvPr>
        </p:nvSpPr>
        <p:spPr bwMode="auto">
          <a:xfrm>
            <a:off x="6012160" y="6475413"/>
            <a:ext cx="3124200"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l" eaLnBrk="0" hangingPunct="0">
              <a:defRPr/>
            </a:lvl1pPr>
          </a:lstStyle>
          <a:p>
            <a:pPr fontAlgn="base">
              <a:spcBef>
                <a:spcPct val="0"/>
              </a:spcBef>
              <a:spcAft>
                <a:spcPct val="0"/>
              </a:spcAft>
            </a:pPr>
            <a:r>
              <a:rPr kumimoji="0" lang="en-US" sz="1200" dirty="0" err="1">
                <a:solidFill>
                  <a:srgbClr val="000000"/>
                </a:solidFill>
                <a:latin typeface="Times New Roman" pitchFamily="18" charset="0"/>
              </a:rPr>
              <a:t>Shinsuke</a:t>
            </a:r>
            <a:r>
              <a:rPr kumimoji="0" lang="en-US" sz="1200" dirty="0">
                <a:solidFill>
                  <a:srgbClr val="000000"/>
                </a:solidFill>
                <a:latin typeface="Times New Roman" pitchFamily="18" charset="0"/>
              </a:rPr>
              <a:t> Hara(Osaka City Univ.)</a:t>
            </a:r>
          </a:p>
          <a:p>
            <a:pPr fontAlgn="base">
              <a:spcBef>
                <a:spcPct val="0"/>
              </a:spcBef>
              <a:spcAft>
                <a:spcPct val="0"/>
              </a:spcAft>
            </a:pPr>
            <a:r>
              <a:rPr kumimoji="0" lang="en-US" sz="1200" dirty="0">
                <a:solidFill>
                  <a:srgbClr val="000000"/>
                </a:solidFill>
                <a:latin typeface="Times New Roman" pitchFamily="18" charset="0"/>
              </a:rPr>
              <a:t>Ryuji Kohno(YNU, CWC, CWC-Nippon),</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fontAlgn="base">
              <a:spcBef>
                <a:spcPct val="0"/>
              </a:spcBef>
              <a:spcAft>
                <a:spcPct val="0"/>
              </a:spcAft>
              <a:defRPr/>
            </a:pPr>
            <a:r>
              <a:rPr kumimoji="0" lang="en-US" sz="1200">
                <a:solidFill>
                  <a:srgbClr val="000000"/>
                </a:solidFill>
                <a:latin typeface="Times New Roman" pitchFamily="18" charset="0"/>
              </a:rPr>
              <a:t>Slide </a:t>
            </a:r>
            <a:fld id="{4EBBADF4-F1EE-4625-B56B-3F43C0FFBEC0}" type="slidenum">
              <a:rPr kumimoji="0" lang="en-US" sz="1200">
                <a:solidFill>
                  <a:srgbClr val="000000"/>
                </a:solidFill>
                <a:latin typeface="Times New Roman" pitchFamily="18" charset="0"/>
              </a:rPr>
              <a:pPr fontAlgn="base">
                <a:spcBef>
                  <a:spcPct val="0"/>
                </a:spcBef>
                <a:spcAft>
                  <a:spcPct val="0"/>
                </a:spcAft>
                <a:defRPr/>
              </a:pPr>
              <a:t>‹#›</a:t>
            </a:fld>
            <a:endParaRPr kumimoji="0" lang="en-US" sz="1200">
              <a:solidFill>
                <a:srgbClr val="000000"/>
              </a:solidFill>
              <a:latin typeface="Times New Roman" pitchFamily="18"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fontAlgn="base" hangingPunct="0">
              <a:spcBef>
                <a:spcPct val="0"/>
              </a:spcBef>
              <a:spcAft>
                <a:spcPct val="0"/>
              </a:spcAft>
              <a:defRPr/>
            </a:pPr>
            <a:endParaRPr kumimoji="0" lang="en-US" sz="1200">
              <a:solidFill>
                <a:srgbClr val="000000"/>
              </a:solidFill>
              <a:latin typeface="Times New Roman" pitchFamily="18" charset="0"/>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fontAlgn="base" hangingPunct="0">
              <a:spcBef>
                <a:spcPct val="0"/>
              </a:spcBef>
              <a:spcAft>
                <a:spcPct val="0"/>
              </a:spcAft>
              <a:defRPr/>
            </a:pPr>
            <a:r>
              <a:rPr kumimoji="0" lang="en-US" sz="1200">
                <a:solidFill>
                  <a:srgbClr val="000000"/>
                </a:solidFill>
                <a:latin typeface="Times New Roman" pitchFamily="18"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fontAlgn="base" hangingPunct="0">
              <a:spcBef>
                <a:spcPct val="0"/>
              </a:spcBef>
              <a:spcAft>
                <a:spcPct val="0"/>
              </a:spcAft>
              <a:defRPr/>
            </a:pPr>
            <a:endParaRPr kumimoji="0" lang="en-US" sz="1200" dirty="0">
              <a:solidFill>
                <a:srgbClr val="000000"/>
              </a:solidFill>
              <a:latin typeface="Times New Roman" pitchFamily="18" charset="0"/>
            </a:endParaRPr>
          </a:p>
        </p:txBody>
      </p:sp>
      <p:sp>
        <p:nvSpPr>
          <p:cNvPr id="11" name="TextBox 10"/>
          <p:cNvSpPr txBox="1"/>
          <p:nvPr/>
        </p:nvSpPr>
        <p:spPr>
          <a:xfrm>
            <a:off x="5791200" y="228600"/>
            <a:ext cx="3031599" cy="307777"/>
          </a:xfrm>
          <a:prstGeom prst="rect">
            <a:avLst/>
          </a:prstGeom>
          <a:solidFill>
            <a:schemeClr val="bg1"/>
          </a:solidFill>
        </p:spPr>
        <p:txBody>
          <a:bodyPr wrap="none">
            <a:spAutoFit/>
          </a:bodyPr>
          <a:lstStyle/>
          <a:p>
            <a:pPr fontAlgn="base">
              <a:spcBef>
                <a:spcPct val="0"/>
              </a:spcBef>
              <a:spcAft>
                <a:spcPct val="0"/>
              </a:spcAft>
            </a:pPr>
            <a:r>
              <a:rPr kumimoji="0" lang="en-US" sz="1400" b="1" dirty="0">
                <a:solidFill>
                  <a:srgbClr val="000000"/>
                </a:solidFill>
                <a:latin typeface="Times New Roman" pitchFamily="18" charset="0"/>
              </a:rPr>
              <a:t>doc. : IEEE 802.15-18-</a:t>
            </a:r>
            <a:r>
              <a:rPr kumimoji="0" lang="en-US" altLang="ja-JP" sz="1400" b="1" dirty="0">
                <a:solidFill>
                  <a:srgbClr val="000000"/>
                </a:solidFill>
                <a:latin typeface="Times New Roman" pitchFamily="18" charset="0"/>
              </a:rPr>
              <a:t>0306-02-0dep</a:t>
            </a:r>
            <a:endParaRPr kumimoji="0" lang="en-US" sz="1400" b="1" dirty="0">
              <a:solidFill>
                <a:srgbClr val="000000"/>
              </a:solidFill>
              <a:latin typeface="Times New Roman" pitchFamily="18" charset="0"/>
            </a:endParaRPr>
          </a:p>
        </p:txBody>
      </p:sp>
    </p:spTree>
    <p:extLst>
      <p:ext uri="{BB962C8B-B14F-4D97-AF65-F5344CB8AC3E}">
        <p14:creationId xmlns:p14="http://schemas.microsoft.com/office/powerpoint/2010/main" val="195558666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Times New Roman" pitchFamily="18" charset="0"/>
          <a:ea typeface="+mn-ea"/>
          <a:cs typeface="+mn-cs"/>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defRPr>
      </a:lvl2pPr>
      <a:lvl3pPr marL="1085850" indent="-228600" algn="l" rtl="0" eaLnBrk="0" fontAlgn="base" hangingPunct="0">
        <a:spcBef>
          <a:spcPct val="20000"/>
        </a:spcBef>
        <a:spcAft>
          <a:spcPct val="0"/>
        </a:spcAft>
        <a:buChar char="•"/>
        <a:defRPr sz="2400">
          <a:solidFill>
            <a:schemeClr val="tx1"/>
          </a:solidFill>
          <a:latin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a:spLocks noGrp="1" noChangeArrowheads="1"/>
          </p:cNvSpPr>
          <p:nvPr>
            <p:ph type="dt" sz="half" idx="2"/>
          </p:nvPr>
        </p:nvSpPr>
        <p:spPr>
          <a:xfrm>
            <a:off x="683568" y="260648"/>
            <a:ext cx="2230016" cy="215444"/>
          </a:xfrm>
          <a:ln/>
        </p:spPr>
        <p:txBody>
          <a:bodyPr/>
          <a:lstStyle/>
          <a:p>
            <a:r>
              <a:rPr lang="en-US" altLang="ja-JP">
                <a:solidFill>
                  <a:srgbClr val="000000"/>
                </a:solidFill>
              </a:rPr>
              <a:t>November 2018</a:t>
            </a:r>
            <a:endParaRPr lang="en-US" dirty="0">
              <a:solidFill>
                <a:srgbClr val="000000"/>
              </a:solidFill>
            </a:endParaRPr>
          </a:p>
        </p:txBody>
      </p:sp>
      <p:sp>
        <p:nvSpPr>
          <p:cNvPr id="7" name="Rectangle 6"/>
          <p:cNvSpPr>
            <a:spLocks noGrp="1" noChangeArrowheads="1"/>
          </p:cNvSpPr>
          <p:nvPr>
            <p:ph type="sldNum" sz="quarter" idx="12"/>
          </p:nvPr>
        </p:nvSpPr>
        <p:spPr>
          <a:ln/>
        </p:spPr>
        <p:txBody>
          <a:bodyPr/>
          <a:lstStyle/>
          <a:p>
            <a:pPr>
              <a:defRPr/>
            </a:pPr>
            <a:r>
              <a:rPr lang="en-US" dirty="0">
                <a:solidFill>
                  <a:srgbClr val="000000"/>
                </a:solidFill>
              </a:rPr>
              <a:t>Slide </a:t>
            </a:r>
            <a:fld id="{168A0E28-C750-41B9-A69D-2C32EC8D3106}" type="slidenum">
              <a:rPr lang="en-US">
                <a:solidFill>
                  <a:srgbClr val="000000"/>
                </a:solidFill>
              </a:rPr>
              <a:pPr>
                <a:defRPr/>
              </a:pPr>
              <a:t>1</a:t>
            </a:fld>
            <a:endParaRPr lang="en-US" dirty="0">
              <a:solidFill>
                <a:srgbClr val="000000"/>
              </a:solidFill>
            </a:endParaRPr>
          </a:p>
        </p:txBody>
      </p:sp>
      <p:sp>
        <p:nvSpPr>
          <p:cNvPr id="27651" name="Rectangle 3"/>
          <p:cNvSpPr>
            <a:spLocks noChangeArrowheads="1"/>
          </p:cNvSpPr>
          <p:nvPr/>
        </p:nvSpPr>
        <p:spPr bwMode="auto">
          <a:xfrm>
            <a:off x="152400" y="580901"/>
            <a:ext cx="8915400" cy="5401479"/>
          </a:xfrm>
          <a:prstGeom prst="rect">
            <a:avLst/>
          </a:prstGeom>
          <a:noFill/>
          <a:ln w="12700">
            <a:noFill/>
            <a:miter lim="800000"/>
            <a:headEnd type="none" w="sm" len="sm"/>
            <a:tailEnd type="none" w="sm" len="sm"/>
          </a:ln>
          <a:effectLst/>
        </p:spPr>
        <p:txBody>
          <a:bodyPr wrap="square">
            <a:spAutoFit/>
          </a:bodyPr>
          <a:lstStyle/>
          <a:p>
            <a:pPr marL="739775" indent="-739775" algn="ctr" eaLnBrk="0" fontAlgn="base" hangingPunct="0">
              <a:lnSpc>
                <a:spcPts val="1600"/>
              </a:lnSpc>
              <a:spcBef>
                <a:spcPct val="0"/>
              </a:spcBef>
              <a:spcAft>
                <a:spcPct val="0"/>
              </a:spcAft>
            </a:pPr>
            <a:r>
              <a:rPr kumimoji="0" lang="en-US" b="1" u="sng" dirty="0">
                <a:solidFill>
                  <a:srgbClr val="000000"/>
                </a:solidFill>
                <a:effectLst>
                  <a:outerShdw blurRad="38100" dist="38100" dir="2700000" algn="tl">
                    <a:srgbClr val="C0C0C0"/>
                  </a:outerShdw>
                </a:effectLst>
                <a:latin typeface="Times New Roman" pitchFamily="18" charset="0"/>
              </a:rPr>
              <a:t>Project: IEEE P802.15 Working Group for Wireless Personal Area Networks (WPANs)</a:t>
            </a:r>
            <a:endParaRPr kumimoji="0" lang="en-US" sz="1600" b="1" dirty="0">
              <a:solidFill>
                <a:srgbClr val="000000"/>
              </a:solidFill>
              <a:latin typeface="Times New Roman" pitchFamily="18" charset="0"/>
            </a:endParaRPr>
          </a:p>
          <a:p>
            <a:pPr marL="739775" indent="-739775" eaLnBrk="0" fontAlgn="base" hangingPunct="0">
              <a:lnSpc>
                <a:spcPts val="1600"/>
              </a:lnSpc>
              <a:spcBef>
                <a:spcPct val="0"/>
              </a:spcBef>
              <a:spcAft>
                <a:spcPct val="0"/>
              </a:spcAft>
            </a:pPr>
            <a:endParaRPr kumimoji="0" lang="en-US" sz="1600" dirty="0">
              <a:solidFill>
                <a:srgbClr val="000000"/>
              </a:solidFill>
              <a:latin typeface="Times New Roman" pitchFamily="18" charset="0"/>
            </a:endParaRPr>
          </a:p>
          <a:p>
            <a:pPr marL="739775" indent="-739775" eaLnBrk="0" fontAlgn="base" hangingPunct="0">
              <a:lnSpc>
                <a:spcPts val="1600"/>
              </a:lnSpc>
              <a:spcBef>
                <a:spcPct val="0"/>
              </a:spcBef>
              <a:spcAft>
                <a:spcPct val="0"/>
              </a:spcAft>
            </a:pPr>
            <a:r>
              <a:rPr kumimoji="0" lang="en-US" sz="1600" b="1" dirty="0">
                <a:solidFill>
                  <a:srgbClr val="000000"/>
                </a:solidFill>
                <a:latin typeface="Times New Roman" pitchFamily="18" charset="0"/>
              </a:rPr>
              <a:t>Submission Title:</a:t>
            </a:r>
            <a:r>
              <a:rPr kumimoji="0" lang="en-US" sz="1600" dirty="0">
                <a:solidFill>
                  <a:srgbClr val="000000"/>
                </a:solidFill>
                <a:latin typeface="Times New Roman" pitchFamily="18" charset="0"/>
              </a:rPr>
              <a:t> [Overview of Japanese IEICE TC on Reliable Communication and Control (RCC)]</a:t>
            </a:r>
          </a:p>
          <a:p>
            <a:pPr marL="739775" indent="-739775" eaLnBrk="0" fontAlgn="base" hangingPunct="0">
              <a:lnSpc>
                <a:spcPts val="1600"/>
              </a:lnSpc>
              <a:spcBef>
                <a:spcPct val="0"/>
              </a:spcBef>
              <a:spcAft>
                <a:spcPct val="0"/>
              </a:spcAft>
            </a:pPr>
            <a:r>
              <a:rPr kumimoji="0" lang="en-US" sz="1600" b="1" dirty="0">
                <a:solidFill>
                  <a:srgbClr val="000000"/>
                </a:solidFill>
                <a:latin typeface="Times New Roman" pitchFamily="18" charset="0"/>
              </a:rPr>
              <a:t>Date Submitted: </a:t>
            </a:r>
            <a:r>
              <a:rPr kumimoji="0" lang="en-US" sz="1600" dirty="0">
                <a:solidFill>
                  <a:srgbClr val="000000"/>
                </a:solidFill>
                <a:latin typeface="Times New Roman" pitchFamily="18" charset="0"/>
              </a:rPr>
              <a:t>[13 November, 2018]	</a:t>
            </a:r>
          </a:p>
          <a:p>
            <a:pPr eaLnBrk="0" fontAlgn="base" hangingPunct="0">
              <a:lnSpc>
                <a:spcPts val="1600"/>
              </a:lnSpc>
              <a:spcBef>
                <a:spcPct val="0"/>
              </a:spcBef>
              <a:spcAft>
                <a:spcPct val="0"/>
              </a:spcAft>
            </a:pPr>
            <a:r>
              <a:rPr kumimoji="0" lang="en-US" sz="1600" b="1" dirty="0">
                <a:solidFill>
                  <a:srgbClr val="000000"/>
                </a:solidFill>
                <a:latin typeface="Times New Roman" pitchFamily="18" charset="0"/>
              </a:rPr>
              <a:t>Source:</a:t>
            </a:r>
            <a:r>
              <a:rPr kumimoji="0" lang="en-US" sz="1600" dirty="0">
                <a:solidFill>
                  <a:srgbClr val="000000"/>
                </a:solidFill>
                <a:latin typeface="Times New Roman" pitchFamily="18" charset="0"/>
              </a:rPr>
              <a:t> </a:t>
            </a:r>
            <a:r>
              <a:rPr kumimoji="0" lang="en-US" altLang="ko-KR" sz="1600" dirty="0">
                <a:solidFill>
                  <a:srgbClr val="000000"/>
                </a:solidFill>
                <a:latin typeface="Times New Roman" pitchFamily="18" charset="0"/>
              </a:rPr>
              <a:t>[</a:t>
            </a:r>
            <a:r>
              <a:rPr kumimoji="0" lang="en-US" altLang="ko-KR" sz="1600" dirty="0" err="1">
                <a:solidFill>
                  <a:srgbClr val="000000"/>
                </a:solidFill>
                <a:latin typeface="Times New Roman" pitchFamily="18" charset="0"/>
              </a:rPr>
              <a:t>Shinsuke</a:t>
            </a:r>
            <a:r>
              <a:rPr kumimoji="0" lang="en-US" altLang="ko-KR" sz="1600" dirty="0">
                <a:solidFill>
                  <a:srgbClr val="000000"/>
                </a:solidFill>
                <a:latin typeface="Times New Roman" pitchFamily="18" charset="0"/>
              </a:rPr>
              <a:t> Hara1, Ryuji Kohno2,3,4]</a:t>
            </a:r>
            <a:r>
              <a:rPr kumimoji="0" lang="en-US" altLang="ko-KR" sz="1600" dirty="0">
                <a:solidFill>
                  <a:srgbClr val="000000"/>
                </a:solidFill>
                <a:latin typeface="Times New Roman" pitchFamily="18" charset="0"/>
                <a:ea typeface="굴림" pitchFamily="50" charset="-127"/>
              </a:rPr>
              <a:t> [1;Osaka City University, 2;Yokohama National University, 3;Centre for Wireless Communications(CWC), University of Oulu, 4;University of Oulu Research Institute Japan CWC-Nippon]                                  </a:t>
            </a:r>
            <a:endParaRPr kumimoji="0" lang="en-US" sz="1600" dirty="0">
              <a:solidFill>
                <a:srgbClr val="000000"/>
              </a:solidFill>
              <a:latin typeface="Times New Roman" pitchFamily="18" charset="0"/>
            </a:endParaRPr>
          </a:p>
          <a:p>
            <a:pPr marL="739775" indent="-739775" eaLnBrk="0" fontAlgn="base" hangingPunct="0">
              <a:lnSpc>
                <a:spcPts val="1600"/>
              </a:lnSpc>
              <a:spcBef>
                <a:spcPct val="0"/>
              </a:spcBef>
              <a:spcAft>
                <a:spcPct val="0"/>
              </a:spcAft>
            </a:pPr>
            <a:r>
              <a:rPr kumimoji="0" lang="en-US" sz="1600" b="1" dirty="0">
                <a:solidFill>
                  <a:srgbClr val="000000"/>
                </a:solidFill>
                <a:latin typeface="Times New Roman" pitchFamily="18" charset="0"/>
              </a:rPr>
              <a:t>Address </a:t>
            </a:r>
            <a:r>
              <a:rPr kumimoji="0" lang="en-US" sz="1600" dirty="0">
                <a:solidFill>
                  <a:srgbClr val="000000"/>
                </a:solidFill>
                <a:latin typeface="Times New Roman" pitchFamily="18" charset="0"/>
              </a:rPr>
              <a:t>[1; </a:t>
            </a:r>
            <a:r>
              <a:rPr kumimoji="0" lang="en-US" altLang="zh-CN" sz="1600" dirty="0">
                <a:solidFill>
                  <a:srgbClr val="000000"/>
                </a:solidFill>
                <a:latin typeface="Times New Roman" pitchFamily="18" charset="0"/>
              </a:rPr>
              <a:t>3-3-138 Sugimoto, Sumiyoshi-</a:t>
            </a:r>
            <a:r>
              <a:rPr kumimoji="0" lang="en-US" altLang="zh-CN" sz="1600" dirty="0" err="1">
                <a:solidFill>
                  <a:srgbClr val="000000"/>
                </a:solidFill>
                <a:latin typeface="Times New Roman" pitchFamily="18" charset="0"/>
              </a:rPr>
              <a:t>ku</a:t>
            </a:r>
            <a:r>
              <a:rPr kumimoji="0" lang="en-US" altLang="zh-CN" sz="1600" dirty="0">
                <a:solidFill>
                  <a:srgbClr val="000000"/>
                </a:solidFill>
                <a:latin typeface="Times New Roman" pitchFamily="18" charset="0"/>
              </a:rPr>
              <a:t>, Osaka, Japan 558-8585]</a:t>
            </a:r>
          </a:p>
          <a:p>
            <a:pPr marL="739775" indent="-739775" eaLnBrk="0" fontAlgn="base" hangingPunct="0">
              <a:lnSpc>
                <a:spcPts val="1600"/>
              </a:lnSpc>
              <a:spcBef>
                <a:spcPct val="0"/>
              </a:spcBef>
              <a:spcAft>
                <a:spcPct val="0"/>
              </a:spcAft>
            </a:pPr>
            <a:r>
              <a:rPr kumimoji="0" lang="en-US" sz="1600" dirty="0">
                <a:solidFill>
                  <a:srgbClr val="000000"/>
                </a:solidFill>
                <a:latin typeface="Times New Roman" pitchFamily="18" charset="0"/>
              </a:rPr>
              <a:t>Voice:[1; +81- 6-6605-2795, 2: +81-45-339-4115, 3:+358-8-553-2849], FAX: [+81-45-338-1157], </a:t>
            </a:r>
          </a:p>
          <a:p>
            <a:pPr marL="739775" indent="-739775" eaLnBrk="0" fontAlgn="base" hangingPunct="0">
              <a:lnSpc>
                <a:spcPts val="1600"/>
              </a:lnSpc>
              <a:spcBef>
                <a:spcPct val="0"/>
              </a:spcBef>
              <a:spcAft>
                <a:spcPct val="0"/>
              </a:spcAft>
            </a:pPr>
            <a:r>
              <a:rPr kumimoji="0" lang="en-US" sz="1600" dirty="0">
                <a:solidFill>
                  <a:srgbClr val="000000"/>
                </a:solidFill>
                <a:latin typeface="Times New Roman" pitchFamily="18" charset="0"/>
              </a:rPr>
              <a:t>Email:[1: hara@info.eng.Osaka-cu.ac.jp, 2:kohno@ynu.ac.jp, 3: ryuji.kohno@oulu.fi] </a:t>
            </a:r>
            <a:r>
              <a:rPr kumimoji="0" lang="en-US" sz="1600" b="1" dirty="0">
                <a:solidFill>
                  <a:srgbClr val="000000"/>
                </a:solidFill>
                <a:latin typeface="Times New Roman" pitchFamily="18" charset="0"/>
              </a:rPr>
              <a:t>Re:</a:t>
            </a:r>
            <a:r>
              <a:rPr kumimoji="0" lang="en-US" sz="1600" dirty="0">
                <a:solidFill>
                  <a:srgbClr val="000000"/>
                </a:solidFill>
                <a:latin typeface="Times New Roman" pitchFamily="18" charset="0"/>
              </a:rPr>
              <a:t> []</a:t>
            </a:r>
          </a:p>
          <a:p>
            <a:pPr algn="just" eaLnBrk="0" fontAlgn="base" hangingPunct="0">
              <a:lnSpc>
                <a:spcPts val="1600"/>
              </a:lnSpc>
              <a:spcBef>
                <a:spcPts val="600"/>
              </a:spcBef>
              <a:spcAft>
                <a:spcPts val="600"/>
              </a:spcAft>
            </a:pPr>
            <a:r>
              <a:rPr kumimoji="0" lang="en-US" sz="1600" b="1" dirty="0">
                <a:solidFill>
                  <a:srgbClr val="000000"/>
                </a:solidFill>
                <a:latin typeface="Times New Roman" pitchFamily="18" charset="0"/>
              </a:rPr>
              <a:t>Abstract:</a:t>
            </a:r>
            <a:r>
              <a:rPr kumimoji="0" lang="en-US" sz="1600" dirty="0">
                <a:solidFill>
                  <a:srgbClr val="000000"/>
                </a:solidFill>
                <a:latin typeface="Times New Roman" pitchFamily="18" charset="0"/>
              </a:rPr>
              <a:t>	[IEICE study group on Reliable Robust Radio Communication and Control has been promoting research and development on dependable wireless systems for wide variety of  life critical applications such as medicine, disaster, dependable sensing and controlling cars, buildings, smart grids, and smart city by extending BAN from human body to bodies of cars, buildings, and so on. These slides may offer opportunity to discuss on available technologies to perform dependability in radio sensing and controlling systems.]                                                                                                            </a:t>
            </a:r>
          </a:p>
          <a:p>
            <a:pPr algn="just" eaLnBrk="0" fontAlgn="base" hangingPunct="0">
              <a:lnSpc>
                <a:spcPts val="1600"/>
              </a:lnSpc>
              <a:spcBef>
                <a:spcPts val="600"/>
              </a:spcBef>
              <a:spcAft>
                <a:spcPts val="600"/>
              </a:spcAft>
            </a:pPr>
            <a:r>
              <a:rPr kumimoji="0" lang="en-US" sz="1600" dirty="0">
                <a:solidFill>
                  <a:srgbClr val="000000"/>
                </a:solidFill>
                <a:latin typeface="Times New Roman" pitchFamily="18" charset="0"/>
              </a:rPr>
              <a:t> </a:t>
            </a:r>
            <a:r>
              <a:rPr kumimoji="0" lang="en-US" sz="1600" b="1" dirty="0">
                <a:solidFill>
                  <a:srgbClr val="000000"/>
                </a:solidFill>
                <a:latin typeface="Times New Roman" pitchFamily="18" charset="0"/>
              </a:rPr>
              <a:t>Purpose:</a:t>
            </a:r>
            <a:r>
              <a:rPr kumimoji="0" lang="en-US" sz="1600" dirty="0">
                <a:solidFill>
                  <a:srgbClr val="000000"/>
                </a:solidFill>
                <a:latin typeface="Times New Roman" pitchFamily="18" charset="0"/>
              </a:rPr>
              <a:t>	[The discussion on use cases and applications will lead definition and requirement of  current ongoing research and development on dependable wireless networks.]</a:t>
            </a:r>
          </a:p>
          <a:p>
            <a:pPr algn="just" eaLnBrk="0" fontAlgn="base" hangingPunct="0">
              <a:lnSpc>
                <a:spcPts val="1600"/>
              </a:lnSpc>
              <a:spcBef>
                <a:spcPts val="600"/>
              </a:spcBef>
              <a:spcAft>
                <a:spcPts val="600"/>
              </a:spcAft>
            </a:pPr>
            <a:r>
              <a:rPr kumimoji="0" lang="en-US" sz="1600" b="1" dirty="0">
                <a:solidFill>
                  <a:srgbClr val="000000"/>
                </a:solidFill>
                <a:latin typeface="Times New Roman" pitchFamily="18" charset="0"/>
              </a:rPr>
              <a:t>Notice:</a:t>
            </a:r>
            <a:r>
              <a:rPr kumimoji="0" lang="en-US" sz="1600" dirty="0">
                <a:solidFill>
                  <a:srgbClr val="000000"/>
                </a:solidFill>
                <a:latin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                                                                 </a:t>
            </a:r>
            <a:r>
              <a:rPr kumimoji="0" lang="en-US" sz="1600" b="1" dirty="0">
                <a:solidFill>
                  <a:srgbClr val="000000"/>
                </a:solidFill>
                <a:latin typeface="Times New Roman" pitchFamily="18" charset="0"/>
              </a:rPr>
              <a:t>Release:</a:t>
            </a:r>
            <a:r>
              <a:rPr kumimoji="0" lang="en-US" sz="1600" dirty="0">
                <a:solidFill>
                  <a:srgbClr val="000000"/>
                </a:solidFill>
                <a:latin typeface="Times New Roman" pitchFamily="18" charset="0"/>
              </a:rPr>
              <a:t>	The contributor acknowledges and accepts that this contribution becomes the property of IEEE and may be made publicly available by P802.15.	</a:t>
            </a:r>
          </a:p>
        </p:txBody>
      </p:sp>
      <p:sp>
        <p:nvSpPr>
          <p:cNvPr id="8" name="フッター プレースホルダー 4"/>
          <p:cNvSpPr>
            <a:spLocks noGrp="1"/>
          </p:cNvSpPr>
          <p:nvPr>
            <p:ph type="ftr" sz="quarter" idx="3"/>
          </p:nvPr>
        </p:nvSpPr>
        <p:spPr>
          <a:xfrm>
            <a:off x="5652120" y="6475413"/>
            <a:ext cx="3168352" cy="369332"/>
          </a:xfrm>
        </p:spPr>
        <p:txBody>
          <a:bodyPr/>
          <a:lstStyle/>
          <a:p>
            <a:r>
              <a:rPr lang="en-US" sz="1200">
                <a:solidFill>
                  <a:srgbClr val="000000"/>
                </a:solidFill>
              </a:rPr>
              <a:t>Shinsuke Hara(Osaka City Univ.) Ryuji Kohno(YNU, CWC, CWC-Nippon),</a:t>
            </a:r>
            <a:endParaRPr lang="en-US" sz="1200" dirty="0">
              <a:solidFill>
                <a:srgbClr val="000000"/>
              </a:solidFill>
            </a:endParaRPr>
          </a:p>
        </p:txBody>
      </p:sp>
    </p:spTree>
    <p:extLst>
      <p:ext uri="{BB962C8B-B14F-4D97-AF65-F5344CB8AC3E}">
        <p14:creationId xmlns:p14="http://schemas.microsoft.com/office/powerpoint/2010/main" val="16572332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p:cNvGrpSpPr/>
          <p:nvPr/>
        </p:nvGrpSpPr>
        <p:grpSpPr>
          <a:xfrm>
            <a:off x="787248" y="4076602"/>
            <a:ext cx="4039567" cy="752743"/>
            <a:chOff x="610935" y="1473408"/>
            <a:chExt cx="5386090" cy="1003656"/>
          </a:xfrm>
        </p:grpSpPr>
        <p:sp>
          <p:nvSpPr>
            <p:cNvPr id="4" name="正方形/長方形 3"/>
            <p:cNvSpPr/>
            <p:nvPr/>
          </p:nvSpPr>
          <p:spPr>
            <a:xfrm>
              <a:off x="610935" y="1473408"/>
              <a:ext cx="5386090" cy="492442"/>
            </a:xfrm>
            <a:prstGeom prst="rect">
              <a:avLst/>
            </a:prstGeom>
          </p:spPr>
          <p:txBody>
            <a:bodyPr wrap="none">
              <a:spAutoFit/>
            </a:bodyPr>
            <a:lstStyle/>
            <a:p>
              <a:pPr marL="257175" indent="-257175">
                <a:buFont typeface="Arial" panose="020B0604020202020204" pitchFamily="34" charset="0"/>
                <a:buChar char="•"/>
              </a:pPr>
              <a:r>
                <a:rPr lang="en-US" altLang="ja-JP" dirty="0">
                  <a:latin typeface="Arial" panose="020B0604020202020204" pitchFamily="34" charset="0"/>
                  <a:ea typeface="HGP創英角ｺﾞｼｯｸUB"/>
                  <a:cs typeface="Arial" panose="020B0604020202020204" pitchFamily="34" charset="0"/>
                </a:rPr>
                <a:t>2016 FY 4th Workshop (2017/1/27)</a:t>
              </a:r>
            </a:p>
          </p:txBody>
        </p:sp>
        <p:sp>
          <p:nvSpPr>
            <p:cNvPr id="5" name="正方形/長方形 4"/>
            <p:cNvSpPr/>
            <p:nvPr/>
          </p:nvSpPr>
          <p:spPr>
            <a:xfrm>
              <a:off x="1550415" y="1984622"/>
              <a:ext cx="2947816" cy="492442"/>
            </a:xfrm>
            <a:prstGeom prst="rect">
              <a:avLst/>
            </a:prstGeom>
          </p:spPr>
          <p:txBody>
            <a:bodyPr wrap="none">
              <a:spAutoFit/>
            </a:bodyPr>
            <a:lstStyle/>
            <a:p>
              <a:r>
                <a:rPr lang="en-US" altLang="ja-JP" dirty="0">
                  <a:latin typeface="Arial" panose="020B0604020202020204" pitchFamily="34" charset="0"/>
                  <a:ea typeface="HGP創英角ｺﾞｼｯｸUB"/>
                  <a:cs typeface="Arial" panose="020B0604020202020204" pitchFamily="34" charset="0"/>
                </a:rPr>
                <a:t>7 oral presentations</a:t>
              </a:r>
              <a:endParaRPr lang="ja-JP" altLang="en-US" dirty="0">
                <a:latin typeface="Arial" panose="020B0604020202020204" pitchFamily="34" charset="0"/>
                <a:cs typeface="Arial" panose="020B0604020202020204" pitchFamily="34" charset="0"/>
              </a:endParaRPr>
            </a:p>
          </p:txBody>
        </p:sp>
      </p:grpSp>
      <p:grpSp>
        <p:nvGrpSpPr>
          <p:cNvPr id="6" name="グループ化 5"/>
          <p:cNvGrpSpPr/>
          <p:nvPr/>
        </p:nvGrpSpPr>
        <p:grpSpPr>
          <a:xfrm>
            <a:off x="787248" y="4980513"/>
            <a:ext cx="5698035" cy="752743"/>
            <a:chOff x="610935" y="1473408"/>
            <a:chExt cx="7597380" cy="1003656"/>
          </a:xfrm>
        </p:grpSpPr>
        <p:sp>
          <p:nvSpPr>
            <p:cNvPr id="7" name="正方形/長方形 6"/>
            <p:cNvSpPr/>
            <p:nvPr/>
          </p:nvSpPr>
          <p:spPr>
            <a:xfrm>
              <a:off x="610935" y="1473408"/>
              <a:ext cx="7597380" cy="492442"/>
            </a:xfrm>
            <a:prstGeom prst="rect">
              <a:avLst/>
            </a:prstGeom>
          </p:spPr>
          <p:txBody>
            <a:bodyPr wrap="none">
              <a:spAutoFit/>
            </a:bodyPr>
            <a:lstStyle/>
            <a:p>
              <a:pPr marL="257175" indent="-257175">
                <a:buFont typeface="Arial" panose="020B0604020202020204" pitchFamily="34" charset="0"/>
                <a:buChar char="•"/>
              </a:pPr>
              <a:r>
                <a:rPr lang="en-US" altLang="ja-JP" dirty="0">
                  <a:latin typeface="Arial" panose="020B0604020202020204" pitchFamily="34" charset="0"/>
                  <a:ea typeface="HGP創英角ｺﾞｼｯｸUB"/>
                  <a:cs typeface="Arial" panose="020B0604020202020204" pitchFamily="34" charset="0"/>
                </a:rPr>
                <a:t>2016 FY IEICE General Conference (2017/3/22-25)</a:t>
              </a:r>
            </a:p>
          </p:txBody>
        </p:sp>
        <p:sp>
          <p:nvSpPr>
            <p:cNvPr id="8" name="正方形/長方形 7"/>
            <p:cNvSpPr/>
            <p:nvPr/>
          </p:nvSpPr>
          <p:spPr>
            <a:xfrm>
              <a:off x="1550415" y="1984622"/>
              <a:ext cx="2947816" cy="492442"/>
            </a:xfrm>
            <a:prstGeom prst="rect">
              <a:avLst/>
            </a:prstGeom>
          </p:spPr>
          <p:txBody>
            <a:bodyPr wrap="none">
              <a:spAutoFit/>
            </a:bodyPr>
            <a:lstStyle/>
            <a:p>
              <a:r>
                <a:rPr lang="en-US" altLang="ja-JP" dirty="0">
                  <a:latin typeface="Arial" panose="020B0604020202020204" pitchFamily="34" charset="0"/>
                  <a:ea typeface="HGP創英角ｺﾞｼｯｸUB"/>
                  <a:cs typeface="Arial" panose="020B0604020202020204" pitchFamily="34" charset="0"/>
                </a:rPr>
                <a:t>6 oral presentations</a:t>
              </a:r>
              <a:endParaRPr lang="ja-JP" altLang="en-US" dirty="0">
                <a:latin typeface="Arial" panose="020B0604020202020204" pitchFamily="34" charset="0"/>
                <a:cs typeface="Arial" panose="020B0604020202020204" pitchFamily="34" charset="0"/>
              </a:endParaRPr>
            </a:p>
          </p:txBody>
        </p:sp>
      </p:grpSp>
      <p:grpSp>
        <p:nvGrpSpPr>
          <p:cNvPr id="9" name="グループ化 8"/>
          <p:cNvGrpSpPr/>
          <p:nvPr/>
        </p:nvGrpSpPr>
        <p:grpSpPr>
          <a:xfrm>
            <a:off x="787248" y="3172691"/>
            <a:ext cx="5711109" cy="752743"/>
            <a:chOff x="610935" y="1473408"/>
            <a:chExt cx="7614812" cy="1003656"/>
          </a:xfrm>
        </p:grpSpPr>
        <p:sp>
          <p:nvSpPr>
            <p:cNvPr id="10" name="正方形/長方形 9"/>
            <p:cNvSpPr/>
            <p:nvPr/>
          </p:nvSpPr>
          <p:spPr>
            <a:xfrm>
              <a:off x="610935" y="1473408"/>
              <a:ext cx="5403188" cy="492442"/>
            </a:xfrm>
            <a:prstGeom prst="rect">
              <a:avLst/>
            </a:prstGeom>
          </p:spPr>
          <p:txBody>
            <a:bodyPr wrap="none">
              <a:spAutoFit/>
            </a:bodyPr>
            <a:lstStyle/>
            <a:p>
              <a:pPr marL="257175" indent="-257175">
                <a:buFont typeface="Arial" panose="020B0604020202020204" pitchFamily="34" charset="0"/>
                <a:buChar char="•"/>
              </a:pPr>
              <a:r>
                <a:rPr lang="en-US" altLang="ja-JP" dirty="0">
                  <a:latin typeface="Arial" panose="020B0604020202020204" pitchFamily="34" charset="0"/>
                  <a:ea typeface="HGP創英角ｺﾞｼｯｸUB"/>
                  <a:cs typeface="Arial" panose="020B0604020202020204" pitchFamily="34" charset="0"/>
                </a:rPr>
                <a:t>2016 FY 3rd Workshop (2016/12/1)</a:t>
              </a:r>
            </a:p>
          </p:txBody>
        </p:sp>
        <p:sp>
          <p:nvSpPr>
            <p:cNvPr id="11" name="正方形/長方形 10"/>
            <p:cNvSpPr/>
            <p:nvPr/>
          </p:nvSpPr>
          <p:spPr>
            <a:xfrm>
              <a:off x="1550415" y="1984622"/>
              <a:ext cx="6675332" cy="492442"/>
            </a:xfrm>
            <a:prstGeom prst="rect">
              <a:avLst/>
            </a:prstGeom>
          </p:spPr>
          <p:txBody>
            <a:bodyPr wrap="none">
              <a:spAutoFit/>
            </a:bodyPr>
            <a:lstStyle/>
            <a:p>
              <a:r>
                <a:rPr lang="en-US" altLang="ja-JP" dirty="0">
                  <a:latin typeface="Arial" panose="020B0604020202020204" pitchFamily="34" charset="0"/>
                  <a:ea typeface="HGP創英角ｺﾞｼｯｸUB"/>
                  <a:cs typeface="Arial" panose="020B0604020202020204" pitchFamily="34" charset="0"/>
                </a:rPr>
                <a:t>6 poster presentations and 2 oral presentations</a:t>
              </a:r>
              <a:endParaRPr lang="ja-JP" altLang="en-US" dirty="0">
                <a:latin typeface="Arial" panose="020B0604020202020204" pitchFamily="34" charset="0"/>
                <a:cs typeface="Arial" panose="020B0604020202020204" pitchFamily="34" charset="0"/>
              </a:endParaRPr>
            </a:p>
          </p:txBody>
        </p:sp>
      </p:grpSp>
      <p:grpSp>
        <p:nvGrpSpPr>
          <p:cNvPr id="12" name="グループ化 11"/>
          <p:cNvGrpSpPr/>
          <p:nvPr/>
        </p:nvGrpSpPr>
        <p:grpSpPr>
          <a:xfrm>
            <a:off x="787248" y="2268780"/>
            <a:ext cx="7673184" cy="752743"/>
            <a:chOff x="610935" y="1473408"/>
            <a:chExt cx="10230911" cy="1003656"/>
          </a:xfrm>
        </p:grpSpPr>
        <p:sp>
          <p:nvSpPr>
            <p:cNvPr id="13" name="正方形/長方形 12"/>
            <p:cNvSpPr/>
            <p:nvPr/>
          </p:nvSpPr>
          <p:spPr>
            <a:xfrm>
              <a:off x="610935" y="1473408"/>
              <a:ext cx="4804649" cy="492442"/>
            </a:xfrm>
            <a:prstGeom prst="rect">
              <a:avLst/>
            </a:prstGeom>
          </p:spPr>
          <p:txBody>
            <a:bodyPr wrap="none">
              <a:spAutoFit/>
            </a:bodyPr>
            <a:lstStyle/>
            <a:p>
              <a:pPr marL="257175" indent="-257175">
                <a:buFont typeface="Arial" panose="020B0604020202020204" pitchFamily="34" charset="0"/>
                <a:buChar char="•"/>
              </a:pPr>
              <a:r>
                <a:rPr lang="en-US" altLang="ja-JP" dirty="0">
                  <a:latin typeface="Arial" panose="020B0604020202020204" pitchFamily="34" charset="0"/>
                  <a:ea typeface="HGP創英角ｺﾞｼｯｸUB"/>
                  <a:cs typeface="Arial" panose="020B0604020202020204" pitchFamily="34" charset="0"/>
                </a:rPr>
                <a:t>2016 FY Tutorials (2016/11/21)</a:t>
              </a:r>
            </a:p>
          </p:txBody>
        </p:sp>
        <p:sp>
          <p:nvSpPr>
            <p:cNvPr id="14" name="正方形/長方形 13"/>
            <p:cNvSpPr/>
            <p:nvPr/>
          </p:nvSpPr>
          <p:spPr>
            <a:xfrm>
              <a:off x="1550415" y="1984622"/>
              <a:ext cx="9291431" cy="492442"/>
            </a:xfrm>
            <a:prstGeom prst="rect">
              <a:avLst/>
            </a:prstGeom>
          </p:spPr>
          <p:txBody>
            <a:bodyPr wrap="none">
              <a:spAutoFit/>
            </a:bodyPr>
            <a:lstStyle/>
            <a:p>
              <a:r>
                <a:rPr lang="en-US" altLang="ja-JP" dirty="0">
                  <a:latin typeface="Arial" panose="020B0604020202020204" pitchFamily="34" charset="0"/>
                  <a:ea typeface="HGP創英角ｺﾞｼｯｸUB"/>
                  <a:cs typeface="Arial" panose="020B0604020202020204" pitchFamily="34" charset="0"/>
                </a:rPr>
                <a:t>Quantized Control and Sparse Modelling for System Dependability</a:t>
              </a:r>
              <a:endParaRPr lang="ja-JP" altLang="en-US" dirty="0">
                <a:latin typeface="Arial" panose="020B0604020202020204" pitchFamily="34" charset="0"/>
                <a:cs typeface="Arial" panose="020B0604020202020204" pitchFamily="34" charset="0"/>
              </a:endParaRPr>
            </a:p>
          </p:txBody>
        </p:sp>
      </p:grpSp>
      <p:sp>
        <p:nvSpPr>
          <p:cNvPr id="15" name="日付プレースホルダー 1">
            <a:extLst>
              <a:ext uri="{FF2B5EF4-FFF2-40B4-BE49-F238E27FC236}">
                <a16:creationId xmlns:a16="http://schemas.microsoft.com/office/drawing/2014/main" id="{86788030-B648-4145-9ACF-7FC7F9985816}"/>
              </a:ext>
            </a:extLst>
          </p:cNvPr>
          <p:cNvSpPr>
            <a:spLocks noGrp="1"/>
          </p:cNvSpPr>
          <p:nvPr>
            <p:ph type="dt" sz="half" idx="2"/>
          </p:nvPr>
        </p:nvSpPr>
        <p:spPr>
          <a:xfrm>
            <a:off x="811560" y="333236"/>
            <a:ext cx="1600200" cy="215444"/>
          </a:xfrm>
        </p:spPr>
        <p:txBody>
          <a:bodyPr/>
          <a:lstStyle/>
          <a:p>
            <a:r>
              <a:rPr lang="en-US" altLang="ja-JP">
                <a:solidFill>
                  <a:srgbClr val="000000"/>
                </a:solidFill>
              </a:rPr>
              <a:t>November 2018</a:t>
            </a:r>
            <a:endParaRPr lang="en-US" dirty="0">
              <a:solidFill>
                <a:srgbClr val="000000"/>
              </a:solidFill>
            </a:endParaRPr>
          </a:p>
        </p:txBody>
      </p:sp>
      <p:sp>
        <p:nvSpPr>
          <p:cNvPr id="16" name="タイトル 1">
            <a:extLst>
              <a:ext uri="{FF2B5EF4-FFF2-40B4-BE49-F238E27FC236}">
                <a16:creationId xmlns:a16="http://schemas.microsoft.com/office/drawing/2014/main" id="{4DF4B0F7-ED88-435A-9A3A-5840C6FA02CD}"/>
              </a:ext>
            </a:extLst>
          </p:cNvPr>
          <p:cNvSpPr txBox="1">
            <a:spLocks/>
          </p:cNvSpPr>
          <p:nvPr/>
        </p:nvSpPr>
        <p:spPr>
          <a:xfrm>
            <a:off x="323528" y="836712"/>
            <a:ext cx="8685364" cy="936104"/>
          </a:xfrm>
          <a:prstGeom prst="rect">
            <a:avLst/>
          </a:prstGeom>
        </p:spPr>
        <p:txBody>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pPr>
              <a:lnSpc>
                <a:spcPts val="3700"/>
              </a:lnSpc>
            </a:pPr>
            <a:r>
              <a:rPr kumimoji="1" lang="en-US" altLang="ja-JP" kern="0" dirty="0"/>
              <a:t>4. Recent Activities of IEICE TC RCC (2/5)</a:t>
            </a:r>
            <a:br>
              <a:rPr kumimoji="1" lang="en-US" altLang="ja-JP" kern="0" dirty="0"/>
            </a:br>
            <a:r>
              <a:rPr kumimoji="1" lang="en-US" altLang="ja-JP" kern="0" dirty="0"/>
              <a:t>(Reliable Communication and Control)</a:t>
            </a:r>
            <a:endParaRPr kumimoji="1" lang="ja-JP" altLang="en-US" kern="0" dirty="0"/>
          </a:p>
        </p:txBody>
      </p:sp>
      <p:sp>
        <p:nvSpPr>
          <p:cNvPr id="17" name="スライド番号プレースホルダー 3">
            <a:extLst>
              <a:ext uri="{FF2B5EF4-FFF2-40B4-BE49-F238E27FC236}">
                <a16:creationId xmlns:a16="http://schemas.microsoft.com/office/drawing/2014/main" id="{42A4FAD9-9248-4FFC-9DB3-F3054B41BA87}"/>
              </a:ext>
            </a:extLst>
          </p:cNvPr>
          <p:cNvSpPr>
            <a:spLocks noGrp="1"/>
          </p:cNvSpPr>
          <p:nvPr>
            <p:ph type="sldNum" sz="quarter" idx="12"/>
          </p:nvPr>
        </p:nvSpPr>
        <p:spPr>
          <a:xfrm>
            <a:off x="4286294" y="6475413"/>
            <a:ext cx="647613" cy="184666"/>
          </a:xfrm>
        </p:spPr>
        <p:txBody>
          <a:bodyPr/>
          <a:lstStyle/>
          <a:p>
            <a:pPr>
              <a:defRPr/>
            </a:pPr>
            <a:r>
              <a:rPr lang="en-US">
                <a:solidFill>
                  <a:srgbClr val="000000"/>
                </a:solidFill>
              </a:rPr>
              <a:t>Slide </a:t>
            </a:r>
            <a:fld id="{C65D8D74-25E4-4A14-9B13-1C1CBE0663D9}" type="slidenum">
              <a:rPr lang="en-US" smtClean="0">
                <a:solidFill>
                  <a:srgbClr val="000000"/>
                </a:solidFill>
              </a:rPr>
              <a:pPr>
                <a:defRPr/>
              </a:pPr>
              <a:t>10</a:t>
            </a:fld>
            <a:endParaRPr lang="en-US">
              <a:solidFill>
                <a:srgbClr val="000000"/>
              </a:solidFill>
            </a:endParaRPr>
          </a:p>
        </p:txBody>
      </p:sp>
      <p:sp>
        <p:nvSpPr>
          <p:cNvPr id="19" name="フッター プレースホルダー 4">
            <a:extLst>
              <a:ext uri="{FF2B5EF4-FFF2-40B4-BE49-F238E27FC236}">
                <a16:creationId xmlns:a16="http://schemas.microsoft.com/office/drawing/2014/main" id="{D259C685-5D1A-4020-A112-EC73F5D069AC}"/>
              </a:ext>
            </a:extLst>
          </p:cNvPr>
          <p:cNvSpPr>
            <a:spLocks noGrp="1"/>
          </p:cNvSpPr>
          <p:nvPr>
            <p:ph type="ftr" sz="quarter" idx="3"/>
          </p:nvPr>
        </p:nvSpPr>
        <p:spPr>
          <a:xfrm>
            <a:off x="5652120" y="6475413"/>
            <a:ext cx="3168352" cy="369332"/>
          </a:xfrm>
        </p:spPr>
        <p:txBody>
          <a:bodyPr/>
          <a:lstStyle/>
          <a:p>
            <a:r>
              <a:rPr lang="en-US" sz="1200">
                <a:solidFill>
                  <a:srgbClr val="000000"/>
                </a:solidFill>
              </a:rPr>
              <a:t>Shinsuke Hara(Osaka City Univ.) Ryuji Kohno(YNU, CWC, CWC-Nippon),</a:t>
            </a:r>
            <a:endParaRPr lang="en-US" sz="1200" dirty="0">
              <a:solidFill>
                <a:srgbClr val="000000"/>
              </a:solidFill>
            </a:endParaRPr>
          </a:p>
        </p:txBody>
      </p:sp>
    </p:spTree>
    <p:extLst>
      <p:ext uri="{BB962C8B-B14F-4D97-AF65-F5344CB8AC3E}">
        <p14:creationId xmlns:p14="http://schemas.microsoft.com/office/powerpoint/2010/main" val="29268944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グループ化 5"/>
          <p:cNvGrpSpPr/>
          <p:nvPr/>
        </p:nvGrpSpPr>
        <p:grpSpPr>
          <a:xfrm>
            <a:off x="1165146" y="2153288"/>
            <a:ext cx="4343048" cy="752743"/>
            <a:chOff x="610935" y="1473408"/>
            <a:chExt cx="5790731" cy="1003656"/>
          </a:xfrm>
        </p:grpSpPr>
        <p:sp>
          <p:nvSpPr>
            <p:cNvPr id="4" name="正方形/長方形 3"/>
            <p:cNvSpPr/>
            <p:nvPr/>
          </p:nvSpPr>
          <p:spPr>
            <a:xfrm>
              <a:off x="610935" y="1473408"/>
              <a:ext cx="5790731" cy="492442"/>
            </a:xfrm>
            <a:prstGeom prst="rect">
              <a:avLst/>
            </a:prstGeom>
          </p:spPr>
          <p:txBody>
            <a:bodyPr wrap="none">
              <a:spAutoFit/>
            </a:bodyPr>
            <a:lstStyle/>
            <a:p>
              <a:pPr marL="257175" indent="-257175">
                <a:buFont typeface="Arial" panose="020B0604020202020204" pitchFamily="34" charset="0"/>
                <a:buChar char="•"/>
              </a:pPr>
              <a:r>
                <a:rPr lang="en-US" altLang="ja-JP" dirty="0">
                  <a:latin typeface="Arial" panose="020B0604020202020204" pitchFamily="34" charset="0"/>
                  <a:ea typeface="HGP創英角ｺﾞｼｯｸUB"/>
                  <a:cs typeface="Arial" panose="020B0604020202020204" pitchFamily="34" charset="0"/>
                </a:rPr>
                <a:t>2017 FY 1st Workshop (2017/5/11-12)</a:t>
              </a:r>
            </a:p>
          </p:txBody>
        </p:sp>
        <p:sp>
          <p:nvSpPr>
            <p:cNvPr id="5" name="正方形/長方形 4"/>
            <p:cNvSpPr/>
            <p:nvPr/>
          </p:nvSpPr>
          <p:spPr>
            <a:xfrm>
              <a:off x="1550415" y="1984622"/>
              <a:ext cx="2947816" cy="492442"/>
            </a:xfrm>
            <a:prstGeom prst="rect">
              <a:avLst/>
            </a:prstGeom>
          </p:spPr>
          <p:txBody>
            <a:bodyPr wrap="none">
              <a:spAutoFit/>
            </a:bodyPr>
            <a:lstStyle/>
            <a:p>
              <a:r>
                <a:rPr lang="en-US" altLang="ja-JP" dirty="0">
                  <a:latin typeface="Arial" panose="020B0604020202020204" pitchFamily="34" charset="0"/>
                  <a:ea typeface="HGP創英角ｺﾞｼｯｸUB"/>
                  <a:cs typeface="Arial" panose="020B0604020202020204" pitchFamily="34" charset="0"/>
                </a:rPr>
                <a:t>9 oral presentations</a:t>
              </a:r>
              <a:endParaRPr lang="ja-JP" altLang="en-US" dirty="0">
                <a:latin typeface="Arial" panose="020B0604020202020204" pitchFamily="34" charset="0"/>
                <a:cs typeface="Arial" panose="020B0604020202020204" pitchFamily="34" charset="0"/>
              </a:endParaRPr>
            </a:p>
          </p:txBody>
        </p:sp>
      </p:grpSp>
      <p:grpSp>
        <p:nvGrpSpPr>
          <p:cNvPr id="25" name="グループ化 24"/>
          <p:cNvGrpSpPr/>
          <p:nvPr/>
        </p:nvGrpSpPr>
        <p:grpSpPr>
          <a:xfrm>
            <a:off x="1165147" y="4789059"/>
            <a:ext cx="5633915" cy="1029742"/>
            <a:chOff x="477820" y="4328011"/>
            <a:chExt cx="7511887" cy="1372989"/>
          </a:xfrm>
        </p:grpSpPr>
        <p:sp>
          <p:nvSpPr>
            <p:cNvPr id="14" name="正方形/長方形 13"/>
            <p:cNvSpPr/>
            <p:nvPr/>
          </p:nvSpPr>
          <p:spPr>
            <a:xfrm>
              <a:off x="477820" y="4328011"/>
              <a:ext cx="7511887" cy="492443"/>
            </a:xfrm>
            <a:prstGeom prst="rect">
              <a:avLst/>
            </a:prstGeom>
          </p:spPr>
          <p:txBody>
            <a:bodyPr wrap="none">
              <a:spAutoFit/>
            </a:bodyPr>
            <a:lstStyle/>
            <a:p>
              <a:pPr marL="257175" indent="-257175">
                <a:buFont typeface="Arial" panose="020B0604020202020204" pitchFamily="34" charset="0"/>
                <a:buChar char="•"/>
              </a:pPr>
              <a:r>
                <a:rPr lang="en-US" altLang="ja-JP" dirty="0">
                  <a:latin typeface="Arial" panose="020B0604020202020204" pitchFamily="34" charset="0"/>
                  <a:ea typeface="HGP創英角ｺﾞｼｯｸUB"/>
                  <a:cs typeface="Arial" panose="020B0604020202020204" pitchFamily="34" charset="0"/>
                </a:rPr>
                <a:t>2017 FY IEICE Society Conference (2017/9/12-15)</a:t>
              </a:r>
            </a:p>
          </p:txBody>
        </p:sp>
        <p:sp>
          <p:nvSpPr>
            <p:cNvPr id="15" name="正方形/長方形 14"/>
            <p:cNvSpPr/>
            <p:nvPr/>
          </p:nvSpPr>
          <p:spPr>
            <a:xfrm>
              <a:off x="1417300" y="4839226"/>
              <a:ext cx="4435403" cy="861774"/>
            </a:xfrm>
            <a:prstGeom prst="rect">
              <a:avLst/>
            </a:prstGeom>
          </p:spPr>
          <p:txBody>
            <a:bodyPr wrap="none">
              <a:spAutoFit/>
            </a:bodyPr>
            <a:lstStyle/>
            <a:p>
              <a:r>
                <a:rPr lang="en-US" altLang="ja-JP" dirty="0">
                  <a:latin typeface="Arial" panose="020B0604020202020204" pitchFamily="34" charset="0"/>
                  <a:ea typeface="HGP創英角ｺﾞｼｯｸUB"/>
                  <a:cs typeface="Arial" panose="020B0604020202020204" pitchFamily="34" charset="0"/>
                </a:rPr>
                <a:t>1 organized session on</a:t>
              </a:r>
            </a:p>
            <a:p>
              <a:r>
                <a:rPr lang="en-US" altLang="ja-JP" dirty="0">
                  <a:latin typeface="Arial" panose="020B0604020202020204" pitchFamily="34" charset="0"/>
                  <a:ea typeface="HGP創英角ｺﾞｼｯｸUB"/>
                  <a:cs typeface="Arial" panose="020B0604020202020204" pitchFamily="34" charset="0"/>
                </a:rPr>
                <a:t>“Signal Processing on Graphs”</a:t>
              </a:r>
              <a:endParaRPr lang="ja-JP" altLang="en-US" dirty="0">
                <a:latin typeface="Arial" panose="020B0604020202020204" pitchFamily="34" charset="0"/>
                <a:cs typeface="Arial" panose="020B0604020202020204" pitchFamily="34" charset="0"/>
              </a:endParaRPr>
            </a:p>
          </p:txBody>
        </p:sp>
      </p:grpSp>
      <p:grpSp>
        <p:nvGrpSpPr>
          <p:cNvPr id="19" name="グループ化 18"/>
          <p:cNvGrpSpPr/>
          <p:nvPr/>
        </p:nvGrpSpPr>
        <p:grpSpPr>
          <a:xfrm>
            <a:off x="1165147" y="3910469"/>
            <a:ext cx="5711109" cy="752743"/>
            <a:chOff x="610935" y="1473408"/>
            <a:chExt cx="7614812" cy="1003656"/>
          </a:xfrm>
        </p:grpSpPr>
        <p:sp>
          <p:nvSpPr>
            <p:cNvPr id="20" name="正方形/長方形 19"/>
            <p:cNvSpPr/>
            <p:nvPr/>
          </p:nvSpPr>
          <p:spPr>
            <a:xfrm>
              <a:off x="610935" y="1473408"/>
              <a:ext cx="5916150" cy="492442"/>
            </a:xfrm>
            <a:prstGeom prst="rect">
              <a:avLst/>
            </a:prstGeom>
          </p:spPr>
          <p:txBody>
            <a:bodyPr wrap="none">
              <a:spAutoFit/>
            </a:bodyPr>
            <a:lstStyle/>
            <a:p>
              <a:pPr marL="257175" indent="-257175">
                <a:buFont typeface="Arial" panose="020B0604020202020204" pitchFamily="34" charset="0"/>
                <a:buChar char="•"/>
              </a:pPr>
              <a:r>
                <a:rPr lang="en-US" altLang="ja-JP" dirty="0">
                  <a:latin typeface="Arial" panose="020B0604020202020204" pitchFamily="34" charset="0"/>
                  <a:ea typeface="HGP創英角ｺﾞｼｯｸUB"/>
                  <a:cs typeface="Arial" panose="020B0604020202020204" pitchFamily="34" charset="0"/>
                </a:rPr>
                <a:t>2017 FY 2nd Workshop (2017/7/19-21)</a:t>
              </a:r>
            </a:p>
          </p:txBody>
        </p:sp>
        <p:sp>
          <p:nvSpPr>
            <p:cNvPr id="21" name="正方形/長方形 20"/>
            <p:cNvSpPr/>
            <p:nvPr/>
          </p:nvSpPr>
          <p:spPr>
            <a:xfrm>
              <a:off x="1550415" y="1984622"/>
              <a:ext cx="6675332" cy="492442"/>
            </a:xfrm>
            <a:prstGeom prst="rect">
              <a:avLst/>
            </a:prstGeom>
          </p:spPr>
          <p:txBody>
            <a:bodyPr wrap="none">
              <a:spAutoFit/>
            </a:bodyPr>
            <a:lstStyle/>
            <a:p>
              <a:r>
                <a:rPr lang="en-US" altLang="ja-JP" dirty="0">
                  <a:latin typeface="Arial" panose="020B0604020202020204" pitchFamily="34" charset="0"/>
                  <a:ea typeface="HGP創英角ｺﾞｼｯｸUB"/>
                  <a:cs typeface="Arial" panose="020B0604020202020204" pitchFamily="34" charset="0"/>
                </a:rPr>
                <a:t>2 poster presentations and 8 oral presentations</a:t>
              </a:r>
              <a:endParaRPr lang="ja-JP" altLang="en-US" dirty="0">
                <a:latin typeface="Arial" panose="020B0604020202020204" pitchFamily="34" charset="0"/>
                <a:cs typeface="Arial" panose="020B0604020202020204" pitchFamily="34" charset="0"/>
              </a:endParaRPr>
            </a:p>
          </p:txBody>
        </p:sp>
      </p:grpSp>
      <p:grpSp>
        <p:nvGrpSpPr>
          <p:cNvPr id="22" name="グループ化 21"/>
          <p:cNvGrpSpPr/>
          <p:nvPr/>
        </p:nvGrpSpPr>
        <p:grpSpPr>
          <a:xfrm>
            <a:off x="1165146" y="3031878"/>
            <a:ext cx="5479962" cy="752743"/>
            <a:chOff x="610935" y="1473408"/>
            <a:chExt cx="7306615" cy="1003656"/>
          </a:xfrm>
        </p:grpSpPr>
        <p:sp>
          <p:nvSpPr>
            <p:cNvPr id="23" name="正方形/長方形 22"/>
            <p:cNvSpPr/>
            <p:nvPr/>
          </p:nvSpPr>
          <p:spPr>
            <a:xfrm>
              <a:off x="610935" y="1473408"/>
              <a:ext cx="7306615" cy="492442"/>
            </a:xfrm>
            <a:prstGeom prst="rect">
              <a:avLst/>
            </a:prstGeom>
          </p:spPr>
          <p:txBody>
            <a:bodyPr wrap="none">
              <a:spAutoFit/>
            </a:bodyPr>
            <a:lstStyle/>
            <a:p>
              <a:pPr marL="257175" indent="-257175">
                <a:buFont typeface="Arial" panose="020B0604020202020204" pitchFamily="34" charset="0"/>
                <a:buChar char="•"/>
              </a:pPr>
              <a:r>
                <a:rPr lang="en-US" altLang="ja-JP" dirty="0">
                  <a:latin typeface="Arial" panose="020B0604020202020204" pitchFamily="34" charset="0"/>
                  <a:ea typeface="HGP創英角ｺﾞｼｯｸUB"/>
                  <a:cs typeface="Arial" panose="020B0604020202020204" pitchFamily="34" charset="0"/>
                </a:rPr>
                <a:t>2017 FY SPAWC2017 RCC Session (2017/7/3-6)</a:t>
              </a:r>
            </a:p>
          </p:txBody>
        </p:sp>
        <p:sp>
          <p:nvSpPr>
            <p:cNvPr id="24" name="正方形/長方形 23"/>
            <p:cNvSpPr/>
            <p:nvPr/>
          </p:nvSpPr>
          <p:spPr>
            <a:xfrm>
              <a:off x="1550415" y="1984622"/>
              <a:ext cx="3289789" cy="492442"/>
            </a:xfrm>
            <a:prstGeom prst="rect">
              <a:avLst/>
            </a:prstGeom>
          </p:spPr>
          <p:txBody>
            <a:bodyPr wrap="none">
              <a:spAutoFit/>
            </a:bodyPr>
            <a:lstStyle/>
            <a:p>
              <a:r>
                <a:rPr lang="en-US" altLang="ja-JP" dirty="0">
                  <a:latin typeface="Arial" panose="020B0604020202020204" pitchFamily="34" charset="0"/>
                  <a:ea typeface="HGP創英角ｺﾞｼｯｸUB"/>
                  <a:cs typeface="Arial" panose="020B0604020202020204" pitchFamily="34" charset="0"/>
                </a:rPr>
                <a:t>5 poster presentations</a:t>
              </a:r>
              <a:endParaRPr lang="ja-JP" altLang="en-US" dirty="0">
                <a:latin typeface="Arial" panose="020B0604020202020204" pitchFamily="34" charset="0"/>
                <a:cs typeface="Arial" panose="020B0604020202020204" pitchFamily="34" charset="0"/>
              </a:endParaRPr>
            </a:p>
          </p:txBody>
        </p:sp>
      </p:grpSp>
      <p:sp>
        <p:nvSpPr>
          <p:cNvPr id="16" name="日付プレースホルダー 1">
            <a:extLst>
              <a:ext uri="{FF2B5EF4-FFF2-40B4-BE49-F238E27FC236}">
                <a16:creationId xmlns:a16="http://schemas.microsoft.com/office/drawing/2014/main" id="{28253182-2443-49B3-890A-80ADB4BAF24E}"/>
              </a:ext>
            </a:extLst>
          </p:cNvPr>
          <p:cNvSpPr>
            <a:spLocks noGrp="1"/>
          </p:cNvSpPr>
          <p:nvPr>
            <p:ph type="dt" sz="half" idx="2"/>
          </p:nvPr>
        </p:nvSpPr>
        <p:spPr>
          <a:xfrm>
            <a:off x="811560" y="333236"/>
            <a:ext cx="1600200" cy="215444"/>
          </a:xfrm>
        </p:spPr>
        <p:txBody>
          <a:bodyPr/>
          <a:lstStyle/>
          <a:p>
            <a:r>
              <a:rPr lang="en-US" altLang="ja-JP">
                <a:solidFill>
                  <a:srgbClr val="000000"/>
                </a:solidFill>
              </a:rPr>
              <a:t>November 2018</a:t>
            </a:r>
            <a:endParaRPr lang="en-US" dirty="0">
              <a:solidFill>
                <a:srgbClr val="000000"/>
              </a:solidFill>
            </a:endParaRPr>
          </a:p>
        </p:txBody>
      </p:sp>
      <p:sp>
        <p:nvSpPr>
          <p:cNvPr id="17" name="タイトル 1">
            <a:extLst>
              <a:ext uri="{FF2B5EF4-FFF2-40B4-BE49-F238E27FC236}">
                <a16:creationId xmlns:a16="http://schemas.microsoft.com/office/drawing/2014/main" id="{74A4A332-8725-4598-8B05-1F5BB652F92D}"/>
              </a:ext>
            </a:extLst>
          </p:cNvPr>
          <p:cNvSpPr txBox="1">
            <a:spLocks/>
          </p:cNvSpPr>
          <p:nvPr/>
        </p:nvSpPr>
        <p:spPr>
          <a:xfrm>
            <a:off x="323528" y="836712"/>
            <a:ext cx="8685364" cy="936104"/>
          </a:xfrm>
          <a:prstGeom prst="rect">
            <a:avLst/>
          </a:prstGeom>
        </p:spPr>
        <p:txBody>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pPr>
              <a:lnSpc>
                <a:spcPts val="3700"/>
              </a:lnSpc>
            </a:pPr>
            <a:r>
              <a:rPr kumimoji="1" lang="en-US" altLang="ja-JP" kern="0" dirty="0"/>
              <a:t>4. Recent Activities of IEICE TC RCC (3/5)</a:t>
            </a:r>
            <a:br>
              <a:rPr kumimoji="1" lang="en-US" altLang="ja-JP" kern="0" dirty="0"/>
            </a:br>
            <a:r>
              <a:rPr kumimoji="1" lang="en-US" altLang="ja-JP" kern="0" dirty="0"/>
              <a:t>(Reliable Communication and Control)</a:t>
            </a:r>
            <a:endParaRPr kumimoji="1" lang="ja-JP" altLang="en-US" kern="0" dirty="0"/>
          </a:p>
        </p:txBody>
      </p:sp>
      <p:sp>
        <p:nvSpPr>
          <p:cNvPr id="18" name="スライド番号プレースホルダー 3">
            <a:extLst>
              <a:ext uri="{FF2B5EF4-FFF2-40B4-BE49-F238E27FC236}">
                <a16:creationId xmlns:a16="http://schemas.microsoft.com/office/drawing/2014/main" id="{488CC0E1-0465-4186-B75F-2024DAD5F15B}"/>
              </a:ext>
            </a:extLst>
          </p:cNvPr>
          <p:cNvSpPr>
            <a:spLocks noGrp="1"/>
          </p:cNvSpPr>
          <p:nvPr>
            <p:ph type="sldNum" sz="quarter" idx="12"/>
          </p:nvPr>
        </p:nvSpPr>
        <p:spPr>
          <a:xfrm>
            <a:off x="4286294" y="6475413"/>
            <a:ext cx="647613" cy="184666"/>
          </a:xfrm>
        </p:spPr>
        <p:txBody>
          <a:bodyPr/>
          <a:lstStyle/>
          <a:p>
            <a:pPr>
              <a:defRPr/>
            </a:pPr>
            <a:r>
              <a:rPr lang="en-US">
                <a:solidFill>
                  <a:srgbClr val="000000"/>
                </a:solidFill>
              </a:rPr>
              <a:t>Slide </a:t>
            </a:r>
            <a:fld id="{C65D8D74-25E4-4A14-9B13-1C1CBE0663D9}" type="slidenum">
              <a:rPr lang="en-US" smtClean="0">
                <a:solidFill>
                  <a:srgbClr val="000000"/>
                </a:solidFill>
              </a:rPr>
              <a:pPr>
                <a:defRPr/>
              </a:pPr>
              <a:t>11</a:t>
            </a:fld>
            <a:endParaRPr lang="en-US">
              <a:solidFill>
                <a:srgbClr val="000000"/>
              </a:solidFill>
            </a:endParaRPr>
          </a:p>
        </p:txBody>
      </p:sp>
      <p:sp>
        <p:nvSpPr>
          <p:cNvPr id="27" name="フッター プレースホルダー 4">
            <a:extLst>
              <a:ext uri="{FF2B5EF4-FFF2-40B4-BE49-F238E27FC236}">
                <a16:creationId xmlns:a16="http://schemas.microsoft.com/office/drawing/2014/main" id="{4E641FA5-2FF9-45E2-B7ED-52292366F8EE}"/>
              </a:ext>
            </a:extLst>
          </p:cNvPr>
          <p:cNvSpPr>
            <a:spLocks noGrp="1"/>
          </p:cNvSpPr>
          <p:nvPr>
            <p:ph type="ftr" sz="quarter" idx="3"/>
          </p:nvPr>
        </p:nvSpPr>
        <p:spPr>
          <a:xfrm>
            <a:off x="5652120" y="6475413"/>
            <a:ext cx="3168352" cy="369332"/>
          </a:xfrm>
        </p:spPr>
        <p:txBody>
          <a:bodyPr/>
          <a:lstStyle/>
          <a:p>
            <a:r>
              <a:rPr lang="en-US" sz="1200">
                <a:solidFill>
                  <a:srgbClr val="000000"/>
                </a:solidFill>
              </a:rPr>
              <a:t>Shinsuke Hara(Osaka City Univ.) Ryuji Kohno(YNU, CWC, CWC-Nippon),</a:t>
            </a:r>
            <a:endParaRPr lang="en-US" sz="1200" dirty="0">
              <a:solidFill>
                <a:srgbClr val="000000"/>
              </a:solidFill>
            </a:endParaRPr>
          </a:p>
        </p:txBody>
      </p:sp>
    </p:spTree>
    <p:extLst>
      <p:ext uri="{BB962C8B-B14F-4D97-AF65-F5344CB8AC3E}">
        <p14:creationId xmlns:p14="http://schemas.microsoft.com/office/powerpoint/2010/main" val="6070385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グループ化 14"/>
          <p:cNvGrpSpPr/>
          <p:nvPr/>
        </p:nvGrpSpPr>
        <p:grpSpPr>
          <a:xfrm>
            <a:off x="1160028" y="3141147"/>
            <a:ext cx="6508316" cy="1306742"/>
            <a:chOff x="466245" y="2926507"/>
            <a:chExt cx="8677755" cy="1742322"/>
          </a:xfrm>
        </p:grpSpPr>
        <p:sp>
          <p:nvSpPr>
            <p:cNvPr id="4" name="正方形/長方形 3"/>
            <p:cNvSpPr/>
            <p:nvPr/>
          </p:nvSpPr>
          <p:spPr>
            <a:xfrm>
              <a:off x="466245" y="2926507"/>
              <a:ext cx="5386090" cy="492443"/>
            </a:xfrm>
            <a:prstGeom prst="rect">
              <a:avLst/>
            </a:prstGeom>
          </p:spPr>
          <p:txBody>
            <a:bodyPr wrap="none">
              <a:spAutoFit/>
            </a:bodyPr>
            <a:lstStyle/>
            <a:p>
              <a:pPr marL="257175" indent="-257175">
                <a:buFont typeface="Arial" panose="020B0604020202020204" pitchFamily="34" charset="0"/>
                <a:buChar char="•"/>
              </a:pPr>
              <a:r>
                <a:rPr lang="en-US" altLang="ja-JP" dirty="0">
                  <a:latin typeface="Arial" panose="020B0604020202020204" pitchFamily="34" charset="0"/>
                  <a:ea typeface="HGP創英角ｺﾞｼｯｸUB"/>
                  <a:cs typeface="Arial" panose="020B0604020202020204" pitchFamily="34" charset="0"/>
                </a:rPr>
                <a:t>2017 FY 4th Workshop (2018/1/25)</a:t>
              </a:r>
            </a:p>
          </p:txBody>
        </p:sp>
        <p:sp>
          <p:nvSpPr>
            <p:cNvPr id="5" name="正方形/長方形 4"/>
            <p:cNvSpPr/>
            <p:nvPr/>
          </p:nvSpPr>
          <p:spPr>
            <a:xfrm>
              <a:off x="1405725" y="3437722"/>
              <a:ext cx="7738275" cy="1231107"/>
            </a:xfrm>
            <a:prstGeom prst="rect">
              <a:avLst/>
            </a:prstGeom>
          </p:spPr>
          <p:txBody>
            <a:bodyPr wrap="square">
              <a:spAutoFit/>
            </a:bodyPr>
            <a:lstStyle/>
            <a:p>
              <a:r>
                <a:rPr lang="en-US" altLang="ja-JP" dirty="0">
                  <a:latin typeface="Arial" panose="020B0604020202020204" pitchFamily="34" charset="0"/>
                  <a:ea typeface="HGP創英角ｺﾞｼｯｸUB"/>
                  <a:cs typeface="Arial" panose="020B0604020202020204" pitchFamily="34" charset="0"/>
                </a:rPr>
                <a:t>8 oral presentations and 1 evening session on</a:t>
              </a:r>
            </a:p>
            <a:p>
              <a:r>
                <a:rPr lang="en-US" altLang="ja-JP" dirty="0">
                  <a:latin typeface="Arial" panose="020B0604020202020204" pitchFamily="34" charset="0"/>
                  <a:ea typeface="HGP創英角ｺﾞｼｯｸUB"/>
                  <a:cs typeface="Arial" panose="020B0604020202020204" pitchFamily="34" charset="0"/>
                </a:rPr>
                <a:t>“fundamental on Machine Learning and its Applications for Wireless Communications </a:t>
              </a:r>
              <a:endParaRPr lang="ja-JP" altLang="en-US" dirty="0">
                <a:latin typeface="Arial" panose="020B0604020202020204" pitchFamily="34" charset="0"/>
                <a:cs typeface="Arial" panose="020B0604020202020204" pitchFamily="34" charset="0"/>
              </a:endParaRPr>
            </a:p>
          </p:txBody>
        </p:sp>
      </p:grpSp>
      <p:grpSp>
        <p:nvGrpSpPr>
          <p:cNvPr id="16" name="グループ化 15"/>
          <p:cNvGrpSpPr/>
          <p:nvPr/>
        </p:nvGrpSpPr>
        <p:grpSpPr>
          <a:xfrm>
            <a:off x="1160028" y="4631506"/>
            <a:ext cx="5800877" cy="1029742"/>
            <a:chOff x="466245" y="5346578"/>
            <a:chExt cx="7734503" cy="1372989"/>
          </a:xfrm>
        </p:grpSpPr>
        <p:sp>
          <p:nvSpPr>
            <p:cNvPr id="7" name="正方形/長方形 6"/>
            <p:cNvSpPr/>
            <p:nvPr/>
          </p:nvSpPr>
          <p:spPr>
            <a:xfrm>
              <a:off x="466245" y="5346578"/>
              <a:ext cx="7597380" cy="492443"/>
            </a:xfrm>
            <a:prstGeom prst="rect">
              <a:avLst/>
            </a:prstGeom>
          </p:spPr>
          <p:txBody>
            <a:bodyPr wrap="none">
              <a:spAutoFit/>
            </a:bodyPr>
            <a:lstStyle/>
            <a:p>
              <a:pPr marL="257175" indent="-257175">
                <a:buFont typeface="Arial" panose="020B0604020202020204" pitchFamily="34" charset="0"/>
                <a:buChar char="•"/>
              </a:pPr>
              <a:r>
                <a:rPr lang="en-US" altLang="ja-JP" dirty="0">
                  <a:latin typeface="Arial" panose="020B0604020202020204" pitchFamily="34" charset="0"/>
                  <a:ea typeface="HGP創英角ｺﾞｼｯｸUB"/>
                  <a:cs typeface="Arial" panose="020B0604020202020204" pitchFamily="34" charset="0"/>
                </a:rPr>
                <a:t>2017 FY IEICE General Conference (2018/3/20-23)</a:t>
              </a:r>
            </a:p>
          </p:txBody>
        </p:sp>
        <p:sp>
          <p:nvSpPr>
            <p:cNvPr id="8" name="正方形/長方形 7"/>
            <p:cNvSpPr/>
            <p:nvPr/>
          </p:nvSpPr>
          <p:spPr>
            <a:xfrm>
              <a:off x="1405725" y="5857793"/>
              <a:ext cx="6795023" cy="861774"/>
            </a:xfrm>
            <a:prstGeom prst="rect">
              <a:avLst/>
            </a:prstGeom>
          </p:spPr>
          <p:txBody>
            <a:bodyPr wrap="none">
              <a:spAutoFit/>
            </a:bodyPr>
            <a:lstStyle/>
            <a:p>
              <a:r>
                <a:rPr lang="en-US" altLang="ja-JP" dirty="0">
                  <a:latin typeface="Arial" panose="020B0604020202020204" pitchFamily="34" charset="0"/>
                  <a:ea typeface="HGP創英角ｺﾞｼｯｸUB"/>
                  <a:cs typeface="Arial" panose="020B0604020202020204" pitchFamily="34" charset="0"/>
                </a:rPr>
                <a:t>5 oral presentations and 1 organized session on</a:t>
              </a:r>
            </a:p>
            <a:p>
              <a:r>
                <a:rPr lang="en-US" altLang="ja-JP" dirty="0">
                  <a:latin typeface="Arial" panose="020B0604020202020204" pitchFamily="34" charset="0"/>
                  <a:ea typeface="HGP創英角ｺﾞｼｯｸUB"/>
                  <a:cs typeface="Arial" panose="020B0604020202020204" pitchFamily="34" charset="0"/>
                </a:rPr>
                <a:t>“Practicing and Challenges of Smart Factories”</a:t>
              </a:r>
              <a:endParaRPr lang="ja-JP" altLang="en-US" dirty="0">
                <a:latin typeface="Arial" panose="020B0604020202020204" pitchFamily="34" charset="0"/>
                <a:cs typeface="Arial" panose="020B0604020202020204" pitchFamily="34" charset="0"/>
              </a:endParaRPr>
            </a:p>
          </p:txBody>
        </p:sp>
      </p:grpSp>
      <p:grpSp>
        <p:nvGrpSpPr>
          <p:cNvPr id="9" name="グループ化 8"/>
          <p:cNvGrpSpPr/>
          <p:nvPr/>
        </p:nvGrpSpPr>
        <p:grpSpPr>
          <a:xfrm>
            <a:off x="1160028" y="2233375"/>
            <a:ext cx="5711109" cy="752743"/>
            <a:chOff x="610935" y="1473408"/>
            <a:chExt cx="7614813" cy="1003656"/>
          </a:xfrm>
        </p:grpSpPr>
        <p:sp>
          <p:nvSpPr>
            <p:cNvPr id="10" name="正方形/長方形 9"/>
            <p:cNvSpPr/>
            <p:nvPr/>
          </p:nvSpPr>
          <p:spPr>
            <a:xfrm>
              <a:off x="610935" y="1473408"/>
              <a:ext cx="6018742" cy="492442"/>
            </a:xfrm>
            <a:prstGeom prst="rect">
              <a:avLst/>
            </a:prstGeom>
          </p:spPr>
          <p:txBody>
            <a:bodyPr wrap="none">
              <a:spAutoFit/>
            </a:bodyPr>
            <a:lstStyle/>
            <a:p>
              <a:pPr marL="257175" indent="-257175">
                <a:buFont typeface="Arial" panose="020B0604020202020204" pitchFamily="34" charset="0"/>
                <a:buChar char="•"/>
              </a:pPr>
              <a:r>
                <a:rPr lang="en-US" altLang="ja-JP" dirty="0">
                  <a:latin typeface="Arial" panose="020B0604020202020204" pitchFamily="34" charset="0"/>
                  <a:ea typeface="HGP創英角ｺﾞｼｯｸUB"/>
                  <a:cs typeface="Arial" panose="020B0604020202020204" pitchFamily="34" charset="0"/>
                </a:rPr>
                <a:t>2017 FY 3rd Workshop (2017/12/14-15)</a:t>
              </a:r>
            </a:p>
          </p:txBody>
        </p:sp>
        <p:sp>
          <p:nvSpPr>
            <p:cNvPr id="11" name="正方形/長方形 10"/>
            <p:cNvSpPr/>
            <p:nvPr/>
          </p:nvSpPr>
          <p:spPr>
            <a:xfrm>
              <a:off x="1550415" y="1984622"/>
              <a:ext cx="6675333" cy="492442"/>
            </a:xfrm>
            <a:prstGeom prst="rect">
              <a:avLst/>
            </a:prstGeom>
          </p:spPr>
          <p:txBody>
            <a:bodyPr wrap="none">
              <a:spAutoFit/>
            </a:bodyPr>
            <a:lstStyle/>
            <a:p>
              <a:r>
                <a:rPr lang="en-US" altLang="ja-JP" dirty="0">
                  <a:latin typeface="Arial" panose="020B0604020202020204" pitchFamily="34" charset="0"/>
                  <a:ea typeface="HGP創英角ｺﾞｼｯｸUB"/>
                  <a:cs typeface="Arial" panose="020B0604020202020204" pitchFamily="34" charset="0"/>
                </a:rPr>
                <a:t>4 poster presentations and 6 oral presentations</a:t>
              </a:r>
              <a:endParaRPr lang="ja-JP" altLang="en-US" dirty="0">
                <a:latin typeface="Arial" panose="020B0604020202020204" pitchFamily="34" charset="0"/>
                <a:cs typeface="Arial" panose="020B0604020202020204" pitchFamily="34" charset="0"/>
              </a:endParaRPr>
            </a:p>
          </p:txBody>
        </p:sp>
      </p:grpSp>
      <p:sp>
        <p:nvSpPr>
          <p:cNvPr id="12" name="日付プレースホルダー 1">
            <a:extLst>
              <a:ext uri="{FF2B5EF4-FFF2-40B4-BE49-F238E27FC236}">
                <a16:creationId xmlns:a16="http://schemas.microsoft.com/office/drawing/2014/main" id="{A52A1791-3D7A-4EE4-884F-FDD82DFFDC76}"/>
              </a:ext>
            </a:extLst>
          </p:cNvPr>
          <p:cNvSpPr>
            <a:spLocks noGrp="1"/>
          </p:cNvSpPr>
          <p:nvPr>
            <p:ph type="dt" sz="half" idx="2"/>
          </p:nvPr>
        </p:nvSpPr>
        <p:spPr>
          <a:xfrm>
            <a:off x="811560" y="333236"/>
            <a:ext cx="1600200" cy="215444"/>
          </a:xfrm>
        </p:spPr>
        <p:txBody>
          <a:bodyPr/>
          <a:lstStyle/>
          <a:p>
            <a:r>
              <a:rPr lang="en-US" altLang="ja-JP">
                <a:solidFill>
                  <a:srgbClr val="000000"/>
                </a:solidFill>
              </a:rPr>
              <a:t>November 2018</a:t>
            </a:r>
            <a:endParaRPr lang="en-US" dirty="0">
              <a:solidFill>
                <a:srgbClr val="000000"/>
              </a:solidFill>
            </a:endParaRPr>
          </a:p>
        </p:txBody>
      </p:sp>
      <p:sp>
        <p:nvSpPr>
          <p:cNvPr id="13" name="タイトル 1">
            <a:extLst>
              <a:ext uri="{FF2B5EF4-FFF2-40B4-BE49-F238E27FC236}">
                <a16:creationId xmlns:a16="http://schemas.microsoft.com/office/drawing/2014/main" id="{BF0DF491-F5CC-4569-892E-158842D84C06}"/>
              </a:ext>
            </a:extLst>
          </p:cNvPr>
          <p:cNvSpPr txBox="1">
            <a:spLocks/>
          </p:cNvSpPr>
          <p:nvPr/>
        </p:nvSpPr>
        <p:spPr>
          <a:xfrm>
            <a:off x="323528" y="836712"/>
            <a:ext cx="8685364" cy="936104"/>
          </a:xfrm>
          <a:prstGeom prst="rect">
            <a:avLst/>
          </a:prstGeom>
        </p:spPr>
        <p:txBody>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pPr>
              <a:lnSpc>
                <a:spcPts val="3700"/>
              </a:lnSpc>
            </a:pPr>
            <a:r>
              <a:rPr kumimoji="1" lang="en-US" altLang="ja-JP" kern="0" dirty="0"/>
              <a:t>4. Recent Activities of IEICE TC RCC (4/5)</a:t>
            </a:r>
            <a:br>
              <a:rPr kumimoji="1" lang="en-US" altLang="ja-JP" kern="0" dirty="0"/>
            </a:br>
            <a:r>
              <a:rPr kumimoji="1" lang="en-US" altLang="ja-JP" kern="0" dirty="0"/>
              <a:t>(Reliable Communication and Control)</a:t>
            </a:r>
            <a:endParaRPr kumimoji="1" lang="ja-JP" altLang="en-US" kern="0" dirty="0"/>
          </a:p>
        </p:txBody>
      </p:sp>
      <p:sp>
        <p:nvSpPr>
          <p:cNvPr id="14" name="スライド番号プレースホルダー 3">
            <a:extLst>
              <a:ext uri="{FF2B5EF4-FFF2-40B4-BE49-F238E27FC236}">
                <a16:creationId xmlns:a16="http://schemas.microsoft.com/office/drawing/2014/main" id="{97F29671-66A7-42F1-B716-CC77ACFA7F86}"/>
              </a:ext>
            </a:extLst>
          </p:cNvPr>
          <p:cNvSpPr>
            <a:spLocks noGrp="1"/>
          </p:cNvSpPr>
          <p:nvPr>
            <p:ph type="sldNum" sz="quarter" idx="12"/>
          </p:nvPr>
        </p:nvSpPr>
        <p:spPr>
          <a:xfrm>
            <a:off x="4286294" y="6475413"/>
            <a:ext cx="647613" cy="184666"/>
          </a:xfrm>
        </p:spPr>
        <p:txBody>
          <a:bodyPr/>
          <a:lstStyle/>
          <a:p>
            <a:pPr>
              <a:defRPr/>
            </a:pPr>
            <a:r>
              <a:rPr lang="en-US">
                <a:solidFill>
                  <a:srgbClr val="000000"/>
                </a:solidFill>
              </a:rPr>
              <a:t>Slide </a:t>
            </a:r>
            <a:fld id="{C65D8D74-25E4-4A14-9B13-1C1CBE0663D9}" type="slidenum">
              <a:rPr lang="en-US" smtClean="0">
                <a:solidFill>
                  <a:srgbClr val="000000"/>
                </a:solidFill>
              </a:rPr>
              <a:pPr>
                <a:defRPr/>
              </a:pPr>
              <a:t>12</a:t>
            </a:fld>
            <a:endParaRPr lang="en-US">
              <a:solidFill>
                <a:srgbClr val="000000"/>
              </a:solidFill>
            </a:endParaRPr>
          </a:p>
        </p:txBody>
      </p:sp>
      <p:sp>
        <p:nvSpPr>
          <p:cNvPr id="18" name="フッター プレースホルダー 4">
            <a:extLst>
              <a:ext uri="{FF2B5EF4-FFF2-40B4-BE49-F238E27FC236}">
                <a16:creationId xmlns:a16="http://schemas.microsoft.com/office/drawing/2014/main" id="{A7FA9B08-6B6E-4AA9-A8C5-9E65A7A851C0}"/>
              </a:ext>
            </a:extLst>
          </p:cNvPr>
          <p:cNvSpPr>
            <a:spLocks noGrp="1"/>
          </p:cNvSpPr>
          <p:nvPr>
            <p:ph type="ftr" sz="quarter" idx="3"/>
          </p:nvPr>
        </p:nvSpPr>
        <p:spPr>
          <a:xfrm>
            <a:off x="5652120" y="6475413"/>
            <a:ext cx="3168352" cy="369332"/>
          </a:xfrm>
        </p:spPr>
        <p:txBody>
          <a:bodyPr/>
          <a:lstStyle/>
          <a:p>
            <a:r>
              <a:rPr lang="en-US" sz="1200">
                <a:solidFill>
                  <a:srgbClr val="000000"/>
                </a:solidFill>
              </a:rPr>
              <a:t>Shinsuke Hara(Osaka City Univ.) Ryuji Kohno(YNU, CWC, CWC-Nippon),</a:t>
            </a:r>
            <a:endParaRPr lang="en-US" sz="1200" dirty="0">
              <a:solidFill>
                <a:srgbClr val="000000"/>
              </a:solidFill>
            </a:endParaRPr>
          </a:p>
        </p:txBody>
      </p:sp>
    </p:spTree>
    <p:extLst>
      <p:ext uri="{BB962C8B-B14F-4D97-AF65-F5344CB8AC3E}">
        <p14:creationId xmlns:p14="http://schemas.microsoft.com/office/powerpoint/2010/main" val="12438984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p:cNvGrpSpPr/>
          <p:nvPr/>
        </p:nvGrpSpPr>
        <p:grpSpPr>
          <a:xfrm>
            <a:off x="1187624" y="2564904"/>
            <a:ext cx="5711109" cy="752743"/>
            <a:chOff x="610935" y="1473408"/>
            <a:chExt cx="7614812" cy="1003656"/>
          </a:xfrm>
        </p:grpSpPr>
        <p:sp>
          <p:nvSpPr>
            <p:cNvPr id="4" name="正方形/長方形 3"/>
            <p:cNvSpPr/>
            <p:nvPr/>
          </p:nvSpPr>
          <p:spPr>
            <a:xfrm>
              <a:off x="610935" y="1473408"/>
              <a:ext cx="5813558" cy="492442"/>
            </a:xfrm>
            <a:prstGeom prst="rect">
              <a:avLst/>
            </a:prstGeom>
          </p:spPr>
          <p:txBody>
            <a:bodyPr wrap="none">
              <a:spAutoFit/>
            </a:bodyPr>
            <a:lstStyle/>
            <a:p>
              <a:pPr marL="257175" indent="-257175">
                <a:buFont typeface="Arial" panose="020B0604020202020204" pitchFamily="34" charset="0"/>
                <a:buChar char="•"/>
              </a:pPr>
              <a:r>
                <a:rPr lang="en-US" altLang="ja-JP" dirty="0">
                  <a:latin typeface="Arial" panose="020B0604020202020204" pitchFamily="34" charset="0"/>
                  <a:ea typeface="HGP創英角ｺﾞｼｯｸUB"/>
                  <a:cs typeface="Arial" panose="020B0604020202020204" pitchFamily="34" charset="0"/>
                </a:rPr>
                <a:t>2018 FY 1st Workshop (2018/5/24-25)</a:t>
              </a:r>
            </a:p>
          </p:txBody>
        </p:sp>
        <p:sp>
          <p:nvSpPr>
            <p:cNvPr id="5" name="正方形/長方形 4"/>
            <p:cNvSpPr/>
            <p:nvPr/>
          </p:nvSpPr>
          <p:spPr>
            <a:xfrm>
              <a:off x="1550415" y="1984622"/>
              <a:ext cx="6675332" cy="492442"/>
            </a:xfrm>
            <a:prstGeom prst="rect">
              <a:avLst/>
            </a:prstGeom>
          </p:spPr>
          <p:txBody>
            <a:bodyPr wrap="none">
              <a:spAutoFit/>
            </a:bodyPr>
            <a:lstStyle/>
            <a:p>
              <a:r>
                <a:rPr lang="en-US" altLang="ja-JP" dirty="0">
                  <a:latin typeface="Arial" panose="020B0604020202020204" pitchFamily="34" charset="0"/>
                  <a:ea typeface="HGP創英角ｺﾞｼｯｸUB"/>
                  <a:cs typeface="Arial" panose="020B0604020202020204" pitchFamily="34" charset="0"/>
                </a:rPr>
                <a:t>5 poster presentations and 3 oral presentations</a:t>
              </a:r>
              <a:endParaRPr lang="ja-JP" altLang="en-US" dirty="0">
                <a:latin typeface="Arial" panose="020B0604020202020204" pitchFamily="34" charset="0"/>
                <a:cs typeface="Arial" panose="020B0604020202020204" pitchFamily="34" charset="0"/>
              </a:endParaRPr>
            </a:p>
          </p:txBody>
        </p:sp>
      </p:grpSp>
      <p:sp>
        <p:nvSpPr>
          <p:cNvPr id="6" name="日付プレースホルダー 1">
            <a:extLst>
              <a:ext uri="{FF2B5EF4-FFF2-40B4-BE49-F238E27FC236}">
                <a16:creationId xmlns:a16="http://schemas.microsoft.com/office/drawing/2014/main" id="{DB57A8C8-3E13-43EF-A414-D50B0E01B225}"/>
              </a:ext>
            </a:extLst>
          </p:cNvPr>
          <p:cNvSpPr>
            <a:spLocks noGrp="1"/>
          </p:cNvSpPr>
          <p:nvPr>
            <p:ph type="dt" sz="half" idx="2"/>
          </p:nvPr>
        </p:nvSpPr>
        <p:spPr>
          <a:xfrm>
            <a:off x="811560" y="333236"/>
            <a:ext cx="1600200" cy="215444"/>
          </a:xfrm>
        </p:spPr>
        <p:txBody>
          <a:bodyPr/>
          <a:lstStyle/>
          <a:p>
            <a:r>
              <a:rPr lang="en-US" altLang="ja-JP">
                <a:solidFill>
                  <a:srgbClr val="000000"/>
                </a:solidFill>
              </a:rPr>
              <a:t>November 2018</a:t>
            </a:r>
            <a:endParaRPr lang="en-US" dirty="0">
              <a:solidFill>
                <a:srgbClr val="000000"/>
              </a:solidFill>
            </a:endParaRPr>
          </a:p>
        </p:txBody>
      </p:sp>
      <p:sp>
        <p:nvSpPr>
          <p:cNvPr id="7" name="タイトル 1">
            <a:extLst>
              <a:ext uri="{FF2B5EF4-FFF2-40B4-BE49-F238E27FC236}">
                <a16:creationId xmlns:a16="http://schemas.microsoft.com/office/drawing/2014/main" id="{70E9FB6B-74BB-49C2-9CAE-80368E164913}"/>
              </a:ext>
            </a:extLst>
          </p:cNvPr>
          <p:cNvSpPr txBox="1">
            <a:spLocks/>
          </p:cNvSpPr>
          <p:nvPr/>
        </p:nvSpPr>
        <p:spPr>
          <a:xfrm>
            <a:off x="323528" y="836712"/>
            <a:ext cx="8685364" cy="936104"/>
          </a:xfrm>
          <a:prstGeom prst="rect">
            <a:avLst/>
          </a:prstGeom>
        </p:spPr>
        <p:txBody>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pPr>
              <a:lnSpc>
                <a:spcPts val="3700"/>
              </a:lnSpc>
            </a:pPr>
            <a:r>
              <a:rPr kumimoji="1" lang="en-US" altLang="ja-JP" kern="0" dirty="0"/>
              <a:t>4. Recent Activities of IEICE TC RCC (5/5)</a:t>
            </a:r>
            <a:br>
              <a:rPr kumimoji="1" lang="en-US" altLang="ja-JP" kern="0" dirty="0"/>
            </a:br>
            <a:r>
              <a:rPr kumimoji="1" lang="en-US" altLang="ja-JP" kern="0" dirty="0"/>
              <a:t>(Reliable Communication and Control)</a:t>
            </a:r>
            <a:endParaRPr kumimoji="1" lang="ja-JP" altLang="en-US" kern="0" dirty="0"/>
          </a:p>
        </p:txBody>
      </p:sp>
      <p:sp>
        <p:nvSpPr>
          <p:cNvPr id="8" name="スライド番号プレースホルダー 3">
            <a:extLst>
              <a:ext uri="{FF2B5EF4-FFF2-40B4-BE49-F238E27FC236}">
                <a16:creationId xmlns:a16="http://schemas.microsoft.com/office/drawing/2014/main" id="{DA6A87C4-FD42-47EC-BDA9-997ED2529D62}"/>
              </a:ext>
            </a:extLst>
          </p:cNvPr>
          <p:cNvSpPr>
            <a:spLocks noGrp="1"/>
          </p:cNvSpPr>
          <p:nvPr>
            <p:ph type="sldNum" sz="quarter" idx="12"/>
          </p:nvPr>
        </p:nvSpPr>
        <p:spPr>
          <a:xfrm>
            <a:off x="4286294" y="6475413"/>
            <a:ext cx="647613" cy="184666"/>
          </a:xfrm>
        </p:spPr>
        <p:txBody>
          <a:bodyPr/>
          <a:lstStyle/>
          <a:p>
            <a:pPr>
              <a:defRPr/>
            </a:pPr>
            <a:r>
              <a:rPr lang="en-US">
                <a:solidFill>
                  <a:srgbClr val="000000"/>
                </a:solidFill>
              </a:rPr>
              <a:t>Slide </a:t>
            </a:r>
            <a:fld id="{C65D8D74-25E4-4A14-9B13-1C1CBE0663D9}" type="slidenum">
              <a:rPr lang="en-US" smtClean="0">
                <a:solidFill>
                  <a:srgbClr val="000000"/>
                </a:solidFill>
              </a:rPr>
              <a:pPr>
                <a:defRPr/>
              </a:pPr>
              <a:t>13</a:t>
            </a:fld>
            <a:endParaRPr lang="en-US">
              <a:solidFill>
                <a:srgbClr val="000000"/>
              </a:solidFill>
            </a:endParaRPr>
          </a:p>
        </p:txBody>
      </p:sp>
      <p:sp>
        <p:nvSpPr>
          <p:cNvPr id="10" name="フッター プレースホルダー 4">
            <a:extLst>
              <a:ext uri="{FF2B5EF4-FFF2-40B4-BE49-F238E27FC236}">
                <a16:creationId xmlns:a16="http://schemas.microsoft.com/office/drawing/2014/main" id="{18E07607-2B52-40EE-99DA-F10902783352}"/>
              </a:ext>
            </a:extLst>
          </p:cNvPr>
          <p:cNvSpPr>
            <a:spLocks noGrp="1"/>
          </p:cNvSpPr>
          <p:nvPr>
            <p:ph type="ftr" sz="quarter" idx="3"/>
          </p:nvPr>
        </p:nvSpPr>
        <p:spPr>
          <a:xfrm>
            <a:off x="5652120" y="6475413"/>
            <a:ext cx="3168352" cy="369332"/>
          </a:xfrm>
        </p:spPr>
        <p:txBody>
          <a:bodyPr/>
          <a:lstStyle/>
          <a:p>
            <a:r>
              <a:rPr lang="en-US" sz="1200">
                <a:solidFill>
                  <a:srgbClr val="000000"/>
                </a:solidFill>
              </a:rPr>
              <a:t>Shinsuke Hara(Osaka City Univ.) Ryuji Kohno(YNU, CWC, CWC-Nippon),</a:t>
            </a:r>
            <a:endParaRPr lang="en-US" sz="1200" dirty="0">
              <a:solidFill>
                <a:srgbClr val="000000"/>
              </a:solidFill>
            </a:endParaRPr>
          </a:p>
        </p:txBody>
      </p:sp>
    </p:spTree>
    <p:extLst>
      <p:ext uri="{BB962C8B-B14F-4D97-AF65-F5344CB8AC3E}">
        <p14:creationId xmlns:p14="http://schemas.microsoft.com/office/powerpoint/2010/main" val="24786785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795416" y="3571947"/>
            <a:ext cx="7953047" cy="2308324"/>
          </a:xfrm>
          <a:prstGeom prst="rect">
            <a:avLst/>
          </a:prstGeom>
        </p:spPr>
        <p:txBody>
          <a:bodyPr wrap="square">
            <a:spAutoFit/>
          </a:bodyPr>
          <a:lstStyle/>
          <a:p>
            <a:pPr marL="214313" indent="-214313">
              <a:buFont typeface="Arial" panose="020B0604020202020204" pitchFamily="34" charset="0"/>
              <a:buChar char="•"/>
            </a:pPr>
            <a:r>
              <a:rPr lang="en-US" altLang="ja-JP" dirty="0" err="1">
                <a:latin typeface="Arial" panose="020B0604020202020204" pitchFamily="34" charset="0"/>
                <a:cs typeface="Arial" panose="020B0604020202020204" pitchFamily="34" charset="0"/>
              </a:rPr>
              <a:t>Yujing</a:t>
            </a:r>
            <a:r>
              <a:rPr lang="en-US" altLang="ja-JP" dirty="0">
                <a:latin typeface="Arial" panose="020B0604020202020204" pitchFamily="34" charset="0"/>
                <a:cs typeface="Arial" panose="020B0604020202020204" pitchFamily="34" charset="0"/>
              </a:rPr>
              <a:t> WU </a:t>
            </a:r>
            <a:r>
              <a:rPr lang="en-US" altLang="ja-JP" dirty="0" err="1">
                <a:latin typeface="Arial" panose="020B0604020202020204" pitchFamily="34" charset="0"/>
                <a:cs typeface="Arial" panose="020B0604020202020204" pitchFamily="34" charset="0"/>
              </a:rPr>
              <a:t>Jin-Gyun</a:t>
            </a:r>
            <a:r>
              <a:rPr lang="en-US" altLang="ja-JP" dirty="0">
                <a:latin typeface="Arial" panose="020B0604020202020204" pitchFamily="34" charset="0"/>
                <a:cs typeface="Arial" panose="020B0604020202020204" pitchFamily="34" charset="0"/>
              </a:rPr>
              <a:t> CHUNG, “An Improved Controller Area Network Data-Reduction Algorithm for In-Vehicle Networks,” pp. 346-352.</a:t>
            </a:r>
          </a:p>
          <a:p>
            <a:pPr marL="214313" indent="-214313">
              <a:buFont typeface="Arial" panose="020B0604020202020204" pitchFamily="34" charset="0"/>
              <a:buChar char="•"/>
            </a:pPr>
            <a:r>
              <a:rPr lang="en-US" altLang="ja-JP" dirty="0">
                <a:latin typeface="Arial" panose="020B0604020202020204" pitchFamily="34" charset="0"/>
                <a:cs typeface="Arial" panose="020B0604020202020204" pitchFamily="34" charset="0"/>
              </a:rPr>
              <a:t>Takashi OGURA, </a:t>
            </a:r>
            <a:r>
              <a:rPr lang="en-US" altLang="ja-JP" dirty="0" err="1">
                <a:latin typeface="Arial" panose="020B0604020202020204" pitchFamily="34" charset="0"/>
                <a:cs typeface="Arial" panose="020B0604020202020204" pitchFamily="34" charset="0"/>
              </a:rPr>
              <a:t>Kentaro</a:t>
            </a:r>
            <a:r>
              <a:rPr lang="en-US" altLang="ja-JP" dirty="0">
                <a:latin typeface="Arial" panose="020B0604020202020204" pitchFamily="34" charset="0"/>
                <a:cs typeface="Arial" panose="020B0604020202020204" pitchFamily="34" charset="0"/>
              </a:rPr>
              <a:t> KOBAYASHI, </a:t>
            </a:r>
            <a:r>
              <a:rPr lang="en-US" altLang="ja-JP" dirty="0" err="1">
                <a:latin typeface="Arial" panose="020B0604020202020204" pitchFamily="34" charset="0"/>
                <a:cs typeface="Arial" panose="020B0604020202020204" pitchFamily="34" charset="0"/>
              </a:rPr>
              <a:t>Hiraku</a:t>
            </a:r>
            <a:r>
              <a:rPr lang="en-US" altLang="ja-JP" dirty="0">
                <a:latin typeface="Arial" panose="020B0604020202020204" pitchFamily="34" charset="0"/>
                <a:cs typeface="Arial" panose="020B0604020202020204" pitchFamily="34" charset="0"/>
              </a:rPr>
              <a:t> OKADA, Masaaki KATAYAMA, “H-Infinity Control Design Considering Packet Loss as a Disturbance for Networked Control Systems,” pp. 353-360.</a:t>
            </a:r>
          </a:p>
          <a:p>
            <a:pPr marL="214313" indent="-214313">
              <a:buFont typeface="Arial" panose="020B0604020202020204" pitchFamily="34" charset="0"/>
              <a:buChar char="•"/>
            </a:pPr>
            <a:r>
              <a:rPr lang="en-US" altLang="ja-JP" dirty="0" err="1">
                <a:latin typeface="Arial" panose="020B0604020202020204" pitchFamily="34" charset="0"/>
                <a:cs typeface="Arial" panose="020B0604020202020204" pitchFamily="34" charset="0"/>
              </a:rPr>
              <a:t>Minhyuk</a:t>
            </a:r>
            <a:r>
              <a:rPr lang="en-US" altLang="ja-JP" dirty="0">
                <a:latin typeface="Arial" panose="020B0604020202020204" pitchFamily="34" charset="0"/>
                <a:cs typeface="Arial" panose="020B0604020202020204" pitchFamily="34" charset="0"/>
              </a:rPr>
              <a:t> KIM, </a:t>
            </a:r>
            <a:r>
              <a:rPr lang="en-US" altLang="ja-JP" dirty="0" err="1">
                <a:latin typeface="Arial" panose="020B0604020202020204" pitchFamily="34" charset="0"/>
                <a:cs typeface="Arial" panose="020B0604020202020204" pitchFamily="34" charset="0"/>
              </a:rPr>
              <a:t>Sekchin</a:t>
            </a:r>
            <a:r>
              <a:rPr lang="en-US" altLang="ja-JP" dirty="0">
                <a:latin typeface="Arial" panose="020B0604020202020204" pitchFamily="34" charset="0"/>
                <a:cs typeface="Arial" panose="020B0604020202020204" pitchFamily="34" charset="0"/>
              </a:rPr>
              <a:t> CHANG, “A Novel Receiver for Reliable </a:t>
            </a:r>
            <a:r>
              <a:rPr lang="en-US" altLang="ja-JP" dirty="0" err="1">
                <a:latin typeface="Arial" panose="020B0604020202020204" pitchFamily="34" charset="0"/>
                <a:cs typeface="Arial" panose="020B0604020202020204" pitchFamily="34" charset="0"/>
              </a:rPr>
              <a:t>IoT</a:t>
            </a:r>
            <a:r>
              <a:rPr lang="en-US" altLang="ja-JP" dirty="0">
                <a:latin typeface="Arial" panose="020B0604020202020204" pitchFamily="34" charset="0"/>
                <a:cs typeface="Arial" panose="020B0604020202020204" pitchFamily="34" charset="0"/>
              </a:rPr>
              <a:t> Communications Based on ZigBee under Frequency-Selective Indoor Environments,” pp. 361-365.</a:t>
            </a:r>
          </a:p>
        </p:txBody>
      </p:sp>
      <p:sp>
        <p:nvSpPr>
          <p:cNvPr id="3" name="テキスト ボックス 2"/>
          <p:cNvSpPr txBox="1"/>
          <p:nvPr/>
        </p:nvSpPr>
        <p:spPr>
          <a:xfrm>
            <a:off x="395536" y="4854972"/>
            <a:ext cx="9031147" cy="507831"/>
          </a:xfrm>
          <a:prstGeom prst="rect">
            <a:avLst/>
          </a:prstGeom>
          <a:noFill/>
        </p:spPr>
        <p:txBody>
          <a:bodyPr wrap="square" rtlCol="0">
            <a:spAutoFit/>
          </a:bodyPr>
          <a:lstStyle/>
          <a:p>
            <a:endParaRPr lang="en-US" altLang="ja-JP" sz="2700" dirty="0">
              <a:latin typeface="Arial" panose="020B0604020202020204" pitchFamily="34" charset="0"/>
              <a:cs typeface="Arial" panose="020B0604020202020204" pitchFamily="34" charset="0"/>
            </a:endParaRPr>
          </a:p>
        </p:txBody>
      </p:sp>
      <p:sp>
        <p:nvSpPr>
          <p:cNvPr id="4" name="日付プレースホルダー 1">
            <a:extLst>
              <a:ext uri="{FF2B5EF4-FFF2-40B4-BE49-F238E27FC236}">
                <a16:creationId xmlns:a16="http://schemas.microsoft.com/office/drawing/2014/main" id="{E26B4A16-F0C3-4DBB-AF73-327A89A349A0}"/>
              </a:ext>
            </a:extLst>
          </p:cNvPr>
          <p:cNvSpPr>
            <a:spLocks noGrp="1"/>
          </p:cNvSpPr>
          <p:nvPr>
            <p:ph type="dt" sz="half" idx="2"/>
          </p:nvPr>
        </p:nvSpPr>
        <p:spPr>
          <a:xfrm>
            <a:off x="811560" y="333236"/>
            <a:ext cx="1600200" cy="215444"/>
          </a:xfrm>
        </p:spPr>
        <p:txBody>
          <a:bodyPr/>
          <a:lstStyle/>
          <a:p>
            <a:r>
              <a:rPr lang="en-US" altLang="ja-JP">
                <a:solidFill>
                  <a:srgbClr val="000000"/>
                </a:solidFill>
              </a:rPr>
              <a:t>November 2018</a:t>
            </a:r>
            <a:endParaRPr lang="en-US" dirty="0">
              <a:solidFill>
                <a:srgbClr val="000000"/>
              </a:solidFill>
            </a:endParaRPr>
          </a:p>
        </p:txBody>
      </p:sp>
      <p:sp>
        <p:nvSpPr>
          <p:cNvPr id="5" name="タイトル 1">
            <a:extLst>
              <a:ext uri="{FF2B5EF4-FFF2-40B4-BE49-F238E27FC236}">
                <a16:creationId xmlns:a16="http://schemas.microsoft.com/office/drawing/2014/main" id="{6DF165BD-4A64-4452-9CF5-1404E5196685}"/>
              </a:ext>
            </a:extLst>
          </p:cNvPr>
          <p:cNvSpPr txBox="1">
            <a:spLocks/>
          </p:cNvSpPr>
          <p:nvPr/>
        </p:nvSpPr>
        <p:spPr>
          <a:xfrm>
            <a:off x="323528" y="836711"/>
            <a:ext cx="8685364" cy="2447205"/>
          </a:xfrm>
          <a:prstGeom prst="rect">
            <a:avLst/>
          </a:prstGeom>
        </p:spPr>
        <p:txBody>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pPr>
              <a:lnSpc>
                <a:spcPts val="3700"/>
              </a:lnSpc>
            </a:pPr>
            <a:r>
              <a:rPr kumimoji="1" lang="en-US" altLang="ja-JP" sz="3200" kern="0" dirty="0"/>
              <a:t>5</a:t>
            </a:r>
            <a:r>
              <a:rPr lang="en-US" altLang="ja-JP" sz="3200" kern="0" dirty="0"/>
              <a:t>. IEICE Transactions on Fundamentals of Electronics, Communications and Computer Sciences  “Special Section on Reliable Communication and Control”</a:t>
            </a:r>
          </a:p>
          <a:p>
            <a:pPr>
              <a:lnSpc>
                <a:spcPts val="3700"/>
              </a:lnSpc>
            </a:pPr>
            <a:r>
              <a:rPr lang="en-US" altLang="ja-JP" sz="3200" kern="0" dirty="0"/>
              <a:t>February Issue, 2018</a:t>
            </a:r>
          </a:p>
          <a:p>
            <a:pPr>
              <a:lnSpc>
                <a:spcPts val="3700"/>
              </a:lnSpc>
            </a:pPr>
            <a:endParaRPr kumimoji="1" lang="ja-JP" altLang="en-US" sz="3200" kern="0" dirty="0"/>
          </a:p>
        </p:txBody>
      </p:sp>
      <p:sp>
        <p:nvSpPr>
          <p:cNvPr id="6" name="スライド番号プレースホルダー 3">
            <a:extLst>
              <a:ext uri="{FF2B5EF4-FFF2-40B4-BE49-F238E27FC236}">
                <a16:creationId xmlns:a16="http://schemas.microsoft.com/office/drawing/2014/main" id="{FA7B4AC9-4EB8-4297-8EC2-6F019BAF7BEB}"/>
              </a:ext>
            </a:extLst>
          </p:cNvPr>
          <p:cNvSpPr>
            <a:spLocks noGrp="1"/>
          </p:cNvSpPr>
          <p:nvPr>
            <p:ph type="sldNum" sz="quarter" idx="12"/>
          </p:nvPr>
        </p:nvSpPr>
        <p:spPr>
          <a:xfrm>
            <a:off x="4286294" y="6475413"/>
            <a:ext cx="647613" cy="184666"/>
          </a:xfrm>
        </p:spPr>
        <p:txBody>
          <a:bodyPr/>
          <a:lstStyle/>
          <a:p>
            <a:pPr>
              <a:defRPr/>
            </a:pPr>
            <a:r>
              <a:rPr lang="en-US">
                <a:solidFill>
                  <a:srgbClr val="000000"/>
                </a:solidFill>
              </a:rPr>
              <a:t>Slide </a:t>
            </a:r>
            <a:fld id="{C65D8D74-25E4-4A14-9B13-1C1CBE0663D9}" type="slidenum">
              <a:rPr lang="en-US" smtClean="0">
                <a:solidFill>
                  <a:srgbClr val="000000"/>
                </a:solidFill>
              </a:rPr>
              <a:pPr>
                <a:defRPr/>
              </a:pPr>
              <a:t>14</a:t>
            </a:fld>
            <a:endParaRPr lang="en-US">
              <a:solidFill>
                <a:srgbClr val="000000"/>
              </a:solidFill>
            </a:endParaRPr>
          </a:p>
        </p:txBody>
      </p:sp>
      <p:sp>
        <p:nvSpPr>
          <p:cNvPr id="7" name="フッター プレースホルダー 4">
            <a:extLst>
              <a:ext uri="{FF2B5EF4-FFF2-40B4-BE49-F238E27FC236}">
                <a16:creationId xmlns:a16="http://schemas.microsoft.com/office/drawing/2014/main" id="{858C8333-B8F1-4005-AF6E-FA1BF179D096}"/>
              </a:ext>
            </a:extLst>
          </p:cNvPr>
          <p:cNvSpPr>
            <a:spLocks noGrp="1"/>
          </p:cNvSpPr>
          <p:nvPr>
            <p:ph type="ftr" sz="quarter" idx="3"/>
          </p:nvPr>
        </p:nvSpPr>
        <p:spPr>
          <a:xfrm>
            <a:off x="5652120" y="6475413"/>
            <a:ext cx="3168352" cy="369332"/>
          </a:xfrm>
        </p:spPr>
        <p:txBody>
          <a:bodyPr/>
          <a:lstStyle/>
          <a:p>
            <a:r>
              <a:rPr lang="en-US" sz="1200">
                <a:solidFill>
                  <a:srgbClr val="000000"/>
                </a:solidFill>
              </a:rPr>
              <a:t>Shinsuke Hara(Osaka City Univ.) Ryuji Kohno(YNU, CWC, CWC-Nippon),</a:t>
            </a:r>
            <a:endParaRPr lang="en-US" sz="1200" dirty="0">
              <a:solidFill>
                <a:srgbClr val="000000"/>
              </a:solidFill>
            </a:endParaRPr>
          </a:p>
        </p:txBody>
      </p:sp>
    </p:spTree>
    <p:extLst>
      <p:ext uri="{BB962C8B-B14F-4D97-AF65-F5344CB8AC3E}">
        <p14:creationId xmlns:p14="http://schemas.microsoft.com/office/powerpoint/2010/main" val="24162279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1187624" y="3068960"/>
            <a:ext cx="6291318" cy="646331"/>
          </a:xfrm>
          <a:prstGeom prst="rect">
            <a:avLst/>
          </a:prstGeom>
        </p:spPr>
        <p:txBody>
          <a:bodyPr wrap="square">
            <a:spAutoFit/>
          </a:bodyPr>
          <a:lstStyle/>
          <a:p>
            <a:pPr algn="ctr"/>
            <a:r>
              <a:rPr lang="en-US" altLang="ja-JP" sz="3600" dirty="0">
                <a:latin typeface="Arial" panose="020B0604020202020204" pitchFamily="34" charset="0"/>
                <a:cs typeface="Arial" panose="020B0604020202020204" pitchFamily="34" charset="0"/>
              </a:rPr>
              <a:t>http://www.ieice.org/~rcc/</a:t>
            </a:r>
            <a:endParaRPr lang="ja-JP" altLang="en-US" sz="3600" dirty="0">
              <a:latin typeface="Arial" panose="020B0604020202020204" pitchFamily="34" charset="0"/>
              <a:cs typeface="Arial" panose="020B0604020202020204" pitchFamily="34" charset="0"/>
            </a:endParaRPr>
          </a:p>
        </p:txBody>
      </p:sp>
      <p:sp>
        <p:nvSpPr>
          <p:cNvPr id="4" name="日付プレースホルダー 1">
            <a:extLst>
              <a:ext uri="{FF2B5EF4-FFF2-40B4-BE49-F238E27FC236}">
                <a16:creationId xmlns:a16="http://schemas.microsoft.com/office/drawing/2014/main" id="{D53F159F-820D-4100-92D9-E8350543AA3A}"/>
              </a:ext>
            </a:extLst>
          </p:cNvPr>
          <p:cNvSpPr>
            <a:spLocks noGrp="1"/>
          </p:cNvSpPr>
          <p:nvPr>
            <p:ph type="dt" sz="half" idx="2"/>
          </p:nvPr>
        </p:nvSpPr>
        <p:spPr>
          <a:xfrm>
            <a:off x="811560" y="333236"/>
            <a:ext cx="1600200" cy="215444"/>
          </a:xfrm>
        </p:spPr>
        <p:txBody>
          <a:bodyPr/>
          <a:lstStyle/>
          <a:p>
            <a:r>
              <a:rPr lang="en-US" altLang="ja-JP">
                <a:solidFill>
                  <a:srgbClr val="000000"/>
                </a:solidFill>
              </a:rPr>
              <a:t>November 2018</a:t>
            </a:r>
            <a:endParaRPr lang="en-US" dirty="0">
              <a:solidFill>
                <a:srgbClr val="000000"/>
              </a:solidFill>
            </a:endParaRPr>
          </a:p>
        </p:txBody>
      </p:sp>
      <p:sp>
        <p:nvSpPr>
          <p:cNvPr id="6" name="タイトル 1">
            <a:extLst>
              <a:ext uri="{FF2B5EF4-FFF2-40B4-BE49-F238E27FC236}">
                <a16:creationId xmlns:a16="http://schemas.microsoft.com/office/drawing/2014/main" id="{60EADC32-E13F-4B92-B6D9-1EAFBF95B731}"/>
              </a:ext>
            </a:extLst>
          </p:cNvPr>
          <p:cNvSpPr txBox="1">
            <a:spLocks/>
          </p:cNvSpPr>
          <p:nvPr/>
        </p:nvSpPr>
        <p:spPr>
          <a:xfrm>
            <a:off x="323528" y="836712"/>
            <a:ext cx="8685364" cy="936104"/>
          </a:xfrm>
          <a:prstGeom prst="rect">
            <a:avLst/>
          </a:prstGeom>
        </p:spPr>
        <p:txBody>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pPr>
              <a:lnSpc>
                <a:spcPts val="3700"/>
              </a:lnSpc>
            </a:pPr>
            <a:r>
              <a:rPr lang="en-US" altLang="ja-JP" kern="0" dirty="0"/>
              <a:t>6</a:t>
            </a:r>
            <a:r>
              <a:rPr kumimoji="1" lang="en-US" altLang="ja-JP" kern="0" dirty="0"/>
              <a:t>. Web Site of IEICE TC RCC </a:t>
            </a:r>
            <a:br>
              <a:rPr kumimoji="1" lang="en-US" altLang="ja-JP" kern="0" dirty="0"/>
            </a:br>
            <a:r>
              <a:rPr kumimoji="1" lang="en-US" altLang="ja-JP" kern="0" dirty="0"/>
              <a:t>(Reliable Communication and Control)</a:t>
            </a:r>
            <a:endParaRPr kumimoji="1" lang="ja-JP" altLang="en-US" kern="0" dirty="0"/>
          </a:p>
        </p:txBody>
      </p:sp>
      <p:sp>
        <p:nvSpPr>
          <p:cNvPr id="7" name="スライド番号プレースホルダー 3">
            <a:extLst>
              <a:ext uri="{FF2B5EF4-FFF2-40B4-BE49-F238E27FC236}">
                <a16:creationId xmlns:a16="http://schemas.microsoft.com/office/drawing/2014/main" id="{22EE7F73-9295-4AE2-A3BB-36169754A73B}"/>
              </a:ext>
            </a:extLst>
          </p:cNvPr>
          <p:cNvSpPr>
            <a:spLocks noGrp="1"/>
          </p:cNvSpPr>
          <p:nvPr>
            <p:ph type="sldNum" sz="quarter" idx="12"/>
          </p:nvPr>
        </p:nvSpPr>
        <p:spPr>
          <a:xfrm>
            <a:off x="4286294" y="6475413"/>
            <a:ext cx="647613" cy="184666"/>
          </a:xfrm>
        </p:spPr>
        <p:txBody>
          <a:bodyPr/>
          <a:lstStyle/>
          <a:p>
            <a:pPr>
              <a:defRPr/>
            </a:pPr>
            <a:r>
              <a:rPr lang="en-US">
                <a:solidFill>
                  <a:srgbClr val="000000"/>
                </a:solidFill>
              </a:rPr>
              <a:t>Slide </a:t>
            </a:r>
            <a:fld id="{C65D8D74-25E4-4A14-9B13-1C1CBE0663D9}" type="slidenum">
              <a:rPr lang="en-US" smtClean="0">
                <a:solidFill>
                  <a:srgbClr val="000000"/>
                </a:solidFill>
              </a:rPr>
              <a:pPr>
                <a:defRPr/>
              </a:pPr>
              <a:t>15</a:t>
            </a:fld>
            <a:endParaRPr lang="en-US">
              <a:solidFill>
                <a:srgbClr val="000000"/>
              </a:solidFill>
            </a:endParaRPr>
          </a:p>
        </p:txBody>
      </p:sp>
      <p:sp>
        <p:nvSpPr>
          <p:cNvPr id="8" name="フッター プレースホルダー 4">
            <a:extLst>
              <a:ext uri="{FF2B5EF4-FFF2-40B4-BE49-F238E27FC236}">
                <a16:creationId xmlns:a16="http://schemas.microsoft.com/office/drawing/2014/main" id="{EE01F244-59A6-4523-A2D2-6D0BCAE69CC7}"/>
              </a:ext>
            </a:extLst>
          </p:cNvPr>
          <p:cNvSpPr>
            <a:spLocks noGrp="1"/>
          </p:cNvSpPr>
          <p:nvPr>
            <p:ph type="ftr" sz="quarter" idx="3"/>
          </p:nvPr>
        </p:nvSpPr>
        <p:spPr>
          <a:xfrm>
            <a:off x="5652120" y="6475413"/>
            <a:ext cx="3168352" cy="369332"/>
          </a:xfrm>
        </p:spPr>
        <p:txBody>
          <a:bodyPr/>
          <a:lstStyle/>
          <a:p>
            <a:r>
              <a:rPr lang="en-US" sz="1200">
                <a:solidFill>
                  <a:srgbClr val="000000"/>
                </a:solidFill>
              </a:rPr>
              <a:t>Shinsuke Hara(Osaka City Univ.) Ryuji Kohno(YNU, CWC, CWC-Nippon),</a:t>
            </a:r>
            <a:endParaRPr lang="en-US" sz="1200" dirty="0">
              <a:solidFill>
                <a:srgbClr val="000000"/>
              </a:solidFill>
            </a:endParaRPr>
          </a:p>
        </p:txBody>
      </p:sp>
    </p:spTree>
    <p:extLst>
      <p:ext uri="{BB962C8B-B14F-4D97-AF65-F5344CB8AC3E}">
        <p14:creationId xmlns:p14="http://schemas.microsoft.com/office/powerpoint/2010/main" val="29000598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2"/>
          </p:nvPr>
        </p:nvSpPr>
        <p:spPr>
          <a:xfrm>
            <a:off x="811560" y="333236"/>
            <a:ext cx="1600200" cy="215444"/>
          </a:xfrm>
        </p:spPr>
        <p:txBody>
          <a:bodyPr/>
          <a:lstStyle/>
          <a:p>
            <a:r>
              <a:rPr lang="en-US" altLang="ja-JP">
                <a:solidFill>
                  <a:srgbClr val="000000"/>
                </a:solidFill>
              </a:rPr>
              <a:t>November 2018</a:t>
            </a:r>
            <a:endParaRPr lang="en-US" dirty="0">
              <a:solidFill>
                <a:srgbClr val="000000"/>
              </a:solidFill>
            </a:endParaRPr>
          </a:p>
        </p:txBody>
      </p:sp>
      <p:sp>
        <p:nvSpPr>
          <p:cNvPr id="4" name="スライド番号プレースホルダー 3"/>
          <p:cNvSpPr>
            <a:spLocks noGrp="1"/>
          </p:cNvSpPr>
          <p:nvPr>
            <p:ph type="sldNum" sz="quarter" idx="12"/>
          </p:nvPr>
        </p:nvSpPr>
        <p:spPr/>
        <p:txBody>
          <a:bodyPr/>
          <a:lstStyle/>
          <a:p>
            <a:pPr>
              <a:defRPr/>
            </a:pPr>
            <a:r>
              <a:rPr lang="en-US">
                <a:solidFill>
                  <a:srgbClr val="000000"/>
                </a:solidFill>
              </a:rPr>
              <a:t>Slide </a:t>
            </a:r>
            <a:fld id="{C65D8D74-25E4-4A14-9B13-1C1CBE0663D9}" type="slidenum">
              <a:rPr lang="en-US" smtClean="0">
                <a:solidFill>
                  <a:srgbClr val="000000"/>
                </a:solidFill>
              </a:rPr>
              <a:pPr>
                <a:defRPr/>
              </a:pPr>
              <a:t>2</a:t>
            </a:fld>
            <a:endParaRPr lang="en-US">
              <a:solidFill>
                <a:srgbClr val="000000"/>
              </a:solidFill>
            </a:endParaRPr>
          </a:p>
        </p:txBody>
      </p:sp>
      <p:sp>
        <p:nvSpPr>
          <p:cNvPr id="5" name="正方形/長方形 4"/>
          <p:cNvSpPr/>
          <p:nvPr/>
        </p:nvSpPr>
        <p:spPr>
          <a:xfrm>
            <a:off x="-11736" y="1556792"/>
            <a:ext cx="8763000" cy="1384995"/>
          </a:xfrm>
          <a:prstGeom prst="rect">
            <a:avLst/>
          </a:prstGeom>
        </p:spPr>
        <p:txBody>
          <a:bodyPr wrap="square">
            <a:spAutoFit/>
          </a:bodyPr>
          <a:lstStyle/>
          <a:p>
            <a:pPr algn="ctr" fontAlgn="base">
              <a:spcBef>
                <a:spcPct val="0"/>
              </a:spcBef>
              <a:spcAft>
                <a:spcPct val="0"/>
              </a:spcAft>
            </a:pPr>
            <a:r>
              <a:rPr kumimoji="0" lang="en-US" altLang="ja-JP" sz="2800" b="1" dirty="0">
                <a:solidFill>
                  <a:srgbClr val="000000"/>
                </a:solidFill>
              </a:rPr>
              <a:t>Overview of Japanese IEICE Technical</a:t>
            </a:r>
          </a:p>
          <a:p>
            <a:pPr algn="ctr" fontAlgn="base">
              <a:spcBef>
                <a:spcPct val="0"/>
              </a:spcBef>
              <a:spcAft>
                <a:spcPct val="0"/>
              </a:spcAft>
            </a:pPr>
            <a:r>
              <a:rPr kumimoji="0" lang="en-US" altLang="ja-JP" sz="2800" b="1" dirty="0">
                <a:solidFill>
                  <a:srgbClr val="000000"/>
                </a:solidFill>
              </a:rPr>
              <a:t>Committee (TC) on Reliable Communication and </a:t>
            </a:r>
          </a:p>
          <a:p>
            <a:pPr algn="ctr" fontAlgn="base">
              <a:spcBef>
                <a:spcPct val="0"/>
              </a:spcBef>
              <a:spcAft>
                <a:spcPct val="0"/>
              </a:spcAft>
            </a:pPr>
            <a:r>
              <a:rPr kumimoji="0" lang="en-US" altLang="ja-JP" sz="2800" b="1" dirty="0">
                <a:solidFill>
                  <a:srgbClr val="000000"/>
                </a:solidFill>
              </a:rPr>
              <a:t>Control (RCC)</a:t>
            </a:r>
          </a:p>
        </p:txBody>
      </p:sp>
      <p:sp>
        <p:nvSpPr>
          <p:cNvPr id="6" name="正方形/長方形 5"/>
          <p:cNvSpPr/>
          <p:nvPr/>
        </p:nvSpPr>
        <p:spPr>
          <a:xfrm>
            <a:off x="251520" y="2780928"/>
            <a:ext cx="8712968" cy="3724096"/>
          </a:xfrm>
          <a:prstGeom prst="rect">
            <a:avLst/>
          </a:prstGeom>
        </p:spPr>
        <p:txBody>
          <a:bodyPr wrap="square">
            <a:spAutoFit/>
          </a:bodyPr>
          <a:lstStyle/>
          <a:p>
            <a:pPr algn="ctr" fontAlgn="base">
              <a:spcBef>
                <a:spcPct val="0"/>
              </a:spcBef>
              <a:spcAft>
                <a:spcPct val="0"/>
              </a:spcAft>
            </a:pPr>
            <a:endParaRPr kumimoji="0" lang="en-US" altLang="ja-JP" sz="2800" dirty="0">
              <a:solidFill>
                <a:srgbClr val="000000"/>
              </a:solidFill>
              <a:latin typeface="Times New Roman" pitchFamily="18" charset="0"/>
            </a:endParaRPr>
          </a:p>
          <a:p>
            <a:pPr algn="ctr" fontAlgn="base">
              <a:spcBef>
                <a:spcPct val="0"/>
              </a:spcBef>
              <a:spcAft>
                <a:spcPct val="0"/>
              </a:spcAft>
            </a:pPr>
            <a:r>
              <a:rPr kumimoji="0" lang="en-US" altLang="ja-JP" sz="2800" dirty="0">
                <a:solidFill>
                  <a:srgbClr val="000000"/>
                </a:solidFill>
                <a:latin typeface="Times New Roman" pitchFamily="18" charset="0"/>
              </a:rPr>
              <a:t>November 2018, Bangkok       </a:t>
            </a:r>
          </a:p>
          <a:p>
            <a:pPr algn="ctr" fontAlgn="base">
              <a:spcBef>
                <a:spcPct val="0"/>
              </a:spcBef>
              <a:spcAft>
                <a:spcPct val="0"/>
              </a:spcAft>
            </a:pPr>
            <a:r>
              <a:rPr kumimoji="0" lang="en-US" altLang="ja-JP" sz="2800" dirty="0" err="1">
                <a:solidFill>
                  <a:srgbClr val="000000"/>
                </a:solidFill>
                <a:latin typeface="Times New Roman" pitchFamily="18" charset="0"/>
              </a:rPr>
              <a:t>Shinsuke</a:t>
            </a:r>
            <a:r>
              <a:rPr kumimoji="0" lang="en-US" altLang="ja-JP" sz="2800" dirty="0">
                <a:solidFill>
                  <a:srgbClr val="000000"/>
                </a:solidFill>
                <a:latin typeface="Times New Roman" pitchFamily="18" charset="0"/>
              </a:rPr>
              <a:t> Hara</a:t>
            </a:r>
            <a:r>
              <a:rPr kumimoji="0" lang="en-US" altLang="ja-JP" sz="2800" baseline="30000" dirty="0">
                <a:solidFill>
                  <a:srgbClr val="000000"/>
                </a:solidFill>
                <a:latin typeface="Times New Roman" pitchFamily="18" charset="0"/>
              </a:rPr>
              <a:t>*1</a:t>
            </a:r>
            <a:r>
              <a:rPr kumimoji="0" lang="en-US" altLang="ja-JP" sz="2800" dirty="0">
                <a:solidFill>
                  <a:srgbClr val="000000"/>
                </a:solidFill>
                <a:latin typeface="Times New Roman" pitchFamily="18" charset="0"/>
              </a:rPr>
              <a:t>,</a:t>
            </a:r>
          </a:p>
          <a:p>
            <a:pPr algn="ctr" fontAlgn="base">
              <a:spcBef>
                <a:spcPct val="0"/>
              </a:spcBef>
              <a:spcAft>
                <a:spcPct val="0"/>
              </a:spcAft>
            </a:pPr>
            <a:r>
              <a:rPr kumimoji="0" lang="en-US" altLang="ja-JP" sz="2800" dirty="0">
                <a:solidFill>
                  <a:srgbClr val="000000"/>
                </a:solidFill>
                <a:latin typeface="Times New Roman" pitchFamily="18" charset="0"/>
              </a:rPr>
              <a:t>Ryuji Kohno</a:t>
            </a:r>
            <a:r>
              <a:rPr kumimoji="0" lang="en-US" altLang="ja-JP" sz="2800" baseline="30000" dirty="0">
                <a:solidFill>
                  <a:srgbClr val="000000"/>
                </a:solidFill>
                <a:latin typeface="Times New Roman" pitchFamily="18" charset="0"/>
              </a:rPr>
              <a:t>*2,3,4</a:t>
            </a:r>
          </a:p>
          <a:p>
            <a:pPr algn="ctr" fontAlgn="base">
              <a:spcBef>
                <a:spcPct val="0"/>
              </a:spcBef>
              <a:spcAft>
                <a:spcPct val="0"/>
              </a:spcAft>
            </a:pPr>
            <a:endParaRPr kumimoji="0" lang="en-US" altLang="ja-JP" sz="2800" dirty="0">
              <a:solidFill>
                <a:srgbClr val="000000"/>
              </a:solidFill>
              <a:latin typeface="Times New Roman" pitchFamily="18" charset="0"/>
            </a:endParaRPr>
          </a:p>
          <a:p>
            <a:pPr fontAlgn="base">
              <a:spcBef>
                <a:spcPct val="0"/>
              </a:spcBef>
              <a:spcAft>
                <a:spcPct val="0"/>
              </a:spcAft>
            </a:pPr>
            <a:r>
              <a:rPr kumimoji="0" lang="en-US" altLang="ja-JP" sz="2400" dirty="0">
                <a:solidFill>
                  <a:srgbClr val="000000"/>
                </a:solidFill>
                <a:latin typeface="Times New Roman" pitchFamily="18" charset="0"/>
              </a:rPr>
              <a:t>*1 Osaka City University, Japan</a:t>
            </a:r>
          </a:p>
          <a:p>
            <a:pPr fontAlgn="base">
              <a:spcBef>
                <a:spcPct val="0"/>
              </a:spcBef>
              <a:spcAft>
                <a:spcPct val="0"/>
              </a:spcAft>
            </a:pPr>
            <a:r>
              <a:rPr kumimoji="0" lang="en-US" altLang="ja-JP" sz="2400" dirty="0">
                <a:solidFill>
                  <a:srgbClr val="000000"/>
                </a:solidFill>
                <a:latin typeface="Times New Roman" pitchFamily="18" charset="0"/>
              </a:rPr>
              <a:t>*2 Yokohama National University, Japan </a:t>
            </a:r>
          </a:p>
          <a:p>
            <a:pPr fontAlgn="base">
              <a:spcBef>
                <a:spcPct val="0"/>
              </a:spcBef>
              <a:spcAft>
                <a:spcPct val="0"/>
              </a:spcAft>
            </a:pPr>
            <a:r>
              <a:rPr kumimoji="0" lang="en-US" altLang="ja-JP" sz="2400" dirty="0">
                <a:solidFill>
                  <a:srgbClr val="000000"/>
                </a:solidFill>
                <a:latin typeface="Times New Roman" pitchFamily="18" charset="0"/>
              </a:rPr>
              <a:t>*3 CWC, University of Oulu, Finland</a:t>
            </a:r>
          </a:p>
          <a:p>
            <a:pPr fontAlgn="base">
              <a:spcBef>
                <a:spcPct val="0"/>
              </a:spcBef>
              <a:spcAft>
                <a:spcPct val="0"/>
              </a:spcAft>
            </a:pPr>
            <a:r>
              <a:rPr kumimoji="0" lang="en-US" altLang="ja-JP" sz="2400" dirty="0">
                <a:solidFill>
                  <a:srgbClr val="000000"/>
                </a:solidFill>
                <a:latin typeface="Times New Roman" pitchFamily="18" charset="0"/>
              </a:rPr>
              <a:t>*4 University of Oulu Research Institute Japan CWC-Nippon</a:t>
            </a:r>
            <a:endParaRPr kumimoji="0" lang="ja-JP" altLang="en-US" sz="2400" dirty="0">
              <a:solidFill>
                <a:srgbClr val="000000"/>
              </a:solidFill>
              <a:latin typeface="Times New Roman" pitchFamily="18" charset="0"/>
            </a:endParaRPr>
          </a:p>
        </p:txBody>
      </p:sp>
      <p:sp>
        <p:nvSpPr>
          <p:cNvPr id="7" name="フッター プレースホルダー 4">
            <a:extLst>
              <a:ext uri="{FF2B5EF4-FFF2-40B4-BE49-F238E27FC236}">
                <a16:creationId xmlns:a16="http://schemas.microsoft.com/office/drawing/2014/main" id="{CC5EAC74-6CF3-442B-BC89-06051B723474}"/>
              </a:ext>
            </a:extLst>
          </p:cNvPr>
          <p:cNvSpPr>
            <a:spLocks noGrp="1"/>
          </p:cNvSpPr>
          <p:nvPr>
            <p:ph type="ftr" sz="quarter" idx="3"/>
          </p:nvPr>
        </p:nvSpPr>
        <p:spPr>
          <a:xfrm>
            <a:off x="5652120" y="6475413"/>
            <a:ext cx="3168352" cy="369332"/>
          </a:xfrm>
        </p:spPr>
        <p:txBody>
          <a:bodyPr/>
          <a:lstStyle/>
          <a:p>
            <a:r>
              <a:rPr lang="en-US" sz="1200">
                <a:solidFill>
                  <a:srgbClr val="000000"/>
                </a:solidFill>
              </a:rPr>
              <a:t>Shinsuke Hara(Osaka City Univ.) Ryuji Kohno(YNU, CWC, CWC-Nippon),</a:t>
            </a:r>
            <a:endParaRPr lang="en-US" sz="1200" dirty="0">
              <a:solidFill>
                <a:srgbClr val="000000"/>
              </a:solidFill>
            </a:endParaRPr>
          </a:p>
        </p:txBody>
      </p:sp>
    </p:spTree>
    <p:extLst>
      <p:ext uri="{BB962C8B-B14F-4D97-AF65-F5344CB8AC3E}">
        <p14:creationId xmlns:p14="http://schemas.microsoft.com/office/powerpoint/2010/main" val="41860576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779912" y="1196752"/>
            <a:ext cx="1690628" cy="507831"/>
          </a:xfrm>
          <a:prstGeom prst="rect">
            <a:avLst/>
          </a:prstGeom>
          <a:noFill/>
        </p:spPr>
        <p:txBody>
          <a:bodyPr wrap="square" rtlCol="0">
            <a:spAutoFit/>
          </a:bodyPr>
          <a:lstStyle/>
          <a:p>
            <a:r>
              <a:rPr lang="en-US" altLang="ja-JP" sz="2700" dirty="0">
                <a:latin typeface="Arial" panose="020B0604020202020204" pitchFamily="34" charset="0"/>
                <a:cs typeface="Arial" panose="020B0604020202020204" pitchFamily="34" charset="0"/>
              </a:rPr>
              <a:t>Agenda </a:t>
            </a:r>
            <a:endParaRPr lang="ja-JP" altLang="en-US" sz="2700" dirty="0">
              <a:latin typeface="Arial" panose="020B0604020202020204" pitchFamily="34" charset="0"/>
              <a:cs typeface="Arial" panose="020B0604020202020204" pitchFamily="34" charset="0"/>
            </a:endParaRPr>
          </a:p>
        </p:txBody>
      </p:sp>
      <p:sp>
        <p:nvSpPr>
          <p:cNvPr id="5" name="テキスト ボックス 4"/>
          <p:cNvSpPr txBox="1"/>
          <p:nvPr/>
        </p:nvSpPr>
        <p:spPr>
          <a:xfrm>
            <a:off x="1403648" y="2348880"/>
            <a:ext cx="6316161" cy="2169825"/>
          </a:xfrm>
          <a:prstGeom prst="rect">
            <a:avLst/>
          </a:prstGeom>
          <a:noFill/>
        </p:spPr>
        <p:txBody>
          <a:bodyPr wrap="square" rtlCol="0">
            <a:spAutoFit/>
          </a:bodyPr>
          <a:lstStyle/>
          <a:p>
            <a:pPr marL="514350" indent="-514350">
              <a:buFont typeface="+mj-lt"/>
              <a:buAutoNum type="arabicPeriod"/>
            </a:pPr>
            <a:r>
              <a:rPr lang="en-US" altLang="ja-JP" sz="2700" dirty="0">
                <a:latin typeface="Arial" panose="020B0604020202020204" pitchFamily="34" charset="0"/>
                <a:cs typeface="Arial" panose="020B0604020202020204" pitchFamily="34" charset="0"/>
              </a:rPr>
              <a:t>History of IEICE TC RRRC and RCC</a:t>
            </a:r>
          </a:p>
          <a:p>
            <a:pPr marL="514350" indent="-514350">
              <a:buFont typeface="+mj-lt"/>
              <a:buAutoNum type="arabicPeriod"/>
            </a:pPr>
            <a:r>
              <a:rPr lang="en-US" altLang="ja-JP" sz="2700" dirty="0">
                <a:latin typeface="Arial" panose="020B0604020202020204" pitchFamily="34" charset="0"/>
                <a:cs typeface="Arial" panose="020B0604020202020204" pitchFamily="34" charset="0"/>
              </a:rPr>
              <a:t>Scope of IECIE TC RCC</a:t>
            </a:r>
          </a:p>
          <a:p>
            <a:pPr marL="514350" indent="-514350">
              <a:buFont typeface="+mj-lt"/>
              <a:buAutoNum type="arabicPeriod"/>
            </a:pPr>
            <a:r>
              <a:rPr lang="en-US" altLang="ja-JP" sz="2700" dirty="0">
                <a:latin typeface="Arial" panose="020B0604020202020204" pitchFamily="34" charset="0"/>
                <a:cs typeface="Arial" panose="020B0604020202020204" pitchFamily="34" charset="0"/>
              </a:rPr>
              <a:t>Covered Areas of IEICE TC RCC</a:t>
            </a:r>
          </a:p>
          <a:p>
            <a:pPr marL="514350" indent="-514350">
              <a:buFont typeface="+mj-lt"/>
              <a:buAutoNum type="arabicPeriod"/>
            </a:pPr>
            <a:r>
              <a:rPr lang="en-US" altLang="ja-JP" sz="2700" dirty="0">
                <a:latin typeface="Arial" panose="020B0604020202020204" pitchFamily="34" charset="0"/>
                <a:cs typeface="Arial" panose="020B0604020202020204" pitchFamily="34" charset="0"/>
              </a:rPr>
              <a:t>Recent Activities of IEICE TC RCC</a:t>
            </a:r>
          </a:p>
          <a:p>
            <a:pPr marL="514350" indent="-514350">
              <a:buFont typeface="+mj-lt"/>
              <a:buAutoNum type="arabicPeriod"/>
            </a:pPr>
            <a:endParaRPr lang="en-US" altLang="ja-JP" sz="2700" dirty="0">
              <a:latin typeface="Arial" panose="020B0604020202020204" pitchFamily="34" charset="0"/>
              <a:cs typeface="Arial" panose="020B0604020202020204" pitchFamily="34" charset="0"/>
            </a:endParaRPr>
          </a:p>
        </p:txBody>
      </p:sp>
      <p:sp>
        <p:nvSpPr>
          <p:cNvPr id="6" name="日付プレースホルダー 1">
            <a:extLst>
              <a:ext uri="{FF2B5EF4-FFF2-40B4-BE49-F238E27FC236}">
                <a16:creationId xmlns:a16="http://schemas.microsoft.com/office/drawing/2014/main" id="{1786FEF5-610E-4DFB-A79F-F4570E469EB9}"/>
              </a:ext>
            </a:extLst>
          </p:cNvPr>
          <p:cNvSpPr>
            <a:spLocks noGrp="1"/>
          </p:cNvSpPr>
          <p:nvPr>
            <p:ph type="dt" sz="half" idx="2"/>
          </p:nvPr>
        </p:nvSpPr>
        <p:spPr>
          <a:xfrm>
            <a:off x="811560" y="333236"/>
            <a:ext cx="1600200" cy="215444"/>
          </a:xfrm>
        </p:spPr>
        <p:txBody>
          <a:bodyPr/>
          <a:lstStyle/>
          <a:p>
            <a:r>
              <a:rPr lang="en-US" altLang="ja-JP">
                <a:solidFill>
                  <a:srgbClr val="000000"/>
                </a:solidFill>
              </a:rPr>
              <a:t>November 2018</a:t>
            </a:r>
            <a:endParaRPr lang="en-US" dirty="0">
              <a:solidFill>
                <a:srgbClr val="000000"/>
              </a:solidFill>
            </a:endParaRPr>
          </a:p>
        </p:txBody>
      </p:sp>
      <p:sp>
        <p:nvSpPr>
          <p:cNvPr id="7" name="スライド番号プレースホルダー 3">
            <a:extLst>
              <a:ext uri="{FF2B5EF4-FFF2-40B4-BE49-F238E27FC236}">
                <a16:creationId xmlns:a16="http://schemas.microsoft.com/office/drawing/2014/main" id="{A75F54B7-907F-4360-BEDE-74187B861B6C}"/>
              </a:ext>
            </a:extLst>
          </p:cNvPr>
          <p:cNvSpPr>
            <a:spLocks noGrp="1"/>
          </p:cNvSpPr>
          <p:nvPr>
            <p:ph type="sldNum" sz="quarter" idx="12"/>
          </p:nvPr>
        </p:nvSpPr>
        <p:spPr>
          <a:xfrm>
            <a:off x="4286294" y="6475413"/>
            <a:ext cx="647613" cy="184666"/>
          </a:xfrm>
        </p:spPr>
        <p:txBody>
          <a:bodyPr/>
          <a:lstStyle/>
          <a:p>
            <a:pPr>
              <a:defRPr/>
            </a:pPr>
            <a:r>
              <a:rPr lang="en-US">
                <a:solidFill>
                  <a:srgbClr val="000000"/>
                </a:solidFill>
              </a:rPr>
              <a:t>Slide </a:t>
            </a:r>
            <a:fld id="{C65D8D74-25E4-4A14-9B13-1C1CBE0663D9}" type="slidenum">
              <a:rPr lang="en-US" smtClean="0">
                <a:solidFill>
                  <a:srgbClr val="000000"/>
                </a:solidFill>
              </a:rPr>
              <a:pPr>
                <a:defRPr/>
              </a:pPr>
              <a:t>3</a:t>
            </a:fld>
            <a:endParaRPr lang="en-US">
              <a:solidFill>
                <a:srgbClr val="000000"/>
              </a:solidFill>
            </a:endParaRPr>
          </a:p>
        </p:txBody>
      </p:sp>
      <p:sp>
        <p:nvSpPr>
          <p:cNvPr id="9" name="フッター プレースホルダー 4">
            <a:extLst>
              <a:ext uri="{FF2B5EF4-FFF2-40B4-BE49-F238E27FC236}">
                <a16:creationId xmlns:a16="http://schemas.microsoft.com/office/drawing/2014/main" id="{78CE90C5-421C-4A54-996A-DCFBAFAE27C4}"/>
              </a:ext>
            </a:extLst>
          </p:cNvPr>
          <p:cNvSpPr>
            <a:spLocks noGrp="1"/>
          </p:cNvSpPr>
          <p:nvPr>
            <p:ph type="ftr" sz="quarter" idx="3"/>
          </p:nvPr>
        </p:nvSpPr>
        <p:spPr>
          <a:xfrm>
            <a:off x="5652120" y="6475413"/>
            <a:ext cx="3168352" cy="369332"/>
          </a:xfrm>
        </p:spPr>
        <p:txBody>
          <a:bodyPr/>
          <a:lstStyle/>
          <a:p>
            <a:r>
              <a:rPr lang="en-US" sz="1200">
                <a:solidFill>
                  <a:srgbClr val="000000"/>
                </a:solidFill>
              </a:rPr>
              <a:t>Shinsuke Hara(Osaka City Univ.) Ryuji Kohno(YNU, CWC, CWC-Nippon),</a:t>
            </a:r>
            <a:endParaRPr lang="en-US" sz="1200" dirty="0">
              <a:solidFill>
                <a:srgbClr val="000000"/>
              </a:solidFill>
            </a:endParaRPr>
          </a:p>
        </p:txBody>
      </p:sp>
    </p:spTree>
    <p:extLst>
      <p:ext uri="{BB962C8B-B14F-4D97-AF65-F5344CB8AC3E}">
        <p14:creationId xmlns:p14="http://schemas.microsoft.com/office/powerpoint/2010/main" val="13581940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900906" y="1052736"/>
            <a:ext cx="7342187" cy="648072"/>
          </a:xfrm>
        </p:spPr>
        <p:txBody>
          <a:bodyPr/>
          <a:lstStyle/>
          <a:p>
            <a:pPr>
              <a:lnSpc>
                <a:spcPts val="3700"/>
              </a:lnSpc>
            </a:pPr>
            <a:r>
              <a:rPr kumimoji="1" lang="en-US" altLang="ja-JP" dirty="0"/>
              <a:t>1.1 History of IEICE TC RRRC</a:t>
            </a:r>
            <a:br>
              <a:rPr kumimoji="1" lang="en-US" altLang="ja-JP" dirty="0"/>
            </a:br>
            <a:r>
              <a:rPr kumimoji="1" lang="en-US" altLang="ja-JP" dirty="0"/>
              <a:t>(Reliable Radio Remote Control)</a:t>
            </a:r>
            <a:br>
              <a:rPr kumimoji="1" lang="en-US" altLang="ja-JP" dirty="0"/>
            </a:br>
            <a:endParaRPr kumimoji="1" lang="ja-JP" altLang="en-US" dirty="0"/>
          </a:p>
        </p:txBody>
      </p:sp>
      <p:sp>
        <p:nvSpPr>
          <p:cNvPr id="3" name="コンテンツ プレースホルダ 2"/>
          <p:cNvSpPr>
            <a:spLocks noGrp="1"/>
          </p:cNvSpPr>
          <p:nvPr>
            <p:ph idx="1"/>
          </p:nvPr>
        </p:nvSpPr>
        <p:spPr>
          <a:xfrm>
            <a:off x="231024" y="1484784"/>
            <a:ext cx="8912976" cy="4968552"/>
          </a:xfrm>
        </p:spPr>
        <p:txBody>
          <a:bodyPr/>
          <a:lstStyle/>
          <a:p>
            <a:pPr>
              <a:buFont typeface="Wingdings" pitchFamily="2" charset="2"/>
              <a:buChar char="l"/>
            </a:pPr>
            <a:r>
              <a:rPr kumimoji="1" lang="en-US" altLang="ja-JP" sz="2400" dirty="0">
                <a:solidFill>
                  <a:schemeClr val="accent6"/>
                </a:solidFill>
                <a:latin typeface="+mn-ea"/>
              </a:rPr>
              <a:t>History</a:t>
            </a:r>
          </a:p>
          <a:p>
            <a:pPr lvl="1">
              <a:buFont typeface="Wingdings" pitchFamily="2" charset="2"/>
              <a:buChar char="l"/>
            </a:pPr>
            <a:r>
              <a:rPr lang="en-US" altLang="ja-JP" sz="2000" dirty="0">
                <a:latin typeface="+mn-ea"/>
              </a:rPr>
              <a:t>May 2010: RRRC was established. </a:t>
            </a:r>
          </a:p>
          <a:p>
            <a:pPr lvl="1">
              <a:buFont typeface="Wingdings" pitchFamily="2" charset="2"/>
              <a:buChar char="l"/>
            </a:pPr>
            <a:r>
              <a:rPr lang="en-US" altLang="ja-JP" sz="2000" dirty="0">
                <a:latin typeface="+mn-ea"/>
              </a:rPr>
              <a:t>July 2010: The first workshop was held. </a:t>
            </a:r>
          </a:p>
          <a:p>
            <a:pPr lvl="1">
              <a:buFont typeface="Wingdings" pitchFamily="2" charset="2"/>
              <a:buChar char="l"/>
            </a:pPr>
            <a:r>
              <a:rPr lang="en-US" altLang="ja-JP" sz="2000" dirty="0">
                <a:latin typeface="+mn-ea"/>
              </a:rPr>
              <a:t>April 2012: The active period was extended to March 2014. </a:t>
            </a:r>
          </a:p>
          <a:p>
            <a:pPr lvl="1">
              <a:buFont typeface="Wingdings" pitchFamily="2" charset="2"/>
              <a:buChar char="l"/>
            </a:pPr>
            <a:r>
              <a:rPr lang="en-US" altLang="ja-JP" sz="2000" dirty="0">
                <a:latin typeface="+mn-ea"/>
              </a:rPr>
              <a:t>April 2014: RRRC has been renewed as RCC (Reliable Communication and Control). </a:t>
            </a:r>
          </a:p>
          <a:p>
            <a:pPr>
              <a:buFont typeface="Wingdings" pitchFamily="2" charset="2"/>
              <a:buChar char="l"/>
            </a:pPr>
            <a:r>
              <a:rPr kumimoji="1" lang="en-US" altLang="ja-JP" sz="2400" dirty="0">
                <a:solidFill>
                  <a:schemeClr val="accent6"/>
                </a:solidFill>
                <a:latin typeface="+mn-ea"/>
              </a:rPr>
              <a:t>Chairs</a:t>
            </a:r>
          </a:p>
          <a:p>
            <a:pPr lvl="1">
              <a:buFont typeface="Wingdings" pitchFamily="2" charset="2"/>
              <a:buChar char="l"/>
            </a:pPr>
            <a:r>
              <a:rPr lang="en-US" altLang="ja-JP" sz="2000" dirty="0">
                <a:latin typeface="+mn-ea"/>
              </a:rPr>
              <a:t>2010/5-2012/3  Ryuji Kohno (Yokohama National University) </a:t>
            </a:r>
          </a:p>
          <a:p>
            <a:pPr lvl="1">
              <a:buFont typeface="Wingdings" pitchFamily="2" charset="2"/>
              <a:buChar char="l"/>
            </a:pPr>
            <a:r>
              <a:rPr lang="en-US" altLang="ja-JP" sz="2000" dirty="0">
                <a:latin typeface="+mn-ea"/>
              </a:rPr>
              <a:t>2012/4-2014/4  Masaaki Katayama (Nagoya University)</a:t>
            </a:r>
          </a:p>
          <a:p>
            <a:pPr>
              <a:buFont typeface="Wingdings" pitchFamily="2" charset="2"/>
              <a:buChar char="l"/>
            </a:pPr>
            <a:r>
              <a:rPr lang="en-US" altLang="ja-JP" sz="2400" dirty="0">
                <a:solidFill>
                  <a:schemeClr val="accent6"/>
                </a:solidFill>
                <a:latin typeface="+mn-ea"/>
              </a:rPr>
              <a:t>Special Sections in IEICE Trans. on Fundamentals</a:t>
            </a:r>
            <a:endParaRPr kumimoji="1" lang="en-US" altLang="ja-JP" sz="2400" dirty="0">
              <a:solidFill>
                <a:schemeClr val="accent6"/>
              </a:solidFill>
              <a:latin typeface="+mn-ea"/>
            </a:endParaRPr>
          </a:p>
          <a:p>
            <a:pPr lvl="1">
              <a:buFont typeface="Wingdings" pitchFamily="2" charset="2"/>
              <a:buChar char="l"/>
            </a:pPr>
            <a:r>
              <a:rPr lang="en-US" altLang="ja-JP" sz="2000" dirty="0">
                <a:latin typeface="+mn-ea"/>
              </a:rPr>
              <a:t>April 2012: Reliable Robust Radio Control Technology (6 papers)</a:t>
            </a:r>
            <a:endParaRPr kumimoji="1" lang="en-US" altLang="ja-JP" sz="2000" dirty="0">
              <a:latin typeface="+mn-ea"/>
            </a:endParaRPr>
          </a:p>
          <a:p>
            <a:pPr lvl="1">
              <a:buFont typeface="Wingdings" pitchFamily="2" charset="2"/>
              <a:buChar char="l"/>
            </a:pPr>
            <a:r>
              <a:rPr lang="en-US" altLang="ja-JP" sz="2000" dirty="0">
                <a:latin typeface="+mn-ea"/>
              </a:rPr>
              <a:t>May 2013: Networked Control Systems: Theories &amp; Applications (10 papers)</a:t>
            </a:r>
          </a:p>
          <a:p>
            <a:pPr lvl="1" indent="-742950">
              <a:buNone/>
            </a:pPr>
            <a:r>
              <a:rPr kumimoji="1" lang="en-US" altLang="ja-JP" sz="2000" dirty="0">
                <a:latin typeface="+mn-ea"/>
              </a:rPr>
              <a:t>                                                                           (Ref. IEEE 802.15-14-0165-01-0dep)</a:t>
            </a:r>
          </a:p>
        </p:txBody>
      </p:sp>
      <p:sp>
        <p:nvSpPr>
          <p:cNvPr id="5" name="Rectangle 4"/>
          <p:cNvSpPr>
            <a:spLocks noGrp="1" noChangeArrowheads="1"/>
          </p:cNvSpPr>
          <p:nvPr>
            <p:ph type="dt" sz="half" idx="2"/>
          </p:nvPr>
        </p:nvSpPr>
        <p:spPr>
          <a:xfrm>
            <a:off x="757808" y="261228"/>
            <a:ext cx="2230016" cy="215444"/>
          </a:xfrm>
          <a:ln/>
        </p:spPr>
        <p:txBody>
          <a:bodyPr/>
          <a:lstStyle/>
          <a:p>
            <a:r>
              <a:rPr lang="en-US" altLang="ja-JP">
                <a:solidFill>
                  <a:srgbClr val="000000"/>
                </a:solidFill>
              </a:rPr>
              <a:t>November 2018</a:t>
            </a:r>
            <a:endParaRPr lang="en-US" dirty="0">
              <a:solidFill>
                <a:srgbClr val="000000"/>
              </a:solidFill>
            </a:endParaRPr>
          </a:p>
        </p:txBody>
      </p:sp>
      <p:sp>
        <p:nvSpPr>
          <p:cNvPr id="7" name="スライド番号プレースホルダー 3">
            <a:extLst>
              <a:ext uri="{FF2B5EF4-FFF2-40B4-BE49-F238E27FC236}">
                <a16:creationId xmlns:a16="http://schemas.microsoft.com/office/drawing/2014/main" id="{1CBD9D58-AD77-4EE9-8005-1C588233E187}"/>
              </a:ext>
            </a:extLst>
          </p:cNvPr>
          <p:cNvSpPr>
            <a:spLocks noGrp="1"/>
          </p:cNvSpPr>
          <p:nvPr>
            <p:ph type="sldNum" sz="quarter" idx="12"/>
          </p:nvPr>
        </p:nvSpPr>
        <p:spPr>
          <a:xfrm>
            <a:off x="4286294" y="6475413"/>
            <a:ext cx="647613" cy="184666"/>
          </a:xfrm>
        </p:spPr>
        <p:txBody>
          <a:bodyPr/>
          <a:lstStyle/>
          <a:p>
            <a:pPr>
              <a:defRPr/>
            </a:pPr>
            <a:r>
              <a:rPr lang="en-US">
                <a:solidFill>
                  <a:srgbClr val="000000"/>
                </a:solidFill>
              </a:rPr>
              <a:t>Slide </a:t>
            </a:r>
            <a:fld id="{C65D8D74-25E4-4A14-9B13-1C1CBE0663D9}" type="slidenum">
              <a:rPr lang="en-US" smtClean="0">
                <a:solidFill>
                  <a:srgbClr val="000000"/>
                </a:solidFill>
              </a:rPr>
              <a:pPr>
                <a:defRPr/>
              </a:pPr>
              <a:t>4</a:t>
            </a:fld>
            <a:endParaRPr lang="en-US">
              <a:solidFill>
                <a:srgbClr val="000000"/>
              </a:solidFill>
            </a:endParaRPr>
          </a:p>
        </p:txBody>
      </p:sp>
      <p:sp>
        <p:nvSpPr>
          <p:cNvPr id="9" name="フッター プレースホルダー 4">
            <a:extLst>
              <a:ext uri="{FF2B5EF4-FFF2-40B4-BE49-F238E27FC236}">
                <a16:creationId xmlns:a16="http://schemas.microsoft.com/office/drawing/2014/main" id="{F11C9E14-B44B-4B51-BFCC-FC18CCD43310}"/>
              </a:ext>
            </a:extLst>
          </p:cNvPr>
          <p:cNvSpPr>
            <a:spLocks noGrp="1"/>
          </p:cNvSpPr>
          <p:nvPr>
            <p:ph type="ftr" sz="quarter" idx="3"/>
          </p:nvPr>
        </p:nvSpPr>
        <p:spPr>
          <a:xfrm>
            <a:off x="5652120" y="6475413"/>
            <a:ext cx="3168352" cy="369332"/>
          </a:xfrm>
        </p:spPr>
        <p:txBody>
          <a:bodyPr/>
          <a:lstStyle/>
          <a:p>
            <a:r>
              <a:rPr lang="en-US" sz="1200">
                <a:solidFill>
                  <a:srgbClr val="000000"/>
                </a:solidFill>
              </a:rPr>
              <a:t>Shinsuke Hara(Osaka City Univ.) Ryuji Kohno(YNU, CWC, CWC-Nippon),</a:t>
            </a:r>
            <a:endParaRPr lang="en-US" sz="1200" dirty="0">
              <a:solidFill>
                <a:srgbClr val="000000"/>
              </a:solidFill>
            </a:endParaRPr>
          </a:p>
        </p:txBody>
      </p:sp>
    </p:spTree>
    <p:extLst>
      <p:ext uri="{BB962C8B-B14F-4D97-AF65-F5344CB8AC3E}">
        <p14:creationId xmlns:p14="http://schemas.microsoft.com/office/powerpoint/2010/main" val="19106414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2352340" y="2445876"/>
            <a:ext cx="7031831" cy="1384995"/>
          </a:xfrm>
          <a:prstGeom prst="rect">
            <a:avLst/>
          </a:prstGeom>
          <a:noFill/>
        </p:spPr>
        <p:txBody>
          <a:bodyPr wrap="square" rtlCol="0">
            <a:spAutoFit/>
          </a:bodyPr>
          <a:lstStyle/>
          <a:p>
            <a:r>
              <a:rPr lang="en-US" altLang="ja-JP" sz="2100" dirty="0">
                <a:latin typeface="Arial" panose="020B0604020202020204" pitchFamily="34" charset="0"/>
                <a:cs typeface="Arial" panose="020B0604020202020204" pitchFamily="34" charset="0"/>
              </a:rPr>
              <a:t>IEICE Ad Hoc Technical Committee on </a:t>
            </a:r>
            <a:r>
              <a:rPr kumimoji="0" lang="en-US" altLang="ja-JP" sz="2100" dirty="0">
                <a:solidFill>
                  <a:srgbClr val="000000"/>
                </a:solidFill>
                <a:latin typeface="Arial" panose="020B0604020202020204" pitchFamily="34" charset="0"/>
                <a:cs typeface="Arial" panose="020B0604020202020204" pitchFamily="34" charset="0"/>
              </a:rPr>
              <a:t>Reliable Radio Remote Control (RRRC) was promoted to Technical Committee renaming it as “Reliable Communication and Control (RCC)” </a:t>
            </a:r>
          </a:p>
        </p:txBody>
      </p:sp>
      <p:sp>
        <p:nvSpPr>
          <p:cNvPr id="4" name="テキスト ボックス 3"/>
          <p:cNvSpPr txBox="1"/>
          <p:nvPr/>
        </p:nvSpPr>
        <p:spPr>
          <a:xfrm>
            <a:off x="694477" y="2437193"/>
            <a:ext cx="1468672" cy="415498"/>
          </a:xfrm>
          <a:prstGeom prst="rect">
            <a:avLst/>
          </a:prstGeom>
          <a:noFill/>
        </p:spPr>
        <p:txBody>
          <a:bodyPr wrap="none" rtlCol="0">
            <a:spAutoFit/>
          </a:bodyPr>
          <a:lstStyle/>
          <a:p>
            <a:r>
              <a:rPr lang="en-US" altLang="ja-JP" sz="2100" dirty="0">
                <a:solidFill>
                  <a:srgbClr val="002060"/>
                </a:solidFill>
                <a:latin typeface="Arial" panose="020B0604020202020204" pitchFamily="34" charset="0"/>
                <a:cs typeface="Arial" panose="020B0604020202020204" pitchFamily="34" charset="0"/>
              </a:rPr>
              <a:t>April 2014:</a:t>
            </a:r>
            <a:endParaRPr lang="ja-JP" altLang="en-US" sz="2100" dirty="0">
              <a:latin typeface="Arial" panose="020B0604020202020204" pitchFamily="34" charset="0"/>
              <a:cs typeface="Arial" panose="020B0604020202020204" pitchFamily="34" charset="0"/>
            </a:endParaRPr>
          </a:p>
        </p:txBody>
      </p:sp>
      <p:sp>
        <p:nvSpPr>
          <p:cNvPr id="5" name="テキスト ボックス 4"/>
          <p:cNvSpPr txBox="1"/>
          <p:nvPr/>
        </p:nvSpPr>
        <p:spPr>
          <a:xfrm>
            <a:off x="217026" y="1916334"/>
            <a:ext cx="1726755" cy="461665"/>
          </a:xfrm>
          <a:prstGeom prst="rect">
            <a:avLst/>
          </a:prstGeom>
          <a:noFill/>
        </p:spPr>
        <p:txBody>
          <a:bodyPr wrap="none" rtlCol="0">
            <a:spAutoFit/>
          </a:bodyPr>
          <a:lstStyle/>
          <a:p>
            <a:r>
              <a:rPr lang="en-US" altLang="ja-JP" sz="2400" dirty="0">
                <a:latin typeface="Arial" panose="020B0604020202020204" pitchFamily="34" charset="0"/>
                <a:cs typeface="Arial" panose="020B0604020202020204" pitchFamily="34" charset="0"/>
              </a:rPr>
              <a:t>Foundation</a:t>
            </a:r>
            <a:endParaRPr lang="ja-JP" altLang="en-US" sz="2400" dirty="0">
              <a:latin typeface="Arial" panose="020B0604020202020204" pitchFamily="34" charset="0"/>
              <a:cs typeface="Arial" panose="020B0604020202020204" pitchFamily="34" charset="0"/>
            </a:endParaRPr>
          </a:p>
        </p:txBody>
      </p:sp>
      <p:grpSp>
        <p:nvGrpSpPr>
          <p:cNvPr id="6" name="グループ化 5"/>
          <p:cNvGrpSpPr/>
          <p:nvPr/>
        </p:nvGrpSpPr>
        <p:grpSpPr>
          <a:xfrm>
            <a:off x="664088" y="4357147"/>
            <a:ext cx="7472910" cy="424180"/>
            <a:chOff x="927897" y="4666525"/>
            <a:chExt cx="9963880" cy="565572"/>
          </a:xfrm>
        </p:grpSpPr>
        <p:sp>
          <p:nvSpPr>
            <p:cNvPr id="7" name="テキスト ボックス 6"/>
            <p:cNvSpPr txBox="1"/>
            <p:nvPr/>
          </p:nvSpPr>
          <p:spPr>
            <a:xfrm>
              <a:off x="3682390" y="4678101"/>
              <a:ext cx="7209387" cy="553996"/>
            </a:xfrm>
            <a:prstGeom prst="rect">
              <a:avLst/>
            </a:prstGeom>
            <a:noFill/>
          </p:spPr>
          <p:txBody>
            <a:bodyPr wrap="square" rtlCol="0">
              <a:spAutoFit/>
            </a:bodyPr>
            <a:lstStyle/>
            <a:p>
              <a:r>
                <a:rPr lang="en-US" altLang="ja-JP" sz="2100" dirty="0">
                  <a:latin typeface="Arial" panose="020B0604020202020204" pitchFamily="34" charset="0"/>
                  <a:cs typeface="Arial" panose="020B0604020202020204" pitchFamily="34" charset="0"/>
                </a:rPr>
                <a:t>Masaaki Katayama (Nagoya University)</a:t>
              </a:r>
              <a:endParaRPr kumimoji="0" lang="en-US" altLang="ja-JP" sz="2100" dirty="0">
                <a:solidFill>
                  <a:srgbClr val="000000"/>
                </a:solidFill>
                <a:latin typeface="Arial" panose="020B0604020202020204" pitchFamily="34" charset="0"/>
                <a:cs typeface="Arial" panose="020B0604020202020204" pitchFamily="34" charset="0"/>
              </a:endParaRPr>
            </a:p>
          </p:txBody>
        </p:sp>
        <p:sp>
          <p:nvSpPr>
            <p:cNvPr id="8" name="テキスト ボックス 7"/>
            <p:cNvSpPr txBox="1"/>
            <p:nvPr/>
          </p:nvSpPr>
          <p:spPr>
            <a:xfrm>
              <a:off x="927897" y="4666525"/>
              <a:ext cx="2655001" cy="553996"/>
            </a:xfrm>
            <a:prstGeom prst="rect">
              <a:avLst/>
            </a:prstGeom>
            <a:noFill/>
          </p:spPr>
          <p:txBody>
            <a:bodyPr wrap="none" rtlCol="0">
              <a:spAutoFit/>
            </a:bodyPr>
            <a:lstStyle/>
            <a:p>
              <a:r>
                <a:rPr lang="en-US" altLang="ja-JP" sz="2100" dirty="0">
                  <a:solidFill>
                    <a:srgbClr val="002060"/>
                  </a:solidFill>
                  <a:latin typeface="Arial" panose="020B0604020202020204" pitchFamily="34" charset="0"/>
                  <a:cs typeface="Arial" panose="020B0604020202020204" pitchFamily="34" charset="0"/>
                </a:rPr>
                <a:t>6/2014-5/2016:</a:t>
              </a:r>
              <a:endParaRPr lang="ja-JP" altLang="en-US" sz="2100" dirty="0">
                <a:latin typeface="Arial" panose="020B0604020202020204" pitchFamily="34" charset="0"/>
                <a:cs typeface="Arial" panose="020B0604020202020204" pitchFamily="34" charset="0"/>
              </a:endParaRPr>
            </a:p>
          </p:txBody>
        </p:sp>
      </p:grpSp>
      <p:sp>
        <p:nvSpPr>
          <p:cNvPr id="9" name="テキスト ボックス 8"/>
          <p:cNvSpPr txBox="1"/>
          <p:nvPr/>
        </p:nvSpPr>
        <p:spPr>
          <a:xfrm>
            <a:off x="218471" y="3836285"/>
            <a:ext cx="1075936" cy="461665"/>
          </a:xfrm>
          <a:prstGeom prst="rect">
            <a:avLst/>
          </a:prstGeom>
          <a:noFill/>
        </p:spPr>
        <p:txBody>
          <a:bodyPr wrap="none" rtlCol="0">
            <a:spAutoFit/>
          </a:bodyPr>
          <a:lstStyle/>
          <a:p>
            <a:r>
              <a:rPr lang="en-US" altLang="ja-JP" sz="2400" dirty="0">
                <a:latin typeface="Arial" panose="020B0604020202020204" pitchFamily="34" charset="0"/>
                <a:cs typeface="Arial" panose="020B0604020202020204" pitchFamily="34" charset="0"/>
              </a:rPr>
              <a:t>Chairs</a:t>
            </a:r>
            <a:endParaRPr lang="ja-JP" altLang="en-US" sz="2400" dirty="0">
              <a:latin typeface="Arial" panose="020B0604020202020204" pitchFamily="34" charset="0"/>
              <a:cs typeface="Arial" panose="020B0604020202020204" pitchFamily="34" charset="0"/>
            </a:endParaRPr>
          </a:p>
        </p:txBody>
      </p:sp>
      <p:grpSp>
        <p:nvGrpSpPr>
          <p:cNvPr id="10" name="グループ化 9"/>
          <p:cNvGrpSpPr/>
          <p:nvPr/>
        </p:nvGrpSpPr>
        <p:grpSpPr>
          <a:xfrm>
            <a:off x="664088" y="4836047"/>
            <a:ext cx="7472910" cy="424180"/>
            <a:chOff x="929824" y="5235609"/>
            <a:chExt cx="9963880" cy="565572"/>
          </a:xfrm>
        </p:grpSpPr>
        <p:sp>
          <p:nvSpPr>
            <p:cNvPr id="11" name="テキスト ボックス 10"/>
            <p:cNvSpPr txBox="1"/>
            <p:nvPr/>
          </p:nvSpPr>
          <p:spPr>
            <a:xfrm>
              <a:off x="3684317" y="5247185"/>
              <a:ext cx="7209387" cy="553996"/>
            </a:xfrm>
            <a:prstGeom prst="rect">
              <a:avLst/>
            </a:prstGeom>
            <a:noFill/>
          </p:spPr>
          <p:txBody>
            <a:bodyPr wrap="square" rtlCol="0">
              <a:spAutoFit/>
            </a:bodyPr>
            <a:lstStyle/>
            <a:p>
              <a:r>
                <a:rPr lang="en-US" altLang="ja-JP" sz="2100" dirty="0" err="1">
                  <a:latin typeface="Arial" panose="020B0604020202020204" pitchFamily="34" charset="0"/>
                  <a:cs typeface="Arial" panose="020B0604020202020204" pitchFamily="34" charset="0"/>
                </a:rPr>
                <a:t>Shinsuke</a:t>
              </a:r>
              <a:r>
                <a:rPr lang="en-US" altLang="ja-JP" sz="2100" dirty="0">
                  <a:latin typeface="Arial" panose="020B0604020202020204" pitchFamily="34" charset="0"/>
                  <a:cs typeface="Arial" panose="020B0604020202020204" pitchFamily="34" charset="0"/>
                </a:rPr>
                <a:t> Hara (Osaka City University)</a:t>
              </a:r>
              <a:endParaRPr kumimoji="0" lang="en-US" altLang="ja-JP" sz="2100" dirty="0">
                <a:solidFill>
                  <a:srgbClr val="000000"/>
                </a:solidFill>
                <a:latin typeface="Arial" panose="020B0604020202020204" pitchFamily="34" charset="0"/>
                <a:cs typeface="Arial" panose="020B0604020202020204" pitchFamily="34" charset="0"/>
              </a:endParaRPr>
            </a:p>
          </p:txBody>
        </p:sp>
        <p:sp>
          <p:nvSpPr>
            <p:cNvPr id="12" name="テキスト ボックス 11"/>
            <p:cNvSpPr txBox="1"/>
            <p:nvPr/>
          </p:nvSpPr>
          <p:spPr>
            <a:xfrm>
              <a:off x="929824" y="5235609"/>
              <a:ext cx="2655001" cy="553996"/>
            </a:xfrm>
            <a:prstGeom prst="rect">
              <a:avLst/>
            </a:prstGeom>
            <a:noFill/>
          </p:spPr>
          <p:txBody>
            <a:bodyPr wrap="none" rtlCol="0">
              <a:spAutoFit/>
            </a:bodyPr>
            <a:lstStyle/>
            <a:p>
              <a:r>
                <a:rPr lang="en-US" altLang="ja-JP" sz="2100" dirty="0">
                  <a:solidFill>
                    <a:srgbClr val="002060"/>
                  </a:solidFill>
                  <a:latin typeface="Arial" panose="020B0604020202020204" pitchFamily="34" charset="0"/>
                  <a:cs typeface="Arial" panose="020B0604020202020204" pitchFamily="34" charset="0"/>
                </a:rPr>
                <a:t>6/2016-5/2018:</a:t>
              </a:r>
              <a:endParaRPr lang="ja-JP" altLang="en-US" sz="2100" dirty="0">
                <a:latin typeface="Arial" panose="020B0604020202020204" pitchFamily="34" charset="0"/>
                <a:cs typeface="Arial" panose="020B0604020202020204" pitchFamily="34" charset="0"/>
              </a:endParaRPr>
            </a:p>
          </p:txBody>
        </p:sp>
      </p:grpSp>
      <p:grpSp>
        <p:nvGrpSpPr>
          <p:cNvPr id="13" name="グループ化 12"/>
          <p:cNvGrpSpPr/>
          <p:nvPr/>
        </p:nvGrpSpPr>
        <p:grpSpPr>
          <a:xfrm>
            <a:off x="664088" y="5314947"/>
            <a:ext cx="7472910" cy="424180"/>
            <a:chOff x="929824" y="5235609"/>
            <a:chExt cx="9963880" cy="565572"/>
          </a:xfrm>
        </p:grpSpPr>
        <p:sp>
          <p:nvSpPr>
            <p:cNvPr id="14" name="テキスト ボックス 13"/>
            <p:cNvSpPr txBox="1"/>
            <p:nvPr/>
          </p:nvSpPr>
          <p:spPr>
            <a:xfrm>
              <a:off x="3684317" y="5247185"/>
              <a:ext cx="7209387" cy="553996"/>
            </a:xfrm>
            <a:prstGeom prst="rect">
              <a:avLst/>
            </a:prstGeom>
            <a:noFill/>
          </p:spPr>
          <p:txBody>
            <a:bodyPr wrap="square" rtlCol="0">
              <a:spAutoFit/>
            </a:bodyPr>
            <a:lstStyle/>
            <a:p>
              <a:r>
                <a:rPr lang="en-US" altLang="ja-JP" sz="2100" dirty="0">
                  <a:latin typeface="Arial" panose="020B0604020202020204" pitchFamily="34" charset="0"/>
                  <a:cs typeface="Arial" panose="020B0604020202020204" pitchFamily="34" charset="0"/>
                </a:rPr>
                <a:t>Kazunori Hayashi (Osaka City University)</a:t>
              </a:r>
              <a:endParaRPr kumimoji="0" lang="en-US" altLang="ja-JP" sz="2100" dirty="0">
                <a:solidFill>
                  <a:srgbClr val="000000"/>
                </a:solidFill>
                <a:latin typeface="Arial" panose="020B0604020202020204" pitchFamily="34" charset="0"/>
                <a:cs typeface="Arial" panose="020B0604020202020204" pitchFamily="34" charset="0"/>
              </a:endParaRPr>
            </a:p>
          </p:txBody>
        </p:sp>
        <p:sp>
          <p:nvSpPr>
            <p:cNvPr id="15" name="テキスト ボックス 14"/>
            <p:cNvSpPr txBox="1"/>
            <p:nvPr/>
          </p:nvSpPr>
          <p:spPr>
            <a:xfrm>
              <a:off x="929824" y="5235609"/>
              <a:ext cx="2665687" cy="553996"/>
            </a:xfrm>
            <a:prstGeom prst="rect">
              <a:avLst/>
            </a:prstGeom>
            <a:noFill/>
          </p:spPr>
          <p:txBody>
            <a:bodyPr wrap="none" rtlCol="0">
              <a:spAutoFit/>
            </a:bodyPr>
            <a:lstStyle/>
            <a:p>
              <a:r>
                <a:rPr lang="en-US" altLang="ja-JP" sz="2100" dirty="0">
                  <a:solidFill>
                    <a:srgbClr val="002060"/>
                  </a:solidFill>
                  <a:latin typeface="Arial" panose="020B0604020202020204" pitchFamily="34" charset="0"/>
                  <a:cs typeface="Arial" panose="020B0604020202020204" pitchFamily="34" charset="0"/>
                </a:rPr>
                <a:t>6/2018-           :</a:t>
              </a:r>
              <a:endParaRPr lang="ja-JP" altLang="en-US" sz="2100" dirty="0">
                <a:latin typeface="Arial" panose="020B0604020202020204" pitchFamily="34" charset="0"/>
                <a:cs typeface="Arial" panose="020B0604020202020204" pitchFamily="34" charset="0"/>
              </a:endParaRPr>
            </a:p>
          </p:txBody>
        </p:sp>
      </p:grpSp>
      <p:sp>
        <p:nvSpPr>
          <p:cNvPr id="16" name="日付プレースホルダー 1">
            <a:extLst>
              <a:ext uri="{FF2B5EF4-FFF2-40B4-BE49-F238E27FC236}">
                <a16:creationId xmlns:a16="http://schemas.microsoft.com/office/drawing/2014/main" id="{796A087F-C894-4214-BD76-15903B0E3D47}"/>
              </a:ext>
            </a:extLst>
          </p:cNvPr>
          <p:cNvSpPr>
            <a:spLocks noGrp="1"/>
          </p:cNvSpPr>
          <p:nvPr>
            <p:ph type="dt" sz="half" idx="2"/>
          </p:nvPr>
        </p:nvSpPr>
        <p:spPr>
          <a:xfrm>
            <a:off x="811560" y="333236"/>
            <a:ext cx="1600200" cy="215444"/>
          </a:xfrm>
        </p:spPr>
        <p:txBody>
          <a:bodyPr/>
          <a:lstStyle/>
          <a:p>
            <a:r>
              <a:rPr lang="en-US" altLang="ja-JP">
                <a:solidFill>
                  <a:srgbClr val="000000"/>
                </a:solidFill>
              </a:rPr>
              <a:t>November 2018</a:t>
            </a:r>
            <a:endParaRPr lang="en-US" dirty="0">
              <a:solidFill>
                <a:srgbClr val="000000"/>
              </a:solidFill>
            </a:endParaRPr>
          </a:p>
        </p:txBody>
      </p:sp>
      <p:sp>
        <p:nvSpPr>
          <p:cNvPr id="18" name="タイトル 1">
            <a:extLst>
              <a:ext uri="{FF2B5EF4-FFF2-40B4-BE49-F238E27FC236}">
                <a16:creationId xmlns:a16="http://schemas.microsoft.com/office/drawing/2014/main" id="{CBBE68BA-C150-4F1B-A417-664940BBE6BE}"/>
              </a:ext>
            </a:extLst>
          </p:cNvPr>
          <p:cNvSpPr txBox="1">
            <a:spLocks/>
          </p:cNvSpPr>
          <p:nvPr/>
        </p:nvSpPr>
        <p:spPr>
          <a:xfrm>
            <a:off x="899592" y="836712"/>
            <a:ext cx="7488832" cy="936104"/>
          </a:xfrm>
          <a:prstGeom prst="rect">
            <a:avLst/>
          </a:prstGeom>
        </p:spPr>
        <p:txBody>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pPr>
              <a:lnSpc>
                <a:spcPts val="3700"/>
              </a:lnSpc>
            </a:pPr>
            <a:r>
              <a:rPr kumimoji="1" lang="en-US" altLang="ja-JP" kern="0" dirty="0"/>
              <a:t>1.2 History of IEICE TC RCC (1/2)</a:t>
            </a:r>
            <a:br>
              <a:rPr kumimoji="1" lang="en-US" altLang="ja-JP" kern="0" dirty="0"/>
            </a:br>
            <a:r>
              <a:rPr kumimoji="1" lang="en-US" altLang="ja-JP" kern="0" dirty="0"/>
              <a:t>(Reliable Communication and Control)</a:t>
            </a:r>
            <a:endParaRPr kumimoji="1" lang="ja-JP" altLang="en-US" kern="0" dirty="0"/>
          </a:p>
        </p:txBody>
      </p:sp>
      <p:sp>
        <p:nvSpPr>
          <p:cNvPr id="19" name="スライド番号プレースホルダー 3">
            <a:extLst>
              <a:ext uri="{FF2B5EF4-FFF2-40B4-BE49-F238E27FC236}">
                <a16:creationId xmlns:a16="http://schemas.microsoft.com/office/drawing/2014/main" id="{304868BA-37DA-44E1-88BE-6696B24A0C8C}"/>
              </a:ext>
            </a:extLst>
          </p:cNvPr>
          <p:cNvSpPr>
            <a:spLocks noGrp="1"/>
          </p:cNvSpPr>
          <p:nvPr>
            <p:ph type="sldNum" sz="quarter" idx="12"/>
          </p:nvPr>
        </p:nvSpPr>
        <p:spPr>
          <a:xfrm>
            <a:off x="4286294" y="6475413"/>
            <a:ext cx="647613" cy="184666"/>
          </a:xfrm>
        </p:spPr>
        <p:txBody>
          <a:bodyPr/>
          <a:lstStyle/>
          <a:p>
            <a:pPr>
              <a:defRPr/>
            </a:pPr>
            <a:r>
              <a:rPr lang="en-US">
                <a:solidFill>
                  <a:srgbClr val="000000"/>
                </a:solidFill>
              </a:rPr>
              <a:t>Slide </a:t>
            </a:r>
            <a:fld id="{C65D8D74-25E4-4A14-9B13-1C1CBE0663D9}" type="slidenum">
              <a:rPr lang="en-US" smtClean="0">
                <a:solidFill>
                  <a:srgbClr val="000000"/>
                </a:solidFill>
              </a:rPr>
              <a:pPr>
                <a:defRPr/>
              </a:pPr>
              <a:t>5</a:t>
            </a:fld>
            <a:endParaRPr lang="en-US">
              <a:solidFill>
                <a:srgbClr val="000000"/>
              </a:solidFill>
            </a:endParaRPr>
          </a:p>
        </p:txBody>
      </p:sp>
      <p:sp>
        <p:nvSpPr>
          <p:cNvPr id="21" name="フッター プレースホルダー 4">
            <a:extLst>
              <a:ext uri="{FF2B5EF4-FFF2-40B4-BE49-F238E27FC236}">
                <a16:creationId xmlns:a16="http://schemas.microsoft.com/office/drawing/2014/main" id="{866921EF-97E6-428F-BF4B-88FA689BA24F}"/>
              </a:ext>
            </a:extLst>
          </p:cNvPr>
          <p:cNvSpPr>
            <a:spLocks noGrp="1"/>
          </p:cNvSpPr>
          <p:nvPr>
            <p:ph type="ftr" sz="quarter" idx="3"/>
          </p:nvPr>
        </p:nvSpPr>
        <p:spPr>
          <a:xfrm>
            <a:off x="5652120" y="6475413"/>
            <a:ext cx="3168352" cy="369332"/>
          </a:xfrm>
        </p:spPr>
        <p:txBody>
          <a:bodyPr/>
          <a:lstStyle/>
          <a:p>
            <a:r>
              <a:rPr lang="en-US" sz="1200">
                <a:solidFill>
                  <a:srgbClr val="000000"/>
                </a:solidFill>
              </a:rPr>
              <a:t>Shinsuke Hara(Osaka City Univ.) Ryuji Kohno(YNU, CWC, CWC-Nippon),</a:t>
            </a:r>
            <a:endParaRPr lang="en-US" sz="1200" dirty="0">
              <a:solidFill>
                <a:srgbClr val="000000"/>
              </a:solidFill>
            </a:endParaRPr>
          </a:p>
        </p:txBody>
      </p:sp>
    </p:spTree>
    <p:extLst>
      <p:ext uri="{BB962C8B-B14F-4D97-AF65-F5344CB8AC3E}">
        <p14:creationId xmlns:p14="http://schemas.microsoft.com/office/powerpoint/2010/main" val="16867946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1043608" y="3147259"/>
            <a:ext cx="7031831" cy="738664"/>
          </a:xfrm>
          <a:prstGeom prst="rect">
            <a:avLst/>
          </a:prstGeom>
          <a:noFill/>
        </p:spPr>
        <p:txBody>
          <a:bodyPr wrap="square" rtlCol="0">
            <a:spAutoFit/>
          </a:bodyPr>
          <a:lstStyle/>
          <a:p>
            <a:r>
              <a:rPr lang="en-US" altLang="ja-JP" sz="2100" dirty="0">
                <a:latin typeface="Arial" panose="020B0604020202020204" pitchFamily="34" charset="0"/>
                <a:cs typeface="Arial" panose="020B0604020202020204" pitchFamily="34" charset="0"/>
              </a:rPr>
              <a:t>58 members from academia, national institution, industries and so on</a:t>
            </a:r>
            <a:endParaRPr kumimoji="0" lang="en-US" altLang="ja-JP" sz="2100" dirty="0">
              <a:solidFill>
                <a:srgbClr val="000000"/>
              </a:solidFill>
              <a:latin typeface="Arial" panose="020B0604020202020204" pitchFamily="34" charset="0"/>
              <a:cs typeface="Arial" panose="020B0604020202020204" pitchFamily="34" charset="0"/>
            </a:endParaRPr>
          </a:p>
        </p:txBody>
      </p:sp>
      <p:sp>
        <p:nvSpPr>
          <p:cNvPr id="5" name="テキスト ボックス 4"/>
          <p:cNvSpPr txBox="1"/>
          <p:nvPr/>
        </p:nvSpPr>
        <p:spPr>
          <a:xfrm>
            <a:off x="899592" y="2492896"/>
            <a:ext cx="1963999" cy="461665"/>
          </a:xfrm>
          <a:prstGeom prst="rect">
            <a:avLst/>
          </a:prstGeom>
          <a:noFill/>
        </p:spPr>
        <p:txBody>
          <a:bodyPr wrap="none" rtlCol="0">
            <a:spAutoFit/>
          </a:bodyPr>
          <a:lstStyle/>
          <a:p>
            <a:r>
              <a:rPr lang="en-US" altLang="ja-JP" sz="2400" dirty="0">
                <a:latin typeface="Arial" panose="020B0604020202020204" pitchFamily="34" charset="0"/>
                <a:cs typeface="Arial" panose="020B0604020202020204" pitchFamily="34" charset="0"/>
              </a:rPr>
              <a:t>TC members</a:t>
            </a:r>
            <a:endParaRPr lang="ja-JP" altLang="en-US" sz="2400" dirty="0">
              <a:latin typeface="Arial" panose="020B0604020202020204" pitchFamily="34" charset="0"/>
              <a:cs typeface="Arial" panose="020B0604020202020204" pitchFamily="34" charset="0"/>
            </a:endParaRPr>
          </a:p>
        </p:txBody>
      </p:sp>
      <p:sp>
        <p:nvSpPr>
          <p:cNvPr id="6" name="日付プレースホルダー 1">
            <a:extLst>
              <a:ext uri="{FF2B5EF4-FFF2-40B4-BE49-F238E27FC236}">
                <a16:creationId xmlns:a16="http://schemas.microsoft.com/office/drawing/2014/main" id="{0EE1999C-9F25-4E2E-95C3-FFD3AC81EDFB}"/>
              </a:ext>
            </a:extLst>
          </p:cNvPr>
          <p:cNvSpPr>
            <a:spLocks noGrp="1"/>
          </p:cNvSpPr>
          <p:nvPr>
            <p:ph type="dt" sz="half" idx="2"/>
          </p:nvPr>
        </p:nvSpPr>
        <p:spPr>
          <a:xfrm>
            <a:off x="811560" y="333236"/>
            <a:ext cx="1600200" cy="215444"/>
          </a:xfrm>
        </p:spPr>
        <p:txBody>
          <a:bodyPr/>
          <a:lstStyle/>
          <a:p>
            <a:r>
              <a:rPr lang="en-US" altLang="ja-JP">
                <a:solidFill>
                  <a:srgbClr val="000000"/>
                </a:solidFill>
              </a:rPr>
              <a:t>November 2018</a:t>
            </a:r>
            <a:endParaRPr lang="en-US" dirty="0">
              <a:solidFill>
                <a:srgbClr val="000000"/>
              </a:solidFill>
            </a:endParaRPr>
          </a:p>
        </p:txBody>
      </p:sp>
      <p:sp>
        <p:nvSpPr>
          <p:cNvPr id="7" name="タイトル 1">
            <a:extLst>
              <a:ext uri="{FF2B5EF4-FFF2-40B4-BE49-F238E27FC236}">
                <a16:creationId xmlns:a16="http://schemas.microsoft.com/office/drawing/2014/main" id="{DF91C5D2-ABC6-4F40-AE85-11582F436E0E}"/>
              </a:ext>
            </a:extLst>
          </p:cNvPr>
          <p:cNvSpPr txBox="1">
            <a:spLocks/>
          </p:cNvSpPr>
          <p:nvPr/>
        </p:nvSpPr>
        <p:spPr>
          <a:xfrm>
            <a:off x="899592" y="836712"/>
            <a:ext cx="7488832" cy="936104"/>
          </a:xfrm>
          <a:prstGeom prst="rect">
            <a:avLst/>
          </a:prstGeom>
        </p:spPr>
        <p:txBody>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pPr>
              <a:lnSpc>
                <a:spcPts val="3700"/>
              </a:lnSpc>
            </a:pPr>
            <a:r>
              <a:rPr kumimoji="1" lang="en-US" altLang="ja-JP" kern="0" dirty="0"/>
              <a:t>1.2 History of IEICE TC RCC (2/2)</a:t>
            </a:r>
            <a:br>
              <a:rPr kumimoji="1" lang="en-US" altLang="ja-JP" kern="0" dirty="0"/>
            </a:br>
            <a:r>
              <a:rPr kumimoji="1" lang="en-US" altLang="ja-JP" kern="0" dirty="0"/>
              <a:t>(Reliable Communication and Control)</a:t>
            </a:r>
            <a:endParaRPr kumimoji="1" lang="ja-JP" altLang="en-US" kern="0" dirty="0"/>
          </a:p>
        </p:txBody>
      </p:sp>
      <p:sp>
        <p:nvSpPr>
          <p:cNvPr id="8" name="スライド番号プレースホルダー 3">
            <a:extLst>
              <a:ext uri="{FF2B5EF4-FFF2-40B4-BE49-F238E27FC236}">
                <a16:creationId xmlns:a16="http://schemas.microsoft.com/office/drawing/2014/main" id="{218F05F8-339D-4B1B-95F9-BF3C8A8EA69D}"/>
              </a:ext>
            </a:extLst>
          </p:cNvPr>
          <p:cNvSpPr>
            <a:spLocks noGrp="1"/>
          </p:cNvSpPr>
          <p:nvPr>
            <p:ph type="sldNum" sz="quarter" idx="12"/>
          </p:nvPr>
        </p:nvSpPr>
        <p:spPr>
          <a:xfrm>
            <a:off x="4286294" y="6475413"/>
            <a:ext cx="647613" cy="184666"/>
          </a:xfrm>
        </p:spPr>
        <p:txBody>
          <a:bodyPr/>
          <a:lstStyle/>
          <a:p>
            <a:pPr>
              <a:defRPr/>
            </a:pPr>
            <a:r>
              <a:rPr lang="en-US">
                <a:solidFill>
                  <a:srgbClr val="000000"/>
                </a:solidFill>
              </a:rPr>
              <a:t>Slide </a:t>
            </a:r>
            <a:fld id="{C65D8D74-25E4-4A14-9B13-1C1CBE0663D9}" type="slidenum">
              <a:rPr lang="en-US" smtClean="0">
                <a:solidFill>
                  <a:srgbClr val="000000"/>
                </a:solidFill>
              </a:rPr>
              <a:pPr>
                <a:defRPr/>
              </a:pPr>
              <a:t>6</a:t>
            </a:fld>
            <a:endParaRPr lang="en-US">
              <a:solidFill>
                <a:srgbClr val="000000"/>
              </a:solidFill>
            </a:endParaRPr>
          </a:p>
        </p:txBody>
      </p:sp>
      <p:sp>
        <p:nvSpPr>
          <p:cNvPr id="10" name="フッター プレースホルダー 4">
            <a:extLst>
              <a:ext uri="{FF2B5EF4-FFF2-40B4-BE49-F238E27FC236}">
                <a16:creationId xmlns:a16="http://schemas.microsoft.com/office/drawing/2014/main" id="{54F00B19-253D-4939-ADE4-0685A6D31086}"/>
              </a:ext>
            </a:extLst>
          </p:cNvPr>
          <p:cNvSpPr>
            <a:spLocks noGrp="1"/>
          </p:cNvSpPr>
          <p:nvPr>
            <p:ph type="ftr" sz="quarter" idx="3"/>
          </p:nvPr>
        </p:nvSpPr>
        <p:spPr>
          <a:xfrm>
            <a:off x="5652120" y="6475413"/>
            <a:ext cx="3168352" cy="369332"/>
          </a:xfrm>
        </p:spPr>
        <p:txBody>
          <a:bodyPr/>
          <a:lstStyle/>
          <a:p>
            <a:r>
              <a:rPr lang="en-US" sz="1200">
                <a:solidFill>
                  <a:srgbClr val="000000"/>
                </a:solidFill>
              </a:rPr>
              <a:t>Shinsuke Hara(Osaka City Univ.) Ryuji Kohno(YNU, CWC, CWC-Nippon),</a:t>
            </a:r>
            <a:endParaRPr lang="en-US" sz="1200" dirty="0">
              <a:solidFill>
                <a:srgbClr val="000000"/>
              </a:solidFill>
            </a:endParaRPr>
          </a:p>
        </p:txBody>
      </p:sp>
    </p:spTree>
    <p:extLst>
      <p:ext uri="{BB962C8B-B14F-4D97-AF65-F5344CB8AC3E}">
        <p14:creationId xmlns:p14="http://schemas.microsoft.com/office/powerpoint/2010/main" val="14883875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テキスト ボックス 17"/>
          <p:cNvSpPr txBox="1"/>
          <p:nvPr/>
        </p:nvSpPr>
        <p:spPr>
          <a:xfrm>
            <a:off x="408902" y="2122978"/>
            <a:ext cx="8483578" cy="3970318"/>
          </a:xfrm>
          <a:prstGeom prst="rect">
            <a:avLst/>
          </a:prstGeom>
          <a:noFill/>
        </p:spPr>
        <p:txBody>
          <a:bodyPr wrap="square" rtlCol="0">
            <a:spAutoFit/>
          </a:bodyPr>
          <a:lstStyle/>
          <a:p>
            <a:pPr marL="342900" indent="-342900">
              <a:buFont typeface="Arial" panose="020B0604020202020204" pitchFamily="34" charset="0"/>
              <a:buChar char="•"/>
            </a:pPr>
            <a:r>
              <a:rPr lang="en-US" altLang="ja-JP" sz="2100" dirty="0">
                <a:latin typeface="Arial" panose="020B0604020202020204" pitchFamily="34" charset="0"/>
                <a:cs typeface="Arial" panose="020B0604020202020204" pitchFamily="34" charset="0"/>
              </a:rPr>
              <a:t>Promotes interdisciplinary researches between communication and control</a:t>
            </a:r>
            <a:r>
              <a:rPr kumimoji="0" lang="en-US" altLang="ja-JP" sz="2100" dirty="0">
                <a:solidFill>
                  <a:srgbClr val="000000"/>
                </a:solidFill>
                <a:latin typeface="Arial" panose="020B0604020202020204" pitchFamily="34" charset="0"/>
                <a:cs typeface="Arial" panose="020B0604020202020204" pitchFamily="34" charset="0"/>
              </a:rPr>
              <a:t> to enhance </a:t>
            </a:r>
            <a:r>
              <a:rPr kumimoji="0" lang="en-US" altLang="ja-JP" sz="2100" dirty="0">
                <a:solidFill>
                  <a:schemeClr val="accent5"/>
                </a:solidFill>
                <a:latin typeface="Arial" panose="020B0604020202020204" pitchFamily="34" charset="0"/>
                <a:cs typeface="Arial" panose="020B0604020202020204" pitchFamily="34" charset="0"/>
              </a:rPr>
              <a:t>dependability</a:t>
            </a:r>
            <a:r>
              <a:rPr kumimoji="0" lang="en-US" altLang="ja-JP" sz="2100" dirty="0">
                <a:solidFill>
                  <a:srgbClr val="000000"/>
                </a:solidFill>
                <a:latin typeface="Arial" panose="020B0604020202020204" pitchFamily="34" charset="0"/>
                <a:cs typeface="Arial" panose="020B0604020202020204" pitchFamily="34" charset="0"/>
              </a:rPr>
              <a:t> in systems and among systems, such as devices, machines and plants</a:t>
            </a:r>
          </a:p>
          <a:p>
            <a:pPr marL="342900" indent="-342900">
              <a:buFont typeface="Arial" panose="020B0604020202020204" pitchFamily="34" charset="0"/>
              <a:buChar char="•"/>
            </a:pPr>
            <a:r>
              <a:rPr kumimoji="0" lang="en-US" altLang="ja-JP" sz="2100" dirty="0">
                <a:solidFill>
                  <a:srgbClr val="000000"/>
                </a:solidFill>
                <a:latin typeface="Arial" panose="020B0604020202020204" pitchFamily="34" charset="0"/>
                <a:cs typeface="Arial" panose="020B0604020202020204" pitchFamily="34" charset="0"/>
              </a:rPr>
              <a:t>Gives different view-points on system construction, dealing with devices and machines as application-layer entities in communication model</a:t>
            </a:r>
          </a:p>
          <a:p>
            <a:pPr marL="342900" indent="-342900">
              <a:buFont typeface="Arial" panose="020B0604020202020204" pitchFamily="34" charset="0"/>
              <a:buChar char="•"/>
            </a:pPr>
            <a:r>
              <a:rPr kumimoji="0" lang="en-US" altLang="ja-JP" sz="2100" dirty="0">
                <a:solidFill>
                  <a:srgbClr val="000000"/>
                </a:solidFill>
                <a:latin typeface="Arial" panose="020B0604020202020204" pitchFamily="34" charset="0"/>
                <a:cs typeface="Arial" panose="020B0604020202020204" pitchFamily="34" charset="0"/>
              </a:rPr>
              <a:t>Carries out academic researches on the fusion of communication theory, information theory and control theory</a:t>
            </a:r>
          </a:p>
          <a:p>
            <a:pPr marL="342900" indent="-342900">
              <a:buFont typeface="Arial" panose="020B0604020202020204" pitchFamily="34" charset="0"/>
              <a:buChar char="•"/>
            </a:pPr>
            <a:r>
              <a:rPr kumimoji="0" lang="en-US" altLang="ja-JP" sz="2100" dirty="0">
                <a:solidFill>
                  <a:srgbClr val="000000"/>
                </a:solidFill>
                <a:latin typeface="Arial" panose="020B0604020202020204" pitchFamily="34" charset="0"/>
                <a:cs typeface="Arial" panose="020B0604020202020204" pitchFamily="34" charset="0"/>
              </a:rPr>
              <a:t>Pursues researches related to the elements of </a:t>
            </a:r>
            <a:r>
              <a:rPr kumimoji="0" lang="en-US" altLang="ja-JP" sz="2100" dirty="0">
                <a:solidFill>
                  <a:schemeClr val="accent5"/>
                </a:solidFill>
                <a:latin typeface="Arial" panose="020B0604020202020204" pitchFamily="34" charset="0"/>
                <a:cs typeface="Arial" panose="020B0604020202020204" pitchFamily="34" charset="0"/>
              </a:rPr>
              <a:t>dependability</a:t>
            </a:r>
            <a:r>
              <a:rPr kumimoji="0" lang="en-US" altLang="ja-JP" sz="2100" dirty="0">
                <a:solidFill>
                  <a:srgbClr val="000000"/>
                </a:solidFill>
                <a:latin typeface="Arial" panose="020B0604020202020204" pitchFamily="34" charset="0"/>
                <a:cs typeface="Arial" panose="020B0604020202020204" pitchFamily="34" charset="0"/>
              </a:rPr>
              <a:t> such as reliability, availability, maintainability, security and safety</a:t>
            </a:r>
          </a:p>
          <a:p>
            <a:pPr marL="342900" indent="-342900">
              <a:buFont typeface="Arial" panose="020B0604020202020204" pitchFamily="34" charset="0"/>
              <a:buChar char="•"/>
            </a:pPr>
            <a:r>
              <a:rPr kumimoji="0" lang="en-US" altLang="ja-JP" sz="2100" dirty="0">
                <a:solidFill>
                  <a:srgbClr val="000000"/>
                </a:solidFill>
                <a:latin typeface="Arial" panose="020B0604020202020204" pitchFamily="34" charset="0"/>
                <a:cs typeface="Arial" panose="020B0604020202020204" pitchFamily="34" charset="0"/>
              </a:rPr>
              <a:t>Applies the developed theories and techniques into real industrial applications</a:t>
            </a:r>
            <a:endParaRPr lang="ja-JP" altLang="en-US" sz="2100" dirty="0"/>
          </a:p>
        </p:txBody>
      </p:sp>
      <p:sp>
        <p:nvSpPr>
          <p:cNvPr id="4" name="日付プレースホルダー 1">
            <a:extLst>
              <a:ext uri="{FF2B5EF4-FFF2-40B4-BE49-F238E27FC236}">
                <a16:creationId xmlns:a16="http://schemas.microsoft.com/office/drawing/2014/main" id="{61B83985-8C14-41F9-A7B1-1CC9F940093E}"/>
              </a:ext>
            </a:extLst>
          </p:cNvPr>
          <p:cNvSpPr>
            <a:spLocks noGrp="1"/>
          </p:cNvSpPr>
          <p:nvPr>
            <p:ph type="dt" sz="half" idx="2"/>
          </p:nvPr>
        </p:nvSpPr>
        <p:spPr>
          <a:xfrm>
            <a:off x="811560" y="333236"/>
            <a:ext cx="1600200" cy="215444"/>
          </a:xfrm>
        </p:spPr>
        <p:txBody>
          <a:bodyPr/>
          <a:lstStyle/>
          <a:p>
            <a:r>
              <a:rPr lang="en-US" altLang="ja-JP">
                <a:solidFill>
                  <a:srgbClr val="000000"/>
                </a:solidFill>
              </a:rPr>
              <a:t>November 2018</a:t>
            </a:r>
            <a:endParaRPr lang="en-US" dirty="0">
              <a:solidFill>
                <a:srgbClr val="000000"/>
              </a:solidFill>
            </a:endParaRPr>
          </a:p>
        </p:txBody>
      </p:sp>
      <p:sp>
        <p:nvSpPr>
          <p:cNvPr id="5" name="タイトル 1">
            <a:extLst>
              <a:ext uri="{FF2B5EF4-FFF2-40B4-BE49-F238E27FC236}">
                <a16:creationId xmlns:a16="http://schemas.microsoft.com/office/drawing/2014/main" id="{31A4BEC3-24C9-4C9D-B8FA-767C61C84680}"/>
              </a:ext>
            </a:extLst>
          </p:cNvPr>
          <p:cNvSpPr txBox="1">
            <a:spLocks/>
          </p:cNvSpPr>
          <p:nvPr/>
        </p:nvSpPr>
        <p:spPr>
          <a:xfrm>
            <a:off x="899592" y="836712"/>
            <a:ext cx="7488832" cy="936104"/>
          </a:xfrm>
          <a:prstGeom prst="rect">
            <a:avLst/>
          </a:prstGeom>
        </p:spPr>
        <p:txBody>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pPr>
              <a:lnSpc>
                <a:spcPts val="3700"/>
              </a:lnSpc>
            </a:pPr>
            <a:r>
              <a:rPr lang="en-US" altLang="ja-JP" kern="0" dirty="0"/>
              <a:t>2. Scope</a:t>
            </a:r>
            <a:r>
              <a:rPr kumimoji="1" lang="en-US" altLang="ja-JP" kern="0" dirty="0"/>
              <a:t> of IEICE TC RCC</a:t>
            </a:r>
            <a:br>
              <a:rPr kumimoji="1" lang="en-US" altLang="ja-JP" kern="0" dirty="0"/>
            </a:br>
            <a:r>
              <a:rPr kumimoji="1" lang="en-US" altLang="ja-JP" kern="0" dirty="0"/>
              <a:t>(Reliable Communication and Control)</a:t>
            </a:r>
            <a:endParaRPr kumimoji="1" lang="ja-JP" altLang="en-US" kern="0" dirty="0"/>
          </a:p>
        </p:txBody>
      </p:sp>
      <p:sp>
        <p:nvSpPr>
          <p:cNvPr id="6" name="スライド番号プレースホルダー 3">
            <a:extLst>
              <a:ext uri="{FF2B5EF4-FFF2-40B4-BE49-F238E27FC236}">
                <a16:creationId xmlns:a16="http://schemas.microsoft.com/office/drawing/2014/main" id="{5ECE24DF-2E50-4B88-8EF4-217345A132FC}"/>
              </a:ext>
            </a:extLst>
          </p:cNvPr>
          <p:cNvSpPr>
            <a:spLocks noGrp="1"/>
          </p:cNvSpPr>
          <p:nvPr>
            <p:ph type="sldNum" sz="quarter" idx="12"/>
          </p:nvPr>
        </p:nvSpPr>
        <p:spPr>
          <a:xfrm>
            <a:off x="4286294" y="6475413"/>
            <a:ext cx="647613" cy="184666"/>
          </a:xfrm>
        </p:spPr>
        <p:txBody>
          <a:bodyPr/>
          <a:lstStyle/>
          <a:p>
            <a:pPr>
              <a:defRPr/>
            </a:pPr>
            <a:r>
              <a:rPr lang="en-US">
                <a:solidFill>
                  <a:srgbClr val="000000"/>
                </a:solidFill>
              </a:rPr>
              <a:t>Slide </a:t>
            </a:r>
            <a:fld id="{C65D8D74-25E4-4A14-9B13-1C1CBE0663D9}" type="slidenum">
              <a:rPr lang="en-US" smtClean="0">
                <a:solidFill>
                  <a:srgbClr val="000000"/>
                </a:solidFill>
              </a:rPr>
              <a:pPr>
                <a:defRPr/>
              </a:pPr>
              <a:t>7</a:t>
            </a:fld>
            <a:endParaRPr lang="en-US">
              <a:solidFill>
                <a:srgbClr val="000000"/>
              </a:solidFill>
            </a:endParaRPr>
          </a:p>
        </p:txBody>
      </p:sp>
      <p:sp>
        <p:nvSpPr>
          <p:cNvPr id="8" name="フッター プレースホルダー 4">
            <a:extLst>
              <a:ext uri="{FF2B5EF4-FFF2-40B4-BE49-F238E27FC236}">
                <a16:creationId xmlns:a16="http://schemas.microsoft.com/office/drawing/2014/main" id="{CA119A82-398E-4629-BFD4-C9855A596F59}"/>
              </a:ext>
            </a:extLst>
          </p:cNvPr>
          <p:cNvSpPr>
            <a:spLocks noGrp="1"/>
          </p:cNvSpPr>
          <p:nvPr>
            <p:ph type="ftr" sz="quarter" idx="3"/>
          </p:nvPr>
        </p:nvSpPr>
        <p:spPr>
          <a:xfrm>
            <a:off x="5652120" y="6475413"/>
            <a:ext cx="3168352" cy="369332"/>
          </a:xfrm>
        </p:spPr>
        <p:txBody>
          <a:bodyPr/>
          <a:lstStyle/>
          <a:p>
            <a:r>
              <a:rPr lang="en-US" sz="1200">
                <a:solidFill>
                  <a:srgbClr val="000000"/>
                </a:solidFill>
              </a:rPr>
              <a:t>Shinsuke Hara(Osaka City Univ.) Ryuji Kohno(YNU, CWC, CWC-Nippon),</a:t>
            </a:r>
            <a:endParaRPr lang="en-US" sz="1200" dirty="0">
              <a:solidFill>
                <a:srgbClr val="000000"/>
              </a:solidFill>
            </a:endParaRPr>
          </a:p>
        </p:txBody>
      </p:sp>
    </p:spTree>
    <p:extLst>
      <p:ext uri="{BB962C8B-B14F-4D97-AF65-F5344CB8AC3E}">
        <p14:creationId xmlns:p14="http://schemas.microsoft.com/office/powerpoint/2010/main" val="6977303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テキスト ボックス 17"/>
          <p:cNvSpPr txBox="1"/>
          <p:nvPr/>
        </p:nvSpPr>
        <p:spPr>
          <a:xfrm>
            <a:off x="899592" y="2230120"/>
            <a:ext cx="7772740" cy="3647152"/>
          </a:xfrm>
          <a:prstGeom prst="rect">
            <a:avLst/>
          </a:prstGeom>
          <a:noFill/>
        </p:spPr>
        <p:txBody>
          <a:bodyPr wrap="square" rtlCol="0">
            <a:spAutoFit/>
          </a:bodyPr>
          <a:lstStyle/>
          <a:p>
            <a:pPr marL="342900" indent="-342900">
              <a:buFont typeface="Arial" panose="020B0604020202020204" pitchFamily="34" charset="0"/>
              <a:buChar char="•"/>
            </a:pPr>
            <a:r>
              <a:rPr lang="en-US" altLang="ja-JP" sz="2100" dirty="0">
                <a:latin typeface="Arial" panose="020B0604020202020204" pitchFamily="34" charset="0"/>
                <a:cs typeface="Arial" panose="020B0604020202020204" pitchFamily="34" charset="0"/>
              </a:rPr>
              <a:t>Any topics related to “</a:t>
            </a:r>
            <a:r>
              <a:rPr lang="en-US" altLang="ja-JP" sz="2100" dirty="0">
                <a:solidFill>
                  <a:srgbClr val="002060"/>
                </a:solidFill>
                <a:latin typeface="Arial" panose="020B0604020202020204" pitchFamily="34" charset="0"/>
                <a:cs typeface="Arial" panose="020B0604020202020204" pitchFamily="34" charset="0"/>
              </a:rPr>
              <a:t>dependability</a:t>
            </a:r>
            <a:r>
              <a:rPr lang="en-US" altLang="ja-JP" sz="2100" dirty="0">
                <a:latin typeface="Arial" panose="020B0604020202020204" pitchFamily="34" charset="0"/>
                <a:cs typeface="Arial" panose="020B0604020202020204" pitchFamily="34" charset="0"/>
              </a:rPr>
              <a:t>” which is composed of “reliability,” “availability,” “maintainability,” “security” and “safety”</a:t>
            </a:r>
          </a:p>
          <a:p>
            <a:pPr marL="342900" indent="-342900">
              <a:buFont typeface="Arial" panose="020B0604020202020204" pitchFamily="34" charset="0"/>
              <a:buChar char="•"/>
            </a:pPr>
            <a:r>
              <a:rPr lang="en-US" altLang="ja-JP" sz="2100" dirty="0">
                <a:latin typeface="Arial" panose="020B0604020202020204" pitchFamily="34" charset="0"/>
                <a:cs typeface="Arial" panose="020B0604020202020204" pitchFamily="34" charset="0"/>
              </a:rPr>
              <a:t>Remote and wireless control</a:t>
            </a:r>
          </a:p>
          <a:p>
            <a:pPr marL="342900" indent="-342900">
              <a:buFont typeface="Arial" panose="020B0604020202020204" pitchFamily="34" charset="0"/>
              <a:buChar char="•"/>
            </a:pPr>
            <a:r>
              <a:rPr lang="en-US" altLang="ja-JP" sz="2100" dirty="0">
                <a:latin typeface="Arial" panose="020B0604020202020204" pitchFamily="34" charset="0"/>
                <a:cs typeface="Arial" panose="020B0604020202020204" pitchFamily="34" charset="0"/>
              </a:rPr>
              <a:t>Machine to machine (M2M) communications</a:t>
            </a:r>
          </a:p>
          <a:p>
            <a:pPr marL="342900" indent="-342900">
              <a:buFont typeface="Arial" panose="020B0604020202020204" pitchFamily="34" charset="0"/>
              <a:buChar char="•"/>
            </a:pPr>
            <a:r>
              <a:rPr lang="en-US" altLang="ja-JP" sz="2100" dirty="0">
                <a:latin typeface="Arial" panose="020B0604020202020204" pitchFamily="34" charset="0"/>
                <a:cs typeface="Arial" panose="020B0604020202020204" pitchFamily="34" charset="0"/>
              </a:rPr>
              <a:t>Internet of Things (</a:t>
            </a:r>
            <a:r>
              <a:rPr lang="en-US" altLang="ja-JP" sz="2100" dirty="0" err="1">
                <a:latin typeface="Arial" panose="020B0604020202020204" pitchFamily="34" charset="0"/>
                <a:cs typeface="Arial" panose="020B0604020202020204" pitchFamily="34" charset="0"/>
              </a:rPr>
              <a:t>IoTs</a:t>
            </a:r>
            <a:r>
              <a:rPr lang="en-US" altLang="ja-JP" sz="2100" dirty="0">
                <a:latin typeface="Arial" panose="020B0604020202020204" pitchFamily="34" charset="0"/>
                <a:cs typeface="Arial" panose="020B0604020202020204" pitchFamily="34" charset="0"/>
              </a:rPr>
              <a:t>)</a:t>
            </a:r>
          </a:p>
          <a:p>
            <a:pPr marL="342900" indent="-342900">
              <a:buFont typeface="Arial" panose="020B0604020202020204" pitchFamily="34" charset="0"/>
              <a:buChar char="•"/>
            </a:pPr>
            <a:r>
              <a:rPr lang="en-US" altLang="ja-JP" sz="2100" dirty="0">
                <a:latin typeface="Arial" panose="020B0604020202020204" pitchFamily="34" charset="0"/>
                <a:cs typeface="Arial" panose="020B0604020202020204" pitchFamily="34" charset="0"/>
              </a:rPr>
              <a:t>Theory and practice for enhance </a:t>
            </a:r>
            <a:r>
              <a:rPr lang="en-US" altLang="ja-JP" sz="2100" dirty="0">
                <a:solidFill>
                  <a:srgbClr val="002060"/>
                </a:solidFill>
                <a:latin typeface="Arial" panose="020B0604020202020204" pitchFamily="34" charset="0"/>
                <a:cs typeface="Arial" panose="020B0604020202020204" pitchFamily="34" charset="0"/>
              </a:rPr>
              <a:t>dependability</a:t>
            </a:r>
            <a:r>
              <a:rPr lang="en-US" altLang="ja-JP" sz="2100" dirty="0">
                <a:latin typeface="Arial" panose="020B0604020202020204" pitchFamily="34" charset="0"/>
                <a:cs typeface="Arial" panose="020B0604020202020204" pitchFamily="34" charset="0"/>
              </a:rPr>
              <a:t> in factories and plants, energy networks, medicine/wellness and so on</a:t>
            </a:r>
          </a:p>
          <a:p>
            <a:pPr marL="342900" indent="-342900">
              <a:buFont typeface="Arial" panose="020B0604020202020204" pitchFamily="34" charset="0"/>
              <a:buChar char="•"/>
            </a:pPr>
            <a:r>
              <a:rPr lang="en-US" altLang="ja-JP" sz="2100" dirty="0">
                <a:latin typeface="Arial" panose="020B0604020202020204" pitchFamily="34" charset="0"/>
                <a:cs typeface="Arial" panose="020B0604020202020204" pitchFamily="34" charset="0"/>
              </a:rPr>
              <a:t>Swarm robotics, multi-agent systems</a:t>
            </a:r>
          </a:p>
          <a:p>
            <a:pPr marL="342900" indent="-342900">
              <a:buFont typeface="Arial" panose="020B0604020202020204" pitchFamily="34" charset="0"/>
              <a:buChar char="•"/>
            </a:pPr>
            <a:endParaRPr lang="en-US" altLang="ja-JP" sz="21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endParaRPr lang="ja-JP" altLang="en-US" sz="2100" dirty="0"/>
          </a:p>
        </p:txBody>
      </p:sp>
      <p:sp>
        <p:nvSpPr>
          <p:cNvPr id="4" name="日付プレースホルダー 1">
            <a:extLst>
              <a:ext uri="{FF2B5EF4-FFF2-40B4-BE49-F238E27FC236}">
                <a16:creationId xmlns:a16="http://schemas.microsoft.com/office/drawing/2014/main" id="{5479B05C-1428-48DC-BDB9-69015356E18E}"/>
              </a:ext>
            </a:extLst>
          </p:cNvPr>
          <p:cNvSpPr>
            <a:spLocks noGrp="1"/>
          </p:cNvSpPr>
          <p:nvPr>
            <p:ph type="dt" sz="half" idx="2"/>
          </p:nvPr>
        </p:nvSpPr>
        <p:spPr>
          <a:xfrm>
            <a:off x="811560" y="333236"/>
            <a:ext cx="1600200" cy="215444"/>
          </a:xfrm>
        </p:spPr>
        <p:txBody>
          <a:bodyPr/>
          <a:lstStyle/>
          <a:p>
            <a:r>
              <a:rPr lang="en-US" altLang="ja-JP">
                <a:solidFill>
                  <a:srgbClr val="000000"/>
                </a:solidFill>
              </a:rPr>
              <a:t>November 2018</a:t>
            </a:r>
            <a:endParaRPr lang="en-US" dirty="0">
              <a:solidFill>
                <a:srgbClr val="000000"/>
              </a:solidFill>
            </a:endParaRPr>
          </a:p>
        </p:txBody>
      </p:sp>
      <p:sp>
        <p:nvSpPr>
          <p:cNvPr id="5" name="タイトル 1">
            <a:extLst>
              <a:ext uri="{FF2B5EF4-FFF2-40B4-BE49-F238E27FC236}">
                <a16:creationId xmlns:a16="http://schemas.microsoft.com/office/drawing/2014/main" id="{51EF70A0-C109-4D24-9F06-E386374CCA42}"/>
              </a:ext>
            </a:extLst>
          </p:cNvPr>
          <p:cNvSpPr txBox="1">
            <a:spLocks/>
          </p:cNvSpPr>
          <p:nvPr/>
        </p:nvSpPr>
        <p:spPr>
          <a:xfrm>
            <a:off x="899592" y="836712"/>
            <a:ext cx="7488832" cy="936104"/>
          </a:xfrm>
          <a:prstGeom prst="rect">
            <a:avLst/>
          </a:prstGeom>
        </p:spPr>
        <p:txBody>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pPr>
              <a:lnSpc>
                <a:spcPts val="3700"/>
              </a:lnSpc>
            </a:pPr>
            <a:r>
              <a:rPr kumimoji="1" lang="en-US" altLang="ja-JP" kern="0" dirty="0"/>
              <a:t>3. Covered Areas of IEICE TC RCC </a:t>
            </a:r>
            <a:br>
              <a:rPr kumimoji="1" lang="en-US" altLang="ja-JP" kern="0" dirty="0"/>
            </a:br>
            <a:r>
              <a:rPr kumimoji="1" lang="en-US" altLang="ja-JP" kern="0" dirty="0"/>
              <a:t>(Reliable Communication and Control)</a:t>
            </a:r>
            <a:endParaRPr kumimoji="1" lang="ja-JP" altLang="en-US" kern="0" dirty="0"/>
          </a:p>
        </p:txBody>
      </p:sp>
      <p:sp>
        <p:nvSpPr>
          <p:cNvPr id="6" name="スライド番号プレースホルダー 3">
            <a:extLst>
              <a:ext uri="{FF2B5EF4-FFF2-40B4-BE49-F238E27FC236}">
                <a16:creationId xmlns:a16="http://schemas.microsoft.com/office/drawing/2014/main" id="{0A785C36-CCDF-48A6-B5A3-486A7779B3EE}"/>
              </a:ext>
            </a:extLst>
          </p:cNvPr>
          <p:cNvSpPr>
            <a:spLocks noGrp="1"/>
          </p:cNvSpPr>
          <p:nvPr>
            <p:ph type="sldNum" sz="quarter" idx="12"/>
          </p:nvPr>
        </p:nvSpPr>
        <p:spPr>
          <a:xfrm>
            <a:off x="4286294" y="6475413"/>
            <a:ext cx="647613" cy="184666"/>
          </a:xfrm>
        </p:spPr>
        <p:txBody>
          <a:bodyPr/>
          <a:lstStyle/>
          <a:p>
            <a:pPr>
              <a:defRPr/>
            </a:pPr>
            <a:r>
              <a:rPr lang="en-US">
                <a:solidFill>
                  <a:srgbClr val="000000"/>
                </a:solidFill>
              </a:rPr>
              <a:t>Slide </a:t>
            </a:r>
            <a:fld id="{C65D8D74-25E4-4A14-9B13-1C1CBE0663D9}" type="slidenum">
              <a:rPr lang="en-US" smtClean="0">
                <a:solidFill>
                  <a:srgbClr val="000000"/>
                </a:solidFill>
              </a:rPr>
              <a:pPr>
                <a:defRPr/>
              </a:pPr>
              <a:t>8</a:t>
            </a:fld>
            <a:endParaRPr lang="en-US">
              <a:solidFill>
                <a:srgbClr val="000000"/>
              </a:solidFill>
            </a:endParaRPr>
          </a:p>
        </p:txBody>
      </p:sp>
      <p:sp>
        <p:nvSpPr>
          <p:cNvPr id="8" name="フッター プレースホルダー 4">
            <a:extLst>
              <a:ext uri="{FF2B5EF4-FFF2-40B4-BE49-F238E27FC236}">
                <a16:creationId xmlns:a16="http://schemas.microsoft.com/office/drawing/2014/main" id="{FFF4000B-8CBB-4BFB-983D-421CA2A5B2D7}"/>
              </a:ext>
            </a:extLst>
          </p:cNvPr>
          <p:cNvSpPr>
            <a:spLocks noGrp="1"/>
          </p:cNvSpPr>
          <p:nvPr>
            <p:ph type="ftr" sz="quarter" idx="3"/>
          </p:nvPr>
        </p:nvSpPr>
        <p:spPr>
          <a:xfrm>
            <a:off x="5652120" y="6475413"/>
            <a:ext cx="3168352" cy="369332"/>
          </a:xfrm>
        </p:spPr>
        <p:txBody>
          <a:bodyPr/>
          <a:lstStyle/>
          <a:p>
            <a:r>
              <a:rPr lang="en-US" sz="1200">
                <a:solidFill>
                  <a:srgbClr val="000000"/>
                </a:solidFill>
              </a:rPr>
              <a:t>Shinsuke Hara(Osaka City Univ.) Ryuji Kohno(YNU, CWC, CWC-Nippon),</a:t>
            </a:r>
            <a:endParaRPr lang="en-US" sz="1200" dirty="0">
              <a:solidFill>
                <a:srgbClr val="000000"/>
              </a:solidFill>
            </a:endParaRPr>
          </a:p>
        </p:txBody>
      </p:sp>
    </p:spTree>
    <p:extLst>
      <p:ext uri="{BB962C8B-B14F-4D97-AF65-F5344CB8AC3E}">
        <p14:creationId xmlns:p14="http://schemas.microsoft.com/office/powerpoint/2010/main" val="3787236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グループ化 5"/>
          <p:cNvGrpSpPr/>
          <p:nvPr/>
        </p:nvGrpSpPr>
        <p:grpSpPr>
          <a:xfrm>
            <a:off x="905867" y="2211759"/>
            <a:ext cx="4026743" cy="752743"/>
            <a:chOff x="610935" y="1473408"/>
            <a:chExt cx="5368991" cy="1003656"/>
          </a:xfrm>
        </p:grpSpPr>
        <p:sp>
          <p:nvSpPr>
            <p:cNvPr id="4" name="正方形/長方形 3"/>
            <p:cNvSpPr/>
            <p:nvPr/>
          </p:nvSpPr>
          <p:spPr>
            <a:xfrm>
              <a:off x="610935" y="1473408"/>
              <a:ext cx="5368991" cy="492442"/>
            </a:xfrm>
            <a:prstGeom prst="rect">
              <a:avLst/>
            </a:prstGeom>
          </p:spPr>
          <p:txBody>
            <a:bodyPr wrap="none">
              <a:spAutoFit/>
            </a:bodyPr>
            <a:lstStyle/>
            <a:p>
              <a:pPr marL="257175" indent="-257175">
                <a:buFont typeface="Arial" panose="020B0604020202020204" pitchFamily="34" charset="0"/>
                <a:buChar char="•"/>
              </a:pPr>
              <a:r>
                <a:rPr lang="en-US" altLang="ja-JP" dirty="0">
                  <a:latin typeface="Arial" panose="020B0604020202020204" pitchFamily="34" charset="0"/>
                  <a:ea typeface="HGP創英角ｺﾞｼｯｸUB"/>
                  <a:cs typeface="Arial" panose="020B0604020202020204" pitchFamily="34" charset="0"/>
                </a:rPr>
                <a:t>2016 FY 1st Workshop (2016/5/13)</a:t>
              </a:r>
            </a:p>
          </p:txBody>
        </p:sp>
        <p:sp>
          <p:nvSpPr>
            <p:cNvPr id="5" name="正方形/長方形 4"/>
            <p:cNvSpPr/>
            <p:nvPr/>
          </p:nvSpPr>
          <p:spPr>
            <a:xfrm>
              <a:off x="1550415" y="1984622"/>
              <a:ext cx="3095976" cy="492442"/>
            </a:xfrm>
            <a:prstGeom prst="rect">
              <a:avLst/>
            </a:prstGeom>
          </p:spPr>
          <p:txBody>
            <a:bodyPr wrap="none">
              <a:spAutoFit/>
            </a:bodyPr>
            <a:lstStyle/>
            <a:p>
              <a:r>
                <a:rPr lang="en-US" altLang="ja-JP" dirty="0">
                  <a:latin typeface="Arial" panose="020B0604020202020204" pitchFamily="34" charset="0"/>
                  <a:ea typeface="HGP創英角ｺﾞｼｯｸUB"/>
                  <a:cs typeface="Arial" panose="020B0604020202020204" pitchFamily="34" charset="0"/>
                </a:rPr>
                <a:t>11 oral presentations</a:t>
              </a:r>
              <a:endParaRPr lang="ja-JP" altLang="en-US" dirty="0">
                <a:latin typeface="Arial" panose="020B0604020202020204" pitchFamily="34" charset="0"/>
                <a:cs typeface="Arial" panose="020B0604020202020204" pitchFamily="34" charset="0"/>
              </a:endParaRPr>
            </a:p>
          </p:txBody>
        </p:sp>
      </p:grpSp>
      <p:grpSp>
        <p:nvGrpSpPr>
          <p:cNvPr id="25" name="グループ化 24"/>
          <p:cNvGrpSpPr/>
          <p:nvPr/>
        </p:nvGrpSpPr>
        <p:grpSpPr>
          <a:xfrm>
            <a:off x="905867" y="4847530"/>
            <a:ext cx="5633915" cy="1029742"/>
            <a:chOff x="477820" y="4328011"/>
            <a:chExt cx="7511887" cy="1372989"/>
          </a:xfrm>
        </p:grpSpPr>
        <p:sp>
          <p:nvSpPr>
            <p:cNvPr id="14" name="正方形/長方形 13"/>
            <p:cNvSpPr/>
            <p:nvPr/>
          </p:nvSpPr>
          <p:spPr>
            <a:xfrm>
              <a:off x="477820" y="4328011"/>
              <a:ext cx="7511887" cy="492443"/>
            </a:xfrm>
            <a:prstGeom prst="rect">
              <a:avLst/>
            </a:prstGeom>
          </p:spPr>
          <p:txBody>
            <a:bodyPr wrap="none">
              <a:spAutoFit/>
            </a:bodyPr>
            <a:lstStyle/>
            <a:p>
              <a:pPr marL="257175" indent="-257175">
                <a:buFont typeface="Arial" panose="020B0604020202020204" pitchFamily="34" charset="0"/>
                <a:buChar char="•"/>
              </a:pPr>
              <a:r>
                <a:rPr lang="en-US" altLang="ja-JP" dirty="0">
                  <a:latin typeface="Arial" panose="020B0604020202020204" pitchFamily="34" charset="0"/>
                  <a:ea typeface="HGP創英角ｺﾞｼｯｸUB"/>
                  <a:cs typeface="Arial" panose="020B0604020202020204" pitchFamily="34" charset="0"/>
                </a:rPr>
                <a:t>2016 FY IEICE Society Conference (2016/9/20-23)</a:t>
              </a:r>
            </a:p>
          </p:txBody>
        </p:sp>
        <p:sp>
          <p:nvSpPr>
            <p:cNvPr id="15" name="正方形/長方形 14"/>
            <p:cNvSpPr/>
            <p:nvPr/>
          </p:nvSpPr>
          <p:spPr>
            <a:xfrm>
              <a:off x="1417300" y="4839226"/>
              <a:ext cx="5871694" cy="861774"/>
            </a:xfrm>
            <a:prstGeom prst="rect">
              <a:avLst/>
            </a:prstGeom>
          </p:spPr>
          <p:txBody>
            <a:bodyPr wrap="none">
              <a:spAutoFit/>
            </a:bodyPr>
            <a:lstStyle/>
            <a:p>
              <a:r>
                <a:rPr lang="en-US" altLang="ja-JP" dirty="0">
                  <a:latin typeface="Arial" panose="020B0604020202020204" pitchFamily="34" charset="0"/>
                  <a:ea typeface="HGP創英角ｺﾞｼｯｸUB"/>
                  <a:cs typeface="Arial" panose="020B0604020202020204" pitchFamily="34" charset="0"/>
                </a:rPr>
                <a:t>8 oral presentations and 1 symposium on</a:t>
              </a:r>
            </a:p>
            <a:p>
              <a:r>
                <a:rPr lang="en-US" altLang="ja-JP" dirty="0">
                  <a:latin typeface="Arial" panose="020B0604020202020204" pitchFamily="34" charset="0"/>
                  <a:ea typeface="HGP創英角ｺﾞｼｯｸUB"/>
                  <a:cs typeface="Arial" panose="020B0604020202020204" pitchFamily="34" charset="0"/>
                </a:rPr>
                <a:t>“Communication and Control of Robots”</a:t>
              </a:r>
              <a:endParaRPr lang="ja-JP" altLang="en-US" dirty="0">
                <a:latin typeface="Arial" panose="020B0604020202020204" pitchFamily="34" charset="0"/>
                <a:cs typeface="Arial" panose="020B0604020202020204" pitchFamily="34" charset="0"/>
              </a:endParaRPr>
            </a:p>
          </p:txBody>
        </p:sp>
      </p:grpSp>
      <p:grpSp>
        <p:nvGrpSpPr>
          <p:cNvPr id="19" name="グループ化 18"/>
          <p:cNvGrpSpPr/>
          <p:nvPr/>
        </p:nvGrpSpPr>
        <p:grpSpPr>
          <a:xfrm>
            <a:off x="905867" y="3968940"/>
            <a:ext cx="5711109" cy="752743"/>
            <a:chOff x="610935" y="1473408"/>
            <a:chExt cx="7614812" cy="1003656"/>
          </a:xfrm>
        </p:grpSpPr>
        <p:sp>
          <p:nvSpPr>
            <p:cNvPr id="20" name="正方形/長方形 19"/>
            <p:cNvSpPr/>
            <p:nvPr/>
          </p:nvSpPr>
          <p:spPr>
            <a:xfrm>
              <a:off x="610935" y="1473408"/>
              <a:ext cx="5916150" cy="492442"/>
            </a:xfrm>
            <a:prstGeom prst="rect">
              <a:avLst/>
            </a:prstGeom>
          </p:spPr>
          <p:txBody>
            <a:bodyPr wrap="none">
              <a:spAutoFit/>
            </a:bodyPr>
            <a:lstStyle/>
            <a:p>
              <a:pPr marL="257175" indent="-257175">
                <a:buFont typeface="Arial" panose="020B0604020202020204" pitchFamily="34" charset="0"/>
                <a:buChar char="•"/>
              </a:pPr>
              <a:r>
                <a:rPr lang="en-US" altLang="ja-JP" dirty="0">
                  <a:latin typeface="Arial" panose="020B0604020202020204" pitchFamily="34" charset="0"/>
                  <a:ea typeface="HGP創英角ｺﾞｼｯｸUB"/>
                  <a:cs typeface="Arial" panose="020B0604020202020204" pitchFamily="34" charset="0"/>
                </a:rPr>
                <a:t>2016 FY 2nd Workshop (2016/7/20-22)</a:t>
              </a:r>
            </a:p>
          </p:txBody>
        </p:sp>
        <p:sp>
          <p:nvSpPr>
            <p:cNvPr id="21" name="正方形/長方形 20"/>
            <p:cNvSpPr/>
            <p:nvPr/>
          </p:nvSpPr>
          <p:spPr>
            <a:xfrm>
              <a:off x="1550415" y="1984622"/>
              <a:ext cx="6675332" cy="492442"/>
            </a:xfrm>
            <a:prstGeom prst="rect">
              <a:avLst/>
            </a:prstGeom>
          </p:spPr>
          <p:txBody>
            <a:bodyPr wrap="none">
              <a:spAutoFit/>
            </a:bodyPr>
            <a:lstStyle/>
            <a:p>
              <a:r>
                <a:rPr lang="en-US" altLang="ja-JP" dirty="0">
                  <a:latin typeface="Arial" panose="020B0604020202020204" pitchFamily="34" charset="0"/>
                  <a:ea typeface="HGP創英角ｺﾞｼｯｸUB"/>
                  <a:cs typeface="Arial" panose="020B0604020202020204" pitchFamily="34" charset="0"/>
                </a:rPr>
                <a:t>3 poster presentations and 6 oral presentations</a:t>
              </a:r>
              <a:endParaRPr lang="ja-JP" altLang="en-US" dirty="0">
                <a:latin typeface="Arial" panose="020B0604020202020204" pitchFamily="34" charset="0"/>
                <a:cs typeface="Arial" panose="020B0604020202020204" pitchFamily="34" charset="0"/>
              </a:endParaRPr>
            </a:p>
          </p:txBody>
        </p:sp>
      </p:grpSp>
      <p:grpSp>
        <p:nvGrpSpPr>
          <p:cNvPr id="22" name="グループ化 21"/>
          <p:cNvGrpSpPr/>
          <p:nvPr/>
        </p:nvGrpSpPr>
        <p:grpSpPr>
          <a:xfrm>
            <a:off x="905866" y="3090349"/>
            <a:ext cx="7698582" cy="752743"/>
            <a:chOff x="610935" y="1473408"/>
            <a:chExt cx="10264775" cy="1003656"/>
          </a:xfrm>
        </p:grpSpPr>
        <p:sp>
          <p:nvSpPr>
            <p:cNvPr id="23" name="正方形/長方形 22"/>
            <p:cNvSpPr/>
            <p:nvPr/>
          </p:nvSpPr>
          <p:spPr>
            <a:xfrm>
              <a:off x="610935" y="1473408"/>
              <a:ext cx="10264775" cy="492442"/>
            </a:xfrm>
            <a:prstGeom prst="rect">
              <a:avLst/>
            </a:prstGeom>
          </p:spPr>
          <p:txBody>
            <a:bodyPr wrap="none">
              <a:spAutoFit/>
            </a:bodyPr>
            <a:lstStyle/>
            <a:p>
              <a:pPr marL="257175" indent="-257175">
                <a:buFont typeface="Arial" panose="020B0604020202020204" pitchFamily="34" charset="0"/>
                <a:buChar char="•"/>
              </a:pPr>
              <a:r>
                <a:rPr lang="en-US" altLang="ja-JP" dirty="0">
                  <a:latin typeface="Arial" panose="020B0604020202020204" pitchFamily="34" charset="0"/>
                  <a:ea typeface="HGP創英角ｺﾞｼｯｸUB"/>
                  <a:cs typeface="Arial" panose="020B0604020202020204" pitchFamily="34" charset="0"/>
                </a:rPr>
                <a:t>2016 FY SmartCom2016 RCC Session in Oulu, Finland (2016/5/15-16)</a:t>
              </a:r>
            </a:p>
          </p:txBody>
        </p:sp>
        <p:sp>
          <p:nvSpPr>
            <p:cNvPr id="24" name="正方形/長方形 23"/>
            <p:cNvSpPr/>
            <p:nvPr/>
          </p:nvSpPr>
          <p:spPr>
            <a:xfrm>
              <a:off x="1550415" y="1984622"/>
              <a:ext cx="2947816" cy="492442"/>
            </a:xfrm>
            <a:prstGeom prst="rect">
              <a:avLst/>
            </a:prstGeom>
          </p:spPr>
          <p:txBody>
            <a:bodyPr wrap="none">
              <a:spAutoFit/>
            </a:bodyPr>
            <a:lstStyle/>
            <a:p>
              <a:r>
                <a:rPr lang="en-US" altLang="ja-JP" dirty="0">
                  <a:latin typeface="Arial" panose="020B0604020202020204" pitchFamily="34" charset="0"/>
                  <a:ea typeface="HGP創英角ｺﾞｼｯｸUB"/>
                  <a:cs typeface="Arial" panose="020B0604020202020204" pitchFamily="34" charset="0"/>
                </a:rPr>
                <a:t>4 oral presentations</a:t>
              </a:r>
              <a:endParaRPr lang="ja-JP" altLang="en-US" dirty="0">
                <a:latin typeface="Arial" panose="020B0604020202020204" pitchFamily="34" charset="0"/>
                <a:cs typeface="Arial" panose="020B0604020202020204" pitchFamily="34" charset="0"/>
              </a:endParaRPr>
            </a:p>
          </p:txBody>
        </p:sp>
      </p:grpSp>
      <p:sp>
        <p:nvSpPr>
          <p:cNvPr id="16" name="日付プレースホルダー 1">
            <a:extLst>
              <a:ext uri="{FF2B5EF4-FFF2-40B4-BE49-F238E27FC236}">
                <a16:creationId xmlns:a16="http://schemas.microsoft.com/office/drawing/2014/main" id="{A44B0C22-CBBB-4514-AA6E-A92F2AD2E56E}"/>
              </a:ext>
            </a:extLst>
          </p:cNvPr>
          <p:cNvSpPr>
            <a:spLocks noGrp="1"/>
          </p:cNvSpPr>
          <p:nvPr>
            <p:ph type="dt" sz="half" idx="2"/>
          </p:nvPr>
        </p:nvSpPr>
        <p:spPr>
          <a:xfrm>
            <a:off x="811560" y="333236"/>
            <a:ext cx="1600200" cy="215444"/>
          </a:xfrm>
        </p:spPr>
        <p:txBody>
          <a:bodyPr/>
          <a:lstStyle/>
          <a:p>
            <a:r>
              <a:rPr lang="en-US" altLang="ja-JP">
                <a:solidFill>
                  <a:srgbClr val="000000"/>
                </a:solidFill>
              </a:rPr>
              <a:t>November 2018</a:t>
            </a:r>
            <a:endParaRPr lang="en-US" dirty="0">
              <a:solidFill>
                <a:srgbClr val="000000"/>
              </a:solidFill>
            </a:endParaRPr>
          </a:p>
        </p:txBody>
      </p:sp>
      <p:sp>
        <p:nvSpPr>
          <p:cNvPr id="17" name="タイトル 1">
            <a:extLst>
              <a:ext uri="{FF2B5EF4-FFF2-40B4-BE49-F238E27FC236}">
                <a16:creationId xmlns:a16="http://schemas.microsoft.com/office/drawing/2014/main" id="{45366870-CD32-4555-887B-156A82CB81A1}"/>
              </a:ext>
            </a:extLst>
          </p:cNvPr>
          <p:cNvSpPr txBox="1">
            <a:spLocks/>
          </p:cNvSpPr>
          <p:nvPr/>
        </p:nvSpPr>
        <p:spPr>
          <a:xfrm>
            <a:off x="323528" y="836712"/>
            <a:ext cx="8685364" cy="936104"/>
          </a:xfrm>
          <a:prstGeom prst="rect">
            <a:avLst/>
          </a:prstGeom>
        </p:spPr>
        <p:txBody>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pPr>
              <a:lnSpc>
                <a:spcPts val="3700"/>
              </a:lnSpc>
            </a:pPr>
            <a:r>
              <a:rPr kumimoji="1" lang="en-US" altLang="ja-JP" kern="0" dirty="0"/>
              <a:t>4. Recent Activities of IEICE TC RCC (1/5)</a:t>
            </a:r>
            <a:br>
              <a:rPr kumimoji="1" lang="en-US" altLang="ja-JP" kern="0" dirty="0"/>
            </a:br>
            <a:r>
              <a:rPr kumimoji="1" lang="en-US" altLang="ja-JP" kern="0" dirty="0"/>
              <a:t>(Reliable Communication and Control)</a:t>
            </a:r>
            <a:endParaRPr kumimoji="1" lang="ja-JP" altLang="en-US" kern="0" dirty="0"/>
          </a:p>
        </p:txBody>
      </p:sp>
      <p:sp>
        <p:nvSpPr>
          <p:cNvPr id="18" name="スライド番号プレースホルダー 3">
            <a:extLst>
              <a:ext uri="{FF2B5EF4-FFF2-40B4-BE49-F238E27FC236}">
                <a16:creationId xmlns:a16="http://schemas.microsoft.com/office/drawing/2014/main" id="{FDD8A028-D296-480C-A535-3FD48C61FFE0}"/>
              </a:ext>
            </a:extLst>
          </p:cNvPr>
          <p:cNvSpPr>
            <a:spLocks noGrp="1"/>
          </p:cNvSpPr>
          <p:nvPr>
            <p:ph type="sldNum" sz="quarter" idx="12"/>
          </p:nvPr>
        </p:nvSpPr>
        <p:spPr>
          <a:xfrm>
            <a:off x="4286294" y="6475413"/>
            <a:ext cx="647613" cy="184666"/>
          </a:xfrm>
        </p:spPr>
        <p:txBody>
          <a:bodyPr/>
          <a:lstStyle/>
          <a:p>
            <a:pPr>
              <a:defRPr/>
            </a:pPr>
            <a:r>
              <a:rPr lang="en-US">
                <a:solidFill>
                  <a:srgbClr val="000000"/>
                </a:solidFill>
              </a:rPr>
              <a:t>Slide </a:t>
            </a:r>
            <a:fld id="{C65D8D74-25E4-4A14-9B13-1C1CBE0663D9}" type="slidenum">
              <a:rPr lang="en-US" smtClean="0">
                <a:solidFill>
                  <a:srgbClr val="000000"/>
                </a:solidFill>
              </a:rPr>
              <a:pPr>
                <a:defRPr/>
              </a:pPr>
              <a:t>9</a:t>
            </a:fld>
            <a:endParaRPr lang="en-US">
              <a:solidFill>
                <a:srgbClr val="000000"/>
              </a:solidFill>
            </a:endParaRPr>
          </a:p>
        </p:txBody>
      </p:sp>
      <p:sp>
        <p:nvSpPr>
          <p:cNvPr id="27" name="フッター プレースホルダー 4">
            <a:extLst>
              <a:ext uri="{FF2B5EF4-FFF2-40B4-BE49-F238E27FC236}">
                <a16:creationId xmlns:a16="http://schemas.microsoft.com/office/drawing/2014/main" id="{E1B6DFDC-C342-439F-921D-7404A4DBE601}"/>
              </a:ext>
            </a:extLst>
          </p:cNvPr>
          <p:cNvSpPr>
            <a:spLocks noGrp="1"/>
          </p:cNvSpPr>
          <p:nvPr>
            <p:ph type="ftr" sz="quarter" idx="3"/>
          </p:nvPr>
        </p:nvSpPr>
        <p:spPr>
          <a:xfrm>
            <a:off x="5652120" y="6475413"/>
            <a:ext cx="3168352" cy="369332"/>
          </a:xfrm>
        </p:spPr>
        <p:txBody>
          <a:bodyPr/>
          <a:lstStyle/>
          <a:p>
            <a:r>
              <a:rPr lang="en-US" sz="1200">
                <a:solidFill>
                  <a:srgbClr val="000000"/>
                </a:solidFill>
              </a:rPr>
              <a:t>Shinsuke Hara(Osaka City Univ.) Ryuji Kohno(YNU, CWC, CWC-Nippon),</a:t>
            </a:r>
            <a:endParaRPr lang="en-US" sz="1200" dirty="0">
              <a:solidFill>
                <a:srgbClr val="000000"/>
              </a:solidFill>
            </a:endParaRPr>
          </a:p>
        </p:txBody>
      </p:sp>
    </p:spTree>
    <p:extLst>
      <p:ext uri="{BB962C8B-B14F-4D97-AF65-F5344CB8AC3E}">
        <p14:creationId xmlns:p14="http://schemas.microsoft.com/office/powerpoint/2010/main" val="1659663613"/>
      </p:ext>
    </p:extLst>
  </p:cSld>
  <p:clrMapOvr>
    <a:masterClrMapping/>
  </p:clrMapOvr>
</p:sld>
</file>

<file path=ppt/theme/theme1.xml><?xml version="1.0" encoding="utf-8"?>
<a:theme xmlns:a="http://schemas.openxmlformats.org/drawingml/2006/main" name="VLC_Composition_090917">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1270</TotalTime>
  <Words>1242</Words>
  <Application>Microsoft Office PowerPoint</Application>
  <PresentationFormat>画面に合わせる (4:3)</PresentationFormat>
  <Paragraphs>169</Paragraphs>
  <Slides>15</Slides>
  <Notes>3</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15</vt:i4>
      </vt:variant>
    </vt:vector>
  </HeadingPairs>
  <TitlesOfParts>
    <vt:vector size="23" baseType="lpstr">
      <vt:lpstr>굴림</vt:lpstr>
      <vt:lpstr>HGP創英角ｺﾞｼｯｸUB</vt:lpstr>
      <vt:lpstr>ＭＳ Ｐゴシック</vt:lpstr>
      <vt:lpstr>Arial</vt:lpstr>
      <vt:lpstr>Calibri</vt:lpstr>
      <vt:lpstr>Times New Roman</vt:lpstr>
      <vt:lpstr>Wingdings</vt:lpstr>
      <vt:lpstr>VLC_Composition_090917</vt:lpstr>
      <vt:lpstr>PowerPoint プレゼンテーション</vt:lpstr>
      <vt:lpstr>PowerPoint プレゼンテーション</vt:lpstr>
      <vt:lpstr>PowerPoint プレゼンテーション</vt:lpstr>
      <vt:lpstr>1.1 History of IEICE TC RRRC (Reliable Radio Remote Control) </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kohno</dc:creator>
  <cp:lastModifiedBy>kohno-ryuji-ns@ynu.jp</cp:lastModifiedBy>
  <cp:revision>25</cp:revision>
  <dcterms:created xsi:type="dcterms:W3CDTF">2014-03-17T05:59:37Z</dcterms:created>
  <dcterms:modified xsi:type="dcterms:W3CDTF">2018-11-14T08:48:58Z</dcterms:modified>
</cp:coreProperties>
</file>