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45" r:id="rId3"/>
    <p:sldId id="346" r:id="rId4"/>
    <p:sldId id="347" r:id="rId5"/>
    <p:sldId id="348" r:id="rId6"/>
    <p:sldId id="349" r:id="rId7"/>
    <p:sldId id="323" r:id="rId8"/>
    <p:sldId id="344" r:id="rId9"/>
    <p:sldId id="342" r:id="rId10"/>
    <p:sldId id="343" r:id="rId11"/>
    <p:sldId id="315" r:id="rId12"/>
    <p:sldId id="322"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ldId id="343"/>
          </p14:sldIdLst>
        </p14:section>
        <p14:section name="Closing Report" id="{D1985612-97DB-154D-A772-78B42F343021}">
          <p14:sldIdLst>
            <p14:sldId id="315"/>
            <p14:sldId id="322"/>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56" autoAdjust="0"/>
    <p:restoredTop sz="99307" autoAdjust="0"/>
  </p:normalViewPr>
  <p:slideViewPr>
    <p:cSldViewPr>
      <p:cViewPr>
        <p:scale>
          <a:sx n="134" d="100"/>
          <a:sy n="134" d="100"/>
        </p:scale>
        <p:origin x="-1016"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18-0303-01-0012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smtClean="0"/>
              <a:t>Purpose: </a:t>
            </a:r>
          </a:p>
          <a:p>
            <a:pPr marL="800100" lvl="1" indent="-342900">
              <a:buClr>
                <a:srgbClr val="FF0000"/>
              </a:buClr>
              <a:buFont typeface="Wingdings" charset="2"/>
              <a:buChar char="q"/>
            </a:pPr>
            <a:r>
              <a:rPr lang="en-US" sz="2400" b="1" dirty="0"/>
              <a:t>C</a:t>
            </a:r>
            <a:r>
              <a:rPr lang="en-US" sz="2400" b="1" dirty="0" smtClean="0"/>
              <a:t>ompare proposals on various methods to implement profiles to simplify ULI upper level I/F</a:t>
            </a:r>
          </a:p>
          <a:p>
            <a:pPr marL="800100" lvl="1" indent="-342900">
              <a:buClr>
                <a:srgbClr val="FF0000"/>
              </a:buClr>
              <a:buFont typeface="Wingdings" charset="2"/>
              <a:buChar char="q"/>
            </a:pPr>
            <a:r>
              <a:rPr lang="en-US" sz="2400" b="1" dirty="0" smtClean="0"/>
              <a:t>Expose unforeseen issues </a:t>
            </a:r>
            <a:endParaRPr lang="en-US" sz="2400" dirty="0"/>
          </a:p>
          <a:p>
            <a:pPr marL="342900" indent="-342900">
              <a:buClr>
                <a:srgbClr val="FF0000"/>
              </a:buClr>
              <a:buFont typeface="Wingdings" charset="2"/>
              <a:buChar char="q"/>
            </a:pPr>
            <a:r>
              <a:rPr lang="en-US" sz="2800" b="1" dirty="0" smtClean="0"/>
              <a:t>Method:</a:t>
            </a:r>
          </a:p>
          <a:p>
            <a:pPr marL="800100" lvl="1" indent="-342900">
              <a:buClr>
                <a:srgbClr val="FF0000"/>
              </a:buClr>
              <a:buFont typeface="Wingdings" charset="2"/>
              <a:buChar char="q"/>
            </a:pPr>
            <a:r>
              <a:rPr lang="en-US" sz="2400" b="1" dirty="0" smtClean="0"/>
              <a:t>Define radio operation scenarios w/</a:t>
            </a:r>
            <a:r>
              <a:rPr lang="en-US" sz="2400" b="1" dirty="0" err="1" smtClean="0"/>
              <a:t>config</a:t>
            </a:r>
            <a:r>
              <a:rPr lang="en-US" sz="2400" b="1" dirty="0" smtClean="0"/>
              <a:t> parameters:</a:t>
            </a:r>
          </a:p>
          <a:p>
            <a:pPr marL="1257300" lvl="2" indent="-342900">
              <a:buClr>
                <a:srgbClr val="FF0000"/>
              </a:buClr>
              <a:buFont typeface="Wingdings" charset="2"/>
              <a:buChar char="q"/>
            </a:pPr>
            <a:r>
              <a:rPr lang="en-US" sz="2400" b="1" dirty="0" smtClean="0"/>
              <a:t>Wi-SUN scenario</a:t>
            </a:r>
          </a:p>
          <a:p>
            <a:pPr marL="1257300" lvl="2" indent="-342900">
              <a:buClr>
                <a:srgbClr val="FF0000"/>
              </a:buClr>
              <a:buFont typeface="Wingdings" charset="2"/>
              <a:buChar char="q"/>
            </a:pPr>
            <a:r>
              <a:rPr lang="en-US" sz="2400" b="1" dirty="0" smtClean="0"/>
              <a:t>6tisch scenario</a:t>
            </a:r>
          </a:p>
          <a:p>
            <a:pPr marL="800100" lvl="1" indent="-342900">
              <a:buClr>
                <a:srgbClr val="FF0000"/>
              </a:buClr>
              <a:buFont typeface="Wingdings" charset="2"/>
              <a:buChar char="q"/>
            </a:pPr>
            <a:r>
              <a:rPr lang="en-US" sz="2400" b="1" dirty="0" smtClean="0"/>
              <a:t>P Kinney to send out via TG12 reflector</a:t>
            </a:r>
          </a:p>
          <a:p>
            <a:pPr marL="342900" indent="-342900">
              <a:buClr>
                <a:srgbClr val="FF0000"/>
              </a:buClr>
              <a:buFont typeface="Wingdings" charset="2"/>
              <a:buChar char="q"/>
            </a:pPr>
            <a:r>
              <a:rPr lang="en-US" sz="2800" b="1" dirty="0" smtClean="0"/>
              <a:t>Proposals:</a:t>
            </a:r>
          </a:p>
          <a:p>
            <a:pPr marL="800100" lvl="1" indent="-342900">
              <a:buClr>
                <a:srgbClr val="FF0000"/>
              </a:buClr>
              <a:buFont typeface="Wingdings" charset="2"/>
              <a:buChar char="q"/>
            </a:pPr>
            <a:r>
              <a:rPr lang="en-US" sz="2400" b="1" dirty="0" smtClean="0"/>
              <a:t>Describe methodology</a:t>
            </a:r>
          </a:p>
          <a:p>
            <a:pPr marL="800100" lvl="1" indent="-342900">
              <a:buClr>
                <a:srgbClr val="FF0000"/>
              </a:buClr>
              <a:buFont typeface="Wingdings" charset="2"/>
              <a:buChar char="q"/>
            </a:pPr>
            <a:r>
              <a:rPr lang="en-US" sz="2400" b="1" dirty="0" smtClean="0"/>
              <a:t>Set MAC/PHY up</a:t>
            </a:r>
          </a:p>
          <a:p>
            <a:pPr marL="800100" lvl="1" indent="-342900">
              <a:buClr>
                <a:srgbClr val="FF0000"/>
              </a:buClr>
              <a:buFont typeface="Wingdings" charset="2"/>
              <a:buChar char="q"/>
            </a:pPr>
            <a:r>
              <a:rPr lang="en-US" sz="2400" b="1" dirty="0"/>
              <a:t>S</a:t>
            </a:r>
            <a:r>
              <a:rPr lang="en-US" sz="2400" b="1" dirty="0" smtClean="0"/>
              <a:t>how step by step actions to send and receive packets</a:t>
            </a:r>
          </a:p>
        </p:txBody>
      </p:sp>
    </p:spTree>
    <p:extLst>
      <p:ext uri="{BB962C8B-B14F-4D97-AF65-F5344CB8AC3E}">
        <p14:creationId xmlns:p14="http://schemas.microsoft.com/office/powerpoint/2010/main" val="294638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smtClean="0"/>
          </a:p>
        </p:txBody>
      </p:sp>
      <p:sp>
        <p:nvSpPr>
          <p:cNvPr id="2" name="Rectangle 1"/>
          <p:cNvSpPr/>
          <p:nvPr/>
        </p:nvSpPr>
        <p:spPr>
          <a:xfrm>
            <a:off x="228600" y="1219200"/>
            <a:ext cx="8534400" cy="4832092"/>
          </a:xfrm>
          <a:prstGeom prst="rect">
            <a:avLst/>
          </a:prstGeom>
        </p:spPr>
        <p:txBody>
          <a:bodyPr wrap="square">
            <a:spAutoFit/>
          </a:bodyPr>
          <a:lstStyle/>
          <a:p>
            <a:pPr marL="342900" indent="-342900">
              <a:buClr>
                <a:srgbClr val="FF0000"/>
              </a:buClr>
              <a:buFont typeface="Wingdings" charset="2"/>
              <a:buChar char="q"/>
            </a:pPr>
            <a:r>
              <a:rPr lang="en-US" sz="2200" b="1" dirty="0"/>
              <a:t>Discussion on </a:t>
            </a:r>
            <a:r>
              <a:rPr lang="en-US" sz="2200" b="1" dirty="0" smtClean="0"/>
              <a:t>Protocol Discrimination Entity (PDE)</a:t>
            </a:r>
            <a:endParaRPr lang="en-US" sz="2200" b="1" dirty="0"/>
          </a:p>
          <a:p>
            <a:pPr marL="800100" lvl="1" indent="-342900">
              <a:buClr>
                <a:srgbClr val="FF0000"/>
              </a:buClr>
              <a:buFont typeface="Wingdings" charset="2"/>
              <a:buChar char="q"/>
            </a:pPr>
            <a:r>
              <a:rPr lang="en-US" sz="2200" b="1" dirty="0" smtClean="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“Hello World” presentation</a:t>
            </a:r>
          </a:p>
          <a:p>
            <a:pPr marL="800100" lvl="1" indent="-342900">
              <a:buClr>
                <a:srgbClr val="FF0000"/>
              </a:buClr>
              <a:buFont typeface="Wingdings" charset="2"/>
              <a:buChar char="q"/>
            </a:pPr>
            <a:r>
              <a:rPr lang="en-US" sz="2200" b="1" dirty="0" smtClean="0"/>
              <a:t>Used 6tisch example</a:t>
            </a:r>
            <a:endParaRPr lang="en-US" sz="2200" b="1" dirty="0"/>
          </a:p>
          <a:p>
            <a:pPr marL="800100" lvl="1" indent="-342900">
              <a:buClr>
                <a:srgbClr val="FF0000"/>
              </a:buClr>
              <a:buFont typeface="Wingdings" charset="2"/>
              <a:buChar char="q"/>
            </a:pPr>
            <a:r>
              <a:rPr lang="en-US" sz="2200" b="1" dirty="0" smtClean="0"/>
              <a:t>Demonstrated the need to add primitives to PDE</a:t>
            </a:r>
            <a:endParaRPr lang="en-US" sz="2200" b="1" dirty="0"/>
          </a:p>
          <a:p>
            <a:pPr marL="342900" indent="-342900">
              <a:buClr>
                <a:srgbClr val="FF0000"/>
              </a:buClr>
              <a:buFont typeface="Wingdings" charset="2"/>
              <a:buChar char="q"/>
            </a:pPr>
            <a:r>
              <a:rPr lang="en-US" sz="2200" b="1" dirty="0" smtClean="0"/>
              <a:t>Updated </a:t>
            </a:r>
            <a:endParaRPr lang="en-US" sz="2200" b="1" dirty="0"/>
          </a:p>
          <a:p>
            <a:pPr marL="800100" lvl="1" indent="-342900">
              <a:buClr>
                <a:srgbClr val="FF0000"/>
              </a:buClr>
              <a:buFont typeface="Wingdings" charset="2"/>
              <a:buChar char="q"/>
            </a:pPr>
            <a:r>
              <a:rPr lang="en-US" sz="2200" b="1" dirty="0" smtClean="0"/>
              <a:t>ULI </a:t>
            </a:r>
            <a:r>
              <a:rPr lang="en-US" sz="2200" b="1" dirty="0"/>
              <a:t>Mandatory Elements </a:t>
            </a:r>
            <a:r>
              <a:rPr lang="en-US" sz="2200" b="1" dirty="0" smtClean="0"/>
              <a:t>Operation (15-17-0656-12)</a:t>
            </a:r>
          </a:p>
          <a:p>
            <a:pPr marL="1257300" lvl="2" indent="-342900">
              <a:buClr>
                <a:srgbClr val="FF0000"/>
              </a:buClr>
              <a:buFont typeface="Wingdings" charset="2"/>
              <a:buChar char="q"/>
            </a:pPr>
            <a:r>
              <a:rPr lang="en-US" sz="2200" b="1" dirty="0" smtClean="0"/>
              <a:t>Plan is to use this document as the preliminary draft standard</a:t>
            </a:r>
          </a:p>
          <a:p>
            <a:pPr marL="1257300" lvl="2" indent="-342900">
              <a:buClr>
                <a:srgbClr val="FF0000"/>
              </a:buClr>
              <a:buFont typeface="Wingdings" charset="2"/>
              <a:buChar char="q"/>
            </a:pPr>
            <a:r>
              <a:rPr lang="en-US" sz="2200" b="1" dirty="0" smtClean="0"/>
              <a:t>Added Profile clause, new PDE primitives</a:t>
            </a:r>
            <a:endParaRPr lang="en-US" sz="2200" b="1" dirty="0"/>
          </a:p>
          <a:p>
            <a:pPr marL="342900" indent="-342900">
              <a:buClr>
                <a:srgbClr val="FF0000"/>
              </a:buClr>
              <a:buFont typeface="Wingdings" charset="2"/>
              <a:buChar char="q"/>
            </a:pPr>
            <a:r>
              <a:rPr lang="en-US" sz="2200" b="1" dirty="0"/>
              <a:t>Discussion on </a:t>
            </a:r>
            <a:r>
              <a:rPr lang="en-US" sz="2200" b="1" dirty="0" smtClean="0"/>
              <a:t>Profile concepts</a:t>
            </a:r>
          </a:p>
          <a:p>
            <a:pPr marL="800100" lvl="2" indent="-342900">
              <a:buClr>
                <a:srgbClr val="FF0000"/>
              </a:buClr>
              <a:buFont typeface="Wingdings" charset="2"/>
              <a:buChar char="q"/>
            </a:pPr>
            <a:r>
              <a:rPr lang="en-US" sz="2200" b="1" dirty="0"/>
              <a:t>Extensive discussion on </a:t>
            </a:r>
            <a:r>
              <a:rPr lang="en-US" sz="2200" b="1" dirty="0" smtClean="0"/>
              <a:t>best use </a:t>
            </a:r>
            <a:r>
              <a:rPr lang="en-US" sz="2200" b="1" dirty="0"/>
              <a:t>of </a:t>
            </a:r>
            <a:r>
              <a:rPr lang="en-US" sz="2200" b="1" dirty="0" smtClean="0"/>
              <a:t>profiles</a:t>
            </a:r>
          </a:p>
          <a:p>
            <a:pPr marL="800100" lvl="2" indent="-342900">
              <a:buClr>
                <a:srgbClr val="FF0000"/>
              </a:buClr>
              <a:buFont typeface="Wingdings" charset="2"/>
              <a:buChar char="q"/>
            </a:pPr>
            <a:r>
              <a:rPr lang="en-US" sz="2200" b="1" dirty="0" smtClean="0"/>
              <a:t>Created Profile Types that describe all PIBs and primitive parameters used in IEEE 802.15.4</a:t>
            </a:r>
            <a:endParaRPr lang="en-US" sz="2200" b="1" dirty="0"/>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547808269"/>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Nov, </a:t>
                      </a:r>
                      <a:r>
                        <a:rPr lang="en-US" dirty="0" smtClean="0"/>
                        <a:t>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Jan, 2019</a:t>
                      </a: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a:t>
                      </a:r>
                      <a:r>
                        <a:rPr lang="en-US" dirty="0" smtClean="0"/>
                        <a:t>2019</a:t>
                      </a:r>
                    </a:p>
                  </a:txBody>
                  <a:tcPr/>
                </a:tc>
              </a:tr>
              <a:tr h="398549">
                <a:tc>
                  <a:txBody>
                    <a:bodyPr/>
                    <a:lstStyle/>
                    <a:p>
                      <a:r>
                        <a:rPr lang="en-US" dirty="0" smtClean="0"/>
                        <a:t>TG Comment Collection</a:t>
                      </a:r>
                      <a:endParaRPr lang="en-US" dirty="0"/>
                    </a:p>
                  </a:txBody>
                  <a:tcPr/>
                </a:tc>
                <a:tc>
                  <a:txBody>
                    <a:bodyPr/>
                    <a:lstStyle/>
                    <a:p>
                      <a:r>
                        <a:rPr lang="en-US" dirty="0" smtClean="0"/>
                        <a:t>March, </a:t>
                      </a:r>
                      <a:r>
                        <a:rPr lang="en-US" dirty="0" smtClean="0"/>
                        <a:t>2019</a:t>
                      </a:r>
                      <a:endParaRPr lang="en-US" dirty="0"/>
                    </a:p>
                  </a:txBody>
                  <a:tcPr/>
                </a:tc>
                <a:tc>
                  <a:txBody>
                    <a:bodyPr/>
                    <a:lstStyle/>
                    <a:p>
                      <a:r>
                        <a:rPr lang="en-US" dirty="0" smtClean="0"/>
                        <a:t>July, </a:t>
                      </a:r>
                      <a:r>
                        <a:rPr lang="en-US" dirty="0" smtClean="0"/>
                        <a:t>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dirty="0"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0344"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95400"/>
            <a:ext cx="8610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9 July, PM2: </a:t>
            </a:r>
            <a:r>
              <a:rPr lang="en-US" sz="2000" b="1" dirty="0"/>
              <a:t>Opening report, Agenda, Status, Functional decomposition review (15-17-0113-</a:t>
            </a:r>
            <a:r>
              <a:rPr lang="en-US" sz="2000" b="1" dirty="0" smtClean="0"/>
              <a:t>08) </a:t>
            </a:r>
          </a:p>
          <a:p>
            <a:pPr marL="342900" indent="-342900">
              <a:buClr>
                <a:srgbClr val="FF0000"/>
              </a:buClr>
              <a:buFont typeface="Wingdings" charset="2"/>
              <a:buChar char="q"/>
            </a:pPr>
            <a:r>
              <a:rPr lang="en-US" sz="2000" b="1" dirty="0" smtClean="0"/>
              <a:t>Tuesday 10 July, </a:t>
            </a:r>
            <a:r>
              <a:rPr lang="en-US" sz="2000" b="1" dirty="0"/>
              <a:t>AM2</a:t>
            </a:r>
            <a:r>
              <a:rPr lang="en-US" sz="2000" b="1" dirty="0" smtClean="0"/>
              <a:t>: Continuation of detailed discussions </a:t>
            </a:r>
            <a:r>
              <a:rPr lang="en-US" sz="2000" b="1" dirty="0"/>
              <a:t>on Profile </a:t>
            </a:r>
            <a:r>
              <a:rPr lang="en-US" sz="2000" b="1" dirty="0" smtClean="0"/>
              <a:t>configurations </a:t>
            </a:r>
            <a:r>
              <a:rPr lang="en-US" sz="2000" b="1" dirty="0"/>
              <a:t>and </a:t>
            </a:r>
            <a:r>
              <a:rPr lang="en-US" sz="2000" b="1" dirty="0" smtClean="0"/>
              <a:t>operation, e.g. where does profile transformation to device parameters take place? </a:t>
            </a:r>
            <a:r>
              <a:rPr lang="en-US" sz="2000" b="1" dirty="0"/>
              <a:t>(15-17-</a:t>
            </a:r>
            <a:r>
              <a:rPr lang="en-US" sz="2000" b="1" dirty="0" smtClean="0"/>
              <a:t>0656-12) </a:t>
            </a:r>
            <a:endParaRPr lang="en-US" sz="2000" b="1" dirty="0"/>
          </a:p>
          <a:p>
            <a:pPr marL="342900" indent="-342900">
              <a:buClr>
                <a:srgbClr val="FF0000"/>
              </a:buClr>
              <a:buFont typeface="Wingdings" charset="2"/>
              <a:buChar char="q"/>
            </a:pPr>
            <a:r>
              <a:rPr lang="en-US" sz="2000" b="1" dirty="0" smtClean="0"/>
              <a:t>Tuesday 10 July, </a:t>
            </a:r>
            <a:r>
              <a:rPr lang="en-US" sz="2000" b="1" dirty="0"/>
              <a:t>PM2</a:t>
            </a:r>
            <a:r>
              <a:rPr lang="en-US" sz="2000" b="1" dirty="0" smtClean="0"/>
              <a:t>: “Hello World” presentation by R Turner, discussion on profile classes and edit authority</a:t>
            </a:r>
          </a:p>
          <a:p>
            <a:pPr marL="342900" indent="-342900">
              <a:buClr>
                <a:srgbClr val="FF0000"/>
              </a:buClr>
              <a:buFont typeface="Wingdings" charset="2"/>
              <a:buChar char="q"/>
            </a:pPr>
            <a:r>
              <a:rPr lang="en-US" sz="2000" b="1" dirty="0" smtClean="0"/>
              <a:t>Wednesday 11 July, PM2: Discussion on Profile types, Profile security, and how multiple apps could keep from destroying the other</a:t>
            </a:r>
          </a:p>
          <a:p>
            <a:pPr marL="342900" indent="-342900">
              <a:buClr>
                <a:srgbClr val="FF0000"/>
              </a:buClr>
              <a:buFont typeface="Wingdings" charset="2"/>
              <a:buChar char="q"/>
            </a:pPr>
            <a:r>
              <a:rPr lang="en-US" sz="2000" b="1" dirty="0" smtClean="0"/>
              <a:t>Thursday 12 July, AM1: </a:t>
            </a:r>
            <a:r>
              <a:rPr lang="en-US" sz="2000" b="1" dirty="0"/>
              <a:t> </a:t>
            </a:r>
            <a:r>
              <a:rPr lang="en-US" sz="2000" b="1" dirty="0" smtClean="0"/>
              <a:t>Discussion on remaining </a:t>
            </a:r>
            <a:r>
              <a:rPr lang="en-US" sz="2000" b="1" dirty="0"/>
              <a:t>PDE and MMI primitive discussion i.e. PDE-OP, MMI-MGMT</a:t>
            </a:r>
            <a:r>
              <a:rPr lang="en-US" sz="2000" b="1"/>
              <a:t>, </a:t>
            </a:r>
            <a:r>
              <a:rPr lang="en-US" sz="2000" b="1" smtClean="0"/>
              <a:t>and MMI</a:t>
            </a:r>
            <a:r>
              <a:rPr lang="en-US" sz="2000" b="1" dirty="0"/>
              <a:t>-</a:t>
            </a:r>
            <a:r>
              <a:rPr lang="en-US" sz="2000" b="1" dirty="0" smtClean="0"/>
              <a:t>OPERATION</a:t>
            </a:r>
            <a:endParaRPr lang="en-US" sz="2000" b="1" dirty="0"/>
          </a:p>
          <a:p>
            <a:pPr marL="342900" indent="-342900">
              <a:buClr>
                <a:srgbClr val="FF0000"/>
              </a:buClr>
              <a:buFont typeface="Wingdings" charset="2"/>
              <a:buChar char="q"/>
            </a:pPr>
            <a:r>
              <a:rPr lang="en-US" sz="2000" b="1" dirty="0" smtClean="0"/>
              <a:t>Thursday 12 July, AM2:  </a:t>
            </a:r>
            <a:r>
              <a:rPr lang="en-US" sz="2000" b="1" dirty="0" err="1" smtClean="0"/>
              <a:t>AoUB</a:t>
            </a:r>
            <a:r>
              <a:rPr lang="en-US" sz="2000" b="1" dirty="0" smtClean="0"/>
              <a:t>, closing report, future activities</a:t>
            </a:r>
          </a:p>
          <a:p>
            <a:pPr>
              <a:buClr>
                <a:srgbClr val="FF0000"/>
              </a:buClr>
            </a:pPr>
            <a:endParaRPr lang="en-US" sz="2000" b="1" i="1" dirty="0" smtClean="0"/>
          </a:p>
          <a:p>
            <a:pPr>
              <a:buClr>
                <a:srgbClr val="FF0000"/>
              </a:buClr>
            </a:pPr>
            <a:r>
              <a:rPr lang="en-US" sz="2000" b="1" i="1" dirty="0" smtClean="0"/>
              <a:t>Upon neither discussion nor objection the motion to approve the agenda carries</a:t>
            </a:r>
            <a:r>
              <a:rPr lang="en-US" sz="20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28600" y="990600"/>
            <a:ext cx="8686800" cy="5509199"/>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Primitives </a:t>
            </a:r>
          </a:p>
          <a:p>
            <a:pPr marL="800100" lvl="1" indent="-342900">
              <a:buClr>
                <a:srgbClr val="FF0000"/>
              </a:buClr>
              <a:buFont typeface="Wingdings" charset="2"/>
              <a:buChar char="q"/>
            </a:pPr>
            <a:r>
              <a:rPr lang="en-US" sz="2200" b="1" dirty="0"/>
              <a:t>Extensive discussion on use of profiles and sub-profiles to simplify the upper layer interface</a:t>
            </a:r>
          </a:p>
          <a:p>
            <a:pPr marL="1257300" lvl="2" indent="-342900">
              <a:buClr>
                <a:srgbClr val="FF0000"/>
              </a:buClr>
              <a:buFont typeface="Wingdings" charset="2"/>
              <a:buChar char="q"/>
            </a:pPr>
            <a:r>
              <a:rPr lang="en-US" sz="2200" b="1" spc="-1" dirty="0">
                <a:solidFill>
                  <a:srgbClr val="000000"/>
                </a:solidFill>
                <a:uFill>
                  <a:solidFill>
                    <a:srgbClr val="FFFFFF"/>
                  </a:solidFill>
                </a:uFill>
                <a:latin typeface="Times New Roman"/>
              </a:rPr>
              <a:t>Presentation of ULI examples of profiles and sub-profiles being used to send packet out </a:t>
            </a:r>
          </a:p>
          <a:p>
            <a:pPr marL="800100" lvl="1" indent="-342900">
              <a:buClr>
                <a:srgbClr val="FF0000"/>
              </a:buClr>
              <a:buFont typeface="Wingdings" charset="2"/>
              <a:buChar char="q"/>
            </a:pPr>
            <a:r>
              <a:rPr lang="en-US" sz="2200" b="1" dirty="0"/>
              <a:t>Completed PDE primitives</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802.15.12 Functional Decomposition Figure </a:t>
            </a:r>
          </a:p>
          <a:p>
            <a:pPr marL="800100" lvl="1" indent="-342900">
              <a:buClr>
                <a:srgbClr val="FF0000"/>
              </a:buClr>
              <a:buFont typeface="Wingdings" charset="2"/>
              <a:buChar char="q"/>
            </a:pPr>
            <a:r>
              <a:rPr lang="en-US" sz="2200" b="1" dirty="0"/>
              <a:t>802.15.12 Conceptual Overview and </a:t>
            </a:r>
          </a:p>
          <a:p>
            <a:pPr marL="800100" lvl="1" indent="-342900">
              <a:buClr>
                <a:srgbClr val="FF0000"/>
              </a:buClr>
              <a:buFont typeface="Wingdings" charset="2"/>
              <a:buChar char="q"/>
            </a:pPr>
            <a:r>
              <a:rPr lang="en-US" sz="2200" b="1" dirty="0"/>
              <a:t>802.15.12 Mandatory Elements Operation</a:t>
            </a:r>
          </a:p>
          <a:p>
            <a:pPr marL="342900" indent="-342900">
              <a:buClr>
                <a:srgbClr val="FF0000"/>
              </a:buClr>
              <a:buFont typeface="Wingdings" charset="2"/>
              <a:buChar char="q"/>
            </a:pPr>
            <a:r>
              <a:rPr lang="en-US" sz="2200" b="1" dirty="0"/>
              <a:t>Discussion on high level overview of Yang modeling for MPM and Network Management</a:t>
            </a:r>
          </a:p>
          <a:p>
            <a:pPr marL="342900" indent="-342900">
              <a:buClr>
                <a:srgbClr val="FF0000"/>
              </a:buClr>
              <a:buFont typeface="Wingdings" charset="2"/>
              <a:buChar char="q"/>
            </a:pPr>
            <a:r>
              <a:rPr lang="en-US" sz="2200" b="1" dirty="0"/>
              <a:t>Discussion on Management Protocol Module functions</a:t>
            </a:r>
          </a:p>
          <a:p>
            <a:pPr marL="800100" lvl="1" indent="-342900">
              <a:buClr>
                <a:srgbClr val="FF0000"/>
              </a:buClr>
              <a:buFont typeface="Wingdings" charset="2"/>
              <a:buChar char="q"/>
            </a:pPr>
            <a:r>
              <a:rPr lang="en-US" sz="2200" b="1" dirty="0"/>
              <a:t>Ability to identify the function of each Profile</a:t>
            </a:r>
          </a:p>
          <a:p>
            <a:pPr marL="800100" lvl="1" indent="-342900">
              <a:buClr>
                <a:srgbClr val="FF0000"/>
              </a:buClr>
              <a:buFont typeface="Wingdings" charset="2"/>
              <a:buChar char="q"/>
            </a:pPr>
            <a:r>
              <a:rPr lang="en-US" sz="2200" b="1" dirty="0"/>
              <a:t>Dependence upon Yang model</a:t>
            </a:r>
          </a:p>
          <a:p>
            <a:pPr marL="342900" indent="-342900">
              <a:buClr>
                <a:srgbClr val="FF0000"/>
              </a:buClr>
              <a:buFont typeface="Wingdings" charset="2"/>
              <a:buChar char="q"/>
            </a:pPr>
            <a:r>
              <a:rPr lang="en-US" sz="2200" b="1" dirty="0"/>
              <a:t>Discussion on 802.15.4 receiver configuration concept</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126206</TotalTime>
  <Words>1389</Words>
  <Application>Microsoft Macintosh PowerPoint</Application>
  <PresentationFormat>On-screen Show (4:3)</PresentationFormat>
  <Paragraphs>243</Paragraphs>
  <Slides>13</Slides>
  <Notes>10</Notes>
  <HiddenSlides>9</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Hello World Exercise</vt:lpstr>
      <vt:lpstr>Meeting Accomplishments </vt:lpstr>
      <vt:lpstr>Future Efforts</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San Diego</dc:title>
  <dc:subject>IEEE 802.15 &lt;TG12&gt;</dc:subject>
  <dc:creator>Pat Kinney</dc:creator>
  <cp:keywords/>
  <dc:description>&lt;15-18-0303-01-0012&gt;</dc:description>
  <cp:lastModifiedBy>Pat Kinney</cp:lastModifiedBy>
  <cp:revision>1067</cp:revision>
  <cp:lastPrinted>2015-07-14T16:02:16Z</cp:lastPrinted>
  <dcterms:created xsi:type="dcterms:W3CDTF">2009-07-12T16:25:16Z</dcterms:created>
  <dcterms:modified xsi:type="dcterms:W3CDTF">2018-07-12T23:41:40Z</dcterms:modified>
  <cp:category/>
</cp:coreProperties>
</file>