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45" r:id="rId3"/>
    <p:sldId id="346" r:id="rId4"/>
    <p:sldId id="347" r:id="rId5"/>
    <p:sldId id="348" r:id="rId6"/>
    <p:sldId id="349" r:id="rId7"/>
    <p:sldId id="323" r:id="rId8"/>
    <p:sldId id="344" r:id="rId9"/>
    <p:sldId id="342" r:id="rId10"/>
    <p:sldId id="343" r:id="rId11"/>
    <p:sldId id="322" r:id="rId12"/>
    <p:sldId id="315"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 id="343"/>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56" autoAdjust="0"/>
    <p:restoredTop sz="99307" autoAdjust="0"/>
  </p:normalViewPr>
  <p:slideViewPr>
    <p:cSldViewPr>
      <p:cViewPr>
        <p:scale>
          <a:sx n="103" d="100"/>
          <a:sy n="103" d="100"/>
        </p:scale>
        <p:origin x="-1952" y="-7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a:t>
            </a:r>
            <a:r>
              <a:rPr lang="en-US" b="1" dirty="0" smtClean="0"/>
              <a:t>0303-</a:t>
            </a:r>
            <a:r>
              <a:rPr lang="en-US" b="1" dirty="0" smtClean="0"/>
              <a:t>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a:t>
            </a:r>
            <a:r>
              <a:rPr lang="en-US" sz="1600" dirty="0" smtClean="0">
                <a:solidFill>
                  <a:srgbClr val="FF0000"/>
                </a:solidFill>
                <a:latin typeface="Times New Roman" pitchFamily="18" charset="0"/>
                <a:ea typeface="ＭＳ Ｐゴシック" pitchFamily="-65" charset="-128"/>
                <a:cs typeface="+mn-cs"/>
              </a:rPr>
              <a:t>y </a:t>
            </a:r>
            <a:r>
              <a:rPr lang="en-US" sz="1600" dirty="0" smtClean="0">
                <a:solidFill>
                  <a:srgbClr val="FF0000"/>
                </a:solidFill>
                <a:latin typeface="Times New Roman" pitchFamily="18" charset="0"/>
                <a:ea typeface="ＭＳ Ｐゴシック" pitchFamily="-65" charset="-128"/>
                <a:cs typeface="+mn-cs"/>
              </a:rPr>
              <a:t>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a:t>
            </a:r>
            <a:r>
              <a:rPr lang="en-US" sz="1600" dirty="0" smtClean="0">
                <a:latin typeface="Times New Roman" pitchFamily="18" charset="0"/>
                <a:ea typeface="ＭＳ Ｐゴシック" pitchFamily="-65" charset="-128"/>
                <a:cs typeface="+mn-cs"/>
              </a:rPr>
              <a:t>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a:t>
            </a:r>
            <a:r>
              <a:rPr lang="en-US" sz="1600" dirty="0" smtClean="0">
                <a:latin typeface="Times New Roman" pitchFamily="18" charset="0"/>
                <a:ea typeface="ＭＳ Ｐゴシック" pitchFamily="-65" charset="-128"/>
                <a:cs typeface="+mn-cs"/>
              </a:rPr>
              <a:t>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smtClean="0"/>
              <a:t>Purpose: </a:t>
            </a:r>
          </a:p>
          <a:p>
            <a:pPr marL="800100" lvl="1" indent="-342900">
              <a:buClr>
                <a:srgbClr val="FF0000"/>
              </a:buClr>
              <a:buFont typeface="Wingdings" charset="2"/>
              <a:buChar char="q"/>
            </a:pPr>
            <a:r>
              <a:rPr lang="en-US" sz="2400" b="1" dirty="0"/>
              <a:t>C</a:t>
            </a:r>
            <a:r>
              <a:rPr lang="en-US" sz="2400" b="1" dirty="0" smtClean="0"/>
              <a:t>ompare proposals on various methods to implement profiles to simplify ULI upper level I/F</a:t>
            </a:r>
          </a:p>
          <a:p>
            <a:pPr marL="800100" lvl="1" indent="-342900">
              <a:buClr>
                <a:srgbClr val="FF0000"/>
              </a:buClr>
              <a:buFont typeface="Wingdings" charset="2"/>
              <a:buChar char="q"/>
            </a:pPr>
            <a:r>
              <a:rPr lang="en-US" sz="2400" b="1" dirty="0" smtClean="0"/>
              <a:t>Expose unforeseen issues </a:t>
            </a:r>
            <a:endParaRPr lang="en-US" sz="2400" dirty="0"/>
          </a:p>
          <a:p>
            <a:pPr marL="342900" indent="-342900">
              <a:buClr>
                <a:srgbClr val="FF0000"/>
              </a:buClr>
              <a:buFont typeface="Wingdings" charset="2"/>
              <a:buChar char="q"/>
            </a:pPr>
            <a:r>
              <a:rPr lang="en-US" sz="2800" b="1" dirty="0" smtClean="0"/>
              <a:t>Method:</a:t>
            </a:r>
          </a:p>
          <a:p>
            <a:pPr marL="800100" lvl="1" indent="-342900">
              <a:buClr>
                <a:srgbClr val="FF0000"/>
              </a:buClr>
              <a:buFont typeface="Wingdings" charset="2"/>
              <a:buChar char="q"/>
            </a:pPr>
            <a:r>
              <a:rPr lang="en-US" sz="2400" b="1" dirty="0" smtClean="0"/>
              <a:t>Define radio operation scenarios w/</a:t>
            </a:r>
            <a:r>
              <a:rPr lang="en-US" sz="2400" b="1" dirty="0" err="1" smtClean="0"/>
              <a:t>config</a:t>
            </a:r>
            <a:r>
              <a:rPr lang="en-US" sz="2400" b="1" dirty="0" smtClean="0"/>
              <a:t> parameters:</a:t>
            </a:r>
          </a:p>
          <a:p>
            <a:pPr marL="1257300" lvl="2" indent="-342900">
              <a:buClr>
                <a:srgbClr val="FF0000"/>
              </a:buClr>
              <a:buFont typeface="Wingdings" charset="2"/>
              <a:buChar char="q"/>
            </a:pPr>
            <a:r>
              <a:rPr lang="en-US" sz="2400" b="1" dirty="0" smtClean="0"/>
              <a:t>Wi-SUN scenario</a:t>
            </a:r>
          </a:p>
          <a:p>
            <a:pPr marL="1257300" lvl="2" indent="-342900">
              <a:buClr>
                <a:srgbClr val="FF0000"/>
              </a:buClr>
              <a:buFont typeface="Wingdings" charset="2"/>
              <a:buChar char="q"/>
            </a:pPr>
            <a:r>
              <a:rPr lang="en-US" sz="2400" b="1" dirty="0" smtClean="0"/>
              <a:t>6tisch scenario</a:t>
            </a:r>
          </a:p>
          <a:p>
            <a:pPr marL="800100" lvl="1" indent="-342900">
              <a:buClr>
                <a:srgbClr val="FF0000"/>
              </a:buClr>
              <a:buFont typeface="Wingdings" charset="2"/>
              <a:buChar char="q"/>
            </a:pPr>
            <a:r>
              <a:rPr lang="en-US" sz="2400" b="1" dirty="0" smtClean="0"/>
              <a:t>P Kinney to send out via TG12 reflector</a:t>
            </a:r>
          </a:p>
          <a:p>
            <a:pPr marL="342900" indent="-342900">
              <a:buClr>
                <a:srgbClr val="FF0000"/>
              </a:buClr>
              <a:buFont typeface="Wingdings" charset="2"/>
              <a:buChar char="q"/>
            </a:pPr>
            <a:r>
              <a:rPr lang="en-US" sz="2800" b="1" dirty="0" smtClean="0"/>
              <a:t>Proposals:</a:t>
            </a:r>
          </a:p>
          <a:p>
            <a:pPr marL="800100" lvl="1" indent="-342900">
              <a:buClr>
                <a:srgbClr val="FF0000"/>
              </a:buClr>
              <a:buFont typeface="Wingdings" charset="2"/>
              <a:buChar char="q"/>
            </a:pPr>
            <a:r>
              <a:rPr lang="en-US" sz="2400" b="1" dirty="0" smtClean="0"/>
              <a:t>Describe methodology</a:t>
            </a:r>
          </a:p>
          <a:p>
            <a:pPr marL="800100" lvl="1" indent="-342900">
              <a:buClr>
                <a:srgbClr val="FF0000"/>
              </a:buClr>
              <a:buFont typeface="Wingdings" charset="2"/>
              <a:buChar char="q"/>
            </a:pPr>
            <a:r>
              <a:rPr lang="en-US" sz="2400" b="1" dirty="0" smtClean="0"/>
              <a:t>Set MAC/PHY up</a:t>
            </a:r>
          </a:p>
          <a:p>
            <a:pPr marL="800100" lvl="1" indent="-342900">
              <a:buClr>
                <a:srgbClr val="FF0000"/>
              </a:buClr>
              <a:buFont typeface="Wingdings" charset="2"/>
              <a:buChar char="q"/>
            </a:pPr>
            <a:r>
              <a:rPr lang="en-US" sz="2400" b="1" dirty="0"/>
              <a:t>S</a:t>
            </a:r>
            <a:r>
              <a:rPr lang="en-US" sz="2400" b="1" dirty="0" smtClean="0"/>
              <a:t>how step by step actions to send and receive packets</a:t>
            </a:r>
          </a:p>
        </p:txBody>
      </p:sp>
    </p:spTree>
    <p:extLst>
      <p:ext uri="{BB962C8B-B14F-4D97-AF65-F5344CB8AC3E}">
        <p14:creationId xmlns:p14="http://schemas.microsoft.com/office/powerpoint/2010/main" val="294638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smtClean="0"/>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0344"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95400"/>
            <a:ext cx="8610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9 July, </a:t>
            </a:r>
            <a:r>
              <a:rPr lang="en-US" sz="2400" b="1" dirty="0" smtClean="0"/>
              <a:t>PM2: </a:t>
            </a:r>
            <a:r>
              <a:rPr lang="en-US" sz="2400" b="1" dirty="0"/>
              <a:t>Opening report, Agenda, Status, Functional decomposition review (15-17-0113-</a:t>
            </a:r>
            <a:r>
              <a:rPr lang="en-US" sz="2400" b="1" dirty="0" smtClean="0"/>
              <a:t>08) </a:t>
            </a:r>
          </a:p>
          <a:p>
            <a:pPr marL="342900" indent="-342900">
              <a:buClr>
                <a:srgbClr val="FF0000"/>
              </a:buClr>
              <a:buFont typeface="Wingdings" charset="2"/>
              <a:buChar char="q"/>
            </a:pPr>
            <a:r>
              <a:rPr lang="en-US" sz="2400" b="1" dirty="0" smtClean="0"/>
              <a:t>Tuesday 10 July, </a:t>
            </a:r>
            <a:r>
              <a:rPr lang="en-US" sz="2400" b="1" dirty="0"/>
              <a:t>AM2</a:t>
            </a:r>
            <a:r>
              <a:rPr lang="en-US" sz="2400" b="1" dirty="0" smtClean="0"/>
              <a:t>: </a:t>
            </a:r>
            <a:r>
              <a:rPr lang="en-US" sz="2400" b="1" dirty="0" smtClean="0"/>
              <a:t>Continuation of detailed discussions </a:t>
            </a:r>
            <a:r>
              <a:rPr lang="en-US" sz="2400" b="1" dirty="0"/>
              <a:t>on Profile </a:t>
            </a:r>
            <a:r>
              <a:rPr lang="en-US" sz="2400" b="1" dirty="0" smtClean="0"/>
              <a:t>configurations </a:t>
            </a:r>
            <a:r>
              <a:rPr lang="en-US" sz="2400" b="1" dirty="0"/>
              <a:t>and </a:t>
            </a:r>
            <a:r>
              <a:rPr lang="en-US" sz="2400" b="1" dirty="0" smtClean="0"/>
              <a:t>operation, e.g. where does profile transformation to device parameters take place?</a:t>
            </a:r>
            <a:endParaRPr lang="en-US" sz="2400" b="1" dirty="0"/>
          </a:p>
          <a:p>
            <a:pPr marL="342900" indent="-342900">
              <a:buClr>
                <a:srgbClr val="FF0000"/>
              </a:buClr>
              <a:buFont typeface="Wingdings" charset="2"/>
              <a:buChar char="q"/>
            </a:pPr>
            <a:r>
              <a:rPr lang="en-US" sz="2400" b="1" dirty="0" smtClean="0"/>
              <a:t>Tuesday 10 July, </a:t>
            </a:r>
            <a:r>
              <a:rPr lang="en-US" sz="2400" b="1" dirty="0"/>
              <a:t>PM2</a:t>
            </a:r>
            <a:r>
              <a:rPr lang="en-US" sz="2400" b="1" dirty="0" smtClean="0"/>
              <a:t>: </a:t>
            </a:r>
            <a:r>
              <a:rPr lang="en-US" sz="2400" b="1" dirty="0" smtClean="0"/>
              <a:t>Remaining PDE and MMI </a:t>
            </a:r>
            <a:r>
              <a:rPr lang="en-US" sz="2400" b="1" dirty="0"/>
              <a:t>p</a:t>
            </a:r>
            <a:r>
              <a:rPr lang="en-US" sz="2400" b="1" dirty="0" smtClean="0"/>
              <a:t>rimitive </a:t>
            </a:r>
            <a:r>
              <a:rPr lang="en-US" sz="2400" b="1" dirty="0"/>
              <a:t>Discussion and Protocol Stack Discussion (e.g. 15-17-0656-</a:t>
            </a:r>
            <a:r>
              <a:rPr lang="en-US" sz="2400" b="1" dirty="0" smtClean="0"/>
              <a:t>12)</a:t>
            </a:r>
            <a:endParaRPr lang="en-US" sz="2400" b="1" dirty="0" smtClean="0"/>
          </a:p>
          <a:p>
            <a:pPr marL="342900" indent="-342900">
              <a:buClr>
                <a:srgbClr val="FF0000"/>
              </a:buClr>
              <a:buFont typeface="Wingdings" charset="2"/>
              <a:buChar char="q"/>
            </a:pPr>
            <a:r>
              <a:rPr lang="en-US" sz="2400" b="1" dirty="0" smtClean="0"/>
              <a:t>Wednesday 11 July, </a:t>
            </a:r>
            <a:r>
              <a:rPr lang="en-US" sz="2400" b="1" dirty="0" smtClean="0"/>
              <a:t>PM2: </a:t>
            </a:r>
            <a:r>
              <a:rPr lang="en-US" sz="2400" b="1" dirty="0" smtClean="0"/>
              <a:t>TBD</a:t>
            </a:r>
          </a:p>
          <a:p>
            <a:pPr marL="342900" indent="-342900">
              <a:buClr>
                <a:srgbClr val="FF0000"/>
              </a:buClr>
              <a:buFont typeface="Wingdings" charset="2"/>
              <a:buChar char="q"/>
            </a:pPr>
            <a:r>
              <a:rPr lang="en-US" sz="2400" b="1" dirty="0" smtClean="0"/>
              <a:t>Thursday 12 July, </a:t>
            </a:r>
            <a:r>
              <a:rPr lang="en-US" sz="2400" b="1" dirty="0" smtClean="0"/>
              <a:t>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a:t>
            </a:r>
            <a:r>
              <a:rPr lang="en-US" sz="2400" b="1" dirty="0" smtClean="0"/>
              <a:t>12 July, </a:t>
            </a:r>
            <a:r>
              <a:rPr lang="en-US" sz="2400" b="1" dirty="0" smtClean="0"/>
              <a:t>AM2: </a:t>
            </a:r>
            <a:r>
              <a:rPr lang="en-US" sz="2400" b="1" dirty="0" smtClean="0"/>
              <a:t> </a:t>
            </a:r>
            <a:r>
              <a:rPr lang="en-US" sz="2400" b="1" dirty="0" err="1" smtClean="0"/>
              <a:t>AoUB</a:t>
            </a:r>
            <a:r>
              <a:rPr lang="en-US" sz="2400" b="1" dirty="0" smtClean="0"/>
              <a:t>, closing </a:t>
            </a:r>
            <a:r>
              <a:rPr lang="en-US" sz="2400" b="1" dirty="0" smtClean="0"/>
              <a:t>report, future </a:t>
            </a:r>
            <a:r>
              <a:rPr lang="en-US" sz="2400" b="1" dirty="0" smtClean="0"/>
              <a:t>activities</a:t>
            </a:r>
            <a:endParaRPr lang="en-US" sz="2400" b="1" dirty="0" smtClean="0"/>
          </a:p>
          <a:p>
            <a:pPr>
              <a:buClr>
                <a:srgbClr val="FF0000"/>
              </a:buClr>
            </a:pPr>
            <a:r>
              <a:rPr lang="en-US" sz="2400" b="1" i="1" dirty="0" smtClean="0"/>
              <a:t>Upon </a:t>
            </a:r>
            <a:r>
              <a:rPr lang="en-US" sz="2400" b="1" i="1" dirty="0" smtClean="0"/>
              <a:t>neither discussion nor objection the motion to approve the agenda carries</a:t>
            </a:r>
            <a:r>
              <a:rPr lang="en-US" sz="24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TG 12 Status </a:t>
            </a:r>
            <a:r>
              <a:rPr lang="en-US" b="1" dirty="0" smtClean="0">
                <a:solidFill>
                  <a:srgbClr val="000000"/>
                </a:solidFill>
                <a:ea typeface="Lucida Grande"/>
                <a:cs typeface="Lucida Grande"/>
              </a:rPr>
              <a:t>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28600" y="990600"/>
            <a:ext cx="8686800" cy="5509199"/>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Primitives </a:t>
            </a:r>
          </a:p>
          <a:p>
            <a:pPr marL="800100" lvl="1" indent="-342900">
              <a:buClr>
                <a:srgbClr val="FF0000"/>
              </a:buClr>
              <a:buFont typeface="Wingdings" charset="2"/>
              <a:buChar char="q"/>
            </a:pPr>
            <a:r>
              <a:rPr lang="en-US" sz="2200" b="1" dirty="0"/>
              <a:t>Extensive discussion on use of profiles and sub-profiles to simplify the upper layer interface</a:t>
            </a:r>
          </a:p>
          <a:p>
            <a:pPr marL="1257300" lvl="2" indent="-342900">
              <a:buClr>
                <a:srgbClr val="FF0000"/>
              </a:buClr>
              <a:buFont typeface="Wingdings" charset="2"/>
              <a:buChar char="q"/>
            </a:pPr>
            <a:r>
              <a:rPr lang="en-US" sz="2200" b="1" spc="-1" dirty="0">
                <a:solidFill>
                  <a:srgbClr val="000000"/>
                </a:solidFill>
                <a:uFill>
                  <a:solidFill>
                    <a:srgbClr val="FFFFFF"/>
                  </a:solidFill>
                </a:uFill>
                <a:latin typeface="Times New Roman"/>
              </a:rPr>
              <a:t>Presentation of ULI examples of profiles and sub-profiles being used to send packet out </a:t>
            </a:r>
          </a:p>
          <a:p>
            <a:pPr marL="800100" lvl="1" indent="-342900">
              <a:buClr>
                <a:srgbClr val="FF0000"/>
              </a:buClr>
              <a:buFont typeface="Wingdings" charset="2"/>
              <a:buChar char="q"/>
            </a:pPr>
            <a:r>
              <a:rPr lang="en-US" sz="2200" b="1" dirty="0"/>
              <a:t>Completed PDE primitives</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802.15.12 Functional Decomposition Figure </a:t>
            </a:r>
          </a:p>
          <a:p>
            <a:pPr marL="800100" lvl="1" indent="-342900">
              <a:buClr>
                <a:srgbClr val="FF0000"/>
              </a:buClr>
              <a:buFont typeface="Wingdings" charset="2"/>
              <a:buChar char="q"/>
            </a:pPr>
            <a:r>
              <a:rPr lang="en-US" sz="2200" b="1" dirty="0"/>
              <a:t>802.15.12 Conceptual Overview and </a:t>
            </a:r>
          </a:p>
          <a:p>
            <a:pPr marL="800100" lvl="1" indent="-342900">
              <a:buClr>
                <a:srgbClr val="FF0000"/>
              </a:buClr>
              <a:buFont typeface="Wingdings" charset="2"/>
              <a:buChar char="q"/>
            </a:pPr>
            <a:r>
              <a:rPr lang="en-US" sz="2200" b="1" dirty="0"/>
              <a:t>802.15.12 Mandatory Elements Operation</a:t>
            </a:r>
          </a:p>
          <a:p>
            <a:pPr marL="342900" indent="-342900">
              <a:buClr>
                <a:srgbClr val="FF0000"/>
              </a:buClr>
              <a:buFont typeface="Wingdings" charset="2"/>
              <a:buChar char="q"/>
            </a:pPr>
            <a:r>
              <a:rPr lang="en-US" sz="2200" b="1" dirty="0"/>
              <a:t>Discussion on high level overview of Yang modeling for MPM and Network Management</a:t>
            </a:r>
          </a:p>
          <a:p>
            <a:pPr marL="342900" indent="-342900">
              <a:buClr>
                <a:srgbClr val="FF0000"/>
              </a:buClr>
              <a:buFont typeface="Wingdings" charset="2"/>
              <a:buChar char="q"/>
            </a:pPr>
            <a:r>
              <a:rPr lang="en-US" sz="2200" b="1" dirty="0"/>
              <a:t>Discussion on Management Protocol Module functions</a:t>
            </a:r>
          </a:p>
          <a:p>
            <a:pPr marL="800100" lvl="1" indent="-342900">
              <a:buClr>
                <a:srgbClr val="FF0000"/>
              </a:buClr>
              <a:buFont typeface="Wingdings" charset="2"/>
              <a:buChar char="q"/>
            </a:pPr>
            <a:r>
              <a:rPr lang="en-US" sz="2200" b="1" dirty="0"/>
              <a:t>Ability to identify the function of each Profile</a:t>
            </a:r>
          </a:p>
          <a:p>
            <a:pPr marL="800100" lvl="1" indent="-342900">
              <a:buClr>
                <a:srgbClr val="FF0000"/>
              </a:buClr>
              <a:buFont typeface="Wingdings" charset="2"/>
              <a:buChar char="q"/>
            </a:pPr>
            <a:r>
              <a:rPr lang="en-US" sz="2200" b="1" dirty="0"/>
              <a:t>Dependence upon Yang model</a:t>
            </a:r>
          </a:p>
          <a:p>
            <a:pPr marL="342900" indent="-342900">
              <a:buClr>
                <a:srgbClr val="FF0000"/>
              </a:buClr>
              <a:buFont typeface="Wingdings" charset="2"/>
              <a:buChar char="q"/>
            </a:pPr>
            <a:r>
              <a:rPr lang="en-US" sz="2200" b="1" dirty="0"/>
              <a:t>Discussion on 802.15.4 receiver configuration concept</a:t>
            </a:r>
            <a:endParaRPr lang="en-US" sz="22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121578</TotalTime>
  <Words>1283</Words>
  <Application>Microsoft Macintosh PowerPoint</Application>
  <PresentationFormat>On-screen Show (4:3)</PresentationFormat>
  <Paragraphs>230</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San Diego</dc:title>
  <dc:subject>IEEE 802.15 &lt;TG12&gt;</dc:subject>
  <dc:creator>Pat Kinney</dc:creator>
  <cp:keywords/>
  <dc:description>&lt;15-18-0303-00-0012&gt;</dc:description>
  <cp:lastModifiedBy>Pat Kinney</cp:lastModifiedBy>
  <cp:revision>1055</cp:revision>
  <cp:lastPrinted>2015-07-14T16:02:16Z</cp:lastPrinted>
  <dcterms:created xsi:type="dcterms:W3CDTF">2009-07-12T16:25:16Z</dcterms:created>
  <dcterms:modified xsi:type="dcterms:W3CDTF">2018-07-09T15:34:47Z</dcterms:modified>
  <cp:category/>
</cp:coreProperties>
</file>