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22"/>
  </p:notesMasterIdLst>
  <p:sldIdLst>
    <p:sldId id="295" r:id="rId2"/>
    <p:sldId id="296" r:id="rId3"/>
    <p:sldId id="325" r:id="rId4"/>
    <p:sldId id="289" r:id="rId5"/>
    <p:sldId id="298" r:id="rId6"/>
    <p:sldId id="336" r:id="rId7"/>
    <p:sldId id="335" r:id="rId8"/>
    <p:sldId id="337" r:id="rId9"/>
    <p:sldId id="326" r:id="rId10"/>
    <p:sldId id="299" r:id="rId11"/>
    <p:sldId id="312" r:id="rId12"/>
    <p:sldId id="330" r:id="rId13"/>
    <p:sldId id="331" r:id="rId14"/>
    <p:sldId id="332" r:id="rId15"/>
    <p:sldId id="333" r:id="rId16"/>
    <p:sldId id="334" r:id="rId17"/>
    <p:sldId id="338" r:id="rId18"/>
    <p:sldId id="329" r:id="rId19"/>
    <p:sldId id="328" r:id="rId20"/>
    <p:sldId id="327"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25"/>
            <p14:sldId id="289"/>
            <p14:sldId id="298"/>
            <p14:sldId id="336"/>
            <p14:sldId id="335"/>
            <p14:sldId id="337"/>
            <p14:sldId id="326"/>
          </p14:sldIdLst>
        </p14:section>
        <p14:section name="Turnaround" id="{D5FC1B83-7C69-4878-93BE-D59B635005C1}">
          <p14:sldIdLst>
            <p14:sldId id="299"/>
            <p14:sldId id="312"/>
            <p14:sldId id="330"/>
            <p14:sldId id="331"/>
            <p14:sldId id="332"/>
            <p14:sldId id="333"/>
            <p14:sldId id="334"/>
            <p14:sldId id="338"/>
            <p14:sldId id="329"/>
            <p14:sldId id="328"/>
          </p14:sldIdLst>
        </p14:section>
        <p14:section name="Mode changes" id="{B0C02EFE-9A8D-4318-9BAC-A3DC47DDF08C}">
          <p14:sldIdLst>
            <p14:sldId id="32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91283" autoAdjust="0"/>
  </p:normalViewPr>
  <p:slideViewPr>
    <p:cSldViewPr>
      <p:cViewPr>
        <p:scale>
          <a:sx n="61" d="100"/>
          <a:sy n="61" d="100"/>
        </p:scale>
        <p:origin x="1358" y="53"/>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12</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13</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16</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259691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15-18-0302-00-004z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2018</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p:cNvPr>
          <p:cNvSpPr>
            <a:spLocks noGrp="1" noChangeArrowheads="1"/>
          </p:cNvSpPr>
          <p:nvPr>
            <p:ph type="sldNum"/>
          </p:nvPr>
        </p:nvSpPr>
        <p:spPr bwMode="auto">
          <a:xfrm>
            <a:off x="7956376" y="6574742"/>
            <a:ext cx="690094" cy="25642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dirty="0"/>
              <a:t>Slide </a:t>
            </a:r>
            <a:fld id="{F35EFC9A-3130-490E-9196-E8ED9688F50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262979"/>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[PHY/</a:t>
            </a:r>
            <a:r>
              <a:rPr lang="en-IE" sz="1600" dirty="0">
                <a:solidFill>
                  <a:schemeClr val="tx1"/>
                </a:solidFill>
                <a:ea typeface="ＭＳ Ｐゴシック" pitchFamily="-65" charset="-128"/>
              </a:rPr>
              <a:t>MAC functional description changes for Secure Authenticated Ranging</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6 July 2018</a:t>
            </a:r>
            <a:r>
              <a:rPr lang="en-US" sz="1600" dirty="0">
                <a:solidFill>
                  <a:srgbClr val="000000"/>
                </a:solidFill>
                <a:ea typeface="ＭＳ Ｐゴシック" pitchFamily="-65" charset="-128"/>
              </a:rPr>
              <a:t>]	</a:t>
            </a:r>
          </a:p>
          <a:p>
            <a:r>
              <a:rPr lang="en-US" sz="1600" b="1" dirty="0">
                <a:solidFill>
                  <a:srgbClr val="000000"/>
                </a:solidFill>
                <a:ea typeface="ＭＳ Ｐゴシック" pitchFamily="-65" charset="-128"/>
              </a:rPr>
              <a:t>Source:</a:t>
            </a:r>
            <a:r>
              <a:rPr lang="en-US" sz="1600" b="1" dirty="0">
                <a:solidFill>
                  <a:schemeClr val="tx1"/>
                </a:solidFill>
                <a:ea typeface="ＭＳ Ｐゴシック" pitchFamily="-65" charset="-128"/>
              </a:rPr>
              <a:t> </a:t>
            </a:r>
            <a:r>
              <a:rPr lang="en-US" sz="1600" dirty="0">
                <a:solidFill>
                  <a:schemeClr val="tx1"/>
                </a:solidFill>
              </a:rPr>
              <a:t>Prof. Dr. </a:t>
            </a:r>
            <a:r>
              <a:rPr lang="en-US" sz="1600" dirty="0" err="1">
                <a:solidFill>
                  <a:schemeClr val="tx1"/>
                </a:solidFill>
              </a:rPr>
              <a:t>Srdjan</a:t>
            </a:r>
            <a:r>
              <a:rPr lang="en-US" sz="1600" dirty="0">
                <a:solidFill>
                  <a:schemeClr val="tx1"/>
                </a:solidFill>
              </a:rPr>
              <a:t> </a:t>
            </a:r>
            <a:r>
              <a:rPr lang="en-US" sz="1600" dirty="0" err="1">
                <a:solidFill>
                  <a:schemeClr val="tx1"/>
                </a:solidFill>
              </a:rPr>
              <a:t>Capkun</a:t>
            </a:r>
            <a:r>
              <a:rPr lang="en-US" sz="1600" dirty="0">
                <a:solidFill>
                  <a:schemeClr val="tx1"/>
                </a:solidFill>
              </a:rPr>
              <a:t> (ETH Zurich), Prof. Dr. David Basin (ETH Zurich), Dr. Boris </a:t>
            </a:r>
            <a:r>
              <a:rPr lang="en-US" sz="1600" dirty="0" err="1">
                <a:solidFill>
                  <a:schemeClr val="tx1"/>
                </a:solidFill>
              </a:rPr>
              <a:t>Danev</a:t>
            </a:r>
            <a:r>
              <a:rPr lang="en-US" sz="1600" dirty="0">
                <a:solidFill>
                  <a:schemeClr val="tx1"/>
                </a:solidFill>
              </a:rPr>
              <a:t> (3db Access), Prof. Dr. Markus Kuhn (University of Cambridge), </a:t>
            </a:r>
            <a:r>
              <a:rPr lang="fr-CH" sz="1600" dirty="0" err="1">
                <a:solidFill>
                  <a:schemeClr val="tx1"/>
                </a:solidFill>
              </a:rPr>
              <a:t>Shuiping</a:t>
            </a:r>
            <a:r>
              <a:rPr lang="fr-CH" sz="1600" dirty="0">
                <a:solidFill>
                  <a:schemeClr val="tx1"/>
                </a:solidFill>
              </a:rPr>
              <a:t> Long (</a:t>
            </a:r>
            <a:r>
              <a:rPr lang="fr-CH" sz="1600" dirty="0" err="1">
                <a:solidFill>
                  <a:schemeClr val="tx1"/>
                </a:solidFill>
              </a:rPr>
              <a:t>Huawei</a:t>
            </a:r>
            <a:r>
              <a:rPr lang="fr-CH" sz="1600" dirty="0">
                <a:solidFill>
                  <a:schemeClr val="tx1"/>
                </a:solidFill>
              </a:rPr>
              <a:t> Technologies), </a:t>
            </a:r>
            <a:r>
              <a:rPr lang="fr-CH" sz="1600" dirty="0" err="1">
                <a:solidFill>
                  <a:schemeClr val="tx1"/>
                </a:solidFill>
              </a:rPr>
              <a:t>Yunsong</a:t>
            </a:r>
            <a:r>
              <a:rPr lang="fr-CH" sz="1600" dirty="0">
                <a:solidFill>
                  <a:schemeClr val="tx1"/>
                </a:solidFill>
              </a:rPr>
              <a:t> Yang (</a:t>
            </a:r>
            <a:r>
              <a:rPr lang="fr-CH" sz="1600" dirty="0" err="1">
                <a:solidFill>
                  <a:schemeClr val="tx1"/>
                </a:solidFill>
              </a:rPr>
              <a:t>Huawei</a:t>
            </a:r>
            <a:r>
              <a:rPr lang="fr-CH" sz="1600" dirty="0">
                <a:solidFill>
                  <a:schemeClr val="tx1"/>
                </a:solidFill>
              </a:rPr>
              <a:t> Technologies),</a:t>
            </a:r>
            <a:r>
              <a:rPr lang="en-US" sz="1600" dirty="0">
                <a:solidFill>
                  <a:schemeClr val="tx1"/>
                </a:solidFill>
              </a:rPr>
              <a:t> </a:t>
            </a:r>
            <a:r>
              <a:rPr lang="fr-CH" sz="1600" dirty="0">
                <a:solidFill>
                  <a:schemeClr val="tx1"/>
                </a:solidFill>
              </a:rPr>
              <a:t>Bernd Baer (</a:t>
            </a:r>
            <a:r>
              <a:rPr lang="fr-CH" sz="1600" dirty="0" err="1">
                <a:solidFill>
                  <a:schemeClr val="tx1"/>
                </a:solidFill>
              </a:rPr>
              <a:t>Marquardt</a:t>
            </a:r>
            <a:r>
              <a:rPr lang="fr-CH" sz="1600" dirty="0">
                <a:solidFill>
                  <a:schemeClr val="tx1"/>
                </a:solidFill>
              </a:rPr>
              <a:t>), Matthias Reinhardt (Daimler)</a:t>
            </a:r>
            <a:r>
              <a:rPr lang="en-US" sz="1600" dirty="0">
                <a:solidFill>
                  <a:schemeClr val="tx1"/>
                </a:solidFill>
              </a:rPr>
              <a:t>, </a:t>
            </a:r>
            <a:r>
              <a:rPr lang="fr-CH" sz="1600" dirty="0">
                <a:solidFill>
                  <a:schemeClr val="tx1"/>
                </a:solidFill>
              </a:rPr>
              <a:t>Ed </a:t>
            </a:r>
            <a:r>
              <a:rPr lang="fr-CH" sz="1600" dirty="0" err="1">
                <a:solidFill>
                  <a:schemeClr val="tx1"/>
                </a:solidFill>
              </a:rPr>
              <a:t>Richley</a:t>
            </a:r>
            <a:r>
              <a:rPr lang="fr-CH" sz="1600" dirty="0">
                <a:solidFill>
                  <a:schemeClr val="tx1"/>
                </a:solidFill>
              </a:rPr>
              <a:t> (Zebra Technologies), Andy Ward (Ubisense), Peter Sauer (</a:t>
            </a:r>
            <a:r>
              <a:rPr lang="fr-CH" sz="1600" dirty="0" err="1">
                <a:solidFill>
                  <a:schemeClr val="tx1"/>
                </a:solidFill>
              </a:rPr>
              <a:t>Microchip</a:t>
            </a:r>
            <a:r>
              <a:rPr lang="fr-CH" sz="1600" dirty="0">
                <a:solidFill>
                  <a:schemeClr val="tx1"/>
                </a:solidFill>
              </a:rPr>
              <a:t> </a:t>
            </a:r>
            <a:r>
              <a:rPr lang="fr-CH" sz="1600" dirty="0" err="1">
                <a:solidFill>
                  <a:schemeClr val="tx1"/>
                </a:solidFill>
              </a:rPr>
              <a:t>Technology</a:t>
            </a:r>
            <a:r>
              <a:rPr lang="fr-CH" sz="1600" dirty="0">
                <a:solidFill>
                  <a:schemeClr val="tx1"/>
                </a:solidFill>
              </a:rPr>
              <a:t>)</a:t>
            </a:r>
            <a:r>
              <a:rPr lang="en-US" sz="1600" dirty="0">
                <a:solidFill>
                  <a:schemeClr val="tx1"/>
                </a:solidFill>
              </a:rPr>
              <a:t>, </a:t>
            </a:r>
            <a:r>
              <a:rPr lang="fr-CH" sz="1600" dirty="0">
                <a:solidFill>
                  <a:schemeClr val="tx1"/>
                </a:solidFill>
              </a:rPr>
              <a:t>Paul </a:t>
            </a:r>
            <a:r>
              <a:rPr lang="fr-CH" sz="1600" dirty="0" err="1">
                <a:solidFill>
                  <a:schemeClr val="tx1"/>
                </a:solidFill>
              </a:rPr>
              <a:t>Studerus</a:t>
            </a:r>
            <a:r>
              <a:rPr lang="fr-CH" sz="1600" dirty="0">
                <a:solidFill>
                  <a:schemeClr val="tx1"/>
                </a:solidFill>
              </a:rPr>
              <a:t> (</a:t>
            </a:r>
            <a:r>
              <a:rPr lang="fr-CH" sz="1600" dirty="0" err="1">
                <a:solidFill>
                  <a:schemeClr val="tx1"/>
                </a:solidFill>
              </a:rPr>
              <a:t>Dormakaba</a:t>
            </a:r>
            <a:r>
              <a:rPr lang="fr-CH" sz="1600" dirty="0">
                <a:solidFill>
                  <a:schemeClr val="tx1"/>
                </a:solidFill>
              </a:rPr>
              <a:t>)</a:t>
            </a:r>
            <a:r>
              <a:rPr lang="en-US" sz="1600" dirty="0">
                <a:solidFill>
                  <a:schemeClr val="tx1"/>
                </a:solidFill>
              </a:rPr>
              <a:t>, </a:t>
            </a:r>
            <a:r>
              <a:rPr lang="fr-CH" sz="1600" dirty="0" err="1">
                <a:solidFill>
                  <a:schemeClr val="tx1"/>
                </a:solidFill>
              </a:rPr>
              <a:t>Mihai</a:t>
            </a:r>
            <a:r>
              <a:rPr lang="fr-CH" sz="1600" dirty="0">
                <a:solidFill>
                  <a:schemeClr val="tx1"/>
                </a:solidFill>
              </a:rPr>
              <a:t> </a:t>
            </a:r>
            <a:r>
              <a:rPr lang="fr-CH" sz="1600" dirty="0" err="1">
                <a:solidFill>
                  <a:schemeClr val="tx1"/>
                </a:solidFill>
              </a:rPr>
              <a:t>Barbulescu</a:t>
            </a:r>
            <a:r>
              <a:rPr lang="fr-CH" sz="1600" dirty="0">
                <a:solidFill>
                  <a:schemeClr val="tx1"/>
                </a:solidFill>
              </a:rPr>
              <a:t> (</a:t>
            </a:r>
            <a:r>
              <a:rPr lang="fr-CH" sz="1600" dirty="0" err="1">
                <a:solidFill>
                  <a:schemeClr val="tx1"/>
                </a:solidFill>
              </a:rPr>
              <a:t>Dormakaba</a:t>
            </a:r>
            <a:r>
              <a:rPr lang="fr-CH" sz="1600" dirty="0">
                <a:solidFill>
                  <a:schemeClr val="tx1"/>
                </a:solidFill>
              </a:rPr>
              <a:t>)</a:t>
            </a:r>
            <a:endParaRPr lang="en-US" sz="1600" b="1" dirty="0">
              <a:solidFill>
                <a:schemeClr val="tx1"/>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[Changes proposal for the LRP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a proposal to the enhanced impulse radio group </a:t>
            </a:r>
            <a:r>
              <a:rPr lang="en-US" sz="1600" dirty="0" err="1">
                <a:solidFill>
                  <a:srgbClr val="000000"/>
                </a:solidFill>
                <a:ea typeface="ＭＳ Ｐゴシック" pitchFamily="-65" charset="-128"/>
              </a:rPr>
              <a:t>w.r.t</a:t>
            </a:r>
            <a:r>
              <a:rPr lang="en-US" sz="1600" dirty="0">
                <a:solidFill>
                  <a:srgbClr val="000000"/>
                </a:solidFill>
                <a:ea typeface="ＭＳ Ｐゴシック" pitchFamily="-65" charset="-128"/>
              </a:rPr>
              <a:t>. the LRP UWB PHY ]</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a:solidFill>
                  <a:schemeClr val="tx1"/>
                </a:solidFill>
              </a:rPr>
              <a:t>Propose elements of Secure Authenticated Ranging PHY/MAC descriptions 802.15.4z</a:t>
            </a:r>
            <a:r>
              <a:rPr lang="en-US" sz="1600" dirty="0">
                <a:solidFill>
                  <a:srgbClr val="000000"/>
                </a:solidFill>
                <a:ea typeface="ＭＳ Ｐゴシック" pitchFamily="-65" charset="-128"/>
              </a:rPr>
              <a:t>]</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(1/7)</a:t>
            </a:r>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2400" b="1" dirty="0"/>
              <a:t>Purpose:</a:t>
            </a:r>
            <a:r>
              <a:rPr lang="en-US" sz="2400" dirty="0"/>
              <a:t> A new MAC functional description is required for provably secure authenticated ranging</a:t>
            </a:r>
          </a:p>
          <a:p>
            <a:pPr marL="742950" lvl="2" indent="-342900">
              <a:spcBef>
                <a:spcPts val="800"/>
              </a:spcBef>
              <a:buFont typeface="Arial" panose="020B0604020202020204" pitchFamily="34" charset="0"/>
              <a:buChar char="•"/>
            </a:pPr>
            <a:r>
              <a:rPr lang="en-US" altLang="en-US" sz="2000" dirty="0"/>
              <a:t>Open Clause 6 in order to introduce a new </a:t>
            </a:r>
            <a:r>
              <a:rPr lang="en-US" altLang="en-US" sz="2000" dirty="0" err="1"/>
              <a:t>subclause</a:t>
            </a:r>
            <a:r>
              <a:rPr lang="en-US" altLang="en-US" sz="2000" dirty="0"/>
              <a:t> 6.17 “Secure authenticated ranging”</a:t>
            </a:r>
          </a:p>
          <a:p>
            <a:pPr marL="742950" lvl="2" indent="-342900">
              <a:spcBef>
                <a:spcPts val="800"/>
              </a:spcBef>
              <a:buFont typeface="Arial" panose="020B0604020202020204" pitchFamily="34" charset="0"/>
              <a:buChar char="•"/>
            </a:pPr>
            <a:r>
              <a:rPr lang="en-US" altLang="en-US" sz="2000" dirty="0"/>
              <a:t>Create Annex G (normative) in order to describe the </a:t>
            </a:r>
            <a:r>
              <a:rPr lang="en-US" altLang="en-US" sz="2000" b="1" dirty="0"/>
              <a:t>security guarantees</a:t>
            </a:r>
            <a:r>
              <a:rPr lang="en-US" altLang="en-US" sz="2000" dirty="0"/>
              <a:t> and provide the corresponding </a:t>
            </a:r>
            <a:r>
              <a:rPr lang="en-US" altLang="en-US" sz="2000" b="1" dirty="0"/>
              <a:t>formal proofs</a:t>
            </a:r>
            <a:endParaRPr lang="en-US" altLang="en-US" sz="2000" dirty="0"/>
          </a:p>
          <a:p>
            <a:pPr marL="342900" lvl="1" indent="-342900">
              <a:spcBef>
                <a:spcPts val="800"/>
              </a:spcBef>
              <a:buFont typeface="Arial" panose="020B0604020202020204" pitchFamily="34" charset="0"/>
              <a:buChar char="•"/>
            </a:pPr>
            <a:r>
              <a:rPr lang="en-US" altLang="en-US" sz="2400" dirty="0"/>
              <a:t>Clause 6.17 named “Secure authenticated ranging” includes</a:t>
            </a:r>
          </a:p>
          <a:p>
            <a:pPr marL="742950" lvl="2" indent="-342900">
              <a:spcBef>
                <a:spcPts val="800"/>
              </a:spcBef>
              <a:buFont typeface="Arial" panose="020B0604020202020204" pitchFamily="34" charset="0"/>
              <a:buChar char="•"/>
            </a:pPr>
            <a:r>
              <a:rPr lang="en-US" altLang="en-US" sz="2000" dirty="0"/>
              <a:t>6.17    Secure authenticated ranging</a:t>
            </a:r>
          </a:p>
          <a:p>
            <a:pPr marL="742950" lvl="2" indent="-342900">
              <a:spcBef>
                <a:spcPts val="800"/>
              </a:spcBef>
              <a:buFont typeface="Arial" panose="020B0604020202020204" pitchFamily="34" charset="0"/>
              <a:buChar char="•"/>
            </a:pPr>
            <a:r>
              <a:rPr lang="en-US" altLang="en-US" sz="2000" dirty="0"/>
              <a:t>6.17.1 Secure ranging with one-way authentication</a:t>
            </a:r>
          </a:p>
          <a:p>
            <a:pPr marL="742950" lvl="2" indent="-342900">
              <a:spcBef>
                <a:spcPts val="800"/>
              </a:spcBef>
              <a:buFont typeface="Arial" panose="020B0604020202020204" pitchFamily="34" charset="0"/>
              <a:buChar char="•"/>
            </a:pPr>
            <a:r>
              <a:rPr lang="en-US" altLang="en-US" sz="2000" dirty="0"/>
              <a:t>6.17.2 Secure ranging with mutual authentication</a:t>
            </a:r>
          </a:p>
          <a:p>
            <a:pPr marL="742950" lvl="2" indent="-342900">
              <a:spcBef>
                <a:spcPts val="800"/>
              </a:spcBef>
              <a:buFont typeface="Arial" panose="020B0604020202020204" pitchFamily="34" charset="0"/>
              <a:buChar char="•"/>
            </a:pPr>
            <a:r>
              <a:rPr lang="en-US" altLang="en-US" sz="2000" dirty="0"/>
              <a:t>6.17.3 Distance commitment</a:t>
            </a:r>
          </a:p>
          <a:p>
            <a:pPr marL="742950" lvl="2" indent="-342900">
              <a:spcBef>
                <a:spcPts val="800"/>
              </a:spcBef>
              <a:buFont typeface="Arial" panose="020B0604020202020204" pitchFamily="34" charset="0"/>
              <a:buChar char="•"/>
            </a:pPr>
            <a:r>
              <a:rPr lang="en-US" altLang="en-US" sz="2000" dirty="0"/>
              <a:t>6.17.4 Protocol verification procedure</a:t>
            </a:r>
          </a:p>
          <a:p>
            <a:endParaRPr lang="en-US" sz="2400" dirty="0"/>
          </a:p>
          <a:p>
            <a:endParaRPr lang="en-US" sz="2400" dirty="0"/>
          </a:p>
        </p:txBody>
      </p:sp>
    </p:spTree>
    <p:extLst>
      <p:ext uri="{BB962C8B-B14F-4D97-AF65-F5344CB8AC3E}">
        <p14:creationId xmlns:p14="http://schemas.microsoft.com/office/powerpoint/2010/main" val="4126660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(2/7)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Security services</a:t>
            </a:r>
          </a:p>
          <a:p>
            <a:pPr marL="800100" lvl="3" indent="-342900">
              <a:spcBef>
                <a:spcPts val="800"/>
              </a:spcBef>
              <a:buFont typeface="Arial" panose="020B0604020202020204" pitchFamily="34" charset="0"/>
              <a:buChar char="•"/>
            </a:pPr>
            <a:r>
              <a:rPr lang="en-US" altLang="en-US" dirty="0"/>
              <a:t>Uses the security services for data authenticity defined in Clause 9</a:t>
            </a:r>
          </a:p>
          <a:p>
            <a:pPr marL="800100" lvl="3" indent="-342900">
              <a:spcBef>
                <a:spcPts val="800"/>
              </a:spcBef>
              <a:buFont typeface="Arial" panose="020B0604020202020204" pitchFamily="34" charset="0"/>
              <a:buChar char="•"/>
            </a:pPr>
            <a:r>
              <a:rPr lang="en-US" altLang="en-US" dirty="0"/>
              <a:t>Based on AES-128 CCM* as defined in Clause 9 and Annex B</a:t>
            </a:r>
          </a:p>
          <a:p>
            <a:pPr marL="342900" lvl="2" indent="-342900">
              <a:spcBef>
                <a:spcPts val="800"/>
              </a:spcBef>
              <a:buFont typeface="Arial" panose="020B0604020202020204" pitchFamily="34" charset="0"/>
              <a:buChar char="•"/>
            </a:pPr>
            <a:r>
              <a:rPr lang="en-US" altLang="en-US" dirty="0"/>
              <a:t>MAC frame format</a:t>
            </a:r>
          </a:p>
          <a:p>
            <a:pPr marL="800100" lvl="3" indent="-342900">
              <a:spcBef>
                <a:spcPts val="800"/>
              </a:spcBef>
              <a:buFont typeface="Arial" panose="020B0604020202020204" pitchFamily="34" charset="0"/>
              <a:buChar char="•"/>
            </a:pPr>
            <a:r>
              <a:rPr lang="en-US" altLang="en-US" dirty="0"/>
              <a:t>Uses the MAC data format for security</a:t>
            </a:r>
          </a:p>
          <a:p>
            <a:pPr marL="800100" lvl="3" indent="-342900">
              <a:spcBef>
                <a:spcPts val="800"/>
              </a:spcBef>
              <a:buFont typeface="Arial" panose="020B0604020202020204" pitchFamily="34" charset="0"/>
              <a:buChar char="•"/>
            </a:pPr>
            <a:r>
              <a:rPr lang="en-US" i="1" dirty="0" err="1"/>
              <a:t>macSecurityEnabled</a:t>
            </a:r>
            <a:r>
              <a:rPr lang="en-US" i="1" dirty="0"/>
              <a:t> </a:t>
            </a:r>
            <a:r>
              <a:rPr lang="en-US" dirty="0"/>
              <a:t>shall be set to TRUE</a:t>
            </a:r>
          </a:p>
          <a:p>
            <a:pPr marL="800100" lvl="3" indent="-342900">
              <a:spcBef>
                <a:spcPts val="800"/>
              </a:spcBef>
              <a:buFont typeface="Arial" panose="020B0604020202020204" pitchFamily="34" charset="0"/>
              <a:buChar char="•"/>
            </a:pPr>
            <a:endParaRPr lang="en-US" i="1" dirty="0"/>
          </a:p>
          <a:p>
            <a:pPr marL="800100" lvl="3" indent="-342900">
              <a:spcBef>
                <a:spcPts val="800"/>
              </a:spcBef>
              <a:buFont typeface="Arial" panose="020B0604020202020204" pitchFamily="34" charset="0"/>
              <a:buChar char="•"/>
            </a:pPr>
            <a:endParaRPr lang="en-US" i="1" dirty="0"/>
          </a:p>
          <a:p>
            <a:pPr marL="342900" lvl="2" indent="-342900">
              <a:spcBef>
                <a:spcPts val="800"/>
              </a:spcBef>
              <a:buFont typeface="Arial" panose="020B0604020202020204" pitchFamily="34" charset="0"/>
              <a:buChar char="•"/>
            </a:pPr>
            <a:endParaRPr lang="en-US" b="1" dirty="0"/>
          </a:p>
          <a:p>
            <a:pPr marL="342900" lvl="2" indent="-342900">
              <a:spcBef>
                <a:spcPts val="800"/>
              </a:spcBef>
              <a:buFont typeface="Arial" panose="020B0604020202020204" pitchFamily="34" charset="0"/>
              <a:buChar char="•"/>
            </a:pPr>
            <a:endParaRPr lang="en-US" b="1" dirty="0"/>
          </a:p>
          <a:p>
            <a:pPr marL="342900" lvl="2" indent="-342900">
              <a:spcBef>
                <a:spcPts val="800"/>
              </a:spcBef>
              <a:buFont typeface="Arial" panose="020B0604020202020204" pitchFamily="34" charset="0"/>
              <a:buChar char="•"/>
            </a:pPr>
            <a:r>
              <a:rPr lang="en-US" dirty="0"/>
              <a:t>Need of additional IEs for secure ranging modes ?</a:t>
            </a:r>
          </a:p>
          <a:p>
            <a:pPr marL="800100" lvl="3" indent="-342900">
              <a:spcBef>
                <a:spcPts val="800"/>
              </a:spcBef>
              <a:buFont typeface="Arial" panose="020B0604020202020204" pitchFamily="34" charset="0"/>
              <a:buChar char="•"/>
            </a:pPr>
            <a:r>
              <a:rPr lang="en-US" i="1" dirty="0"/>
              <a:t> </a:t>
            </a:r>
            <a:r>
              <a:rPr lang="en-US" dirty="0"/>
              <a:t>Define two modes of operation: one-way and mutual authentication</a:t>
            </a:r>
            <a:endParaRPr lang="en-US" altLang="en-US" dirty="0"/>
          </a:p>
          <a:p>
            <a:pPr marL="0" indent="0"/>
            <a:br>
              <a:rPr lang="en-US" sz="2400" dirty="0"/>
            </a:br>
            <a:endParaRPr lang="en-US" sz="2400" dirty="0"/>
          </a:p>
        </p:txBody>
      </p:sp>
      <p:pic>
        <p:nvPicPr>
          <p:cNvPr id="17409" name="Picture 1"/>
          <p:cNvPicPr>
            <a:picLocks noChangeAspect="1" noChangeArrowheads="1"/>
          </p:cNvPicPr>
          <p:nvPr/>
        </p:nvPicPr>
        <p:blipFill>
          <a:blip r:embed="rId3"/>
          <a:srcRect/>
          <a:stretch>
            <a:fillRect/>
          </a:stretch>
        </p:blipFill>
        <p:spPr bwMode="auto">
          <a:xfrm>
            <a:off x="899592" y="3967956"/>
            <a:ext cx="7270750" cy="1765300"/>
          </a:xfrm>
          <a:prstGeom prst="rect">
            <a:avLst/>
          </a:prstGeom>
          <a:noFill/>
          <a:ln w="9525">
            <a:noFill/>
            <a:miter lim="800000"/>
            <a:headEnd/>
            <a:tailEnd/>
          </a:ln>
        </p:spPr>
      </p:pic>
    </p:spTree>
    <p:extLst>
      <p:ext uri="{BB962C8B-B14F-4D97-AF65-F5344CB8AC3E}">
        <p14:creationId xmlns:p14="http://schemas.microsoft.com/office/powerpoint/2010/main" val="242372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(3/7)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With one-way authentication</a:t>
            </a:r>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r>
              <a:rPr lang="en-US" altLang="en-US" dirty="0"/>
              <a:t>Generic access control where one party is authenticated</a:t>
            </a:r>
          </a:p>
          <a:p>
            <a:pPr marL="800100" lvl="3" indent="-342900">
              <a:spcBef>
                <a:spcPts val="800"/>
              </a:spcBef>
              <a:buFont typeface="Arial" panose="020B0604020202020204" pitchFamily="34" charset="0"/>
              <a:buChar char="•"/>
            </a:pPr>
            <a:r>
              <a:rPr lang="en-US" altLang="en-US" dirty="0"/>
              <a:t>Described in detail in 6.17.1</a:t>
            </a:r>
          </a:p>
          <a:p>
            <a:pPr marL="800100" lvl="3" indent="-342900">
              <a:spcBef>
                <a:spcPts val="800"/>
              </a:spcBef>
              <a:buFont typeface="Arial" panose="020B0604020202020204" pitchFamily="34" charset="0"/>
              <a:buChar char="•"/>
            </a:pPr>
            <a:endParaRPr lang="en-US" altLang="en-US" dirty="0"/>
          </a:p>
          <a:p>
            <a:pPr marL="0" indent="0"/>
            <a:br>
              <a:rPr lang="en-US" sz="2400" dirty="0"/>
            </a:br>
            <a:endParaRPr lang="en-US" sz="2400" dirty="0"/>
          </a:p>
        </p:txBody>
      </p:sp>
      <p:pic>
        <p:nvPicPr>
          <p:cNvPr id="3074" name="Picture 2"/>
          <p:cNvPicPr>
            <a:picLocks noChangeAspect="1" noChangeArrowheads="1"/>
          </p:cNvPicPr>
          <p:nvPr/>
        </p:nvPicPr>
        <p:blipFill>
          <a:blip r:embed="rId3"/>
          <a:srcRect/>
          <a:stretch>
            <a:fillRect/>
          </a:stretch>
        </p:blipFill>
        <p:spPr bwMode="auto">
          <a:xfrm>
            <a:off x="2057860" y="2674937"/>
            <a:ext cx="4890404" cy="2194560"/>
          </a:xfrm>
          <a:prstGeom prst="rect">
            <a:avLst/>
          </a:prstGeom>
          <a:noFill/>
          <a:ln w="9525">
            <a:noFill/>
            <a:miter lim="800000"/>
            <a:headEnd/>
            <a:tailEnd/>
          </a:ln>
          <a:effectLst/>
        </p:spPr>
      </p:pic>
    </p:spTree>
    <p:extLst>
      <p:ext uri="{BB962C8B-B14F-4D97-AF65-F5344CB8AC3E}">
        <p14:creationId xmlns:p14="http://schemas.microsoft.com/office/powerpoint/2010/main" val="242372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(4/7)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With mutual authentication</a:t>
            </a:r>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r>
              <a:rPr lang="en-US" altLang="en-US" dirty="0"/>
              <a:t>Mobile payments, banking transactions, high security access control</a:t>
            </a:r>
          </a:p>
          <a:p>
            <a:pPr marL="800100" lvl="3" indent="-342900">
              <a:spcBef>
                <a:spcPts val="800"/>
              </a:spcBef>
              <a:buFont typeface="Arial" panose="020B0604020202020204" pitchFamily="34" charset="0"/>
              <a:buChar char="•"/>
            </a:pPr>
            <a:r>
              <a:rPr lang="en-US" altLang="en-US" dirty="0"/>
              <a:t>Described in detail in 6.17.2</a:t>
            </a:r>
          </a:p>
        </p:txBody>
      </p:sp>
      <p:pic>
        <p:nvPicPr>
          <p:cNvPr id="4100" name="Picture 4"/>
          <p:cNvPicPr>
            <a:picLocks noChangeAspect="1" noChangeArrowheads="1"/>
          </p:cNvPicPr>
          <p:nvPr/>
        </p:nvPicPr>
        <p:blipFill>
          <a:blip r:embed="rId3"/>
          <a:srcRect/>
          <a:stretch>
            <a:fillRect/>
          </a:stretch>
        </p:blipFill>
        <p:spPr bwMode="auto">
          <a:xfrm>
            <a:off x="2123728" y="2449512"/>
            <a:ext cx="4549252" cy="2651760"/>
          </a:xfrm>
          <a:prstGeom prst="rect">
            <a:avLst/>
          </a:prstGeom>
          <a:noFill/>
          <a:ln w="9525">
            <a:noFill/>
            <a:miter lim="800000"/>
            <a:headEnd/>
            <a:tailEnd/>
          </a:ln>
          <a:effectLst/>
        </p:spPr>
      </p:pic>
    </p:spTree>
    <p:extLst>
      <p:ext uri="{BB962C8B-B14F-4D97-AF65-F5344CB8AC3E}">
        <p14:creationId xmlns:p14="http://schemas.microsoft.com/office/powerpoint/2010/main" val="242372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(5/7)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Distance commitment</a:t>
            </a:r>
          </a:p>
          <a:p>
            <a:pPr marL="800100" lvl="3" indent="-342900">
              <a:spcBef>
                <a:spcPts val="800"/>
              </a:spcBef>
              <a:buFont typeface="Arial" panose="020B0604020202020204" pitchFamily="34" charset="0"/>
              <a:buChar char="•"/>
            </a:pPr>
            <a:r>
              <a:rPr lang="en-US" dirty="0"/>
              <a:t>Ensures that the PSDU carrying the </a:t>
            </a:r>
            <a:r>
              <a:rPr lang="en-US" dirty="0" err="1"/>
              <a:t>nonces</a:t>
            </a:r>
            <a:r>
              <a:rPr lang="en-US" dirty="0"/>
              <a:t> and MIC is decoded at the measured distance </a:t>
            </a:r>
            <a:r>
              <a:rPr lang="en-US" b="1" dirty="0">
                <a:solidFill>
                  <a:schemeClr val="tx1"/>
                </a:solidFill>
              </a:rPr>
              <a:t>defined</a:t>
            </a:r>
            <a:r>
              <a:rPr lang="en-US" b="1" dirty="0"/>
              <a:t> by the first path</a:t>
            </a:r>
            <a:r>
              <a:rPr lang="en-US" dirty="0"/>
              <a:t>. This is essential to secure ranging and provable security as defined in Annex G.</a:t>
            </a:r>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r>
              <a:rPr lang="en-US" altLang="en-US" dirty="0"/>
              <a:t>Described in detail in 6.17.3</a:t>
            </a:r>
            <a:endParaRPr lang="en-US" dirty="0"/>
          </a:p>
        </p:txBody>
      </p:sp>
      <p:pic>
        <p:nvPicPr>
          <p:cNvPr id="5" name="Picture 4"/>
          <p:cNvPicPr/>
          <p:nvPr/>
        </p:nvPicPr>
        <p:blipFill>
          <a:blip r:embed="rId3" cstate="print"/>
          <a:srcRect/>
          <a:stretch>
            <a:fillRect/>
          </a:stretch>
        </p:blipFill>
        <p:spPr bwMode="auto">
          <a:xfrm>
            <a:off x="1403648" y="3212976"/>
            <a:ext cx="5943600" cy="2608785"/>
          </a:xfrm>
          <a:prstGeom prst="rect">
            <a:avLst/>
          </a:prstGeom>
          <a:noFill/>
          <a:ln w="9525">
            <a:noFill/>
            <a:miter lim="800000"/>
            <a:headEnd/>
            <a:tailEnd/>
          </a:ln>
        </p:spPr>
      </p:pic>
    </p:spTree>
    <p:extLst>
      <p:ext uri="{BB962C8B-B14F-4D97-AF65-F5344CB8AC3E}">
        <p14:creationId xmlns:p14="http://schemas.microsoft.com/office/powerpoint/2010/main" val="24237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(6/7)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Protocol verification procedure</a:t>
            </a:r>
          </a:p>
          <a:p>
            <a:pPr marL="800100" lvl="3" indent="-342900">
              <a:spcBef>
                <a:spcPts val="800"/>
              </a:spcBef>
              <a:buFont typeface="Arial" panose="020B0604020202020204" pitchFamily="34" charset="0"/>
              <a:buChar char="•"/>
            </a:pPr>
            <a:r>
              <a:rPr lang="en-US" dirty="0"/>
              <a:t>Received nonce(s) have to match </a:t>
            </a:r>
          </a:p>
          <a:p>
            <a:pPr marL="800100" lvl="3" indent="-342900">
              <a:spcBef>
                <a:spcPts val="800"/>
              </a:spcBef>
              <a:buFont typeface="Arial" panose="020B0604020202020204" pitchFamily="34" charset="0"/>
              <a:buChar char="•"/>
            </a:pPr>
            <a:r>
              <a:rPr lang="en-US" dirty="0"/>
              <a:t>Computed MIC(s)  have to match</a:t>
            </a:r>
          </a:p>
          <a:p>
            <a:pPr marL="800100" lvl="3" indent="-342900">
              <a:spcBef>
                <a:spcPts val="800"/>
              </a:spcBef>
            </a:pPr>
            <a:endParaRPr lang="en-US" dirty="0"/>
          </a:p>
          <a:p>
            <a:pPr marL="800100" lvl="3" indent="-342900">
              <a:spcBef>
                <a:spcPts val="800"/>
              </a:spcBef>
              <a:buFont typeface="Arial" panose="020B0604020202020204" pitchFamily="34" charset="0"/>
              <a:buChar char="•"/>
            </a:pPr>
            <a:r>
              <a:rPr lang="en-US" altLang="en-US" dirty="0"/>
              <a:t>Described in detail in 6.17.4</a:t>
            </a:r>
          </a:p>
          <a:p>
            <a:pPr marL="800100" lvl="3" indent="-342900">
              <a:spcBef>
                <a:spcPts val="800"/>
              </a:spcBef>
              <a:buFont typeface="Arial" panose="020B0604020202020204" pitchFamily="34" charset="0"/>
              <a:buChar char="•"/>
            </a:pPr>
            <a:endParaRPr lang="en-US" dirty="0"/>
          </a:p>
          <a:p>
            <a:pPr marL="342900" lvl="2" indent="-342900">
              <a:spcBef>
                <a:spcPts val="800"/>
              </a:spcBef>
              <a:buFont typeface="Arial" panose="020B0604020202020204" pitchFamily="34" charset="0"/>
              <a:buChar char="•"/>
            </a:pPr>
            <a:r>
              <a:rPr lang="en-US" dirty="0"/>
              <a:t>Use of shared secret keys</a:t>
            </a:r>
          </a:p>
          <a:p>
            <a:pPr marL="800100" lvl="3" indent="-342900">
              <a:spcBef>
                <a:spcPts val="800"/>
              </a:spcBef>
              <a:buFont typeface="Arial" panose="020B0604020202020204" pitchFamily="34" charset="0"/>
              <a:buChar char="•"/>
            </a:pPr>
            <a:r>
              <a:rPr lang="en-US" dirty="0"/>
              <a:t>Mandate the use of link keys (i.e., pair-wise shared keys) between devices</a:t>
            </a:r>
          </a:p>
          <a:p>
            <a:pPr marL="800100" lvl="3" indent="-342900">
              <a:spcBef>
                <a:spcPts val="800"/>
              </a:spcBef>
              <a:buFont typeface="Arial" panose="020B0604020202020204" pitchFamily="34" charset="0"/>
              <a:buChar char="•"/>
            </a:pPr>
            <a:endParaRPr lang="en-US" altLang="en-US" dirty="0"/>
          </a:p>
          <a:p>
            <a:pPr marL="0" indent="0"/>
            <a:br>
              <a:rPr lang="en-US" sz="2400" dirty="0"/>
            </a:br>
            <a:endParaRPr lang="en-US" sz="2400" dirty="0"/>
          </a:p>
        </p:txBody>
      </p:sp>
    </p:spTree>
    <p:extLst>
      <p:ext uri="{BB962C8B-B14F-4D97-AF65-F5344CB8AC3E}">
        <p14:creationId xmlns:p14="http://schemas.microsoft.com/office/powerpoint/2010/main" val="242372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(7/7)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a:t>Annex G (normative) Security guarantees of secure authenticated ranging</a:t>
            </a:r>
            <a:endParaRPr lang="en-US" altLang="en-US" dirty="0"/>
          </a:p>
          <a:p>
            <a:pPr marL="800100" lvl="3" indent="-342900">
              <a:spcBef>
                <a:spcPts val="800"/>
              </a:spcBef>
              <a:buFont typeface="Arial" panose="020B0604020202020204" pitchFamily="34" charset="0"/>
              <a:buChar char="•"/>
            </a:pPr>
            <a:r>
              <a:rPr lang="en-US" dirty="0"/>
              <a:t>Provides the formal proofs</a:t>
            </a:r>
          </a:p>
          <a:p>
            <a:pPr marL="800100" lvl="3" indent="-342900">
              <a:spcBef>
                <a:spcPts val="800"/>
              </a:spcBef>
              <a:buFont typeface="Arial" panose="020B0604020202020204" pitchFamily="34" charset="0"/>
              <a:buChar char="•"/>
            </a:pPr>
            <a:r>
              <a:rPr lang="en-US" altLang="en-US" dirty="0"/>
              <a:t>Summary Table 1 of security guarantees</a:t>
            </a:r>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r>
              <a:rPr lang="en-US" altLang="en-US" dirty="0"/>
              <a:t>Full security proofs and publication references in Annex G</a:t>
            </a:r>
          </a:p>
        </p:txBody>
      </p:sp>
      <p:graphicFrame>
        <p:nvGraphicFramePr>
          <p:cNvPr id="4" name="Table 3"/>
          <p:cNvGraphicFramePr>
            <a:graphicFrameLocks noGrp="1"/>
          </p:cNvGraphicFramePr>
          <p:nvPr/>
        </p:nvGraphicFramePr>
        <p:xfrm>
          <a:off x="395536" y="3212976"/>
          <a:ext cx="8352930" cy="2360035"/>
        </p:xfrm>
        <a:graphic>
          <a:graphicData uri="http://schemas.openxmlformats.org/drawingml/2006/table">
            <a:tbl>
              <a:tblPr/>
              <a:tblGrid>
                <a:gridCol w="1558800">
                  <a:extLst>
                    <a:ext uri="{9D8B030D-6E8A-4147-A177-3AD203B41FA5}">
                      <a16:colId xmlns:a16="http://schemas.microsoft.com/office/drawing/2014/main" val="20000"/>
                    </a:ext>
                  </a:extLst>
                </a:gridCol>
                <a:gridCol w="1393528">
                  <a:extLst>
                    <a:ext uri="{9D8B030D-6E8A-4147-A177-3AD203B41FA5}">
                      <a16:colId xmlns:a16="http://schemas.microsoft.com/office/drawing/2014/main" val="20001"/>
                    </a:ext>
                  </a:extLst>
                </a:gridCol>
                <a:gridCol w="1910382">
                  <a:extLst>
                    <a:ext uri="{9D8B030D-6E8A-4147-A177-3AD203B41FA5}">
                      <a16:colId xmlns:a16="http://schemas.microsoft.com/office/drawing/2014/main" val="20002"/>
                    </a:ext>
                  </a:extLst>
                </a:gridCol>
                <a:gridCol w="1834034">
                  <a:extLst>
                    <a:ext uri="{9D8B030D-6E8A-4147-A177-3AD203B41FA5}">
                      <a16:colId xmlns:a16="http://schemas.microsoft.com/office/drawing/2014/main" val="20003"/>
                    </a:ext>
                  </a:extLst>
                </a:gridCol>
                <a:gridCol w="1656186">
                  <a:extLst>
                    <a:ext uri="{9D8B030D-6E8A-4147-A177-3AD203B41FA5}">
                      <a16:colId xmlns:a16="http://schemas.microsoft.com/office/drawing/2014/main" val="20004"/>
                    </a:ext>
                  </a:extLst>
                </a:gridCol>
              </a:tblGrid>
              <a:tr h="1174420">
                <a:tc>
                  <a:txBody>
                    <a:bodyPr/>
                    <a:lstStyle/>
                    <a:p>
                      <a:pPr marL="0" marR="0" algn="l">
                        <a:spcBef>
                          <a:spcPts val="0"/>
                        </a:spcBef>
                        <a:spcAft>
                          <a:spcPts val="1200"/>
                        </a:spcAft>
                      </a:pPr>
                      <a:r>
                        <a:rPr lang="en-US" sz="1800" dirty="0">
                          <a:solidFill>
                            <a:srgbClr val="000000"/>
                          </a:solidFill>
                          <a:latin typeface="Times New Roman"/>
                          <a:ea typeface="Times New Roman"/>
                        </a:rPr>
                        <a:t>Security Level</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Nonce length (bits)</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Probability of guessing the nonce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dirty="0">
                          <a:solidFill>
                            <a:srgbClr val="000000"/>
                          </a:solidFill>
                          <a:latin typeface="Times New Roman"/>
                          <a:ea typeface="Times New Roman"/>
                        </a:rPr>
                        <a:t>Forging of MIC</a:t>
                      </a:r>
                      <a:endParaRPr lang="en-US" sz="2000" dirty="0">
                        <a:latin typeface="Times New Roman"/>
                        <a:ea typeface="Times New Roman"/>
                      </a:endParaRPr>
                    </a:p>
                    <a:p>
                      <a:pPr marL="0" marR="0" algn="l">
                        <a:spcBef>
                          <a:spcPts val="0"/>
                        </a:spcBef>
                        <a:spcAft>
                          <a:spcPts val="0"/>
                        </a:spcAft>
                      </a:pPr>
                      <a:r>
                        <a:rPr lang="en-US" sz="1800" dirty="0">
                          <a:solidFill>
                            <a:srgbClr val="000000"/>
                          </a:solidFill>
                          <a:latin typeface="Times New Roman"/>
                          <a:ea typeface="Times New Roman"/>
                        </a:rPr>
                        <a:t>(as per AES CCM* in Clause 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Worst Case Maximum Distance Decrease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N/A</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N/A</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2000" dirty="0">
                          <a:latin typeface="Times New Roman"/>
                          <a:ea typeface="Times New Roman"/>
                        </a:rPr>
                        <a:t>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2000" dirty="0">
                          <a:latin typeface="Times New Roman"/>
                          <a:ea typeface="Times New Roman"/>
                        </a:rPr>
                        <a:t>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1</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32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1/2^32 (2.32e-10)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MIC-32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14 cm – 75 cm</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64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1/2^64 (5.42e-20)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MIC-64</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14 cm – 75 cm</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3</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128</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1/2^128 (2.93e-39) </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MIC-128</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14 cm – 75 cm</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2372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Optimal energy vs. security by LRP UWB</a:t>
            </a:r>
          </a:p>
        </p:txBody>
      </p:sp>
      <p:cxnSp>
        <p:nvCxnSpPr>
          <p:cNvPr id="5" name="Straight Arrow Connector 4"/>
          <p:cNvCxnSpPr/>
          <p:nvPr/>
        </p:nvCxnSpPr>
        <p:spPr bwMode="auto">
          <a:xfrm>
            <a:off x="4139952" y="4221088"/>
            <a:ext cx="3024336" cy="0"/>
          </a:xfrm>
          <a:prstGeom prst="straightConnector1">
            <a:avLst/>
          </a:prstGeom>
          <a:solidFill>
            <a:srgbClr val="00B8FF"/>
          </a:solidFill>
          <a:ln w="158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Arrow Connector 7"/>
          <p:cNvCxnSpPr/>
          <p:nvPr/>
        </p:nvCxnSpPr>
        <p:spPr bwMode="auto">
          <a:xfrm flipH="1" flipV="1">
            <a:off x="2123728" y="1916832"/>
            <a:ext cx="2016224" cy="2304256"/>
          </a:xfrm>
          <a:prstGeom prst="straightConnector1">
            <a:avLst/>
          </a:prstGeom>
          <a:solidFill>
            <a:srgbClr val="00B8FF"/>
          </a:solidFill>
          <a:ln w="158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flipH="1">
            <a:off x="2195736" y="4221088"/>
            <a:ext cx="1944216" cy="2160240"/>
          </a:xfrm>
          <a:prstGeom prst="straightConnector1">
            <a:avLst/>
          </a:prstGeom>
          <a:solidFill>
            <a:srgbClr val="00B8FF"/>
          </a:solidFill>
          <a:ln w="158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8" name="Oval 17"/>
          <p:cNvSpPr/>
          <p:nvPr/>
        </p:nvSpPr>
        <p:spPr bwMode="auto">
          <a:xfrm>
            <a:off x="3563888" y="3573016"/>
            <a:ext cx="137160" cy="137160"/>
          </a:xfrm>
          <a:prstGeom prst="ellipse">
            <a:avLst/>
          </a:prstGeom>
          <a:solidFill>
            <a:srgbClr val="00B05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9" name="Rectangle 18"/>
          <p:cNvSpPr/>
          <p:nvPr/>
        </p:nvSpPr>
        <p:spPr bwMode="auto">
          <a:xfrm>
            <a:off x="4283968"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100</a:t>
            </a:r>
          </a:p>
        </p:txBody>
      </p:sp>
      <p:sp>
        <p:nvSpPr>
          <p:cNvPr id="21" name="Rectangle 20"/>
          <p:cNvSpPr/>
          <p:nvPr/>
        </p:nvSpPr>
        <p:spPr bwMode="auto">
          <a:xfrm>
            <a:off x="5148064"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3</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
        <p:nvSpPr>
          <p:cNvPr id="22" name="Rectangle 21"/>
          <p:cNvSpPr/>
          <p:nvPr/>
        </p:nvSpPr>
        <p:spPr bwMode="auto">
          <a:xfrm>
            <a:off x="5580112"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4</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
        <p:nvSpPr>
          <p:cNvPr id="23" name="Rectangle 22"/>
          <p:cNvSpPr/>
          <p:nvPr/>
        </p:nvSpPr>
        <p:spPr bwMode="auto">
          <a:xfrm>
            <a:off x="6012160"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5</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
        <p:nvSpPr>
          <p:cNvPr id="24" name="Rectangle 23"/>
          <p:cNvSpPr/>
          <p:nvPr/>
        </p:nvSpPr>
        <p:spPr bwMode="auto">
          <a:xfrm>
            <a:off x="6588224" y="4365104"/>
            <a:ext cx="2448272" cy="64807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Total secure ranging </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duration [us] </a:t>
            </a:r>
            <a:endParaRPr kumimoji="0" lang="en-US" sz="18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5" name="Rectangle 24"/>
          <p:cNvSpPr/>
          <p:nvPr/>
        </p:nvSpPr>
        <p:spPr bwMode="auto">
          <a:xfrm>
            <a:off x="611560" y="1412776"/>
            <a:ext cx="8136904" cy="64807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Authentication strength [</a:t>
            </a:r>
            <a:r>
              <a:rPr lang="en-US" sz="1800" dirty="0">
                <a:solidFill>
                  <a:schemeClr val="tx1"/>
                </a:solidFill>
                <a:latin typeface="Times New Roman" charset="0"/>
                <a:ea typeface="ＭＳ Ｐゴシック" charset="0"/>
                <a:cs typeface="ＭＳ Ｐゴシック" charset="0"/>
              </a:rPr>
              <a:t>Probability of forging the crypto authentication result</a:t>
            </a:r>
            <a:r>
              <a:rPr lang="en-US" sz="1800" b="1" dirty="0">
                <a:solidFill>
                  <a:schemeClr val="tx1"/>
                </a:solidFill>
                <a:latin typeface="Times New Roman" charset="0"/>
                <a:ea typeface="ＭＳ Ｐゴシック" charset="0"/>
                <a:cs typeface="ＭＳ Ｐゴシック" charset="0"/>
              </a:rPr>
              <a:t>]</a:t>
            </a:r>
            <a:endParaRPr kumimoji="0" lang="en-US" sz="18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6" name="Rectangle 25"/>
          <p:cNvSpPr/>
          <p:nvPr/>
        </p:nvSpPr>
        <p:spPr bwMode="auto">
          <a:xfrm>
            <a:off x="2483768" y="2060848"/>
            <a:ext cx="648072"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1e-10</a:t>
            </a:r>
          </a:p>
        </p:txBody>
      </p:sp>
      <p:sp>
        <p:nvSpPr>
          <p:cNvPr id="27" name="Rectangle 26"/>
          <p:cNvSpPr/>
          <p:nvPr/>
        </p:nvSpPr>
        <p:spPr bwMode="auto">
          <a:xfrm>
            <a:off x="2915816" y="2492896"/>
            <a:ext cx="720080"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1e-20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8" name="Rectangle 27"/>
          <p:cNvSpPr/>
          <p:nvPr/>
        </p:nvSpPr>
        <p:spPr bwMode="auto">
          <a:xfrm>
            <a:off x="3275856" y="2924944"/>
            <a:ext cx="864096"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1e-30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9" name="Rectangle 28"/>
          <p:cNvSpPr/>
          <p:nvPr/>
        </p:nvSpPr>
        <p:spPr bwMode="auto">
          <a:xfrm>
            <a:off x="3635896" y="3356992"/>
            <a:ext cx="576064"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1e-40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0" name="Rectangle 29"/>
          <p:cNvSpPr/>
          <p:nvPr/>
        </p:nvSpPr>
        <p:spPr bwMode="auto">
          <a:xfrm>
            <a:off x="2195736" y="5589240"/>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4</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a:t>
            </a:r>
          </a:p>
        </p:txBody>
      </p:sp>
      <p:sp>
        <p:nvSpPr>
          <p:cNvPr id="31" name="Rectangle 30"/>
          <p:cNvSpPr/>
          <p:nvPr/>
        </p:nvSpPr>
        <p:spPr bwMode="auto">
          <a:xfrm>
            <a:off x="2483768" y="5229200"/>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30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2" name="Rectangle 31"/>
          <p:cNvSpPr/>
          <p:nvPr/>
        </p:nvSpPr>
        <p:spPr bwMode="auto">
          <a:xfrm>
            <a:off x="2771800" y="4869160"/>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2</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a:t>
            </a:r>
          </a:p>
        </p:txBody>
      </p:sp>
      <p:sp>
        <p:nvSpPr>
          <p:cNvPr id="33" name="Rectangle 32"/>
          <p:cNvSpPr/>
          <p:nvPr/>
        </p:nvSpPr>
        <p:spPr bwMode="auto">
          <a:xfrm>
            <a:off x="3059832" y="4581128"/>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a:t>
            </a:r>
          </a:p>
        </p:txBody>
      </p:sp>
      <p:sp>
        <p:nvSpPr>
          <p:cNvPr id="34" name="Rectangle 33"/>
          <p:cNvSpPr/>
          <p:nvPr/>
        </p:nvSpPr>
        <p:spPr bwMode="auto">
          <a:xfrm>
            <a:off x="3347864"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5</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5" name="Rectangle 34"/>
          <p:cNvSpPr/>
          <p:nvPr/>
        </p:nvSpPr>
        <p:spPr bwMode="auto">
          <a:xfrm>
            <a:off x="179512" y="5301208"/>
            <a:ext cx="2448272" cy="64807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Total secure ranging </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energy [</a:t>
            </a:r>
            <a:r>
              <a:rPr lang="en-US" sz="1800" b="1" dirty="0" err="1">
                <a:solidFill>
                  <a:schemeClr val="tx1"/>
                </a:solidFill>
                <a:latin typeface="Times New Roman" charset="0"/>
                <a:ea typeface="ＭＳ Ｐゴシック" charset="0"/>
                <a:cs typeface="ＭＳ Ｐゴシック" charset="0"/>
              </a:rPr>
              <a:t>uJ</a:t>
            </a:r>
            <a:r>
              <a:rPr lang="en-US" sz="1800" b="1" dirty="0">
                <a:solidFill>
                  <a:schemeClr val="tx1"/>
                </a:solidFill>
                <a:latin typeface="Times New Roman" charset="0"/>
                <a:ea typeface="ＭＳ Ｐゴシック" charset="0"/>
                <a:cs typeface="ＭＳ Ｐゴシック" charset="0"/>
              </a:rPr>
              <a:t>] </a:t>
            </a:r>
            <a:endParaRPr kumimoji="0" lang="en-US" sz="18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6" name="Oval 35"/>
          <p:cNvSpPr/>
          <p:nvPr/>
        </p:nvSpPr>
        <p:spPr bwMode="auto">
          <a:xfrm>
            <a:off x="3491880" y="4797152"/>
            <a:ext cx="137160" cy="137160"/>
          </a:xfrm>
          <a:prstGeom prst="ellipse">
            <a:avLst/>
          </a:prstGeom>
          <a:solidFill>
            <a:srgbClr val="00B05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37" name="Oval 36"/>
          <p:cNvSpPr/>
          <p:nvPr/>
        </p:nvSpPr>
        <p:spPr bwMode="auto">
          <a:xfrm>
            <a:off x="5436096" y="4149080"/>
            <a:ext cx="137160" cy="137160"/>
          </a:xfrm>
          <a:prstGeom prst="ellipse">
            <a:avLst/>
          </a:prstGeom>
          <a:solidFill>
            <a:srgbClr val="00B05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39" name="Straight Connector 38"/>
          <p:cNvCxnSpPr>
            <a:stCxn id="36" idx="0"/>
            <a:endCxn id="18" idx="4"/>
          </p:cNvCxnSpPr>
          <p:nvPr/>
        </p:nvCxnSpPr>
        <p:spPr bwMode="auto">
          <a:xfrm flipV="1">
            <a:off x="3560460" y="3710176"/>
            <a:ext cx="72008" cy="1086976"/>
          </a:xfrm>
          <a:prstGeom prst="line">
            <a:avLst/>
          </a:prstGeom>
          <a:solidFill>
            <a:srgbClr val="00B8FF"/>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a:stCxn id="37" idx="1"/>
          </p:cNvCxnSpPr>
          <p:nvPr/>
        </p:nvCxnSpPr>
        <p:spPr bwMode="auto">
          <a:xfrm flipH="1" flipV="1">
            <a:off x="3635896" y="3645024"/>
            <a:ext cx="1820287" cy="524143"/>
          </a:xfrm>
          <a:prstGeom prst="line">
            <a:avLst/>
          </a:prstGeom>
          <a:solidFill>
            <a:srgbClr val="00B8FF"/>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a:stCxn id="37" idx="3"/>
          </p:cNvCxnSpPr>
          <p:nvPr/>
        </p:nvCxnSpPr>
        <p:spPr bwMode="auto">
          <a:xfrm flipH="1">
            <a:off x="3563888" y="4266153"/>
            <a:ext cx="1892295" cy="603007"/>
          </a:xfrm>
          <a:prstGeom prst="line">
            <a:avLst/>
          </a:prstGeom>
          <a:solidFill>
            <a:srgbClr val="00B8FF"/>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19"/>
          <p:cNvSpPr/>
          <p:nvPr/>
        </p:nvSpPr>
        <p:spPr bwMode="auto">
          <a:xfrm>
            <a:off x="4716016"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2</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Tree>
    <p:extLst>
      <p:ext uri="{BB962C8B-B14F-4D97-AF65-F5344CB8AC3E}">
        <p14:creationId xmlns:p14="http://schemas.microsoft.com/office/powerpoint/2010/main" val="1803448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Summary</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We proposed a new MAC functional description for provably secure ranging in two modes</a:t>
            </a:r>
          </a:p>
          <a:p>
            <a:pPr marL="800100" lvl="3" indent="-342900">
              <a:spcBef>
                <a:spcPts val="800"/>
              </a:spcBef>
              <a:buFont typeface="Arial" panose="020B0604020202020204" pitchFamily="34" charset="0"/>
              <a:buChar char="•"/>
            </a:pPr>
            <a:r>
              <a:rPr lang="en-US" altLang="en-US" dirty="0"/>
              <a:t>One-way authentication and mutual authentication</a:t>
            </a:r>
          </a:p>
          <a:p>
            <a:pPr marL="342900" lvl="2" indent="-342900">
              <a:spcBef>
                <a:spcPts val="800"/>
              </a:spcBef>
              <a:buFont typeface="Arial" panose="020B0604020202020204" pitchFamily="34" charset="0"/>
              <a:buChar char="•"/>
            </a:pPr>
            <a:r>
              <a:rPr lang="en-US" altLang="en-US" dirty="0"/>
              <a:t>Proposed provably secure ranging builds on the available security services of 802.15.4 for data authenticity</a:t>
            </a:r>
          </a:p>
          <a:p>
            <a:pPr marL="342900" lvl="2" indent="-342900">
              <a:spcBef>
                <a:spcPts val="800"/>
              </a:spcBef>
              <a:buFont typeface="Arial" panose="020B0604020202020204" pitchFamily="34" charset="0"/>
              <a:buChar char="•"/>
            </a:pPr>
            <a:r>
              <a:rPr lang="en-US" altLang="en-US" dirty="0"/>
              <a:t>It provides the highest state-of-art security guarantees for scalability and worldwide industry adoption</a:t>
            </a:r>
          </a:p>
          <a:p>
            <a:pPr marL="342900" lvl="2" indent="-342900">
              <a:spcBef>
                <a:spcPts val="800"/>
              </a:spcBef>
              <a:buFont typeface="Arial" panose="020B0604020202020204" pitchFamily="34" charset="0"/>
              <a:buChar char="•"/>
            </a:pPr>
            <a:r>
              <a:rPr lang="en-US" altLang="en-US" dirty="0"/>
              <a:t>Annex G provides the security guarantees and formal proofs</a:t>
            </a:r>
          </a:p>
          <a:p>
            <a:pPr marL="342900" lvl="2" indent="-342900">
              <a:spcBef>
                <a:spcPts val="800"/>
              </a:spcBef>
              <a:buFont typeface="Arial" panose="020B0604020202020204" pitchFamily="34" charset="0"/>
              <a:buChar char="•"/>
            </a:pPr>
            <a:r>
              <a:rPr lang="en-US" altLang="en-US" dirty="0"/>
              <a:t>Extended Mode can also be secured </a:t>
            </a:r>
            <a:br>
              <a:rPr lang="en-US" sz="2400" dirty="0"/>
            </a:br>
            <a:endParaRPr lang="en-US" sz="2400" dirty="0"/>
          </a:p>
        </p:txBody>
      </p:sp>
    </p:spTree>
    <p:extLst>
      <p:ext uri="{BB962C8B-B14F-4D97-AF65-F5344CB8AC3E}">
        <p14:creationId xmlns:p14="http://schemas.microsoft.com/office/powerpoint/2010/main" val="1803448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Future evolution</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Wireless security standards evolve (e.g., NFC, 802.11)</a:t>
            </a:r>
          </a:p>
          <a:p>
            <a:pPr marL="800100" lvl="3" indent="-342900">
              <a:spcBef>
                <a:spcPts val="800"/>
              </a:spcBef>
              <a:buFont typeface="Arial" panose="020B0604020202020204" pitchFamily="34" charset="0"/>
              <a:buChar char="•"/>
            </a:pPr>
            <a:r>
              <a:rPr lang="en-US" altLang="en-US" dirty="0"/>
              <a:t>Shared cryptography will evolve to AES-256 </a:t>
            </a:r>
          </a:p>
          <a:p>
            <a:pPr marL="800100" lvl="3" indent="-342900">
              <a:spcBef>
                <a:spcPts val="800"/>
              </a:spcBef>
              <a:buFont typeface="Arial" panose="020B0604020202020204" pitchFamily="34" charset="0"/>
              <a:buChar char="•"/>
            </a:pPr>
            <a:r>
              <a:rPr lang="en-US" altLang="en-US" dirty="0"/>
              <a:t>Public/private key cryptography is becoming more spread</a:t>
            </a:r>
          </a:p>
          <a:p>
            <a:pPr marL="800100" lvl="3"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r>
              <a:rPr lang="en-US" altLang="en-US" dirty="0"/>
              <a:t>Assuming next generation 802.15.4 will support AES-256 and/or public/private key cryptography</a:t>
            </a:r>
          </a:p>
          <a:p>
            <a:pPr marL="800100" lvl="3" indent="-342900">
              <a:spcBef>
                <a:spcPts val="800"/>
              </a:spcBef>
              <a:buFont typeface="Arial" panose="020B0604020202020204" pitchFamily="34" charset="0"/>
              <a:buChar char="•"/>
            </a:pPr>
            <a:r>
              <a:rPr lang="en-US" dirty="0"/>
              <a:t>The proposed secure authenticated ranging can be simply used with public key signatures, replacing MICs</a:t>
            </a:r>
          </a:p>
          <a:p>
            <a:pPr marL="800100" lvl="3"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r>
              <a:rPr lang="en-US" altLang="en-US" dirty="0"/>
              <a:t>Proposed secure authenticated ranging is build to evolve according to future security trends </a:t>
            </a:r>
            <a:r>
              <a:rPr lang="en-US" altLang="en-US" dirty="0">
                <a:solidFill>
                  <a:schemeClr val="tx1"/>
                </a:solidFill>
              </a:rPr>
              <a:t>and worldwide industry adoption</a:t>
            </a:r>
            <a:endParaRPr lang="en-US" altLang="en-US" dirty="0">
              <a:solidFill>
                <a:srgbClr val="FF0000"/>
              </a:solidFill>
            </a:endParaRPr>
          </a:p>
        </p:txBody>
      </p:sp>
    </p:spTree>
    <p:extLst>
      <p:ext uri="{BB962C8B-B14F-4D97-AF65-F5344CB8AC3E}">
        <p14:creationId xmlns:p14="http://schemas.microsoft.com/office/powerpoint/2010/main" val="180344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a:t>ToC</a:t>
            </a:r>
            <a:endParaRPr lang="en-US" dirty="0"/>
          </a:p>
        </p:txBody>
      </p:sp>
      <p:sp>
        <p:nvSpPr>
          <p:cNvPr id="3" name="Espace réservé du contenu 2"/>
          <p:cNvSpPr>
            <a:spLocks noGrp="1"/>
          </p:cNvSpPr>
          <p:nvPr>
            <p:ph idx="1"/>
          </p:nvPr>
        </p:nvSpPr>
        <p:spPr>
          <a:xfrm>
            <a:off x="195046" y="1371600"/>
            <a:ext cx="8948954" cy="4868863"/>
          </a:xfrm>
        </p:spPr>
        <p:txBody>
          <a:bodyPr/>
          <a:lstStyle/>
          <a:p>
            <a:pPr marL="514350" indent="-514350">
              <a:buFont typeface="+mj-lt"/>
              <a:buAutoNum type="arabicPeriod"/>
            </a:pPr>
            <a:r>
              <a:rPr lang="en-US" sz="2400" dirty="0"/>
              <a:t>Scope</a:t>
            </a:r>
          </a:p>
          <a:p>
            <a:pPr marL="514350" indent="-514350">
              <a:buFont typeface="+mj-lt"/>
              <a:buAutoNum type="arabicPeriod"/>
            </a:pPr>
            <a:r>
              <a:rPr lang="en-US" sz="2400" dirty="0"/>
              <a:t>Motivation</a:t>
            </a:r>
          </a:p>
          <a:p>
            <a:pPr marL="514350" indent="-514350">
              <a:buFont typeface="+mj-lt"/>
              <a:buAutoNum type="arabicPeriod"/>
            </a:pPr>
            <a:r>
              <a:rPr lang="en-US" sz="2400" dirty="0"/>
              <a:t>Concepts</a:t>
            </a:r>
          </a:p>
          <a:p>
            <a:pPr marL="514350" indent="-514350">
              <a:buFont typeface="+mj-lt"/>
              <a:buAutoNum type="arabicPeriod"/>
            </a:pPr>
            <a:r>
              <a:rPr lang="en-US" sz="2400" dirty="0"/>
              <a:t>MAC functional descriptions for secure authenticated ranging</a:t>
            </a:r>
          </a:p>
          <a:p>
            <a:pPr marL="514350" indent="-514350">
              <a:buFont typeface="+mj-lt"/>
              <a:buAutoNum type="arabicPeriod"/>
            </a:pPr>
            <a:r>
              <a:rPr lang="en-US" sz="2400" dirty="0"/>
              <a:t>Summary</a:t>
            </a:r>
          </a:p>
          <a:p>
            <a:pPr marL="514350" indent="-514350">
              <a:buFont typeface="+mj-lt"/>
              <a:buAutoNum type="arabicPeriod"/>
            </a:pPr>
            <a:r>
              <a:rPr lang="en-US" sz="2400" dirty="0"/>
              <a:t>Future evolution</a:t>
            </a:r>
          </a:p>
        </p:txBody>
      </p:sp>
    </p:spTree>
    <p:extLst>
      <p:ext uri="{BB962C8B-B14F-4D97-AF65-F5344CB8AC3E}">
        <p14:creationId xmlns:p14="http://schemas.microsoft.com/office/powerpoint/2010/main" val="1618894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Q &amp; A</a:t>
            </a:r>
          </a:p>
        </p:txBody>
      </p:sp>
    </p:spTree>
    <p:extLst>
      <p:ext uri="{BB962C8B-B14F-4D97-AF65-F5344CB8AC3E}">
        <p14:creationId xmlns:p14="http://schemas.microsoft.com/office/powerpoint/2010/main" val="1803448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a:t>
            </a:r>
          </a:p>
        </p:txBody>
      </p:sp>
      <p:sp>
        <p:nvSpPr>
          <p:cNvPr id="5" name="Espace réservé du contenu 2"/>
          <p:cNvSpPr>
            <a:spLocks noGrp="1"/>
          </p:cNvSpPr>
          <p:nvPr>
            <p:ph idx="1"/>
          </p:nvPr>
        </p:nvSpPr>
        <p:spPr>
          <a:xfrm>
            <a:off x="457200" y="1618704"/>
            <a:ext cx="8435280" cy="4834632"/>
          </a:xfrm>
          <a:extLst/>
        </p:spPr>
        <p:txBody>
          <a:bodyPr>
            <a:noAutofit/>
          </a:bodyPr>
          <a:lstStyle/>
          <a:p>
            <a:pPr marL="0" indent="0">
              <a:defRPr/>
            </a:pPr>
            <a:r>
              <a:rPr lang="en-US" sz="2400" b="1" dirty="0"/>
              <a:t>Provably secure authenticated ranging for:</a:t>
            </a:r>
            <a:endParaRPr lang="en-US" sz="2000" b="1" dirty="0"/>
          </a:p>
          <a:p>
            <a:pPr marL="914400" indent="-457200">
              <a:buFont typeface="Arial" pitchFamily="34" charset="0"/>
              <a:buChar char="•"/>
              <a:defRPr/>
            </a:pPr>
            <a:r>
              <a:rPr lang="en-US" sz="2000" dirty="0"/>
              <a:t>Mobile payments</a:t>
            </a:r>
          </a:p>
          <a:p>
            <a:pPr marL="914400" indent="-457200">
              <a:buFont typeface="Arial" pitchFamily="34" charset="0"/>
              <a:buChar char="•"/>
              <a:defRPr/>
            </a:pPr>
            <a:r>
              <a:rPr lang="en-US" sz="2000" dirty="0"/>
              <a:t>Corporate and Home Buildings access control</a:t>
            </a:r>
          </a:p>
          <a:p>
            <a:pPr marL="914400" indent="-457200">
              <a:buFont typeface="Arial" pitchFamily="34" charset="0"/>
              <a:buChar char="•"/>
              <a:defRPr/>
            </a:pPr>
            <a:r>
              <a:rPr lang="en-US" sz="2000" dirty="0"/>
              <a:t>Vehicle access control </a:t>
            </a:r>
          </a:p>
          <a:p>
            <a:pPr marL="914400" indent="-457200">
              <a:buFont typeface="Arial" pitchFamily="34" charset="0"/>
              <a:buChar char="•"/>
              <a:defRPr/>
            </a:pPr>
            <a:r>
              <a:rPr lang="en-US" sz="2000" dirty="0"/>
              <a:t>Cryptographic device authentication combined with secure distance measurement (e.g., Banking transactions, </a:t>
            </a:r>
            <a:r>
              <a:rPr lang="en-US" sz="2000" dirty="0" err="1"/>
              <a:t>Bitcoin</a:t>
            </a:r>
            <a:r>
              <a:rPr lang="en-US" sz="2000" dirty="0"/>
              <a:t> location)</a:t>
            </a:r>
          </a:p>
          <a:p>
            <a:pPr marL="0" indent="0">
              <a:defRPr/>
            </a:pPr>
            <a:r>
              <a:rPr lang="en-US" sz="2400" b="1" dirty="0"/>
              <a:t>Provably secure authenticated ranging</a:t>
            </a:r>
            <a:r>
              <a:rPr lang="en-US" sz="2400" dirty="0"/>
              <a:t> </a:t>
            </a:r>
            <a:r>
              <a:rPr lang="en-US" sz="2000" dirty="0"/>
              <a:t>is only achievable by a set of </a:t>
            </a:r>
            <a:r>
              <a:rPr lang="en-US" sz="2000" dirty="0">
                <a:solidFill>
                  <a:schemeClr val="tx1"/>
                </a:solidFill>
              </a:rPr>
              <a:t>PHY</a:t>
            </a:r>
            <a:r>
              <a:rPr lang="en-US" sz="2000" dirty="0"/>
              <a:t>, for which </a:t>
            </a:r>
            <a:r>
              <a:rPr lang="en-US" sz="2000" dirty="0">
                <a:solidFill>
                  <a:schemeClr val="tx1"/>
                </a:solidFill>
              </a:rPr>
              <a:t>energy carrying information is constrained on the shortest possible time period (such as LRP UWB PHYs).</a:t>
            </a:r>
          </a:p>
          <a:p>
            <a:pPr marL="0" indent="0">
              <a:defRPr/>
            </a:pPr>
            <a:r>
              <a:rPr lang="en-US" sz="2400" b="1" dirty="0"/>
              <a:t>Ultimate security measure against all </a:t>
            </a:r>
            <a:r>
              <a:rPr lang="en-US" sz="2400" b="1" dirty="0">
                <a:solidFill>
                  <a:schemeClr val="tx1"/>
                </a:solidFill>
              </a:rPr>
              <a:t>known</a:t>
            </a:r>
            <a:r>
              <a:rPr lang="en-US" sz="2400" b="1" dirty="0"/>
              <a:t> logical and physical-layer relay attacks!</a:t>
            </a:r>
          </a:p>
          <a:p>
            <a:pPr marL="0" indent="0">
              <a:defRPr/>
            </a:pPr>
            <a:endParaRPr lang="en-US" sz="2000" dirty="0"/>
          </a:p>
        </p:txBody>
      </p:sp>
    </p:spTree>
    <p:extLst>
      <p:ext uri="{BB962C8B-B14F-4D97-AF65-F5344CB8AC3E}">
        <p14:creationId xmlns:p14="http://schemas.microsoft.com/office/powerpoint/2010/main" val="363074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a:t>
            </a:r>
          </a:p>
        </p:txBody>
      </p:sp>
      <p:sp>
        <p:nvSpPr>
          <p:cNvPr id="5" name="Espace réservé du contenu 2"/>
          <p:cNvSpPr>
            <a:spLocks noGrp="1"/>
          </p:cNvSpPr>
          <p:nvPr>
            <p:ph idx="1"/>
          </p:nvPr>
        </p:nvSpPr>
        <p:spPr>
          <a:xfrm>
            <a:off x="457200" y="1618704"/>
            <a:ext cx="8686800" cy="4834632"/>
          </a:xfrm>
          <a:extLst/>
        </p:spPr>
        <p:txBody>
          <a:bodyPr>
            <a:noAutofit/>
          </a:bodyPr>
          <a:lstStyle/>
          <a:p>
            <a:pPr marL="342900" lvl="1" indent="-342900">
              <a:spcBef>
                <a:spcPts val="800"/>
              </a:spcBef>
              <a:buFont typeface="Arial" panose="020B0604020202020204" pitchFamily="34" charset="0"/>
              <a:buChar char="•"/>
              <a:defRPr/>
            </a:pPr>
            <a:r>
              <a:rPr lang="en-US" altLang="en-US" sz="2400" dirty="0"/>
              <a:t>Strong market demand across all verticals for:</a:t>
            </a:r>
          </a:p>
          <a:p>
            <a:pPr marL="800100" lvl="1" indent="-342900">
              <a:buFont typeface="Arial" panose="020B0604020202020204" pitchFamily="34" charset="0"/>
              <a:buChar char="•"/>
              <a:defRPr/>
            </a:pPr>
            <a:r>
              <a:rPr lang="en-US" sz="2000" b="1" dirty="0"/>
              <a:t>Low cost of ownership </a:t>
            </a:r>
          </a:p>
          <a:p>
            <a:pPr marL="800100" lvl="1" indent="-342900">
              <a:defRPr/>
            </a:pPr>
            <a:r>
              <a:rPr lang="en-US" sz="2000" b="1" dirty="0"/>
              <a:t>	</a:t>
            </a:r>
            <a:r>
              <a:rPr lang="en-US" sz="2000" dirty="0"/>
              <a:t>(minimum size and BOM)</a:t>
            </a:r>
          </a:p>
          <a:p>
            <a:pPr marL="800100" lvl="1" indent="-342900">
              <a:buFont typeface="Arial" panose="020B0604020202020204" pitchFamily="34" charset="0"/>
              <a:buChar char="•"/>
              <a:defRPr/>
            </a:pPr>
            <a:r>
              <a:rPr lang="en-US" sz="2000" b="1" dirty="0"/>
              <a:t>Ultra-low power consumption </a:t>
            </a:r>
            <a:br>
              <a:rPr lang="en-US" sz="2000" b="1" dirty="0"/>
            </a:br>
            <a:r>
              <a:rPr lang="en-US" sz="2000" dirty="0"/>
              <a:t>(coin cell battery, several years of battery life)</a:t>
            </a:r>
            <a:endParaRPr lang="en-US" sz="2000" strike="sngStrike" dirty="0"/>
          </a:p>
          <a:p>
            <a:pPr marL="800100" lvl="1" indent="-342900">
              <a:buFont typeface="Arial" panose="020B0604020202020204" pitchFamily="34" charset="0"/>
              <a:buChar char="•"/>
              <a:defRPr/>
            </a:pPr>
            <a:r>
              <a:rPr lang="en-US" sz="2000" b="1" dirty="0"/>
              <a:t>Low complexity and easy set-up </a:t>
            </a:r>
            <a:br>
              <a:rPr lang="en-US" sz="2000" b="1" dirty="0"/>
            </a:br>
            <a:r>
              <a:rPr lang="en-US" sz="2000" dirty="0"/>
              <a:t>(robust design and tolerance to different propagation environments)</a:t>
            </a:r>
          </a:p>
          <a:p>
            <a:pPr marL="800100" lvl="1" indent="-342900">
              <a:buFont typeface="Arial" panose="020B0604020202020204" pitchFamily="34" charset="0"/>
              <a:buChar char="•"/>
              <a:defRPr/>
            </a:pPr>
            <a:r>
              <a:rPr lang="en-US" sz="2000" b="1" dirty="0"/>
              <a:t>Provable security</a:t>
            </a:r>
            <a:br>
              <a:rPr lang="en-US" sz="2000" b="1" dirty="0"/>
            </a:br>
            <a:r>
              <a:rPr lang="en-US" sz="2000" dirty="0"/>
              <a:t>(formally proven under state-of-art cryptographic models for worldwide industry adoption)</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Motivation</a:t>
            </a:r>
            <a:endParaRPr lang="en-US" dirty="0"/>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Secure authenticated ranging using LRP UWB perfectly builds on legacy IEEE 802.15.4 Security</a:t>
            </a:r>
          </a:p>
          <a:p>
            <a:pPr marL="914400" indent="-457200">
              <a:buFont typeface="Arial" panose="020B0604020202020204" pitchFamily="34" charset="0"/>
              <a:buChar char="•"/>
              <a:defRPr/>
            </a:pPr>
            <a:r>
              <a:rPr lang="en-US" sz="2000" b="1" dirty="0"/>
              <a:t>Fully complies</a:t>
            </a:r>
            <a:r>
              <a:rPr lang="en-US" sz="2000" dirty="0"/>
              <a:t> with 802.15.4 Security as defined in Clause 9</a:t>
            </a:r>
          </a:p>
          <a:p>
            <a:pPr marL="914400" indent="-457200">
              <a:buFont typeface="Arial" panose="020B0604020202020204" pitchFamily="34" charset="0"/>
              <a:buChar char="•"/>
              <a:defRPr/>
            </a:pPr>
            <a:r>
              <a:rPr lang="en-US" sz="2000" dirty="0"/>
              <a:t>Uses the security services as defined Clause 9</a:t>
            </a:r>
          </a:p>
          <a:p>
            <a:pPr marL="914400" indent="-457200">
              <a:buFont typeface="Arial" panose="020B0604020202020204" pitchFamily="34" charset="0"/>
              <a:buChar char="•"/>
              <a:defRPr/>
            </a:pPr>
            <a:r>
              <a:rPr lang="en-US" sz="2000" dirty="0"/>
              <a:t>Matches the security levels defined in Clause 9</a:t>
            </a:r>
          </a:p>
          <a:p>
            <a:pPr marL="914400" indent="-457200">
              <a:buFont typeface="Arial" panose="020B0604020202020204" pitchFamily="34" charset="0"/>
              <a:buChar char="•"/>
              <a:defRPr/>
            </a:pPr>
            <a:r>
              <a:rPr lang="en-US" sz="2000" dirty="0"/>
              <a:t>Provides the </a:t>
            </a:r>
            <a:r>
              <a:rPr lang="en-US" sz="2000" b="1" dirty="0"/>
              <a:t>strongest security guarantees</a:t>
            </a:r>
            <a:r>
              <a:rPr lang="en-US" sz="2000" dirty="0"/>
              <a:t> using one-way and mutual authentication</a:t>
            </a:r>
          </a:p>
          <a:p>
            <a:pPr marL="1600200" lvl="2" indent="-396875">
              <a:buFont typeface="Arial" panose="020B0604020202020204" pitchFamily="34" charset="0"/>
              <a:buChar char="•"/>
              <a:defRPr/>
            </a:pPr>
            <a:r>
              <a:rPr lang="en-US" sz="1600" dirty="0"/>
              <a:t>Current state of the art in industrial security standards worldwide!</a:t>
            </a:r>
          </a:p>
          <a:p>
            <a:pPr marL="914400" indent="-457200">
              <a:buFont typeface="Arial" panose="020B0604020202020204" pitchFamily="34" charset="0"/>
              <a:buChar char="•"/>
              <a:defRPr/>
            </a:pPr>
            <a:r>
              <a:rPr lang="en-US" sz="2000" dirty="0"/>
              <a:t>Ensures </a:t>
            </a:r>
            <a:r>
              <a:rPr lang="en-US" sz="2000" b="1" dirty="0"/>
              <a:t>evolution</a:t>
            </a:r>
            <a:r>
              <a:rPr lang="en-US" sz="2000" dirty="0"/>
              <a:t> towards stronger AES-256 shared cryptography and public/private key (PK) cryptography</a:t>
            </a:r>
          </a:p>
          <a:p>
            <a:pPr marL="1600200" lvl="2" indent="-396875">
              <a:buFont typeface="Arial" panose="020B0604020202020204" pitchFamily="34" charset="0"/>
              <a:buChar char="•"/>
              <a:defRPr/>
            </a:pPr>
            <a:r>
              <a:rPr lang="en-US" sz="1600" dirty="0"/>
              <a:t>Future trend in all security standards</a:t>
            </a:r>
          </a:p>
          <a:p>
            <a:pPr marL="914400" indent="-457200">
              <a:buFont typeface="Arial" panose="020B0604020202020204" pitchFamily="34" charset="0"/>
              <a:buChar char="•"/>
              <a:defRPr/>
            </a:pPr>
            <a:r>
              <a:rPr lang="en-US" sz="2000" dirty="0"/>
              <a:t>Formal proof</a:t>
            </a:r>
          </a:p>
        </p:txBody>
      </p:sp>
    </p:spTree>
    <p:extLst>
      <p:ext uri="{BB962C8B-B14F-4D97-AF65-F5344CB8AC3E}">
        <p14:creationId xmlns:p14="http://schemas.microsoft.com/office/powerpoint/2010/main" val="312806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Concepts (1/3)</a:t>
            </a:r>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Secure authenticated ranging relies on 2 fundamental concepts</a:t>
            </a:r>
          </a:p>
          <a:p>
            <a:pPr marL="914400" indent="-457200">
              <a:buFont typeface="Arial" panose="020B0604020202020204" pitchFamily="34" charset="0"/>
              <a:buChar char="•"/>
              <a:defRPr/>
            </a:pPr>
            <a:r>
              <a:rPr lang="en-US" sz="2000" dirty="0"/>
              <a:t>Secure authentication protocol (MAC layer)</a:t>
            </a:r>
          </a:p>
          <a:p>
            <a:pPr marL="914400" indent="-457200">
              <a:buFont typeface="Arial" panose="020B0604020202020204" pitchFamily="34" charset="0"/>
              <a:buChar char="•"/>
              <a:defRPr/>
            </a:pPr>
            <a:r>
              <a:rPr lang="en-US" sz="2000" dirty="0"/>
              <a:t>Distance commitment principle (PHY layer)</a:t>
            </a:r>
          </a:p>
        </p:txBody>
      </p:sp>
    </p:spTree>
    <p:extLst>
      <p:ext uri="{BB962C8B-B14F-4D97-AF65-F5344CB8AC3E}">
        <p14:creationId xmlns:p14="http://schemas.microsoft.com/office/powerpoint/2010/main" val="3128069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Concepts (2/3)</a:t>
            </a:r>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Secure authentication protocol</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Challenge and Response</a:t>
            </a:r>
          </a:p>
          <a:p>
            <a:pPr marL="742950" lvl="2" indent="-342900">
              <a:spcBef>
                <a:spcPts val="800"/>
              </a:spcBef>
              <a:buFont typeface="Arial" panose="020B0604020202020204" pitchFamily="34" charset="0"/>
              <a:buChar char="•"/>
              <a:defRPr/>
            </a:pPr>
            <a:r>
              <a:rPr lang="en-US" altLang="en-US" sz="2000" dirty="0"/>
              <a:t>Nonce</a:t>
            </a:r>
          </a:p>
          <a:p>
            <a:pPr marL="1200150" lvl="3" indent="-342900">
              <a:spcBef>
                <a:spcPts val="800"/>
              </a:spcBef>
              <a:buFont typeface="Arial" panose="020B0604020202020204" pitchFamily="34" charset="0"/>
              <a:buChar char="•"/>
              <a:defRPr/>
            </a:pPr>
            <a:r>
              <a:rPr lang="en-US" altLang="en-US" sz="1600" dirty="0"/>
              <a:t>Freshly generated random number (e.g., 128 bits)</a:t>
            </a:r>
          </a:p>
          <a:p>
            <a:pPr marL="742950" lvl="2" indent="-342900">
              <a:spcBef>
                <a:spcPts val="800"/>
              </a:spcBef>
              <a:buFont typeface="Arial" panose="020B0604020202020204" pitchFamily="34" charset="0"/>
              <a:buChar char="•"/>
              <a:defRPr/>
            </a:pPr>
            <a:r>
              <a:rPr lang="en-US" altLang="en-US" sz="2000" dirty="0"/>
              <a:t>Cryptographic function</a:t>
            </a:r>
          </a:p>
          <a:p>
            <a:pPr marL="1200150" lvl="3" indent="-342900">
              <a:spcBef>
                <a:spcPts val="800"/>
              </a:spcBef>
              <a:buFont typeface="Arial" panose="020B0604020202020204" pitchFamily="34" charset="0"/>
              <a:buChar char="•"/>
              <a:defRPr/>
            </a:pPr>
            <a:r>
              <a:rPr lang="en-US" altLang="en-US" sz="1600" dirty="0"/>
              <a:t>Encryption (e.g., AES), Authentication (e.g., SHA)</a:t>
            </a:r>
          </a:p>
        </p:txBody>
      </p:sp>
      <p:sp>
        <p:nvSpPr>
          <p:cNvPr id="20" name="Shape 148"/>
          <p:cNvSpPr/>
          <p:nvPr/>
        </p:nvSpPr>
        <p:spPr>
          <a:xfrm>
            <a:off x="870948" y="3849032"/>
            <a:ext cx="1177132" cy="444064"/>
          </a:xfrm>
          <a:prstGeom prst="rect">
            <a:avLst/>
          </a:prstGeom>
          <a:ln w="25400">
            <a:noFill/>
            <a:miter lim="400000"/>
          </a:ln>
          <a:extLst>
            <a:ext uri="{C572A759-6A51-4108-AA02-DFA0A04FC94B}">
              <ma14:wrappingTextBoxFlag xmlns:ma14="http://schemas.microsoft.com/office/mac/drawingml/2011/main" xmlns="" val="1"/>
            </a:ext>
          </a:extLst>
        </p:spPr>
        <p:txBody>
          <a:bodyPr lIns="50800" tIns="50800" rIns="50800" bIns="50800" anchor="ctr"/>
          <a:lstStyle>
            <a:lvl1pPr>
              <a:defRPr sz="1500">
                <a:latin typeface="Verdana"/>
                <a:ea typeface="Verdana"/>
                <a:cs typeface="Verdana"/>
                <a:sym typeface="Verdana"/>
              </a:defRPr>
            </a:lvl1pPr>
          </a:lstStyle>
          <a:p>
            <a:pPr algn="ctr"/>
            <a:r>
              <a:rPr lang="en-US" dirty="0">
                <a:solidFill>
                  <a:schemeClr val="tx1">
                    <a:lumMod val="65000"/>
                    <a:lumOff val="35000"/>
                  </a:schemeClr>
                </a:solidFill>
                <a:latin typeface="Source Sans Pro"/>
              </a:rPr>
              <a:t>Alice</a:t>
            </a:r>
            <a:endParaRPr dirty="0">
              <a:solidFill>
                <a:schemeClr val="tx1">
                  <a:lumMod val="65000"/>
                  <a:lumOff val="35000"/>
                </a:schemeClr>
              </a:solidFill>
              <a:latin typeface="Source Sans Pro"/>
            </a:endParaRPr>
          </a:p>
        </p:txBody>
      </p:sp>
      <p:sp>
        <p:nvSpPr>
          <p:cNvPr id="21" name="Shape 148"/>
          <p:cNvSpPr/>
          <p:nvPr/>
        </p:nvSpPr>
        <p:spPr>
          <a:xfrm>
            <a:off x="7057020" y="3843575"/>
            <a:ext cx="1177132" cy="449521"/>
          </a:xfrm>
          <a:prstGeom prst="rect">
            <a:avLst/>
          </a:prstGeom>
          <a:ln w="0">
            <a:noFill/>
            <a:miter lim="400000"/>
          </a:ln>
          <a:extLst>
            <a:ext uri="{C572A759-6A51-4108-AA02-DFA0A04FC94B}">
              <ma14:wrappingTextBoxFlag xmlns:ma14="http://schemas.microsoft.com/office/mac/drawingml/2011/main" xmlns="" val="1"/>
            </a:ext>
          </a:extLst>
        </p:spPr>
        <p:txBody>
          <a:bodyPr lIns="50800" tIns="50800" rIns="50800" bIns="50800" anchor="ctr"/>
          <a:lstStyle>
            <a:lvl1pPr>
              <a:defRPr sz="1500">
                <a:latin typeface="Verdana"/>
                <a:ea typeface="Verdana"/>
                <a:cs typeface="Verdana"/>
                <a:sym typeface="Verdana"/>
              </a:defRPr>
            </a:lvl1pPr>
          </a:lstStyle>
          <a:p>
            <a:pPr algn="ctr"/>
            <a:r>
              <a:rPr lang="en-US" dirty="0">
                <a:solidFill>
                  <a:schemeClr val="tx1">
                    <a:lumMod val="65000"/>
                    <a:lumOff val="35000"/>
                  </a:schemeClr>
                </a:solidFill>
                <a:latin typeface="Source Sans Pro"/>
              </a:rPr>
              <a:t>Bob</a:t>
            </a:r>
            <a:endParaRPr dirty="0">
              <a:solidFill>
                <a:schemeClr val="tx1">
                  <a:lumMod val="65000"/>
                  <a:lumOff val="35000"/>
                </a:schemeClr>
              </a:solidFill>
              <a:latin typeface="Source Sans Pro"/>
            </a:endParaRPr>
          </a:p>
        </p:txBody>
      </p:sp>
      <p:pic>
        <p:nvPicPr>
          <p:cNvPr id="2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905" y="2382181"/>
            <a:ext cx="1189952" cy="148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3203" y="2324930"/>
            <a:ext cx="1324766" cy="153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Shape 157"/>
          <p:cNvSpPr/>
          <p:nvPr/>
        </p:nvSpPr>
        <p:spPr>
          <a:xfrm flipH="1" flipV="1">
            <a:off x="2390825" y="2961089"/>
            <a:ext cx="4308896" cy="0"/>
          </a:xfrm>
          <a:prstGeom prst="line">
            <a:avLst/>
          </a:prstGeom>
          <a:ln w="25400">
            <a:solidFill>
              <a:srgbClr val="000000"/>
            </a:solidFill>
            <a:miter lim="400000"/>
            <a:headEnd type="triangle"/>
          </a:ln>
        </p:spPr>
        <p:txBody>
          <a:bodyPr lIns="50800" tIns="50800" rIns="50800" bIns="50800" anchor="ctr"/>
          <a:lstStyle/>
          <a:p>
            <a:pPr algn="ctr">
              <a:defRPr sz="2400"/>
            </a:pPr>
            <a:endParaRPr>
              <a:latin typeface="Source Sans Pro"/>
            </a:endParaRPr>
          </a:p>
        </p:txBody>
      </p:sp>
      <p:sp>
        <p:nvSpPr>
          <p:cNvPr id="25" name="Shape 158"/>
          <p:cNvSpPr/>
          <p:nvPr/>
        </p:nvSpPr>
        <p:spPr>
          <a:xfrm flipV="1">
            <a:off x="2360881" y="3502267"/>
            <a:ext cx="4338840" cy="0"/>
          </a:xfrm>
          <a:prstGeom prst="line">
            <a:avLst/>
          </a:prstGeom>
          <a:ln w="25400">
            <a:solidFill>
              <a:srgbClr val="000000"/>
            </a:solidFill>
            <a:miter lim="400000"/>
            <a:headEnd type="triangle"/>
          </a:ln>
        </p:spPr>
        <p:txBody>
          <a:bodyPr lIns="50800" tIns="50800" rIns="50800" bIns="50800" anchor="ctr"/>
          <a:lstStyle/>
          <a:p>
            <a:pPr algn="ctr">
              <a:defRPr sz="2400"/>
            </a:pPr>
            <a:endParaRPr>
              <a:latin typeface="Source Sans Pro"/>
            </a:endParaRPr>
          </a:p>
        </p:txBody>
      </p:sp>
      <p:sp>
        <p:nvSpPr>
          <p:cNvPr id="26" name="Shape 159"/>
          <p:cNvSpPr/>
          <p:nvPr/>
        </p:nvSpPr>
        <p:spPr>
          <a:xfrm>
            <a:off x="3433092" y="2564904"/>
            <a:ext cx="1873911" cy="37959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lgn="ctr" defTabSz="457200">
              <a:spcBef>
                <a:spcPts val="1200"/>
              </a:spcBef>
              <a:defRPr sz="1800">
                <a:latin typeface="Verdana"/>
                <a:ea typeface="Verdana"/>
                <a:cs typeface="Verdana"/>
                <a:sym typeface="Verdana"/>
              </a:defRPr>
            </a:pPr>
            <a:r>
              <a:rPr lang="en-US" dirty="0">
                <a:solidFill>
                  <a:schemeClr val="tx1"/>
                </a:solidFill>
                <a:latin typeface="Source Sans Pro"/>
              </a:rPr>
              <a:t>Challenge (Nonce)</a:t>
            </a:r>
            <a:endParaRPr baseline="-5999" dirty="0">
              <a:solidFill>
                <a:schemeClr val="tx1"/>
              </a:solidFill>
              <a:latin typeface="Source Sans Pro"/>
            </a:endParaRPr>
          </a:p>
        </p:txBody>
      </p:sp>
      <p:sp>
        <p:nvSpPr>
          <p:cNvPr id="27" name="Shape 160"/>
          <p:cNvSpPr/>
          <p:nvPr/>
        </p:nvSpPr>
        <p:spPr>
          <a:xfrm>
            <a:off x="2644417" y="3157844"/>
            <a:ext cx="3459281" cy="37959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lgn="ctr">
              <a:spcBef>
                <a:spcPts val="1200"/>
              </a:spcBef>
              <a:defRPr sz="1800">
                <a:latin typeface="Verdana"/>
                <a:ea typeface="Verdana"/>
                <a:cs typeface="Verdana"/>
                <a:sym typeface="Verdana"/>
              </a:defRPr>
            </a:pPr>
            <a:r>
              <a:rPr lang="en-US" dirty="0">
                <a:solidFill>
                  <a:schemeClr val="tx1"/>
                </a:solidFill>
                <a:latin typeface="Source Sans Pro"/>
              </a:rPr>
              <a:t>Response (Cryptographic function)</a:t>
            </a:r>
            <a:endParaRPr baseline="-5999" dirty="0">
              <a:solidFill>
                <a:schemeClr val="tx1"/>
              </a:solidFill>
              <a:latin typeface="Source Sans Pro"/>
            </a:endParaRPr>
          </a:p>
        </p:txBody>
      </p:sp>
    </p:spTree>
    <p:extLst>
      <p:ext uri="{BB962C8B-B14F-4D97-AF65-F5344CB8AC3E}">
        <p14:creationId xmlns:p14="http://schemas.microsoft.com/office/powerpoint/2010/main" val="3128069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Concepts (3/3)</a:t>
            </a:r>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Distance commitment principle</a:t>
            </a:r>
          </a:p>
          <a:p>
            <a:pPr marL="742950" lvl="2" indent="-342900">
              <a:spcBef>
                <a:spcPts val="800"/>
              </a:spcBef>
              <a:buFont typeface="Arial" panose="020B0604020202020204" pitchFamily="34" charset="0"/>
              <a:buChar char="•"/>
              <a:defRPr/>
            </a:pPr>
            <a:r>
              <a:rPr lang="en-US" sz="2000" dirty="0"/>
              <a:t>The sender claims to be in a certain distance by the transmission time of the preamble</a:t>
            </a:r>
          </a:p>
          <a:p>
            <a:pPr marL="742950" lvl="2" indent="-342900">
              <a:spcBef>
                <a:spcPts val="800"/>
              </a:spcBef>
              <a:buFont typeface="Arial" panose="020B0604020202020204" pitchFamily="34" charset="0"/>
              <a:buChar char="•"/>
              <a:defRPr/>
            </a:pPr>
            <a:r>
              <a:rPr lang="en-US" sz="2000" dirty="0"/>
              <a:t>The exact arrival time of the preamble at the receiver tells the receiver when to sample the signal in order to demodulate the MAC payload symbols carrying the secure data of the authentication protocol</a:t>
            </a:r>
          </a:p>
          <a:p>
            <a:pPr marL="342900" lvl="1" indent="-342900">
              <a:spcBef>
                <a:spcPts val="800"/>
              </a:spcBef>
              <a:buFont typeface="Arial" panose="020B0604020202020204" pitchFamily="34" charset="0"/>
              <a:buChar char="•"/>
              <a:defRPr/>
            </a:pPr>
            <a:r>
              <a:rPr lang="en-US" sz="2400" dirty="0"/>
              <a:t>Distance commitment provides the strongest security guarantees against all physical layer attacks such as Early-detect and Late-commit.</a:t>
            </a:r>
            <a:endParaRPr lang="en-US" sz="2000" dirty="0"/>
          </a:p>
          <a:p>
            <a:pPr marL="742950" lvl="2" indent="-342900">
              <a:spcBef>
                <a:spcPts val="800"/>
              </a:spcBef>
              <a:buFont typeface="Arial" panose="020B0604020202020204" pitchFamily="34" charset="0"/>
              <a:buChar char="•"/>
              <a:defRPr/>
            </a:pPr>
            <a:r>
              <a:rPr lang="en-US" sz="2000" dirty="0"/>
              <a:t>Annex G provides the worst case maximum distance decrease</a:t>
            </a:r>
          </a:p>
        </p:txBody>
      </p:sp>
    </p:spTree>
    <p:extLst>
      <p:ext uri="{BB962C8B-B14F-4D97-AF65-F5344CB8AC3E}">
        <p14:creationId xmlns:p14="http://schemas.microsoft.com/office/powerpoint/2010/main" val="312806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523" y="685801"/>
            <a:ext cx="8742976" cy="942999"/>
          </a:xfrm>
        </p:spPr>
        <p:txBody>
          <a:bodyPr/>
          <a:lstStyle/>
          <a:p>
            <a:r>
              <a:rPr lang="en-IE" dirty="0">
                <a:solidFill>
                  <a:schemeClr val="tx1"/>
                </a:solidFill>
                <a:ea typeface="ＭＳ Ｐゴシック" pitchFamily="-65" charset="-128"/>
              </a:rPr>
              <a:t>MAC functional description changes for secure authenticated ranging</a:t>
            </a:r>
            <a:endParaRPr lang="en-US" dirty="0">
              <a:solidFill>
                <a:schemeClr val="tx1"/>
              </a:solidFill>
            </a:endParaRPr>
          </a:p>
        </p:txBody>
      </p:sp>
      <p:sp>
        <p:nvSpPr>
          <p:cNvPr id="5" name="Espace réservé du contenu 2"/>
          <p:cNvSpPr>
            <a:spLocks noGrp="1"/>
          </p:cNvSpPr>
          <p:nvPr>
            <p:ph idx="1"/>
          </p:nvPr>
        </p:nvSpPr>
        <p:spPr>
          <a:xfrm>
            <a:off x="195046" y="1371600"/>
            <a:ext cx="8753908" cy="4868863"/>
          </a:xfrm>
        </p:spPr>
        <p:txBody>
          <a:bodyPr/>
          <a:lstStyle/>
          <a:p>
            <a:pPr>
              <a:buFont typeface="Arial" panose="020B0604020202020204" pitchFamily="34" charset="0"/>
              <a:buChar char="•"/>
            </a:pPr>
            <a:endParaRPr lang="en-US" sz="2800" dirty="0"/>
          </a:p>
          <a:p>
            <a:pPr marL="342900" lvl="1" indent="-342900">
              <a:spcBef>
                <a:spcPts val="800"/>
              </a:spcBef>
              <a:buFont typeface="Arial" panose="020B0604020202020204" pitchFamily="34" charset="0"/>
              <a:buChar char="•"/>
              <a:defRPr/>
            </a:pPr>
            <a:r>
              <a:rPr lang="en-US" altLang="en-US" sz="2400" dirty="0"/>
              <a:t>Specify provably secure authenticated ranging in two modes:</a:t>
            </a:r>
          </a:p>
          <a:p>
            <a:pPr lvl="1">
              <a:buFont typeface="Arial" panose="020B0604020202020204" pitchFamily="34" charset="0"/>
              <a:buChar char="•"/>
            </a:pPr>
            <a:r>
              <a:rPr lang="en-US" sz="2000" dirty="0"/>
              <a:t>Secure ranging with one-way authentication</a:t>
            </a:r>
          </a:p>
          <a:p>
            <a:pPr lvl="1">
              <a:buFont typeface="Arial" panose="020B0604020202020204" pitchFamily="34" charset="0"/>
              <a:buChar char="•"/>
            </a:pPr>
            <a:r>
              <a:rPr lang="en-US" sz="2000" dirty="0"/>
              <a:t>Secure ranging with mutual authentication</a:t>
            </a:r>
          </a:p>
          <a:p>
            <a:endParaRPr lang="en-US" sz="2400" dirty="0"/>
          </a:p>
          <a:p>
            <a:pPr marL="342900" lvl="1" indent="-342900">
              <a:spcBef>
                <a:spcPts val="800"/>
              </a:spcBef>
              <a:buFont typeface="Arial" panose="020B0604020202020204" pitchFamily="34" charset="0"/>
              <a:buChar char="•"/>
              <a:defRPr/>
            </a:pPr>
            <a:r>
              <a:rPr lang="en-US" altLang="en-US" sz="2400" dirty="0"/>
              <a:t>Provide formal security guarantees and proofs</a:t>
            </a:r>
          </a:p>
          <a:p>
            <a:pPr lvl="1">
              <a:buFont typeface="Arial" pitchFamily="34" charset="0"/>
              <a:buChar char="•"/>
            </a:pPr>
            <a:r>
              <a:rPr lang="en-US" sz="2000" dirty="0"/>
              <a:t>Annex G</a:t>
            </a:r>
          </a:p>
          <a:p>
            <a:pPr>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17525280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1063</Words>
  <Application>Microsoft Office PowerPoint</Application>
  <PresentationFormat>On-screen Show (4:3)</PresentationFormat>
  <Paragraphs>252</Paragraphs>
  <Slides>20</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ＭＳ Ｐゴシック</vt:lpstr>
      <vt:lpstr>ＭＳ Ｐゴシック</vt:lpstr>
      <vt:lpstr>Arial</vt:lpstr>
      <vt:lpstr>Source Sans Pro</vt:lpstr>
      <vt:lpstr>Times New Roman</vt:lpstr>
      <vt:lpstr>Verdana</vt:lpstr>
      <vt:lpstr>Office Theme</vt:lpstr>
      <vt:lpstr>PowerPoint Presentation</vt:lpstr>
      <vt:lpstr>ToC</vt:lpstr>
      <vt:lpstr>Scope</vt:lpstr>
      <vt:lpstr>Scope</vt:lpstr>
      <vt:lpstr>Motivation</vt:lpstr>
      <vt:lpstr>Concepts (1/3)</vt:lpstr>
      <vt:lpstr>Concepts (2/3)</vt:lpstr>
      <vt:lpstr>Concepts (3/3)</vt:lpstr>
      <vt:lpstr>MAC functional description changes for secure authenticated ranging</vt:lpstr>
      <vt:lpstr>Secure ranging (1/7)</vt:lpstr>
      <vt:lpstr>Secure ranging (2/7)</vt:lpstr>
      <vt:lpstr>Secure ranging (3/7)</vt:lpstr>
      <vt:lpstr>Secure ranging (4/7)</vt:lpstr>
      <vt:lpstr>Secure ranging (5/7)</vt:lpstr>
      <vt:lpstr>Secure ranging (6/7)</vt:lpstr>
      <vt:lpstr>Secure ranging (7/7)</vt:lpstr>
      <vt:lpstr>Optimal energy vs. security by LRP UWB</vt:lpstr>
      <vt:lpstr>Summary</vt:lpstr>
      <vt:lpstr>Future evolution</vt:lpstr>
      <vt:lpstr>Q &amp; A</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Tim Harrington</cp:lastModifiedBy>
  <cp:revision>471</cp:revision>
  <cp:lastPrinted>2000-03-07T00:55:37Z</cp:lastPrinted>
  <dcterms:created xsi:type="dcterms:W3CDTF">2016-01-17T22:48:36Z</dcterms:created>
  <dcterms:modified xsi:type="dcterms:W3CDTF">2018-07-07T03:00:08Z</dcterms:modified>
</cp:coreProperties>
</file>