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4"/>
  </p:notesMasterIdLst>
  <p:handoutMasterIdLst>
    <p:handoutMasterId r:id="rId15"/>
  </p:handoutMasterIdLst>
  <p:sldIdLst>
    <p:sldId id="269" r:id="rId3"/>
    <p:sldId id="258" r:id="rId4"/>
    <p:sldId id="266" r:id="rId5"/>
    <p:sldId id="265" r:id="rId6"/>
    <p:sldId id="272" r:id="rId7"/>
    <p:sldId id="278" r:id="rId8"/>
    <p:sldId id="279" r:id="rId9"/>
    <p:sldId id="275" r:id="rId10"/>
    <p:sldId id="280" r:id="rId11"/>
    <p:sldId id="270" r:id="rId12"/>
    <p:sldId id="271"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02"/>
    <p:restoredTop sz="86322"/>
  </p:normalViewPr>
  <p:slideViewPr>
    <p:cSldViewPr>
      <p:cViewPr varScale="1">
        <p:scale>
          <a:sx n="145" d="100"/>
          <a:sy n="145" d="100"/>
        </p:scale>
        <p:origin x="2424"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A9CD-8AEE-0F46-A7D0-AE121E1155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98E218F5-ECB2-EA40-9E5B-8E108C25C73D}"/>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p:txBody>
          <a:bodyPr/>
          <a:lstStyle>
            <a:lvl1pPr>
              <a:defRPr/>
            </a:lvl1pPr>
          </a:lstStyle>
          <a:p>
            <a:r>
              <a:rPr lang="en-US" altLang="en-US"/>
              <a:t>July, 2018&gt;</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p:txBody>
          <a:bodyPr/>
          <a:lstStyle>
            <a:lvl1pPr>
              <a:defRPr/>
            </a:lvl1pPr>
          </a:lstStyle>
          <a:p>
            <a:r>
              <a:rPr lang="en-US" altLang="en-US"/>
              <a:t>July, 2018&gt;</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July, 2018&gt;</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July, 2018&gt;</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p:txBody>
          <a:bodyPr/>
          <a:lstStyle>
            <a:lvl1pPr>
              <a:defRPr/>
            </a:lvl1pPr>
          </a:lstStyle>
          <a:p>
            <a:r>
              <a:rPr lang="en-US" altLang="en-US"/>
              <a:t>July, 2018&gt;</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p:txBody>
          <a:bodyPr/>
          <a:lstStyle>
            <a:lvl1pPr>
              <a:defRPr/>
            </a:lvl1pPr>
          </a:lstStyle>
          <a:p>
            <a:r>
              <a:rPr lang="en-US" altLang="en-US"/>
              <a:t>July, 2018&gt;</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99655" y="2719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2018&gt;</a:t>
            </a:r>
            <a:endParaRPr lang="en-US" altLang="en-US" dirty="0"/>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kern="1200" dirty="0">
                <a:solidFill>
                  <a:schemeClr val="tx1"/>
                </a:solidFill>
                <a:effectLst/>
                <a:latin typeface="Times New Roman" panose="02020603050405020304" pitchFamily="18" charset="0"/>
                <a:ea typeface="+mn-ea"/>
                <a:cs typeface="+mn-cs"/>
              </a:rPr>
              <a:t>15-18-0300-04-04md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2018&gt;</a:t>
            </a:r>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timeanddate.com/worldclock/meetingdetails.html?year=2018&amp;month=7&amp;day=19&amp;hour=22&amp;min=0&amp;sec=0&amp;p1=283&amp;p2=101&amp;p3=25"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July IEEE 802.15.4md Plenary Agenda and Closing Report</a:t>
            </a:r>
          </a:p>
          <a:p>
            <a:r>
              <a:rPr lang="en-US" altLang="en-US" sz="1600" b="1" dirty="0">
                <a:solidFill>
                  <a:schemeClr val="tx2"/>
                </a:solidFill>
              </a:rPr>
              <a:t>Date Submitted: </a:t>
            </a:r>
            <a:r>
              <a:rPr lang="en-US" altLang="en-US" sz="1600" dirty="0">
                <a:solidFill>
                  <a:schemeClr val="tx2"/>
                </a:solidFill>
              </a:rPr>
              <a:t>09, July 2018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dirty="0">
                <a:solidFill>
                  <a:schemeClr val="accent2"/>
                </a:solidFill>
                <a:latin typeface="+mj-lt"/>
              </a:rPr>
              <a:t>	</a:t>
            </a:r>
            <a:r>
              <a:rPr lang="en-US" sz="1800" b="1" dirty="0">
                <a:solidFill>
                  <a:prstClr val="black"/>
                </a:solidFill>
                <a:latin typeface="+mj-lt"/>
              </a:rPr>
              <a:t>15-18-0300-04-04</a:t>
            </a:r>
            <a:r>
              <a:rPr lang="en-US" sz="1800" b="1" dirty="0">
                <a:latin typeface="+mj-lt"/>
              </a:rPr>
              <a:t>md</a:t>
            </a:r>
            <a:endParaRPr lang="en-US" altLang="en-US" sz="2800" dirty="0">
              <a:solidFill>
                <a:schemeClr val="tx2"/>
              </a:solidFill>
              <a:latin typeface="+mj-lt"/>
            </a:endParaRPr>
          </a:p>
          <a:p>
            <a:r>
              <a:rPr lang="en-US" altLang="en-US" sz="1600" b="1" dirty="0">
                <a:solidFill>
                  <a:schemeClr val="tx2"/>
                </a:solidFill>
              </a:rPr>
              <a:t>Abstract:</a:t>
            </a:r>
            <a:r>
              <a:rPr lang="en-US" altLang="en-US" sz="1600" dirty="0">
                <a:solidFill>
                  <a:schemeClr val="tx2"/>
                </a:solidFill>
              </a:rPr>
              <a:t>	July IEEE 802.15.4md Plenary Agenda and Closing Report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10</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571222"/>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Sept 2018 Interim (Waikoloa)</a:t>
            </a:r>
          </a:p>
          <a:p>
            <a:pPr marL="742950" lvl="1" indent="-285750" algn="l">
              <a:buFont typeface="Arial" panose="020B0604020202020204" pitchFamily="34" charset="0"/>
              <a:buChar char="•"/>
            </a:pPr>
            <a:r>
              <a:rPr lang="en-US" sz="1600" dirty="0"/>
              <a:t>Review Ballot</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Set BRC</a:t>
            </a:r>
          </a:p>
          <a:p>
            <a:pPr marL="742950" lvl="1" indent="-285750" algn="l">
              <a:buFont typeface="Arial" panose="020B0604020202020204" pitchFamily="34" charset="0"/>
              <a:buChar char="•"/>
            </a:pPr>
            <a:r>
              <a:rPr lang="en-US" sz="1600" dirty="0"/>
              <a:t>Set BRC Teleconference Schedule</a:t>
            </a:r>
          </a:p>
          <a:p>
            <a:pPr marL="342900" indent="-342900" algn="l">
              <a:buFont typeface="Arial" panose="020B0604020202020204" pitchFamily="34" charset="0"/>
              <a:buChar char="•"/>
            </a:pPr>
            <a:r>
              <a:rPr lang="en-US" sz="2000" b="1" dirty="0"/>
              <a:t>Nov 2018 Plenary (Bangkok)	</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 ballot</a:t>
            </a:r>
          </a:p>
          <a:p>
            <a:pPr marL="742950" lvl="1" indent="-285750" algn="l">
              <a:buFont typeface="Arial" panose="020B0604020202020204" pitchFamily="34" charset="0"/>
              <a:buChar char="•"/>
            </a:pPr>
            <a:r>
              <a:rPr lang="en-US" sz="1600" dirty="0"/>
              <a:t>Set BRC</a:t>
            </a:r>
          </a:p>
          <a:p>
            <a:pPr marL="742950" lvl="1" indent="-285750" algn="l">
              <a:buFont typeface="Arial" panose="020B0604020202020204" pitchFamily="34" charset="0"/>
              <a:buChar char="•"/>
            </a:pPr>
            <a:r>
              <a:rPr lang="en-US" sz="1600" dirty="0"/>
              <a:t>Set BRC Teleconference Schedule</a:t>
            </a:r>
          </a:p>
          <a:p>
            <a:pPr marL="342900" indent="-342900" algn="l">
              <a:buFont typeface="Arial" panose="020B0604020202020204" pitchFamily="34" charset="0"/>
              <a:buChar char="•"/>
            </a:pPr>
            <a:r>
              <a:rPr lang="en-US" sz="2000" b="1" dirty="0"/>
              <a:t>Jan 2019 Interim (St. Louis)</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 ballot</a:t>
            </a:r>
          </a:p>
          <a:p>
            <a:pPr marL="285750" indent="-285750" algn="l">
              <a:buFont typeface="Arial" panose="020B0604020202020204" pitchFamily="34" charset="0"/>
              <a:buChar char="•"/>
            </a:pPr>
            <a:endParaRPr lang="en-US" sz="2000" dirty="0"/>
          </a:p>
          <a:p>
            <a:pPr marL="342900" indent="-342900" algn="l">
              <a:buFont typeface="Arial" panose="020B0604020202020204" pitchFamily="34" charset="0"/>
              <a:buChar char="•"/>
            </a:pPr>
            <a:endParaRPr lang="en-US" sz="1600" b="1" dirty="0"/>
          </a:p>
        </p:txBody>
      </p:sp>
    </p:spTree>
    <p:extLst>
      <p:ext uri="{BB962C8B-B14F-4D97-AF65-F5344CB8AC3E}">
        <p14:creationId xmlns:p14="http://schemas.microsoft.com/office/powerpoint/2010/main" val="1094556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11</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71358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anose="020B0604020202020204" pitchFamily="34" charset="0"/>
              <a:buChar char="•"/>
            </a:pPr>
            <a:r>
              <a:rPr lang="en-US" sz="2000" b="1" dirty="0"/>
              <a:t>Mar 2019 Plenary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Letter Ballot Recirc with X</a:t>
            </a:r>
            <a:endParaRPr lang="en-US" sz="2000" dirty="0"/>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	</a:t>
            </a:r>
          </a:p>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Recirc</a:t>
            </a:r>
          </a:p>
          <a:p>
            <a:pPr marL="285750" indent="-285750" algn="l">
              <a:buFont typeface="Arial" panose="020B0604020202020204" pitchFamily="34" charset="0"/>
              <a:buChar char="•"/>
            </a:pPr>
            <a:r>
              <a:rPr lang="en-US" sz="2000" b="1" dirty="0"/>
              <a:t>JAN 2020</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742950" lvl="1" indent="-285750" algn="l">
              <a:buFont typeface="Arial" panose="020B0604020202020204" pitchFamily="34" charset="0"/>
              <a:buChar char="•"/>
            </a:pPr>
            <a:endParaRPr lang="en-US" sz="1600" dirty="0"/>
          </a:p>
        </p:txBody>
      </p:sp>
    </p:spTree>
    <p:extLst>
      <p:ext uri="{BB962C8B-B14F-4D97-AF65-F5344CB8AC3E}">
        <p14:creationId xmlns:p14="http://schemas.microsoft.com/office/powerpoint/2010/main" val="1217872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2</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Opening/Closing Report July 2018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81100" y="675481"/>
            <a:ext cx="6858000" cy="766763"/>
          </a:xfrm>
        </p:spPr>
        <p:txBody>
          <a:bodyPr/>
          <a:lstStyle/>
          <a:p>
            <a:r>
              <a:rPr lang="en-US" sz="3600" dirty="0"/>
              <a:t>AGENDA</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609600" y="15240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2000" dirty="0"/>
              <a:t>Anti-Trust Reminder</a:t>
            </a:r>
          </a:p>
          <a:p>
            <a:pPr marL="457200" indent="-457200" algn="l">
              <a:buFont typeface="Arial" panose="020B0604020202020204" pitchFamily="34" charset="0"/>
              <a:buChar char="•"/>
            </a:pPr>
            <a:r>
              <a:rPr lang="en-US" sz="2000" dirty="0"/>
              <a:t>-Approval of Minutes from Warsaw - DCN </a:t>
            </a:r>
            <a:r>
              <a:rPr lang="en-US" altLang="en-US" sz="2000" dirty="0">
                <a:solidFill>
                  <a:schemeClr val="accent2"/>
                </a:solidFill>
              </a:rPr>
              <a:t>	</a:t>
            </a:r>
            <a:r>
              <a:rPr lang="en-US" sz="2000" b="1" dirty="0">
                <a:solidFill>
                  <a:prstClr val="black"/>
                </a:solidFill>
              </a:rPr>
              <a:t>15-18-0280-00-04</a:t>
            </a:r>
            <a:r>
              <a:rPr lang="en-US" sz="2000" b="1" dirty="0"/>
              <a:t>md</a:t>
            </a:r>
            <a:endParaRPr lang="en-US" sz="2000" dirty="0"/>
          </a:p>
          <a:p>
            <a:pPr marL="457200" indent="-457200" algn="l">
              <a:buFont typeface="Arial" panose="020B0604020202020204" pitchFamily="34" charset="0"/>
              <a:buChar char="•"/>
            </a:pPr>
            <a:r>
              <a:rPr lang="en-US" sz="2000" dirty="0"/>
              <a:t>Review schedule for week</a:t>
            </a:r>
          </a:p>
          <a:p>
            <a:pPr marL="457200" indent="-457200" algn="l">
              <a:buFont typeface="Arial" panose="020B0604020202020204" pitchFamily="34" charset="0"/>
              <a:buChar char="•"/>
            </a:pPr>
            <a:r>
              <a:rPr lang="en-US" sz="2000" dirty="0"/>
              <a:t>Update on Outside Comments</a:t>
            </a:r>
          </a:p>
          <a:p>
            <a:pPr marL="457200" indent="-457200" algn="l">
              <a:buFont typeface="Arial" panose="020B0604020202020204" pitchFamily="34" charset="0"/>
              <a:buChar char="•"/>
            </a:pPr>
            <a:r>
              <a:rPr lang="en-US" sz="2000" dirty="0"/>
              <a:t>Update on Current Draft Status</a:t>
            </a:r>
          </a:p>
          <a:p>
            <a:pPr marL="457200" indent="-457200" algn="l">
              <a:buFont typeface="Arial" panose="020B0604020202020204" pitchFamily="34" charset="0"/>
              <a:buChar char="•"/>
            </a:pPr>
            <a:r>
              <a:rPr lang="en-US" sz="2000" dirty="0"/>
              <a:t>Discuss Items for this week</a:t>
            </a:r>
          </a:p>
          <a:p>
            <a:pPr marL="914400" lvl="1" indent="-457200" algn="l">
              <a:buFont typeface="Arial" panose="020B0604020202020204" pitchFamily="34" charset="0"/>
              <a:buChar char="•"/>
            </a:pPr>
            <a:r>
              <a:rPr lang="en-US" sz="1800" dirty="0"/>
              <a:t>Report on Informal Ballot</a:t>
            </a:r>
          </a:p>
          <a:p>
            <a:pPr marL="914400" lvl="1" indent="-457200" algn="l">
              <a:buFont typeface="Arial" panose="020B0604020202020204" pitchFamily="34" charset="0"/>
              <a:buChar char="•"/>
            </a:pPr>
            <a:r>
              <a:rPr lang="en-US" sz="1800" dirty="0"/>
              <a:t>Review of Draft 2 by Editor</a:t>
            </a:r>
          </a:p>
          <a:p>
            <a:pPr marL="914400" lvl="1" indent="-457200" algn="l">
              <a:buFont typeface="Arial" panose="020B0604020202020204" pitchFamily="34" charset="0"/>
              <a:buChar char="•"/>
            </a:pPr>
            <a:r>
              <a:rPr lang="en-US" sz="1800" dirty="0"/>
              <a:t>Review any comments</a:t>
            </a:r>
          </a:p>
          <a:p>
            <a:pPr marL="457200" indent="-457200" algn="l">
              <a:buFont typeface="Arial" panose="020B0604020202020204" pitchFamily="34" charset="0"/>
              <a:buChar char="•"/>
            </a:pPr>
            <a:r>
              <a:rPr lang="en-US" sz="2000" dirty="0"/>
              <a:t>Presentation from Tero relating to IETF 6Tsch – </a:t>
            </a:r>
            <a:r>
              <a:rPr lang="en-US" sz="2000" dirty="0" err="1"/>
              <a:t>Thur</a:t>
            </a:r>
            <a:r>
              <a:rPr lang="en-US" sz="2000" dirty="0"/>
              <a:t> AM2</a:t>
            </a:r>
          </a:p>
          <a:p>
            <a:pPr marL="457200" indent="-457200" algn="l">
              <a:buFont typeface="Arial" panose="020B0604020202020204" pitchFamily="34" charset="0"/>
              <a:buChar char="•"/>
            </a:pPr>
            <a:r>
              <a:rPr lang="en-US" sz="2000" dirty="0"/>
              <a:t>Set BRC and Schedule – Motion?</a:t>
            </a:r>
          </a:p>
          <a:p>
            <a:pPr marL="457200" indent="-457200" algn="l">
              <a:buFont typeface="Arial" panose="020B0604020202020204" pitchFamily="34" charset="0"/>
              <a:buChar char="•"/>
            </a:pPr>
            <a:r>
              <a:rPr lang="en-US" sz="2000" dirty="0"/>
              <a:t>Motion to issue Letter Ballot</a:t>
            </a:r>
            <a:endParaRPr lang="en-US" sz="1800" dirty="0"/>
          </a:p>
          <a:p>
            <a:pPr lvl="1" algn="l"/>
            <a:r>
              <a:rPr lang="en-US" sz="1600" dirty="0"/>
              <a:t> </a:t>
            </a:r>
            <a:endParaRPr lang="en-US" sz="1800" dirty="0"/>
          </a:p>
          <a:p>
            <a:pPr marL="914400" lvl="1" indent="-457200" algn="l">
              <a:buFont typeface="Arial" panose="020B0604020202020204" pitchFamily="34" charset="0"/>
              <a:buChar char="•"/>
            </a:pPr>
            <a:endParaRPr lang="en-US" sz="2400" dirty="0"/>
          </a:p>
        </p:txBody>
      </p:sp>
    </p:spTree>
    <p:extLst>
      <p:ext uri="{BB962C8B-B14F-4D97-AF65-F5344CB8AC3E}">
        <p14:creationId xmlns:p14="http://schemas.microsoft.com/office/powerpoint/2010/main" val="512039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909637"/>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708139375"/>
              </p:ext>
            </p:extLst>
          </p:nvPr>
        </p:nvGraphicFramePr>
        <p:xfrm>
          <a:off x="685800" y="1981200"/>
          <a:ext cx="7772400" cy="185420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algn="ctr"/>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0" i="1" dirty="0">
                        <a:solidFill>
                          <a:schemeClr val="tx1"/>
                        </a:solidFill>
                      </a:endParaRP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15.4md</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5</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471198"/>
            <a:ext cx="6858000" cy="766763"/>
          </a:xfrm>
        </p:spPr>
        <p:txBody>
          <a:bodyPr/>
          <a:lstStyle/>
          <a:p>
            <a:r>
              <a:rPr lang="en-US" sz="3600" dirty="0"/>
              <a:t>Accomplishments - </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6096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42950" lvl="1" indent="-285750" algn="l">
              <a:buFont typeface="Arial" panose="020B0604020202020204" pitchFamily="34" charset="0"/>
              <a:buChar char="•"/>
            </a:pPr>
            <a:r>
              <a:rPr lang="en-US" sz="1800" dirty="0"/>
              <a:t>Presentation from Tero Kivinen on Issues between current draft and IETF 6Tsch</a:t>
            </a:r>
          </a:p>
          <a:p>
            <a:pPr marL="742950" lvl="1" indent="-285750" algn="l">
              <a:buFont typeface="Arial" panose="020B0604020202020204" pitchFamily="34" charset="0"/>
              <a:buChar char="•"/>
            </a:pPr>
            <a:r>
              <a:rPr lang="en-US" sz="1800" dirty="0"/>
              <a:t>Review of Latest Draft </a:t>
            </a:r>
          </a:p>
          <a:p>
            <a:pPr marL="742950" lvl="1" indent="-285750" algn="l">
              <a:buFont typeface="Arial" panose="020B0604020202020204" pitchFamily="34" charset="0"/>
              <a:buChar char="•"/>
            </a:pPr>
            <a:r>
              <a:rPr lang="en-US" sz="1800" dirty="0"/>
              <a:t>Added two more outside groups for comment input</a:t>
            </a:r>
          </a:p>
          <a:p>
            <a:pPr marL="1200150" lvl="2" indent="-285750" algn="l">
              <a:buFont typeface="Arial" panose="020B0604020202020204" pitchFamily="34" charset="0"/>
              <a:buChar char="•"/>
            </a:pPr>
            <a:r>
              <a:rPr lang="en-US" sz="1600" dirty="0"/>
              <a:t>Zigbee </a:t>
            </a:r>
          </a:p>
          <a:p>
            <a:pPr marL="1200150" lvl="2" indent="-285750" algn="l">
              <a:buFont typeface="Arial" panose="020B0604020202020204" pitchFamily="34" charset="0"/>
              <a:buChar char="•"/>
            </a:pPr>
            <a:r>
              <a:rPr lang="en-US" sz="1600" dirty="0" err="1"/>
              <a:t>WirelessHart</a:t>
            </a:r>
            <a:endParaRPr lang="en-US" sz="1600" dirty="0"/>
          </a:p>
          <a:p>
            <a:pPr marL="1200150" lvl="2" indent="-285750" algn="l">
              <a:buFont typeface="Arial" panose="020B0604020202020204" pitchFamily="34" charset="0"/>
              <a:buChar char="•"/>
            </a:pPr>
            <a:r>
              <a:rPr lang="en-US" sz="1600" dirty="0"/>
              <a:t>These are added to Wi-Sun and THREAD</a:t>
            </a:r>
          </a:p>
          <a:p>
            <a:pPr marL="742950" lvl="1" indent="-285750" algn="l">
              <a:buFont typeface="Arial" panose="020B0604020202020204" pitchFamily="34" charset="0"/>
              <a:buChar char="•"/>
            </a:pPr>
            <a:r>
              <a:rPr lang="en-US" sz="1800" dirty="0"/>
              <a:t>Revised the Timeline</a:t>
            </a:r>
          </a:p>
          <a:p>
            <a:pPr marL="742950" lvl="1" indent="-285750" algn="l">
              <a:buFont typeface="Arial" panose="020B0604020202020204" pitchFamily="34" charset="0"/>
              <a:buChar char="•"/>
            </a:pPr>
            <a:r>
              <a:rPr lang="en-US" sz="1800" dirty="0"/>
              <a:t>Project group voted to take Draft to Letter Ballot</a:t>
            </a:r>
          </a:p>
          <a:p>
            <a:pPr marL="742950" lvl="1" indent="-285750" algn="l">
              <a:buFont typeface="Arial" panose="020B0604020202020204" pitchFamily="34" charset="0"/>
              <a:buChar char="•"/>
            </a:pPr>
            <a:r>
              <a:rPr lang="en-US" sz="1800" dirty="0"/>
              <a:t>Project group formed BRC</a:t>
            </a:r>
          </a:p>
          <a:p>
            <a:pPr marL="1200150" lvl="2" indent="-285750" algn="l">
              <a:buFont typeface="Arial" panose="020B0604020202020204" pitchFamily="34" charset="0"/>
              <a:buChar char="•"/>
            </a:pPr>
            <a:r>
              <a:rPr lang="en-US" sz="1600" dirty="0"/>
              <a:t>Calls to be conducted 3pm Pacific Time on Thursdays</a:t>
            </a:r>
          </a:p>
          <a:p>
            <a:pPr marL="1200150" lvl="2" indent="-285750" algn="l">
              <a:buFont typeface="Arial" panose="020B0604020202020204" pitchFamily="34" charset="0"/>
              <a:buChar char="•"/>
            </a:pPr>
            <a:r>
              <a:rPr lang="en-US" sz="1600" dirty="0">
                <a:hlinkClick r:id="rId2"/>
              </a:rPr>
              <a:t>https://www.timeanddate.com/worldclock/meetingdetails.html?year=2018&amp;month=7&amp;day=19&amp;hour=22&amp;min=0&amp;sec=0&amp;p1=283&amp;p2=101&amp;p3=25</a:t>
            </a:r>
            <a:endParaRPr lang="en-US" sz="1600" dirty="0"/>
          </a:p>
          <a:p>
            <a:pPr marL="1200150" lvl="2" indent="-285750" algn="l">
              <a:buFont typeface="Arial" panose="020B0604020202020204" pitchFamily="34" charset="0"/>
              <a:buChar char="•"/>
            </a:pPr>
            <a:endParaRPr lang="en-US" sz="1600" dirty="0"/>
          </a:p>
          <a:p>
            <a:pPr marL="1200150" lvl="2" indent="-285750" algn="l">
              <a:buFont typeface="Arial" panose="020B0604020202020204" pitchFamily="34" charset="0"/>
              <a:buChar char="•"/>
            </a:pPr>
            <a:endParaRPr lang="en-US" sz="1600" dirty="0"/>
          </a:p>
          <a:p>
            <a:pPr lvl="1" algn="l"/>
            <a:endParaRPr lang="en-US" sz="1800" dirty="0"/>
          </a:p>
        </p:txBody>
      </p:sp>
    </p:spTree>
    <p:extLst>
      <p:ext uri="{BB962C8B-B14F-4D97-AF65-F5344CB8AC3E}">
        <p14:creationId xmlns:p14="http://schemas.microsoft.com/office/powerpoint/2010/main" val="2183474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0F1D9A-8FF9-9845-9285-570A91B87F56}"/>
              </a:ext>
            </a:extLst>
          </p:cNvPr>
          <p:cNvSpPr>
            <a:spLocks noGrp="1"/>
          </p:cNvSpPr>
          <p:nvPr>
            <p:ph type="dt" sz="half" idx="10"/>
          </p:nvPr>
        </p:nvSpPr>
        <p:spPr/>
        <p:txBody>
          <a:bodyPr/>
          <a:lstStyle/>
          <a:p>
            <a:r>
              <a:rPr lang="en-US" altLang="en-US"/>
              <a:t>July, 2018&gt;</a:t>
            </a:r>
            <a:endParaRPr lang="en-US" altLang="en-US" dirty="0"/>
          </a:p>
        </p:txBody>
      </p:sp>
      <p:sp>
        <p:nvSpPr>
          <p:cNvPr id="3" name="Slide Number Placeholder 2">
            <a:extLst>
              <a:ext uri="{FF2B5EF4-FFF2-40B4-BE49-F238E27FC236}">
                <a16:creationId xmlns:a16="http://schemas.microsoft.com/office/drawing/2014/main" id="{851B326F-35DC-8444-BE21-8992E252C019}"/>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6</a:t>
            </a:fld>
            <a:endParaRPr lang="en-US" altLang="en-US"/>
          </a:p>
        </p:txBody>
      </p:sp>
      <p:sp>
        <p:nvSpPr>
          <p:cNvPr id="4" name="Rectangle 3">
            <a:extLst>
              <a:ext uri="{FF2B5EF4-FFF2-40B4-BE49-F238E27FC236}">
                <a16:creationId xmlns:a16="http://schemas.microsoft.com/office/drawing/2014/main" id="{7968DD62-ECF7-1E48-938D-99C060700260}"/>
              </a:ext>
            </a:extLst>
          </p:cNvPr>
          <p:cNvSpPr/>
          <p:nvPr/>
        </p:nvSpPr>
        <p:spPr>
          <a:xfrm>
            <a:off x="685800" y="914400"/>
            <a:ext cx="7772400" cy="4524315"/>
          </a:xfrm>
          <a:prstGeom prst="rect">
            <a:avLst/>
          </a:prstGeom>
        </p:spPr>
        <p:txBody>
          <a:bodyPr wrap="square">
            <a:spAutoFit/>
          </a:bodyPr>
          <a:lstStyle/>
          <a:p>
            <a:r>
              <a:rPr lang="en-US" sz="3200" dirty="0"/>
              <a:t>TG Motion for TG4md Letter Ballot</a:t>
            </a:r>
          </a:p>
          <a:p>
            <a:r>
              <a:rPr lang="en-US" sz="3200" dirty="0"/>
              <a:t> </a:t>
            </a:r>
          </a:p>
          <a:p>
            <a:r>
              <a:rPr lang="en-US" sz="3200" dirty="0"/>
              <a:t>Move that TG4md formally request that the 802.15 WG start a WG Letter Ballot requesting approval to forward document P802.15.4-REVd-D01 to Sponsor Ballot</a:t>
            </a:r>
          </a:p>
          <a:p>
            <a:r>
              <a:rPr lang="en-US" sz="3200" dirty="0"/>
              <a:t>Moved: Phil Beecher</a:t>
            </a:r>
          </a:p>
          <a:p>
            <a:r>
              <a:rPr lang="en-US" sz="3200" dirty="0"/>
              <a:t>Second: Don Sturek</a:t>
            </a:r>
          </a:p>
          <a:p>
            <a:r>
              <a:rPr lang="en-US" sz="3200" dirty="0"/>
              <a:t>Unanimous consent</a:t>
            </a:r>
          </a:p>
        </p:txBody>
      </p:sp>
    </p:spTree>
    <p:extLst>
      <p:ext uri="{BB962C8B-B14F-4D97-AF65-F5344CB8AC3E}">
        <p14:creationId xmlns:p14="http://schemas.microsoft.com/office/powerpoint/2010/main" val="1984703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4A18BB-0DDE-B24C-A835-5707CAA04D7A}"/>
              </a:ext>
            </a:extLst>
          </p:cNvPr>
          <p:cNvSpPr>
            <a:spLocks noGrp="1"/>
          </p:cNvSpPr>
          <p:nvPr>
            <p:ph type="dt" sz="half" idx="10"/>
          </p:nvPr>
        </p:nvSpPr>
        <p:spPr/>
        <p:txBody>
          <a:bodyPr/>
          <a:lstStyle/>
          <a:p>
            <a:r>
              <a:rPr lang="en-US" altLang="en-US"/>
              <a:t>July, 2018&gt;</a:t>
            </a:r>
            <a:endParaRPr lang="en-US" altLang="en-US" dirty="0"/>
          </a:p>
        </p:txBody>
      </p:sp>
      <p:sp>
        <p:nvSpPr>
          <p:cNvPr id="3" name="Slide Number Placeholder 2">
            <a:extLst>
              <a:ext uri="{FF2B5EF4-FFF2-40B4-BE49-F238E27FC236}">
                <a16:creationId xmlns:a16="http://schemas.microsoft.com/office/drawing/2014/main" id="{4614E9C7-515A-7A46-AEA4-0834819B3ABC}"/>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7</a:t>
            </a:fld>
            <a:endParaRPr lang="en-US" altLang="en-US"/>
          </a:p>
        </p:txBody>
      </p:sp>
      <p:sp>
        <p:nvSpPr>
          <p:cNvPr id="4" name="Rectangle 3">
            <a:extLst>
              <a:ext uri="{FF2B5EF4-FFF2-40B4-BE49-F238E27FC236}">
                <a16:creationId xmlns:a16="http://schemas.microsoft.com/office/drawing/2014/main" id="{ABE4590C-6CFA-A74B-A87D-83245F71E59B}"/>
              </a:ext>
            </a:extLst>
          </p:cNvPr>
          <p:cNvSpPr/>
          <p:nvPr/>
        </p:nvSpPr>
        <p:spPr>
          <a:xfrm>
            <a:off x="685800" y="838200"/>
            <a:ext cx="7696200" cy="4708981"/>
          </a:xfrm>
          <a:prstGeom prst="rect">
            <a:avLst/>
          </a:prstGeom>
        </p:spPr>
        <p:txBody>
          <a:bodyPr wrap="square">
            <a:spAutoFit/>
          </a:bodyPr>
          <a:lstStyle/>
          <a:p>
            <a:r>
              <a:rPr lang="en-US" sz="1800" dirty="0"/>
              <a:t>TG BRC Motion</a:t>
            </a:r>
          </a:p>
          <a:p>
            <a:r>
              <a:rPr lang="en-US" sz="2000" dirty="0"/>
              <a:t> </a:t>
            </a:r>
          </a:p>
          <a:p>
            <a:r>
              <a:rPr lang="en-US" sz="2000" dirty="0"/>
              <a:t>Move that TG4md requests 802.15 WG approve the formation of a Ballot Resolution Committee (BRC) </a:t>
            </a:r>
            <a:r>
              <a:rPr lang="en-US" sz="2400" dirty="0"/>
              <a:t>for</a:t>
            </a:r>
            <a:r>
              <a:rPr lang="en-US" sz="2000" dirty="0"/>
              <a:t> the WG balloting of the P802.15.4-REVd-D01 with the following membership: Gary Stuebing, Don Sturek, Kunal Shah, Ruben Salazar, Tero Kivinen, Phil Beecher, and Clint Powell. The 802.15.4md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000" dirty="0"/>
              <a:t>Moved By: Don Sturek</a:t>
            </a:r>
          </a:p>
          <a:p>
            <a:r>
              <a:rPr lang="en-US" sz="2000" dirty="0"/>
              <a:t>Seconded By</a:t>
            </a:r>
            <a:r>
              <a:rPr lang="en-US" sz="1800" dirty="0"/>
              <a:t>: Kunal Shah</a:t>
            </a:r>
          </a:p>
          <a:p>
            <a:r>
              <a:rPr lang="en-US" sz="1800" dirty="0"/>
              <a:t>Approved by unanimous consent</a:t>
            </a:r>
          </a:p>
        </p:txBody>
      </p:sp>
    </p:spTree>
    <p:extLst>
      <p:ext uri="{BB962C8B-B14F-4D97-AF65-F5344CB8AC3E}">
        <p14:creationId xmlns:p14="http://schemas.microsoft.com/office/powerpoint/2010/main" val="4083271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8F043E-762C-D145-A625-04BB1EB72B0D}"/>
              </a:ext>
            </a:extLst>
          </p:cNvPr>
          <p:cNvSpPr>
            <a:spLocks noGrp="1"/>
          </p:cNvSpPr>
          <p:nvPr>
            <p:ph type="dt" sz="half" idx="10"/>
          </p:nvPr>
        </p:nvSpPr>
        <p:spPr/>
        <p:txBody>
          <a:bodyPr/>
          <a:lstStyle/>
          <a:p>
            <a:r>
              <a:rPr lang="en-US" altLang="en-US"/>
              <a:t>July, 2018&gt;</a:t>
            </a:r>
            <a:endParaRPr lang="en-US" altLang="en-US" dirty="0"/>
          </a:p>
        </p:txBody>
      </p:sp>
      <p:sp>
        <p:nvSpPr>
          <p:cNvPr id="3" name="Slide Number Placeholder 2">
            <a:extLst>
              <a:ext uri="{FF2B5EF4-FFF2-40B4-BE49-F238E27FC236}">
                <a16:creationId xmlns:a16="http://schemas.microsoft.com/office/drawing/2014/main" id="{7354CE6E-8854-7E4A-8915-530954350FFA}"/>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8</a:t>
            </a:fld>
            <a:endParaRPr lang="en-US" altLang="en-US"/>
          </a:p>
        </p:txBody>
      </p:sp>
      <p:sp>
        <p:nvSpPr>
          <p:cNvPr id="4" name="Rectangle 3">
            <a:extLst>
              <a:ext uri="{FF2B5EF4-FFF2-40B4-BE49-F238E27FC236}">
                <a16:creationId xmlns:a16="http://schemas.microsoft.com/office/drawing/2014/main" id="{0FA41270-573D-9A49-981B-E1354B0E8547}"/>
              </a:ext>
            </a:extLst>
          </p:cNvPr>
          <p:cNvSpPr/>
          <p:nvPr/>
        </p:nvSpPr>
        <p:spPr>
          <a:xfrm>
            <a:off x="533400" y="838200"/>
            <a:ext cx="7924800" cy="4031873"/>
          </a:xfrm>
          <a:prstGeom prst="rect">
            <a:avLst/>
          </a:prstGeom>
        </p:spPr>
        <p:txBody>
          <a:bodyPr wrap="square">
            <a:spAutoFit/>
          </a:bodyPr>
          <a:lstStyle/>
          <a:p>
            <a:pPr>
              <a:spcBef>
                <a:spcPts val="0"/>
              </a:spcBef>
              <a:spcAft>
                <a:spcPts val="0"/>
              </a:spcAft>
            </a:pPr>
            <a:r>
              <a:rPr lang="en-US" sz="3200" i="1" dirty="0">
                <a:solidFill>
                  <a:srgbClr val="000000"/>
                </a:solidFill>
                <a:latin typeface="Calibri" panose="020F0502020204030204" pitchFamily="34" charset="0"/>
              </a:rPr>
              <a:t>WG Motion for TG4md Letter Ballot</a:t>
            </a:r>
            <a:endParaRPr lang="en-US" sz="3600" dirty="0">
              <a:solidFill>
                <a:srgbClr val="000000"/>
              </a:solidFill>
              <a:latin typeface="Calibri" panose="020F0502020204030204" pitchFamily="34" charset="0"/>
            </a:endParaRPr>
          </a:p>
          <a:p>
            <a:pPr>
              <a:spcBef>
                <a:spcPts val="0"/>
              </a:spcBef>
              <a:spcAft>
                <a:spcPts val="0"/>
              </a:spcAft>
            </a:pPr>
            <a:r>
              <a:rPr lang="en-US" sz="3200" i="1" dirty="0">
                <a:solidFill>
                  <a:srgbClr val="000000"/>
                </a:solidFill>
                <a:latin typeface="Calibri" panose="020F0502020204030204" pitchFamily="34" charset="0"/>
              </a:rPr>
              <a:t> </a:t>
            </a:r>
            <a:endParaRPr lang="en-US" sz="3600" dirty="0">
              <a:solidFill>
                <a:srgbClr val="000000"/>
              </a:solidFill>
              <a:latin typeface="Calibri" panose="020F0502020204030204" pitchFamily="34" charset="0"/>
            </a:endParaRPr>
          </a:p>
          <a:p>
            <a:pPr>
              <a:spcBef>
                <a:spcPts val="0"/>
              </a:spcBef>
              <a:spcAft>
                <a:spcPts val="0"/>
              </a:spcAft>
            </a:pPr>
            <a:r>
              <a:rPr lang="en-US" sz="3200" i="1" dirty="0">
                <a:solidFill>
                  <a:srgbClr val="000000"/>
                </a:solidFill>
                <a:latin typeface="Calibri" panose="020F0502020204030204" pitchFamily="34" charset="0"/>
              </a:rPr>
              <a:t>Move that the 802.15 WG start a WG Letter Ballot requesting approval to forward document P802.15.4-REVd-D01 to Sponsor Ballot</a:t>
            </a:r>
            <a:endParaRPr lang="en-US" sz="3600" dirty="0">
              <a:solidFill>
                <a:srgbClr val="000000"/>
              </a:solidFill>
              <a:latin typeface="Calibri" panose="020F0502020204030204" pitchFamily="34" charset="0"/>
            </a:endParaRPr>
          </a:p>
          <a:p>
            <a:pPr>
              <a:spcBef>
                <a:spcPts val="0"/>
              </a:spcBef>
              <a:spcAft>
                <a:spcPts val="0"/>
              </a:spcAft>
            </a:pPr>
            <a:r>
              <a:rPr lang="en-US" sz="3200" i="1" dirty="0">
                <a:solidFill>
                  <a:srgbClr val="000000"/>
                </a:solidFill>
                <a:latin typeface="Calibri" panose="020F0502020204030204" pitchFamily="34" charset="0"/>
              </a:rPr>
              <a:t>Moved: Gary Stuebing</a:t>
            </a:r>
            <a:endParaRPr lang="en-US" sz="3600" dirty="0">
              <a:solidFill>
                <a:srgbClr val="000000"/>
              </a:solidFill>
              <a:latin typeface="Calibri" panose="020F0502020204030204" pitchFamily="34" charset="0"/>
            </a:endParaRPr>
          </a:p>
          <a:p>
            <a:pPr>
              <a:spcBef>
                <a:spcPts val="0"/>
              </a:spcBef>
              <a:spcAft>
                <a:spcPts val="0"/>
              </a:spcAft>
            </a:pPr>
            <a:r>
              <a:rPr lang="en-US" sz="3200" i="1" dirty="0">
                <a:solidFill>
                  <a:srgbClr val="000000"/>
                </a:solidFill>
                <a:latin typeface="Calibri" panose="020F0502020204030204" pitchFamily="34" charset="0"/>
              </a:rPr>
              <a:t>Second:</a:t>
            </a:r>
            <a:endParaRPr lang="en-US" sz="3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268973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83AAA7-5FBE-6340-8004-C25C95B710B2}"/>
              </a:ext>
            </a:extLst>
          </p:cNvPr>
          <p:cNvSpPr>
            <a:spLocks noGrp="1"/>
          </p:cNvSpPr>
          <p:nvPr>
            <p:ph type="dt" sz="half" idx="10"/>
          </p:nvPr>
        </p:nvSpPr>
        <p:spPr/>
        <p:txBody>
          <a:bodyPr/>
          <a:lstStyle/>
          <a:p>
            <a:r>
              <a:rPr lang="en-US" altLang="en-US"/>
              <a:t>July, 2018&gt;</a:t>
            </a:r>
            <a:endParaRPr lang="en-US" altLang="en-US" dirty="0"/>
          </a:p>
        </p:txBody>
      </p:sp>
      <p:sp>
        <p:nvSpPr>
          <p:cNvPr id="3" name="Slide Number Placeholder 2">
            <a:extLst>
              <a:ext uri="{FF2B5EF4-FFF2-40B4-BE49-F238E27FC236}">
                <a16:creationId xmlns:a16="http://schemas.microsoft.com/office/drawing/2014/main" id="{9E3091AA-2FFC-AF46-BD70-E209EA55C019}"/>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9</a:t>
            </a:fld>
            <a:endParaRPr lang="en-US" altLang="en-US"/>
          </a:p>
        </p:txBody>
      </p:sp>
      <p:sp>
        <p:nvSpPr>
          <p:cNvPr id="4" name="Rectangle 3">
            <a:extLst>
              <a:ext uri="{FF2B5EF4-FFF2-40B4-BE49-F238E27FC236}">
                <a16:creationId xmlns:a16="http://schemas.microsoft.com/office/drawing/2014/main" id="{9F8C699E-4BB9-4448-89AB-E57506FF9F9D}"/>
              </a:ext>
            </a:extLst>
          </p:cNvPr>
          <p:cNvSpPr/>
          <p:nvPr/>
        </p:nvSpPr>
        <p:spPr>
          <a:xfrm>
            <a:off x="671945" y="593725"/>
            <a:ext cx="7772400" cy="5632311"/>
          </a:xfrm>
          <a:prstGeom prst="rect">
            <a:avLst/>
          </a:prstGeom>
        </p:spPr>
        <p:txBody>
          <a:bodyPr wrap="square">
            <a:spAutoFit/>
          </a:bodyPr>
          <a:lstStyle/>
          <a:p>
            <a:r>
              <a:rPr lang="en-US" sz="2000" dirty="0"/>
              <a:t>WG BRC Motion</a:t>
            </a:r>
          </a:p>
          <a:p>
            <a:r>
              <a:rPr lang="en-US" sz="2400" dirty="0"/>
              <a:t> </a:t>
            </a:r>
          </a:p>
          <a:p>
            <a:r>
              <a:rPr lang="en-US" sz="2400" dirty="0"/>
              <a:t>Move that 802.15 WG approve the formation of a Ballot Resolution Committee (BRC) </a:t>
            </a:r>
            <a:r>
              <a:rPr lang="en-US" sz="2800" dirty="0"/>
              <a:t>for</a:t>
            </a:r>
            <a:r>
              <a:rPr lang="en-US" sz="2400" dirty="0"/>
              <a:t> the WG balloting of the P802.15.4-REVd-D01 with the following membership: Gary Stuebing, Don Sturek, Kunal Shah, Ruben Salazar, Tero Kivinen, Phil Beecher, and Clint Powell. The 802.15.4md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p>
        </p:txBody>
      </p:sp>
    </p:spTree>
    <p:extLst>
      <p:ext uri="{BB962C8B-B14F-4D97-AF65-F5344CB8AC3E}">
        <p14:creationId xmlns:p14="http://schemas.microsoft.com/office/powerpoint/2010/main" val="232071459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1665</TotalTime>
  <Words>600</Words>
  <Application>Microsoft Macintosh PowerPoint</Application>
  <PresentationFormat>On-screen Show (4:3)</PresentationFormat>
  <Paragraphs>132</Paragraphs>
  <Slides>11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Calibri Light</vt:lpstr>
      <vt:lpstr>Times New Roman</vt:lpstr>
      <vt:lpstr>Office Theme</vt:lpstr>
      <vt:lpstr>Custom Design</vt:lpstr>
      <vt:lpstr>PowerPoint Presentation</vt:lpstr>
      <vt:lpstr>802.15.4MD Opening/Closing Report July 2018 Plenary</vt:lpstr>
      <vt:lpstr>AGENDA</vt:lpstr>
      <vt:lpstr>15.4md Sessions this Week</vt:lpstr>
      <vt:lpstr>Accomplishments - </vt:lpstr>
      <vt:lpstr>PowerPoint Presentation</vt:lpstr>
      <vt:lpstr>PowerPoint Presentation</vt:lpstr>
      <vt:lpstr>PowerPoint Presentation</vt:lpstr>
      <vt:lpstr>PowerPoint Presentation</vt:lpstr>
      <vt:lpstr>Proposed Timeline</vt:lpstr>
      <vt:lpstr>Proposed Timeline</vt:lpstr>
    </vt:vector>
  </TitlesOfParts>
  <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40</cp:revision>
  <cp:lastPrinted>1998-02-10T13:28:06Z</cp:lastPrinted>
  <dcterms:created xsi:type="dcterms:W3CDTF">2018-03-03T14:04:29Z</dcterms:created>
  <dcterms:modified xsi:type="dcterms:W3CDTF">2018-07-12T23:24:35Z</dcterms:modified>
</cp:coreProperties>
</file>