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97" r:id="rId2"/>
    <p:sldId id="258" r:id="rId3"/>
    <p:sldId id="256" r:id="rId4"/>
    <p:sldId id="291" r:id="rId5"/>
    <p:sldId id="299" r:id="rId6"/>
    <p:sldId id="266" r:id="rId7"/>
    <p:sldId id="300" r:id="rId8"/>
    <p:sldId id="301" r:id="rId9"/>
    <p:sldId id="296" r:id="rId10"/>
    <p:sldId id="302" r:id="rId11"/>
    <p:sldId id="303" r:id="rId12"/>
    <p:sldId id="304" r:id="rId13"/>
    <p:sldId id="278" r:id="rId14"/>
    <p:sldId id="282" r:id="rId15"/>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Times New Roman" panose="02020603050405020304" pitchFamily="18" charset="0"/>
        <a:ea typeface="+mn-ea"/>
        <a:cs typeface="+mn-cs"/>
      </a:defRPr>
    </a:lvl6pPr>
    <a:lvl7pPr marL="2743200" algn="l" defTabSz="914400" rtl="0" eaLnBrk="1" latinLnBrk="1" hangingPunct="1">
      <a:defRPr sz="1200" kern="1200">
        <a:solidFill>
          <a:schemeClr val="tx1"/>
        </a:solidFill>
        <a:latin typeface="Times New Roman" panose="02020603050405020304" pitchFamily="18" charset="0"/>
        <a:ea typeface="+mn-ea"/>
        <a:cs typeface="+mn-cs"/>
      </a:defRPr>
    </a:lvl7pPr>
    <a:lvl8pPr marL="3200400" algn="l" defTabSz="914400" rtl="0" eaLnBrk="1" latinLnBrk="1" hangingPunct="1">
      <a:defRPr sz="1200" kern="1200">
        <a:solidFill>
          <a:schemeClr val="tx1"/>
        </a:solidFill>
        <a:latin typeface="Times New Roman" panose="02020603050405020304" pitchFamily="18" charset="0"/>
        <a:ea typeface="+mn-ea"/>
        <a:cs typeface="+mn-cs"/>
      </a:defRPr>
    </a:lvl8pPr>
    <a:lvl9pPr marL="3657600" algn="l" defTabSz="914400" rtl="0" eaLnBrk="1" latinLnBrk="1"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89" autoAdjust="0"/>
    <p:restoredTop sz="79065" autoAdjust="0"/>
  </p:normalViewPr>
  <p:slideViewPr>
    <p:cSldViewPr>
      <p:cViewPr varScale="1">
        <p:scale>
          <a:sx n="80" d="100"/>
          <a:sy n="80" d="100"/>
        </p:scale>
        <p:origin x="108" y="180"/>
      </p:cViewPr>
      <p:guideLst>
        <p:guide orient="horz" pos="2160"/>
        <p:guide pos="2880"/>
      </p:guideLst>
    </p:cSldViewPr>
  </p:slideViewPr>
  <p:outlineViewPr>
    <p:cViewPr>
      <p:scale>
        <a:sx n="33" d="100"/>
        <a:sy n="33" d="100"/>
      </p:scale>
      <p:origin x="0" y="188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3" d="100"/>
          <a:sy n="103" d="100"/>
        </p:scale>
        <p:origin x="-351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1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ltLang="de-DE"/>
              <a:t>doc.: IEEE 802.15-&lt;doc#&gt;</a:t>
            </a:r>
          </a:p>
        </p:txBody>
      </p:sp>
      <p:sp>
        <p:nvSpPr>
          <p:cNvPr id="3075" name="Rectangle 3"/>
          <p:cNvSpPr>
            <a:spLocks noGrp="1" noChangeArrowheads="1"/>
          </p:cNvSpPr>
          <p:nvPr>
            <p:ph type="dt" sz="quarter" idx="1"/>
          </p:nvPr>
        </p:nvSpPr>
        <p:spPr bwMode="auto">
          <a:xfrm>
            <a:off x="681038" y="201613"/>
            <a:ext cx="22653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ltLang="de-DE"/>
              <a:t>&lt;month year&gt;</a:t>
            </a:r>
          </a:p>
        </p:txBody>
      </p:sp>
      <p:sp>
        <p:nvSpPr>
          <p:cNvPr id="3076" name="Rectangle 4"/>
          <p:cNvSpPr>
            <a:spLocks noGrp="1" noChangeArrowheads="1"/>
          </p:cNvSpPr>
          <p:nvPr>
            <p:ph type="ftr" sz="quarter" idx="2"/>
          </p:nvPr>
        </p:nvSpPr>
        <p:spPr bwMode="auto">
          <a:xfrm>
            <a:off x="4078288" y="9607550"/>
            <a:ext cx="2116137" cy="15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ltLang="de-DE"/>
              <a:t>&lt;author&gt;, &lt;company&gt;</a:t>
            </a:r>
          </a:p>
        </p:txBody>
      </p:sp>
      <p:sp>
        <p:nvSpPr>
          <p:cNvPr id="3077" name="Rectangle 5"/>
          <p:cNvSpPr>
            <a:spLocks noGrp="1" noChangeArrowheads="1"/>
          </p:cNvSpPr>
          <p:nvPr>
            <p:ph type="sldNum" sz="quarter" idx="3"/>
          </p:nvPr>
        </p:nvSpPr>
        <p:spPr bwMode="auto">
          <a:xfrm>
            <a:off x="2644775" y="9607550"/>
            <a:ext cx="1357313" cy="15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ltLang="de-DE"/>
              <a:t>Page </a:t>
            </a:r>
            <a:fld id="{AFC474A6-2433-440A-B886-03E15262BB15}" type="slidenum">
              <a:rPr lang="en-US" altLang="de-DE"/>
              <a:pPr>
                <a:defRPr/>
              </a:pPr>
              <a:t>‹#›</a:t>
            </a:fld>
            <a:endParaRPr lang="en-US" altLang="de-DE"/>
          </a:p>
        </p:txBody>
      </p:sp>
      <p:sp>
        <p:nvSpPr>
          <p:cNvPr id="14342"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79450" y="9607550"/>
            <a:ext cx="6985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de-DE" sz="1200" smtClean="0"/>
              <a:t>Submission</a:t>
            </a:r>
          </a:p>
        </p:txBody>
      </p:sp>
      <p:sp>
        <p:nvSpPr>
          <p:cNvPr id="14344"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340963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ltLang="de-DE"/>
              <a:t>doc.: IEEE 802.15-&lt;doc#&gt;</a:t>
            </a:r>
          </a:p>
        </p:txBody>
      </p:sp>
      <p:sp>
        <p:nvSpPr>
          <p:cNvPr id="2051" name="Rectangle 3"/>
          <p:cNvSpPr>
            <a:spLocks noGrp="1" noChangeArrowheads="1"/>
          </p:cNvSpPr>
          <p:nvPr>
            <p:ph type="dt" idx="1"/>
          </p:nvPr>
        </p:nvSpPr>
        <p:spPr bwMode="auto">
          <a:xfrm>
            <a:off x="641350" y="117475"/>
            <a:ext cx="268287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ltLang="de-DE"/>
              <a:t>&lt;month year&gt;</a:t>
            </a:r>
          </a:p>
        </p:txBody>
      </p:sp>
      <p:sp>
        <p:nvSpPr>
          <p:cNvPr id="13316"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6463" y="4714875"/>
            <a:ext cx="4984750" cy="446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noProof="0" smtClean="0"/>
              <a:t>Click to edit Master text styles</a:t>
            </a:r>
          </a:p>
          <a:p>
            <a:pPr lvl="1"/>
            <a:r>
              <a:rPr lang="en-US" altLang="de-DE" noProof="0" smtClean="0"/>
              <a:t>Second level</a:t>
            </a:r>
          </a:p>
          <a:p>
            <a:pPr lvl="2"/>
            <a:r>
              <a:rPr lang="en-US" altLang="de-DE" noProof="0" smtClean="0"/>
              <a:t>Third level</a:t>
            </a:r>
          </a:p>
          <a:p>
            <a:pPr lvl="3"/>
            <a:r>
              <a:rPr lang="en-US" altLang="de-DE" noProof="0" smtClean="0"/>
              <a:t>Fourth level</a:t>
            </a:r>
          </a:p>
          <a:p>
            <a:pPr lvl="4"/>
            <a:r>
              <a:rPr lang="en-US" altLang="de-DE" noProof="0" smtClean="0"/>
              <a:t>Fifth level</a:t>
            </a:r>
          </a:p>
        </p:txBody>
      </p:sp>
      <p:sp>
        <p:nvSpPr>
          <p:cNvPr id="2054" name="Rectangle 6"/>
          <p:cNvSpPr>
            <a:spLocks noGrp="1" noChangeArrowheads="1"/>
          </p:cNvSpPr>
          <p:nvPr>
            <p:ph type="ftr" sz="quarter" idx="4"/>
          </p:nvPr>
        </p:nvSpPr>
        <p:spPr bwMode="auto">
          <a:xfrm>
            <a:off x="3697288" y="9610725"/>
            <a:ext cx="24606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ltLang="de-DE"/>
              <a:t>&lt;author&gt;, &lt;company&gt;</a:t>
            </a:r>
          </a:p>
        </p:txBody>
      </p:sp>
      <p:sp>
        <p:nvSpPr>
          <p:cNvPr id="2055" name="Rectangle 7"/>
          <p:cNvSpPr>
            <a:spLocks noGrp="1" noChangeArrowheads="1"/>
          </p:cNvSpPr>
          <p:nvPr>
            <p:ph type="sldNum" sz="quarter" idx="5"/>
          </p:nvPr>
        </p:nvSpPr>
        <p:spPr bwMode="auto">
          <a:xfrm>
            <a:off x="2876550" y="9610725"/>
            <a:ext cx="7858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ltLang="de-DE"/>
              <a:t>Page </a:t>
            </a:r>
            <a:fld id="{6008C2AD-8C27-460C-B12F-7C6A300163E5}" type="slidenum">
              <a:rPr lang="en-US" altLang="de-DE"/>
              <a:pPr>
                <a:defRPr/>
              </a:pPr>
              <a:t>‹#›</a:t>
            </a:fld>
            <a:endParaRPr lang="en-US" altLang="de-DE"/>
          </a:p>
        </p:txBody>
      </p:sp>
      <p:sp>
        <p:nvSpPr>
          <p:cNvPr id="5128" name="Rectangle 8"/>
          <p:cNvSpPr>
            <a:spLocks noChangeArrowheads="1"/>
          </p:cNvSpPr>
          <p:nvPr/>
        </p:nvSpPr>
        <p:spPr bwMode="auto">
          <a:xfrm>
            <a:off x="709613" y="9610725"/>
            <a:ext cx="696912"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de-DE" smtClean="0"/>
              <a:t>Submission</a:t>
            </a:r>
          </a:p>
        </p:txBody>
      </p:sp>
      <p:sp>
        <p:nvSpPr>
          <p:cNvPr id="13321"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3322"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238453459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doc.: IEEE 802.15-&lt;doc#&gt;</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&lt;month year&gt;</a:t>
            </a:r>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de-DE" smtClean="0"/>
              <a:t>&lt;author&gt;, &lt;company&gt;</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mtClean="0"/>
              <a:t>Page </a:t>
            </a:r>
            <a:fld id="{19AAC826-283C-468D-A055-ECE403DBDF8E}" type="slidenum">
              <a:rPr lang="en-US" altLang="de-DE" smtClean="0"/>
              <a:pPr>
                <a:spcBef>
                  <a:spcPct val="0"/>
                </a:spcBef>
              </a:pPr>
              <a:t>3</a:t>
            </a:fld>
            <a:endParaRPr lang="en-US" altLang="de-DE" smtClean="0"/>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p:spPr>
        <p:txBody>
          <a:bodyPr/>
          <a:lstStyle/>
          <a:p>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doc.: IEEE 802.15-&lt;doc#&gt;</a:t>
            </a:r>
          </a:p>
        </p:txBody>
      </p:sp>
      <p:sp>
        <p:nvSpPr>
          <p:cNvPr id="20483"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&lt;month year&gt;</a:t>
            </a:r>
          </a:p>
        </p:txBody>
      </p:sp>
      <p:sp>
        <p:nvSpPr>
          <p:cNvPr id="20484"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de-DE" smtClean="0"/>
              <a:t>&lt;author&gt;, &lt;company&gt;</a:t>
            </a:r>
          </a:p>
        </p:txBody>
      </p:sp>
      <p:sp>
        <p:nvSpPr>
          <p:cNvPr id="20485"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mtClean="0"/>
              <a:t>Page </a:t>
            </a:r>
            <a:fld id="{6F4FB566-100E-4C74-BC51-FCDE133B1063}" type="slidenum">
              <a:rPr lang="en-US" altLang="de-DE" smtClean="0"/>
              <a:pPr>
                <a:spcBef>
                  <a:spcPct val="0"/>
                </a:spcBef>
              </a:pPr>
              <a:t>4</a:t>
            </a:fld>
            <a:endParaRPr lang="en-US" altLang="de-DE"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p:spPr>
        <p:txBody>
          <a:bodyPr/>
          <a:lstStyle/>
          <a:p>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doc.: IEEE 802.15-&lt;doc#&gt;</a:t>
            </a:r>
          </a:p>
        </p:txBody>
      </p:sp>
      <p:sp>
        <p:nvSpPr>
          <p:cNvPr id="2457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&lt;month year&gt;</a:t>
            </a:r>
          </a:p>
        </p:txBody>
      </p:sp>
      <p:sp>
        <p:nvSpPr>
          <p:cNvPr id="2458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de-DE" smtClean="0"/>
              <a:t>&lt;author&gt;, &lt;company&gt;</a:t>
            </a:r>
          </a:p>
        </p:txBody>
      </p:sp>
      <p:sp>
        <p:nvSpPr>
          <p:cNvPr id="2458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mtClean="0"/>
              <a:t>Page </a:t>
            </a:r>
            <a:fld id="{C0BAD6A1-5653-4CB0-82DA-96D23EF3E643}" type="slidenum">
              <a:rPr lang="en-US" altLang="de-DE" smtClean="0"/>
              <a:pPr>
                <a:spcBef>
                  <a:spcPct val="0"/>
                </a:spcBef>
              </a:pPr>
              <a:t>6</a:t>
            </a:fld>
            <a:endParaRPr lang="en-US" altLang="de-DE" smtClean="0"/>
          </a:p>
        </p:txBody>
      </p:sp>
      <p:sp>
        <p:nvSpPr>
          <p:cNvPr id="24582" name="Rectangle 2"/>
          <p:cNvSpPr>
            <a:spLocks noGrp="1" noRot="1" noChangeAspect="1" noChangeArrowheads="1" noTextEdit="1"/>
          </p:cNvSpPr>
          <p:nvPr>
            <p:ph type="sldImg"/>
          </p:nvPr>
        </p:nvSpPr>
        <p:spPr>
          <a:ln/>
        </p:spPr>
      </p:sp>
      <p:sp>
        <p:nvSpPr>
          <p:cNvPr id="24583" name="Rectangle 3"/>
          <p:cNvSpPr>
            <a:spLocks noGrp="1" noChangeArrowheads="1"/>
          </p:cNvSpPr>
          <p:nvPr>
            <p:ph type="body" idx="1"/>
          </p:nvPr>
        </p:nvSpPr>
        <p:spPr>
          <a:noFill/>
        </p:spPr>
        <p:txBody>
          <a:bodyPr/>
          <a:lstStyle/>
          <a:p>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ltLang="de-DE" smtClean="0"/>
              <a:t>doc.: IEEE 802.15-&lt;doc#&gt;</a:t>
            </a:r>
            <a:endParaRPr lang="en-US" altLang="de-DE"/>
          </a:p>
        </p:txBody>
      </p:sp>
      <p:sp>
        <p:nvSpPr>
          <p:cNvPr id="5" name="날짜 개체 틀 4"/>
          <p:cNvSpPr>
            <a:spLocks noGrp="1"/>
          </p:cNvSpPr>
          <p:nvPr>
            <p:ph type="dt" idx="11"/>
          </p:nvPr>
        </p:nvSpPr>
        <p:spPr/>
        <p:txBody>
          <a:bodyPr/>
          <a:lstStyle/>
          <a:p>
            <a:pPr>
              <a:defRPr/>
            </a:pPr>
            <a:r>
              <a:rPr lang="en-US" altLang="de-DE" smtClean="0"/>
              <a:t>&lt;month year&gt;</a:t>
            </a:r>
            <a:endParaRPr lang="en-US" altLang="de-DE"/>
          </a:p>
        </p:txBody>
      </p:sp>
      <p:sp>
        <p:nvSpPr>
          <p:cNvPr id="6" name="바닥글 개체 틀 5"/>
          <p:cNvSpPr>
            <a:spLocks noGrp="1"/>
          </p:cNvSpPr>
          <p:nvPr>
            <p:ph type="ftr" sz="quarter" idx="12"/>
          </p:nvPr>
        </p:nvSpPr>
        <p:spPr/>
        <p:txBody>
          <a:bodyPr/>
          <a:lstStyle/>
          <a:p>
            <a:pPr lvl="4">
              <a:defRPr/>
            </a:pPr>
            <a:r>
              <a:rPr lang="en-US" altLang="de-DE" smtClean="0"/>
              <a:t>&lt;author&gt;, &lt;company&gt;</a:t>
            </a:r>
            <a:endParaRPr lang="en-US" altLang="de-DE"/>
          </a:p>
        </p:txBody>
      </p:sp>
      <p:sp>
        <p:nvSpPr>
          <p:cNvPr id="7" name="슬라이드 번호 개체 틀 6"/>
          <p:cNvSpPr>
            <a:spLocks noGrp="1"/>
          </p:cNvSpPr>
          <p:nvPr>
            <p:ph type="sldNum" sz="quarter" idx="13"/>
          </p:nvPr>
        </p:nvSpPr>
        <p:spPr/>
        <p:txBody>
          <a:bodyPr/>
          <a:lstStyle/>
          <a:p>
            <a:pPr>
              <a:defRPr/>
            </a:pPr>
            <a:r>
              <a:rPr lang="en-US" altLang="de-DE" smtClean="0"/>
              <a:t>Page </a:t>
            </a:r>
            <a:fld id="{6008C2AD-8C27-460C-B12F-7C6A300163E5}" type="slidenum">
              <a:rPr lang="en-US" altLang="de-DE" smtClean="0"/>
              <a:pPr>
                <a:defRPr/>
              </a:pPr>
              <a:t>11</a:t>
            </a:fld>
            <a:endParaRPr lang="en-US" altLang="de-DE"/>
          </a:p>
        </p:txBody>
      </p:sp>
    </p:spTree>
    <p:extLst>
      <p:ext uri="{BB962C8B-B14F-4D97-AF65-F5344CB8AC3E}">
        <p14:creationId xmlns:p14="http://schemas.microsoft.com/office/powerpoint/2010/main" val="1806222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doc.: IEEE 802.15-&lt;doc#&gt;</a:t>
            </a:r>
          </a:p>
        </p:txBody>
      </p:sp>
      <p:sp>
        <p:nvSpPr>
          <p:cNvPr id="2867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&lt;month year&gt;</a:t>
            </a:r>
          </a:p>
        </p:txBody>
      </p:sp>
      <p:sp>
        <p:nvSpPr>
          <p:cNvPr id="2867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de-DE" smtClean="0"/>
              <a:t>&lt;author&gt;, &lt;company&gt;</a:t>
            </a:r>
          </a:p>
        </p:txBody>
      </p:sp>
      <p:sp>
        <p:nvSpPr>
          <p:cNvPr id="2867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mtClean="0"/>
              <a:t>Page </a:t>
            </a:r>
            <a:fld id="{7F9A8BC9-CD44-4BE4-B60A-62E8B7483D9B}" type="slidenum">
              <a:rPr lang="en-US" altLang="de-DE" smtClean="0"/>
              <a:pPr>
                <a:spcBef>
                  <a:spcPct val="0"/>
                </a:spcBef>
              </a:pPr>
              <a:t>13</a:t>
            </a:fld>
            <a:endParaRPr lang="en-US" altLang="de-DE" smtClean="0"/>
          </a:p>
        </p:txBody>
      </p:sp>
      <p:sp>
        <p:nvSpPr>
          <p:cNvPr id="28678" name="Rectangle 2"/>
          <p:cNvSpPr>
            <a:spLocks noGrp="1" noRot="1" noChangeAspect="1" noChangeArrowheads="1" noTextEdit="1"/>
          </p:cNvSpPr>
          <p:nvPr>
            <p:ph type="sldImg"/>
          </p:nvPr>
        </p:nvSpPr>
        <p:spPr>
          <a:ln/>
        </p:spPr>
      </p:sp>
      <p:sp>
        <p:nvSpPr>
          <p:cNvPr id="28679" name="Rectangle 3"/>
          <p:cNvSpPr>
            <a:spLocks noGrp="1" noChangeArrowheads="1"/>
          </p:cNvSpPr>
          <p:nvPr>
            <p:ph type="body" idx="1"/>
          </p:nvPr>
        </p:nvSpPr>
        <p:spPr>
          <a:noFill/>
        </p:spPr>
        <p:txBody>
          <a:bodyPr/>
          <a:lstStyle/>
          <a:p>
            <a:endParaRPr lang="de-DE" altLang="de-DE"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doc.: IEEE 802.15-&lt;doc#&gt;</a:t>
            </a:r>
          </a:p>
        </p:txBody>
      </p:sp>
      <p:sp>
        <p:nvSpPr>
          <p:cNvPr id="30723"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z="1400" smtClean="0"/>
              <a:t>&lt;month year&gt;</a:t>
            </a:r>
          </a:p>
        </p:txBody>
      </p:sp>
      <p:sp>
        <p:nvSpPr>
          <p:cNvPr id="30724"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de-DE" smtClean="0"/>
              <a:t>&lt;author&gt;, &lt;company&gt;</a:t>
            </a:r>
          </a:p>
        </p:txBody>
      </p:sp>
      <p:sp>
        <p:nvSpPr>
          <p:cNvPr id="30725"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de-DE" smtClean="0"/>
              <a:t>Page </a:t>
            </a:r>
            <a:fld id="{46993273-83BA-40DA-BF40-285CF32E7D6D}" type="slidenum">
              <a:rPr lang="en-US" altLang="de-DE" smtClean="0"/>
              <a:pPr>
                <a:spcBef>
                  <a:spcPct val="0"/>
                </a:spcBef>
              </a:pPr>
              <a:t>14</a:t>
            </a:fld>
            <a:endParaRPr lang="en-US" altLang="de-DE" smtClean="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p:spPr>
        <p:txBody>
          <a:bodyPr/>
          <a:lstStyle/>
          <a:p>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ltLang="de-DE"/>
              <a:t>Slide </a:t>
            </a:r>
            <a:fld id="{4AB11B0F-C8FE-4573-A95B-EAB76C0C93FC}" type="slidenum">
              <a:rPr lang="en-US" altLang="de-DE"/>
              <a:pPr>
                <a:defRPr/>
              </a:pPr>
              <a:t>‹#›</a:t>
            </a:fld>
            <a:endParaRPr lang="en-US" altLang="de-DE"/>
          </a:p>
        </p:txBody>
      </p:sp>
    </p:spTree>
    <p:extLst>
      <p:ext uri="{BB962C8B-B14F-4D97-AF65-F5344CB8AC3E}">
        <p14:creationId xmlns:p14="http://schemas.microsoft.com/office/powerpoint/2010/main" val="1135362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ltLang="de-DE"/>
              <a:t>Slide </a:t>
            </a:r>
            <a:fld id="{F9C58713-0F75-4535-B3D9-5FA8496FF22C}" type="slidenum">
              <a:rPr lang="en-US" altLang="de-DE"/>
              <a:pPr>
                <a:defRPr/>
              </a:pPr>
              <a:t>‹#›</a:t>
            </a:fld>
            <a:endParaRPr lang="en-US" altLang="de-DE"/>
          </a:p>
        </p:txBody>
      </p:sp>
    </p:spTree>
    <p:extLst>
      <p:ext uri="{BB962C8B-B14F-4D97-AF65-F5344CB8AC3E}">
        <p14:creationId xmlns:p14="http://schemas.microsoft.com/office/powerpoint/2010/main" val="71753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ltLang="de-DE"/>
              <a:t>Slide </a:t>
            </a:r>
            <a:fld id="{09F78F2E-8E50-480F-85E5-241E8533443A}" type="slidenum">
              <a:rPr lang="en-US" altLang="de-DE"/>
              <a:pPr>
                <a:defRPr/>
              </a:pPr>
              <a:t>‹#›</a:t>
            </a:fld>
            <a:endParaRPr lang="en-US" altLang="de-DE"/>
          </a:p>
        </p:txBody>
      </p:sp>
    </p:spTree>
    <p:extLst>
      <p:ext uri="{BB962C8B-B14F-4D97-AF65-F5344CB8AC3E}">
        <p14:creationId xmlns:p14="http://schemas.microsoft.com/office/powerpoint/2010/main" val="67547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lvl1pPr>
              <a:defRPr sz="2000"/>
            </a:lvl1pPr>
            <a:lvl2pPr>
              <a:defRPr sz="1800"/>
            </a:lvl2pPr>
            <a:lvl3pPr>
              <a:defRPr sz="1800"/>
            </a:lvl3pPr>
            <a:lvl4pPr>
              <a:defRPr sz="1800"/>
            </a:lvl4pPr>
            <a:lvl5pPr>
              <a:defRPr sz="1800"/>
            </a:lvl5pPr>
          </a:lstStyle>
          <a:p>
            <a:pPr lvl="0"/>
            <a:r>
              <a:rPr lang="en-US" noProof="0" dirty="0" err="1" smtClean="0"/>
              <a:t>Textmasterformat</a:t>
            </a:r>
            <a:endParaRPr lang="de-DE" dirty="0" smtClean="0"/>
          </a:p>
          <a:p>
            <a:pPr lvl="1"/>
            <a:r>
              <a:rPr lang="en-US" noProof="0" dirty="0" err="1" smtClean="0"/>
              <a:t>Zweite</a:t>
            </a:r>
            <a:endParaRPr lang="de-DE" dirty="0" smtClean="0"/>
          </a:p>
          <a:p>
            <a:pPr lvl="2"/>
            <a:r>
              <a:rPr lang="en-US" noProof="0" dirty="0" err="1" smtClean="0"/>
              <a:t>Dritte</a:t>
            </a:r>
            <a:endParaRPr lang="de-DE" dirty="0" smtClean="0"/>
          </a:p>
          <a:p>
            <a:pPr lvl="3"/>
            <a:r>
              <a:rPr lang="en-US" noProof="0" dirty="0" err="1" smtClean="0"/>
              <a:t>Vierte</a:t>
            </a:r>
            <a:endParaRPr lang="de-DE" dirty="0" smtClean="0"/>
          </a:p>
          <a:p>
            <a:pPr lvl="4"/>
            <a:r>
              <a:rPr lang="en-US" noProof="0" dirty="0" err="1" smtClean="0"/>
              <a:t>Fünfte</a:t>
            </a:r>
            <a:endParaRPr lang="de-DE" dirty="0"/>
          </a:p>
        </p:txBody>
      </p:sp>
      <p:sp>
        <p:nvSpPr>
          <p:cNvPr id="4"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ltLang="de-DE"/>
              <a:t>Slide </a:t>
            </a:r>
            <a:fld id="{CAF91CDA-7A27-46E4-951B-44BC46EC08BB}" type="slidenum">
              <a:rPr lang="en-US" altLang="de-DE"/>
              <a:pPr>
                <a:defRPr/>
              </a:pPr>
              <a:t>‹#›</a:t>
            </a:fld>
            <a:endParaRPr lang="en-US" altLang="de-DE"/>
          </a:p>
        </p:txBody>
      </p:sp>
    </p:spTree>
    <p:extLst>
      <p:ext uri="{BB962C8B-B14F-4D97-AF65-F5344CB8AC3E}">
        <p14:creationId xmlns:p14="http://schemas.microsoft.com/office/powerpoint/2010/main" val="331375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ltLang="de-DE"/>
              <a:t>Slide </a:t>
            </a:r>
            <a:fld id="{FAF338D1-8DD1-432C-A3D1-22A35B890F45}" type="slidenum">
              <a:rPr lang="en-US" altLang="de-DE"/>
              <a:pPr>
                <a:defRPr/>
              </a:pPr>
              <a:t>‹#›</a:t>
            </a:fld>
            <a:endParaRPr lang="en-US" altLang="de-DE"/>
          </a:p>
        </p:txBody>
      </p:sp>
    </p:spTree>
    <p:extLst>
      <p:ext uri="{BB962C8B-B14F-4D97-AF65-F5344CB8AC3E}">
        <p14:creationId xmlns:p14="http://schemas.microsoft.com/office/powerpoint/2010/main" val="82938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ltLang="de-DE"/>
              <a:t>Slide </a:t>
            </a:r>
            <a:fld id="{DF2C38B1-E615-47DC-AB46-C714F2ABDE64}" type="slidenum">
              <a:rPr lang="en-US" altLang="de-DE"/>
              <a:pPr>
                <a:defRPr/>
              </a:pPr>
              <a:t>‹#›</a:t>
            </a:fld>
            <a:endParaRPr lang="en-US" altLang="de-DE"/>
          </a:p>
        </p:txBody>
      </p:sp>
    </p:spTree>
    <p:extLst>
      <p:ext uri="{BB962C8B-B14F-4D97-AF65-F5344CB8AC3E}">
        <p14:creationId xmlns:p14="http://schemas.microsoft.com/office/powerpoint/2010/main" val="322414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9" name="Rectangle 6"/>
          <p:cNvSpPr>
            <a:spLocks noGrp="1" noChangeArrowheads="1"/>
          </p:cNvSpPr>
          <p:nvPr>
            <p:ph type="sldNum" sz="quarter" idx="12"/>
          </p:nvPr>
        </p:nvSpPr>
        <p:spPr/>
        <p:txBody>
          <a:bodyPr/>
          <a:lstStyle>
            <a:lvl1pPr>
              <a:defRPr/>
            </a:lvl1pPr>
          </a:lstStyle>
          <a:p>
            <a:pPr>
              <a:defRPr/>
            </a:pPr>
            <a:r>
              <a:rPr lang="en-US" altLang="de-DE"/>
              <a:t>Slide </a:t>
            </a:r>
            <a:fld id="{AF16628A-778E-4074-B1AD-5FA452DDBCB2}" type="slidenum">
              <a:rPr lang="en-US" altLang="de-DE"/>
              <a:pPr>
                <a:defRPr/>
              </a:pPr>
              <a:t>‹#›</a:t>
            </a:fld>
            <a:endParaRPr lang="en-US" altLang="de-DE"/>
          </a:p>
        </p:txBody>
      </p:sp>
    </p:spTree>
    <p:extLst>
      <p:ext uri="{BB962C8B-B14F-4D97-AF65-F5344CB8AC3E}">
        <p14:creationId xmlns:p14="http://schemas.microsoft.com/office/powerpoint/2010/main" val="419031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5" name="Rectangle 6"/>
          <p:cNvSpPr>
            <a:spLocks noGrp="1" noChangeArrowheads="1"/>
          </p:cNvSpPr>
          <p:nvPr>
            <p:ph type="sldNum" sz="quarter" idx="12"/>
          </p:nvPr>
        </p:nvSpPr>
        <p:spPr/>
        <p:txBody>
          <a:bodyPr/>
          <a:lstStyle>
            <a:lvl1pPr>
              <a:defRPr/>
            </a:lvl1pPr>
          </a:lstStyle>
          <a:p>
            <a:pPr>
              <a:defRPr/>
            </a:pPr>
            <a:r>
              <a:rPr lang="en-US" altLang="de-DE"/>
              <a:t>Slide </a:t>
            </a:r>
            <a:fld id="{B9A579F5-8415-4B60-BC0A-0A95367B3C54}" type="slidenum">
              <a:rPr lang="en-US" altLang="de-DE"/>
              <a:pPr>
                <a:defRPr/>
              </a:pPr>
              <a:t>‹#›</a:t>
            </a:fld>
            <a:endParaRPr lang="en-US" altLang="de-DE"/>
          </a:p>
        </p:txBody>
      </p:sp>
    </p:spTree>
    <p:extLst>
      <p:ext uri="{BB962C8B-B14F-4D97-AF65-F5344CB8AC3E}">
        <p14:creationId xmlns:p14="http://schemas.microsoft.com/office/powerpoint/2010/main" val="4911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4" name="Rectangle 6"/>
          <p:cNvSpPr>
            <a:spLocks noGrp="1" noChangeArrowheads="1"/>
          </p:cNvSpPr>
          <p:nvPr>
            <p:ph type="sldNum" sz="quarter" idx="12"/>
          </p:nvPr>
        </p:nvSpPr>
        <p:spPr/>
        <p:txBody>
          <a:bodyPr/>
          <a:lstStyle>
            <a:lvl1pPr>
              <a:defRPr/>
            </a:lvl1pPr>
          </a:lstStyle>
          <a:p>
            <a:pPr>
              <a:defRPr/>
            </a:pPr>
            <a:r>
              <a:rPr lang="en-US" altLang="de-DE"/>
              <a:t>Slide </a:t>
            </a:r>
            <a:fld id="{CF86514B-F2E0-4B2A-BA00-78B1790A2FCA}" type="slidenum">
              <a:rPr lang="en-US" altLang="de-DE"/>
              <a:pPr>
                <a:defRPr/>
              </a:pPr>
              <a:t>‹#›</a:t>
            </a:fld>
            <a:endParaRPr lang="en-US" altLang="de-DE"/>
          </a:p>
        </p:txBody>
      </p:sp>
    </p:spTree>
    <p:extLst>
      <p:ext uri="{BB962C8B-B14F-4D97-AF65-F5344CB8AC3E}">
        <p14:creationId xmlns:p14="http://schemas.microsoft.com/office/powerpoint/2010/main" val="1717033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ltLang="de-DE"/>
              <a:t>Slide </a:t>
            </a:r>
            <a:fld id="{63222E0A-6BC8-4A26-84D0-B1B945FAFD75}" type="slidenum">
              <a:rPr lang="en-US" altLang="de-DE"/>
              <a:pPr>
                <a:defRPr/>
              </a:pPr>
              <a:t>‹#›</a:t>
            </a:fld>
            <a:endParaRPr lang="en-US" altLang="de-DE"/>
          </a:p>
        </p:txBody>
      </p:sp>
    </p:spTree>
    <p:extLst>
      <p:ext uri="{BB962C8B-B14F-4D97-AF65-F5344CB8AC3E}">
        <p14:creationId xmlns:p14="http://schemas.microsoft.com/office/powerpoint/2010/main" val="4085481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p:txBody>
          <a:bodyPr/>
          <a:lstStyle>
            <a:lvl1pPr>
              <a:defRPr/>
            </a:lvl1pPr>
          </a:lstStyle>
          <a:p>
            <a:pPr>
              <a:defRPr/>
            </a:pPr>
            <a:r>
              <a:rPr lang="en-US" altLang="de-DE"/>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ltLang="de-DE"/>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ltLang="de-DE"/>
              <a:t>Slide </a:t>
            </a:r>
            <a:fld id="{5381C6A9-CDEA-49B9-80E1-6881E82E3D95}" type="slidenum">
              <a:rPr lang="en-US" altLang="de-DE"/>
              <a:pPr>
                <a:defRPr/>
              </a:pPr>
              <a:t>‹#›</a:t>
            </a:fld>
            <a:endParaRPr lang="en-US" altLang="de-DE"/>
          </a:p>
        </p:txBody>
      </p:sp>
    </p:spTree>
    <p:extLst>
      <p:ext uri="{BB962C8B-B14F-4D97-AF65-F5344CB8AC3E}">
        <p14:creationId xmlns:p14="http://schemas.microsoft.com/office/powerpoint/2010/main" val="131372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smtClean="0"/>
              <a:t>Textmasterformat bearbeiten</a:t>
            </a:r>
          </a:p>
          <a:p>
            <a:pPr lvl="1"/>
            <a:r>
              <a:rPr lang="en-US" altLang="de-DE" smtClean="0"/>
              <a:t>Zweite Ebene</a:t>
            </a:r>
          </a:p>
          <a:p>
            <a:pPr lvl="2"/>
            <a:r>
              <a:rPr lang="en-US" altLang="de-DE" smtClean="0"/>
              <a:t>Dritte Ebene</a:t>
            </a:r>
          </a:p>
          <a:p>
            <a:pPr lvl="3"/>
            <a:r>
              <a:rPr lang="en-US" altLang="de-DE" smtClean="0"/>
              <a:t>Vierte Ebene</a:t>
            </a:r>
          </a:p>
          <a:p>
            <a:pPr lvl="4"/>
            <a:r>
              <a:rPr lang="en-US" altLang="de-DE" smtClean="0"/>
              <a:t>Fünfte Ebene</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defRPr/>
            </a:pPr>
            <a:r>
              <a:rPr lang="en-US" altLang="de-DE"/>
              <a:t>Janaury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altLang="de-DE"/>
              <a:t>Johannes Wechsler, </a:t>
            </a:r>
            <a:r>
              <a:rPr lang="en-US" altLang="de-DE" err="1"/>
              <a:t>Fraunhofer</a:t>
            </a:r>
            <a:r>
              <a:rPr lang="en-US" altLang="de-DE"/>
              <a:t> IIS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ltLang="de-DE"/>
              <a:t>Slide </a:t>
            </a:r>
            <a:fld id="{D2C8631A-AB2A-4C52-AFE7-40161B5514A3}" type="slidenum">
              <a:rPr lang="en-US" altLang="de-DE"/>
              <a:pPr>
                <a:defRPr/>
              </a:pPr>
              <a:t>‹#›</a:t>
            </a:fld>
            <a:endParaRPr lang="en-US" altLang="de-DE"/>
          </a:p>
        </p:txBody>
      </p:sp>
      <p:sp>
        <p:nvSpPr>
          <p:cNvPr id="1031" name="Rectangle 7"/>
          <p:cNvSpPr>
            <a:spLocks noChangeArrowheads="1"/>
          </p:cNvSpPr>
          <p:nvPr/>
        </p:nvSpPr>
        <p:spPr bwMode="auto">
          <a:xfrm>
            <a:off x="3492500" y="393700"/>
            <a:ext cx="49657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de-DE" sz="1400" b="1" dirty="0" smtClean="0"/>
              <a:t>doc.: IEEE 802</a:t>
            </a:r>
            <a:r>
              <a:rPr lang="en-US" altLang="de-DE" sz="1400" b="1" smtClean="0"/>
              <a:t>. </a:t>
            </a:r>
            <a:r>
              <a:rPr lang="en-US" altLang="de-DE" sz="1400" b="1" smtClean="0"/>
              <a:t>15-18-0297-004w</a:t>
            </a:r>
            <a:endParaRPr lang="en-US" altLang="de-DE"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de-DE"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a:solidFill>
            <a:schemeClr val="tx1"/>
          </a:solidFill>
          <a:latin typeface="+mn-lt"/>
        </a:defRPr>
      </a:lvl4pPr>
      <a:lvl5pPr marL="1771650" indent="-228600" algn="l" rtl="0" eaLnBrk="0" fontAlgn="base" hangingPunct="0">
        <a:spcBef>
          <a:spcPct val="20000"/>
        </a:spcBef>
        <a:spcAft>
          <a:spcPct val="0"/>
        </a:spcAft>
        <a:buChar char="•"/>
        <a:defRPr>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날짜 개체 틀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smtClean="0">
                <a:latin typeface="Times New Roman" panose="02020603050405020304" pitchFamily="18" charset="0"/>
              </a:rPr>
              <a:t>July 2018</a:t>
            </a:r>
          </a:p>
        </p:txBody>
      </p:sp>
      <p:sp>
        <p:nvSpPr>
          <p:cNvPr id="15363" name="바닥글 개체 틀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Eunhye Park, KAIST</a:t>
            </a:r>
          </a:p>
        </p:txBody>
      </p:sp>
      <p:sp>
        <p:nvSpPr>
          <p:cNvPr id="15364" name="슬라이드 번호 개체 틀 3"/>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5061CD25-E132-45E7-ABBE-5C0025C232A8}" type="slidenum">
              <a:rPr lang="en-US" altLang="de-DE" sz="1200" smtClean="0">
                <a:latin typeface="Times New Roman" panose="02020603050405020304" pitchFamily="18" charset="0"/>
              </a:rPr>
              <a:pPr>
                <a:spcBef>
                  <a:spcPct val="0"/>
                </a:spcBef>
                <a:buFontTx/>
                <a:buNone/>
              </a:pPr>
              <a:t>1</a:t>
            </a:fld>
            <a:endParaRPr lang="en-US" altLang="de-DE" sz="1200" smtClean="0">
              <a:latin typeface="Times New Roman" panose="02020603050405020304" pitchFamily="18" charset="0"/>
            </a:endParaRPr>
          </a:p>
        </p:txBody>
      </p:sp>
      <p:sp>
        <p:nvSpPr>
          <p:cNvPr id="5" name="Rectangle 3"/>
          <p:cNvSpPr>
            <a:spLocks noChangeArrowheads="1"/>
          </p:cNvSpPr>
          <p:nvPr/>
        </p:nvSpPr>
        <p:spPr bwMode="auto">
          <a:xfrm>
            <a:off x="152400" y="609600"/>
            <a:ext cx="8991600" cy="510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pPr>
              <a:defRPr/>
            </a:pPr>
            <a:endParaRPr lang="en-US" altLang="de-DE" sz="1600" dirty="0">
              <a:solidFill>
                <a:schemeClr val="tx2"/>
              </a:solidFill>
            </a:endParaRPr>
          </a:p>
          <a:p>
            <a:pPr marL="1795463" indent="-1795463">
              <a:defRPr/>
            </a:pPr>
            <a:r>
              <a:rPr lang="en-US" altLang="de-DE" sz="1600" b="1" dirty="0">
                <a:solidFill>
                  <a:schemeClr val="tx2"/>
                </a:solidFill>
              </a:rPr>
              <a:t>Submission Title:</a:t>
            </a:r>
            <a:r>
              <a:rPr lang="en-US" altLang="de-DE" sz="1600" dirty="0">
                <a:solidFill>
                  <a:schemeClr val="tx2"/>
                </a:solidFill>
              </a:rPr>
              <a:t> 	</a:t>
            </a:r>
            <a:r>
              <a:rPr lang="en-US" altLang="de-DE" sz="1600" dirty="0"/>
              <a:t>Scalable multiple access frame structure for energy-efficient low data rate radio communication in shared bands</a:t>
            </a:r>
            <a:endParaRPr lang="en-US" altLang="de-DE" sz="1600" dirty="0">
              <a:solidFill>
                <a:schemeClr val="tx2"/>
              </a:solidFill>
            </a:endParaRPr>
          </a:p>
          <a:p>
            <a:pPr>
              <a:defRPr/>
            </a:pPr>
            <a:r>
              <a:rPr lang="en-US" altLang="de-DE" sz="1600" b="1" dirty="0">
                <a:solidFill>
                  <a:schemeClr val="tx2"/>
                </a:solidFill>
              </a:rPr>
              <a:t>Date Submitted: 	</a:t>
            </a:r>
            <a:r>
              <a:rPr lang="en-US" altLang="de-DE" sz="1600" dirty="0">
                <a:solidFill>
                  <a:schemeClr val="tx2"/>
                </a:solidFill>
              </a:rPr>
              <a:t>8 July, 2018	</a:t>
            </a:r>
          </a:p>
          <a:p>
            <a:pPr>
              <a:defRPr/>
            </a:pPr>
            <a:r>
              <a:rPr lang="en-US" altLang="de-DE" sz="1600" b="1" dirty="0">
                <a:solidFill>
                  <a:schemeClr val="tx2"/>
                </a:solidFill>
              </a:rPr>
              <a:t>Source:</a:t>
            </a:r>
            <a:r>
              <a:rPr lang="en-US" altLang="de-DE" sz="1600" dirty="0">
                <a:solidFill>
                  <a:schemeClr val="tx2"/>
                </a:solidFill>
              </a:rPr>
              <a:t> 		</a:t>
            </a:r>
            <a:r>
              <a:rPr lang="en-US" altLang="de-DE" sz="1600" dirty="0" err="1">
                <a:solidFill>
                  <a:schemeClr val="tx2"/>
                </a:solidFill>
              </a:rPr>
              <a:t>Eunhye</a:t>
            </a:r>
            <a:r>
              <a:rPr lang="en-US" altLang="de-DE" sz="1600" dirty="0">
                <a:solidFill>
                  <a:schemeClr val="tx2"/>
                </a:solidFill>
              </a:rPr>
              <a:t> Park, </a:t>
            </a:r>
            <a:r>
              <a:rPr lang="en-US" altLang="de-DE" sz="1600" dirty="0" err="1">
                <a:solidFill>
                  <a:schemeClr val="tx2"/>
                </a:solidFill>
              </a:rPr>
              <a:t>Youngnam</a:t>
            </a:r>
            <a:r>
              <a:rPr lang="en-US" altLang="de-DE" sz="1600" dirty="0">
                <a:solidFill>
                  <a:schemeClr val="tx2"/>
                </a:solidFill>
              </a:rPr>
              <a:t> Han, </a:t>
            </a:r>
            <a:r>
              <a:rPr lang="en-US" altLang="de-DE" sz="1600" dirty="0" smtClean="0">
                <a:solidFill>
                  <a:schemeClr val="tx2"/>
                </a:solidFill>
              </a:rPr>
              <a:t>KAIST</a:t>
            </a:r>
          </a:p>
          <a:p>
            <a:pPr>
              <a:defRPr/>
            </a:pPr>
            <a:r>
              <a:rPr lang="en-US" altLang="de-DE" sz="1600" dirty="0">
                <a:solidFill>
                  <a:schemeClr val="tx2"/>
                </a:solidFill>
              </a:rPr>
              <a:t>		IT Conv. Centre (N1) 717, Daejeon, 34141, Korea</a:t>
            </a:r>
          </a:p>
          <a:p>
            <a:pPr>
              <a:defRPr/>
            </a:pPr>
            <a:r>
              <a:rPr lang="en-US" altLang="de-DE" sz="1600" dirty="0">
                <a:solidFill>
                  <a:schemeClr val="tx2"/>
                </a:solidFill>
              </a:rPr>
              <a:t>		Voice: +82 10 3025 4503, </a:t>
            </a:r>
          </a:p>
          <a:p>
            <a:pPr>
              <a:defRPr/>
            </a:pPr>
            <a:r>
              <a:rPr lang="en-US" altLang="de-DE" sz="1600" dirty="0">
                <a:solidFill>
                  <a:schemeClr val="tx2"/>
                </a:solidFill>
              </a:rPr>
              <a:t>		E-Mail: eunhyepark@kaist.ac.kr</a:t>
            </a:r>
          </a:p>
          <a:p>
            <a:pPr marL="898525" indent="-898525">
              <a:spcBef>
                <a:spcPts val="600"/>
              </a:spcBef>
              <a:spcAft>
                <a:spcPts val="600"/>
              </a:spcAft>
              <a:defRPr/>
            </a:pPr>
            <a:r>
              <a:rPr lang="en-US" altLang="de-DE" sz="1600" b="1" dirty="0">
                <a:solidFill>
                  <a:schemeClr val="tx2"/>
                </a:solidFill>
              </a:rPr>
              <a:t>Abstract:</a:t>
            </a:r>
            <a:r>
              <a:rPr lang="en-US" altLang="de-DE" sz="1600" dirty="0">
                <a:solidFill>
                  <a:schemeClr val="tx2"/>
                </a:solidFill>
              </a:rPr>
              <a:t>	</a:t>
            </a:r>
            <a:r>
              <a:rPr lang="en-US" altLang="de-DE" sz="1600" dirty="0"/>
              <a:t> Scalable multiple access frame structure is a simple MAC level scheme that allows energy efficient initial access for low data rate communication.</a:t>
            </a:r>
            <a:endParaRPr lang="en-US" altLang="de-DE" sz="1600" dirty="0">
              <a:solidFill>
                <a:schemeClr val="tx2"/>
              </a:solidFill>
            </a:endParaRPr>
          </a:p>
          <a:p>
            <a:pPr marL="898525" indent="-898525">
              <a:spcBef>
                <a:spcPts val="600"/>
              </a:spcBef>
              <a:spcAft>
                <a:spcPts val="600"/>
              </a:spcAft>
              <a:defRPr/>
            </a:pPr>
            <a:r>
              <a:rPr lang="en-US" altLang="de-DE" sz="1600" b="1" dirty="0">
                <a:solidFill>
                  <a:schemeClr val="tx2"/>
                </a:solidFill>
              </a:rPr>
              <a:t>Purpose:</a:t>
            </a:r>
            <a:r>
              <a:rPr lang="en-US" altLang="de-DE" sz="1600" dirty="0">
                <a:solidFill>
                  <a:schemeClr val="tx2"/>
                </a:solidFill>
              </a:rPr>
              <a:t>	Present a novel idea to decrease energy consumption for LPWA networks with little implementation effort on existing systems. </a:t>
            </a:r>
          </a:p>
          <a:p>
            <a:pPr>
              <a:defRPr/>
            </a:pPr>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제목 1"/>
          <p:cNvSpPr>
            <a:spLocks noGrp="1"/>
          </p:cNvSpPr>
          <p:nvPr>
            <p:ph type="title"/>
          </p:nvPr>
        </p:nvSpPr>
        <p:spPr/>
        <p:txBody>
          <a:bodyPr/>
          <a:lstStyle/>
          <a:p>
            <a:r>
              <a:rPr lang="en-US" altLang="de-DE" sz="3200" smtClean="0"/>
              <a:t>Scalable Multiple Access Frame Structure</a:t>
            </a:r>
            <a:endParaRPr lang="ko-KR" altLang="en-US" sz="3200" smtClean="0">
              <a:ea typeface="굴림" panose="020B0600000101010101" pitchFamily="50" charset="-127"/>
            </a:endParaRPr>
          </a:p>
        </p:txBody>
      </p:sp>
      <p:sp>
        <p:nvSpPr>
          <p:cNvPr id="3" name="내용 개체 틀 2"/>
          <p:cNvSpPr>
            <a:spLocks noGrp="1"/>
          </p:cNvSpPr>
          <p:nvPr>
            <p:ph idx="1"/>
          </p:nvPr>
        </p:nvSpPr>
        <p:spPr>
          <a:xfrm>
            <a:off x="685800" y="1725613"/>
            <a:ext cx="7772400" cy="4114800"/>
          </a:xfrm>
        </p:spPr>
        <p:txBody>
          <a:bodyPr/>
          <a:lstStyle/>
          <a:p>
            <a:pPr>
              <a:defRPr/>
            </a:pPr>
            <a:r>
              <a:rPr lang="en-US" altLang="ko-KR" dirty="0" smtClean="0"/>
              <a:t>Pros:</a:t>
            </a:r>
          </a:p>
          <a:p>
            <a:pPr lvl="1">
              <a:defRPr/>
            </a:pPr>
            <a:r>
              <a:rPr lang="en-US" altLang="ko-KR" dirty="0" smtClean="0"/>
              <a:t>Less energy is wasted due to collisions.</a:t>
            </a:r>
          </a:p>
          <a:p>
            <a:pPr lvl="1">
              <a:defRPr/>
            </a:pPr>
            <a:r>
              <a:rPr lang="en-US" altLang="ko-KR" dirty="0" smtClean="0"/>
              <a:t>System scalable with flexible frame length.</a:t>
            </a:r>
            <a:endParaRPr lang="en-US" altLang="ko-KR" dirty="0"/>
          </a:p>
          <a:p>
            <a:pPr>
              <a:defRPr/>
            </a:pPr>
            <a:r>
              <a:rPr lang="en-US" altLang="ko-KR" dirty="0" smtClean="0"/>
              <a:t>Cons:</a:t>
            </a:r>
          </a:p>
          <a:p>
            <a:pPr lvl="1">
              <a:defRPr/>
            </a:pPr>
            <a:r>
              <a:rPr lang="en-US" altLang="ko-KR" dirty="0" smtClean="0"/>
              <a:t>Lower data rate due to overhead.</a:t>
            </a:r>
          </a:p>
          <a:p>
            <a:pPr lvl="1">
              <a:defRPr/>
            </a:pPr>
            <a:r>
              <a:rPr lang="en-US" altLang="ko-KR" dirty="0" smtClean="0"/>
              <a:t>For short data payload, benefit may be little.</a:t>
            </a:r>
          </a:p>
        </p:txBody>
      </p:sp>
      <p:sp>
        <p:nvSpPr>
          <p:cNvPr id="26628" name="날짜 개체 틀 3"/>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dirty="0">
                <a:latin typeface="Times New Roman" panose="02020603050405020304" pitchFamily="18" charset="0"/>
              </a:rPr>
              <a:t>July 2018</a:t>
            </a:r>
          </a:p>
        </p:txBody>
      </p:sp>
      <p:sp>
        <p:nvSpPr>
          <p:cNvPr id="26629" name="바닥글 개체 틀 4"/>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dirty="0" err="1">
                <a:latin typeface="Times New Roman" panose="02020603050405020304" pitchFamily="18" charset="0"/>
              </a:rPr>
              <a:t>Eunhye</a:t>
            </a:r>
            <a:r>
              <a:rPr lang="en-US" altLang="de-DE" sz="1200" dirty="0">
                <a:latin typeface="Times New Roman" panose="02020603050405020304" pitchFamily="18" charset="0"/>
              </a:rPr>
              <a:t> Park, KAIST</a:t>
            </a:r>
          </a:p>
        </p:txBody>
      </p:sp>
      <p:sp>
        <p:nvSpPr>
          <p:cNvPr id="26630" name="슬라이드 번호 개체 틀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F478F5B2-E2C4-431A-9741-C9021F31062E}" type="slidenum">
              <a:rPr lang="en-US" altLang="de-DE" sz="1200" smtClean="0">
                <a:latin typeface="Times New Roman" panose="02020603050405020304" pitchFamily="18" charset="0"/>
              </a:rPr>
              <a:pPr>
                <a:spcBef>
                  <a:spcPct val="0"/>
                </a:spcBef>
                <a:buFontTx/>
                <a:buNone/>
              </a:pPr>
              <a:t>10</a:t>
            </a:fld>
            <a:endParaRPr lang="en-US" altLang="de-DE" sz="1200" smtClean="0">
              <a:latin typeface="Times New Roman" panose="02020603050405020304" pitchFamily="18" charset="0"/>
            </a:endParaRPr>
          </a:p>
        </p:txBody>
      </p:sp>
      <p:pic>
        <p:nvPicPr>
          <p:cNvPr id="2" name="그림 1"/>
          <p:cNvPicPr>
            <a:picLocks noChangeAspect="1"/>
          </p:cNvPicPr>
          <p:nvPr/>
        </p:nvPicPr>
        <p:blipFill>
          <a:blip r:embed="rId2"/>
          <a:stretch>
            <a:fillRect/>
          </a:stretch>
        </p:blipFill>
        <p:spPr>
          <a:xfrm>
            <a:off x="2312166" y="4005064"/>
            <a:ext cx="4888650" cy="2228800"/>
          </a:xfrm>
          <a:prstGeom prst="rect">
            <a:avLst/>
          </a:prstGeom>
        </p:spPr>
      </p:pic>
    </p:spTree>
    <p:extLst>
      <p:ext uri="{BB962C8B-B14F-4D97-AF65-F5344CB8AC3E}">
        <p14:creationId xmlns:p14="http://schemas.microsoft.com/office/powerpoint/2010/main" val="3960674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case</a:t>
            </a:r>
            <a:endParaRPr lang="ko-KR" altLang="en-US" dirty="0"/>
          </a:p>
        </p:txBody>
      </p:sp>
      <p:sp>
        <p:nvSpPr>
          <p:cNvPr id="3" name="내용 개체 틀 2"/>
          <p:cNvSpPr>
            <a:spLocks noGrp="1"/>
          </p:cNvSpPr>
          <p:nvPr>
            <p:ph idx="1"/>
          </p:nvPr>
        </p:nvSpPr>
        <p:spPr>
          <a:xfrm>
            <a:off x="4067944" y="2059734"/>
            <a:ext cx="4896544" cy="3634606"/>
          </a:xfrm>
        </p:spPr>
        <p:txBody>
          <a:bodyPr/>
          <a:lstStyle/>
          <a:p>
            <a:pPr marL="0" indent="0">
              <a:buNone/>
            </a:pPr>
            <a:r>
              <a:rPr lang="en-US" altLang="ko-KR" sz="1800" dirty="0" smtClean="0">
                <a:solidFill>
                  <a:schemeClr val="accent5">
                    <a:lumMod val="75000"/>
                  </a:schemeClr>
                </a:solidFill>
              </a:rPr>
              <a:t>10</a:t>
            </a:r>
            <a:r>
              <a:rPr lang="en-US" altLang="ko-KR" sz="1800" dirty="0" smtClean="0"/>
              <a:t> </a:t>
            </a:r>
            <a:r>
              <a:rPr lang="en-US" altLang="ko-KR" sz="1800" dirty="0"/>
              <a:t>successes, </a:t>
            </a:r>
            <a:r>
              <a:rPr lang="en-US" altLang="ko-KR" sz="1800" dirty="0">
                <a:solidFill>
                  <a:schemeClr val="accent6">
                    <a:lumMod val="60000"/>
                    <a:lumOff val="40000"/>
                  </a:schemeClr>
                </a:solidFill>
              </a:rPr>
              <a:t>24</a:t>
            </a:r>
            <a:r>
              <a:rPr lang="en-US" altLang="ko-KR" sz="1800" dirty="0"/>
              <a:t> collisions </a:t>
            </a:r>
            <a:r>
              <a:rPr lang="en-US" altLang="ko-KR" sz="1800" dirty="0" smtClean="0"/>
              <a:t>(on avg.) </a:t>
            </a:r>
          </a:p>
          <a:p>
            <a:r>
              <a:rPr lang="en-US" altLang="ko-KR" sz="1600" dirty="0" smtClean="0"/>
              <a:t>Additional overhead for devices: (20*</a:t>
            </a:r>
            <a:r>
              <a:rPr lang="en-US" altLang="ko-KR" sz="1600" dirty="0" smtClean="0">
                <a:solidFill>
                  <a:schemeClr val="accent5">
                    <a:lumMod val="75000"/>
                  </a:schemeClr>
                </a:solidFill>
              </a:rPr>
              <a:t>10</a:t>
            </a:r>
            <a:r>
              <a:rPr lang="en-US" altLang="ko-KR" sz="1600" dirty="0" smtClean="0"/>
              <a:t>) =226 bytes</a:t>
            </a:r>
          </a:p>
          <a:p>
            <a:r>
              <a:rPr lang="en-US" altLang="ko-KR" sz="1600" dirty="0" smtClean="0"/>
              <a:t>Additional overhead for PAN coordinator: 32+1*</a:t>
            </a:r>
            <a:r>
              <a:rPr lang="en-US" altLang="ko-KR" sz="1600" dirty="0" smtClean="0">
                <a:solidFill>
                  <a:schemeClr val="accent5">
                    <a:lumMod val="75000"/>
                  </a:schemeClr>
                </a:solidFill>
              </a:rPr>
              <a:t>10</a:t>
            </a:r>
            <a:r>
              <a:rPr lang="en-US" altLang="ko-KR" sz="1600" dirty="0" smtClean="0"/>
              <a:t>+12*</a:t>
            </a:r>
            <a:r>
              <a:rPr lang="en-US" altLang="ko-KR" sz="1600" dirty="0" smtClean="0">
                <a:solidFill>
                  <a:schemeClr val="accent5">
                    <a:lumMod val="75000"/>
                  </a:schemeClr>
                </a:solidFill>
              </a:rPr>
              <a:t>10 </a:t>
            </a:r>
            <a:r>
              <a:rPr lang="en-US" altLang="ko-KR" sz="1600" dirty="0" smtClean="0"/>
              <a:t>=</a:t>
            </a:r>
            <a:r>
              <a:rPr lang="en-US" altLang="ko-KR" sz="1600" dirty="0" smtClean="0">
                <a:solidFill>
                  <a:schemeClr val="accent5">
                    <a:lumMod val="75000"/>
                  </a:schemeClr>
                </a:solidFill>
              </a:rPr>
              <a:t> </a:t>
            </a:r>
            <a:r>
              <a:rPr lang="en-US" altLang="ko-KR" sz="1600" dirty="0" smtClean="0"/>
              <a:t>162 bytes</a:t>
            </a:r>
          </a:p>
          <a:p>
            <a:r>
              <a:rPr lang="en-US" altLang="ko-KR" sz="1600" dirty="0" smtClean="0"/>
              <a:t>Reduced colliding packets  = </a:t>
            </a:r>
            <a:r>
              <a:rPr lang="en-US" altLang="ko-KR" sz="1600" dirty="0" smtClean="0">
                <a:solidFill>
                  <a:schemeClr val="accent6">
                    <a:lumMod val="60000"/>
                    <a:lumOff val="40000"/>
                  </a:schemeClr>
                </a:solidFill>
              </a:rPr>
              <a:t>23</a:t>
            </a:r>
            <a:r>
              <a:rPr lang="en-US" altLang="ko-KR" sz="1600" dirty="0" smtClean="0"/>
              <a:t>*</a:t>
            </a:r>
            <a:r>
              <a:rPr lang="en-US" altLang="ko-KR" sz="1600" dirty="0" smtClean="0">
                <a:solidFill>
                  <a:srgbClr val="FF0000"/>
                </a:solidFill>
              </a:rPr>
              <a:t>60</a:t>
            </a:r>
            <a:r>
              <a:rPr lang="en-US" altLang="ko-KR" sz="1600" dirty="0" smtClean="0"/>
              <a:t>*2 + </a:t>
            </a:r>
            <a:r>
              <a:rPr lang="en-US" altLang="ko-KR" sz="1600" dirty="0" smtClean="0">
                <a:solidFill>
                  <a:schemeClr val="accent6">
                    <a:lumMod val="60000"/>
                    <a:lumOff val="40000"/>
                  </a:schemeClr>
                </a:solidFill>
              </a:rPr>
              <a:t>1</a:t>
            </a:r>
            <a:r>
              <a:rPr lang="en-US" altLang="ko-KR" sz="1600" dirty="0" smtClean="0"/>
              <a:t>*60*4 = 3,000 bytes</a:t>
            </a:r>
          </a:p>
          <a:p>
            <a:pPr marL="0" indent="0">
              <a:buNone/>
            </a:pPr>
            <a:r>
              <a:rPr lang="en-US" altLang="ko-KR" sz="1800" dirty="0" smtClean="0">
                <a:sym typeface="Wingdings" panose="05000000000000000000" pitchFamily="2" charset="2"/>
              </a:rPr>
              <a:t>        Saving 2,500+ bytes for devices </a:t>
            </a:r>
            <a:endParaRPr lang="en-US" altLang="ko-KR" sz="1800" dirty="0" smtClean="0"/>
          </a:p>
          <a:p>
            <a:r>
              <a:rPr lang="en-US" altLang="ko-KR" sz="1600" dirty="0" smtClean="0"/>
              <a:t>Total duration = 240 (CAP, fixed) + 2 (NP) + 18*</a:t>
            </a:r>
            <a:r>
              <a:rPr lang="en-US" altLang="ko-KR" sz="1600" dirty="0" smtClean="0">
                <a:solidFill>
                  <a:schemeClr val="accent5">
                    <a:lumMod val="75000"/>
                  </a:schemeClr>
                </a:solidFill>
              </a:rPr>
              <a:t>10</a:t>
            </a:r>
            <a:r>
              <a:rPr lang="en-US" altLang="ko-KR" sz="1600" dirty="0" smtClean="0"/>
              <a:t> (RP, flexible)= 432 </a:t>
            </a:r>
            <a:r>
              <a:rPr lang="en-US" altLang="ko-KR" sz="1600" dirty="0" err="1" smtClean="0"/>
              <a:t>ms</a:t>
            </a:r>
            <a:endParaRPr lang="en-US" altLang="ko-KR" sz="1600" dirty="0" smtClean="0"/>
          </a:p>
          <a:p>
            <a:pPr marL="0" indent="0">
              <a:buNone/>
            </a:pPr>
            <a:endParaRPr lang="en-US" altLang="ko-KR" sz="1600" dirty="0" smtClean="0"/>
          </a:p>
        </p:txBody>
      </p:sp>
      <p:sp>
        <p:nvSpPr>
          <p:cNvPr id="4" name="날짜 개체 틀 3"/>
          <p:cNvSpPr>
            <a:spLocks noGrp="1"/>
          </p:cNvSpPr>
          <p:nvPr>
            <p:ph type="dt" sz="half" idx="10"/>
          </p:nvPr>
        </p:nvSpPr>
        <p:spPr/>
        <p:txBody>
          <a:bodyPr/>
          <a:lstStyle/>
          <a:p>
            <a:r>
              <a:rPr lang="en-US" altLang="de-DE" dirty="0"/>
              <a:t>July 2018</a:t>
            </a:r>
          </a:p>
        </p:txBody>
      </p:sp>
      <p:sp>
        <p:nvSpPr>
          <p:cNvPr id="5" name="바닥글 개체 틀 4"/>
          <p:cNvSpPr>
            <a:spLocks noGrp="1"/>
          </p:cNvSpPr>
          <p:nvPr>
            <p:ph type="ftr" sz="quarter" idx="11"/>
          </p:nvPr>
        </p:nvSpPr>
        <p:spPr/>
        <p:txBody>
          <a:bodyPr/>
          <a:lstStyle/>
          <a:p>
            <a:r>
              <a:rPr lang="en-US" altLang="de-DE" dirty="0" err="1"/>
              <a:t>Eunhye</a:t>
            </a:r>
            <a:r>
              <a:rPr lang="en-US" altLang="de-DE" dirty="0"/>
              <a:t> Park, KAIST</a:t>
            </a:r>
          </a:p>
        </p:txBody>
      </p:sp>
      <p:sp>
        <p:nvSpPr>
          <p:cNvPr id="6" name="슬라이드 번호 개체 틀 5"/>
          <p:cNvSpPr>
            <a:spLocks noGrp="1"/>
          </p:cNvSpPr>
          <p:nvPr>
            <p:ph type="sldNum" sz="quarter" idx="12"/>
          </p:nvPr>
        </p:nvSpPr>
        <p:spPr/>
        <p:txBody>
          <a:bodyPr/>
          <a:lstStyle/>
          <a:p>
            <a:pPr>
              <a:defRPr/>
            </a:pPr>
            <a:r>
              <a:rPr lang="en-US" altLang="de-DE" smtClean="0"/>
              <a:t>Slide </a:t>
            </a:r>
            <a:fld id="{CAF91CDA-7A27-46E4-951B-44BC46EC08BB}" type="slidenum">
              <a:rPr lang="en-US" altLang="de-DE" smtClean="0"/>
              <a:pPr>
                <a:defRPr/>
              </a:pPr>
              <a:t>11</a:t>
            </a:fld>
            <a:endParaRPr lang="en-US" altLang="de-DE"/>
          </a:p>
        </p:txBody>
      </p:sp>
      <p:graphicFrame>
        <p:nvGraphicFramePr>
          <p:cNvPr id="7" name="표 6"/>
          <p:cNvGraphicFramePr>
            <a:graphicFrameLocks noGrp="1"/>
          </p:cNvGraphicFramePr>
          <p:nvPr>
            <p:extLst>
              <p:ext uri="{D42A27DB-BD31-4B8C-83A1-F6EECF244321}">
                <p14:modId xmlns:p14="http://schemas.microsoft.com/office/powerpoint/2010/main" val="828989418"/>
              </p:ext>
            </p:extLst>
          </p:nvPr>
        </p:nvGraphicFramePr>
        <p:xfrm>
          <a:off x="465418" y="2090971"/>
          <a:ext cx="3602526" cy="2865472"/>
        </p:xfrm>
        <a:graphic>
          <a:graphicData uri="http://schemas.openxmlformats.org/drawingml/2006/table">
            <a:tbl>
              <a:tblPr firstRow="1" bandRow="1">
                <a:tableStyleId>{5C22544A-7EE6-4342-B048-85BDC9FD1C3A}</a:tableStyleId>
              </a:tblPr>
              <a:tblGrid>
                <a:gridCol w="1801263">
                  <a:extLst>
                    <a:ext uri="{9D8B030D-6E8A-4147-A177-3AD203B41FA5}">
                      <a16:colId xmlns:a16="http://schemas.microsoft.com/office/drawing/2014/main" val="2335022031"/>
                    </a:ext>
                  </a:extLst>
                </a:gridCol>
                <a:gridCol w="1801263">
                  <a:extLst>
                    <a:ext uri="{9D8B030D-6E8A-4147-A177-3AD203B41FA5}">
                      <a16:colId xmlns:a16="http://schemas.microsoft.com/office/drawing/2014/main" val="3799394016"/>
                    </a:ext>
                  </a:extLst>
                </a:gridCol>
              </a:tblGrid>
              <a:tr h="233402">
                <a:tc gridSpan="2">
                  <a:txBody>
                    <a:bodyPr/>
                    <a:lstStyle/>
                    <a:p>
                      <a:pPr latinLnBrk="1"/>
                      <a:r>
                        <a:rPr lang="en-US" altLang="ko-KR" sz="1100" dirty="0" smtClean="0">
                          <a:latin typeface="+mn-lt"/>
                        </a:rPr>
                        <a:t>Simulation parameters</a:t>
                      </a:r>
                      <a:endParaRPr lang="ko-KR" altLang="en-US" sz="1100" dirty="0">
                        <a:latin typeface="+mn-lt"/>
                      </a:endParaRPr>
                    </a:p>
                  </a:txBody>
                  <a:tcPr/>
                </a:tc>
                <a:tc hMerge="1">
                  <a:txBody>
                    <a:bodyPr/>
                    <a:lstStyle/>
                    <a:p>
                      <a:pPr latinLnBrk="1"/>
                      <a:endParaRPr lang="ko-KR" altLang="en-US" sz="1100" dirty="0"/>
                    </a:p>
                  </a:txBody>
                  <a:tcPr/>
                </a:tc>
                <a:extLst>
                  <a:ext uri="{0D108BD9-81ED-4DB2-BD59-A6C34878D82A}">
                    <a16:rowId xmlns:a16="http://schemas.microsoft.com/office/drawing/2014/main" val="2397526302"/>
                  </a:ext>
                </a:extLst>
              </a:tr>
              <a:tr h="233402">
                <a:tc>
                  <a:txBody>
                    <a:bodyPr/>
                    <a:lstStyle/>
                    <a:p>
                      <a:pPr latinLnBrk="1"/>
                      <a:r>
                        <a:rPr lang="en-US" altLang="ko-KR" sz="1050" dirty="0" smtClean="0">
                          <a:latin typeface="+mn-lt"/>
                        </a:rPr>
                        <a:t>Data</a:t>
                      </a:r>
                      <a:r>
                        <a:rPr lang="en-US" altLang="ko-KR" sz="1050" baseline="0" dirty="0" smtClean="0">
                          <a:latin typeface="+mn-lt"/>
                        </a:rPr>
                        <a:t> rate</a:t>
                      </a:r>
                      <a:endParaRPr lang="ko-KR" altLang="en-US" sz="1050" dirty="0">
                        <a:latin typeface="+mn-lt"/>
                      </a:endParaRPr>
                    </a:p>
                  </a:txBody>
                  <a:tcPr/>
                </a:tc>
                <a:tc>
                  <a:txBody>
                    <a:bodyPr/>
                    <a:lstStyle/>
                    <a:p>
                      <a:pPr latinLnBrk="1"/>
                      <a:r>
                        <a:rPr lang="en-US" altLang="ko-KR" sz="1100" dirty="0" smtClean="0">
                          <a:latin typeface="+mn-lt"/>
                        </a:rPr>
                        <a:t>40kbits/s (5000</a:t>
                      </a:r>
                      <a:r>
                        <a:rPr lang="en-US" altLang="ko-KR" sz="1100" baseline="0" dirty="0" smtClean="0">
                          <a:latin typeface="+mn-lt"/>
                        </a:rPr>
                        <a:t> bytes/s)</a:t>
                      </a:r>
                      <a:endParaRPr lang="ko-KR" altLang="en-US" sz="1100" dirty="0">
                        <a:latin typeface="+mn-lt"/>
                      </a:endParaRPr>
                    </a:p>
                  </a:txBody>
                  <a:tcPr/>
                </a:tc>
                <a:extLst>
                  <a:ext uri="{0D108BD9-81ED-4DB2-BD59-A6C34878D82A}">
                    <a16:rowId xmlns:a16="http://schemas.microsoft.com/office/drawing/2014/main" val="1347438205"/>
                  </a:ext>
                </a:extLst>
              </a:tr>
              <a:tr h="233402">
                <a:tc>
                  <a:txBody>
                    <a:bodyPr/>
                    <a:lstStyle/>
                    <a:p>
                      <a:pPr algn="l" latinLnBrk="1"/>
                      <a:r>
                        <a:rPr lang="en-US" altLang="ko-KR" sz="1050" dirty="0" smtClean="0">
                          <a:latin typeface="+mn-lt"/>
                        </a:rPr>
                        <a:t># of </a:t>
                      </a:r>
                      <a:r>
                        <a:rPr lang="en-US" altLang="ko-KR" sz="1050" baseline="0" dirty="0" smtClean="0">
                          <a:latin typeface="+mn-lt"/>
                        </a:rPr>
                        <a:t>devices</a:t>
                      </a:r>
                      <a:endParaRPr lang="ko-KR" altLang="en-US" sz="1050" dirty="0">
                        <a:latin typeface="+mn-lt"/>
                      </a:endParaRPr>
                    </a:p>
                  </a:txBody>
                  <a:tcPr/>
                </a:tc>
                <a:tc>
                  <a:txBody>
                    <a:bodyPr/>
                    <a:lstStyle/>
                    <a:p>
                      <a:pPr latinLnBrk="1"/>
                      <a:r>
                        <a:rPr lang="en-US" altLang="ko-KR" sz="1100" dirty="0" smtClean="0">
                          <a:latin typeface="+mn-lt"/>
                        </a:rPr>
                        <a:t>20</a:t>
                      </a:r>
                      <a:endParaRPr lang="ko-KR" altLang="en-US" sz="1100" dirty="0">
                        <a:latin typeface="+mn-lt"/>
                      </a:endParaRPr>
                    </a:p>
                  </a:txBody>
                  <a:tcPr/>
                </a:tc>
                <a:extLst>
                  <a:ext uri="{0D108BD9-81ED-4DB2-BD59-A6C34878D82A}">
                    <a16:rowId xmlns:a16="http://schemas.microsoft.com/office/drawing/2014/main" val="3703013913"/>
                  </a:ext>
                </a:extLst>
              </a:tr>
              <a:tr h="233402">
                <a:tc>
                  <a:txBody>
                    <a:bodyPr/>
                    <a:lstStyle/>
                    <a:p>
                      <a:pPr algn="l" latinLnBrk="1"/>
                      <a:r>
                        <a:rPr lang="en-US" altLang="ko-KR" sz="1050" dirty="0" smtClean="0">
                          <a:latin typeface="+mn-lt"/>
                        </a:rPr>
                        <a:t>Access</a:t>
                      </a:r>
                      <a:r>
                        <a:rPr lang="en-US" altLang="ko-KR" sz="1050" baseline="0" dirty="0" smtClean="0">
                          <a:latin typeface="+mn-lt"/>
                        </a:rPr>
                        <a:t> scheme</a:t>
                      </a:r>
                      <a:endParaRPr lang="ko-KR" altLang="en-US" sz="1050" dirty="0">
                        <a:latin typeface="+mn-lt"/>
                      </a:endParaRPr>
                    </a:p>
                  </a:txBody>
                  <a:tcPr/>
                </a:tc>
                <a:tc>
                  <a:txBody>
                    <a:bodyPr/>
                    <a:lstStyle/>
                    <a:p>
                      <a:pPr latinLnBrk="1"/>
                      <a:r>
                        <a:rPr lang="en-US" altLang="ko-KR" sz="1100" dirty="0" smtClean="0">
                          <a:latin typeface="+mn-lt"/>
                        </a:rPr>
                        <a:t>CSMA/CA</a:t>
                      </a:r>
                      <a:endParaRPr lang="ko-KR" altLang="en-US" sz="1100" dirty="0">
                        <a:latin typeface="+mn-lt"/>
                      </a:endParaRPr>
                    </a:p>
                  </a:txBody>
                  <a:tcPr/>
                </a:tc>
                <a:extLst>
                  <a:ext uri="{0D108BD9-81ED-4DB2-BD59-A6C34878D82A}">
                    <a16:rowId xmlns:a16="http://schemas.microsoft.com/office/drawing/2014/main" val="974879922"/>
                  </a:ext>
                </a:extLst>
              </a:tr>
              <a:tr h="259824">
                <a:tc>
                  <a:txBody>
                    <a:bodyPr/>
                    <a:lstStyle/>
                    <a:p>
                      <a:pPr algn="l" latinLnBrk="1"/>
                      <a:r>
                        <a:rPr lang="en-US" altLang="ko-KR" sz="1050" dirty="0" err="1" smtClean="0">
                          <a:latin typeface="+mn-lt"/>
                        </a:rPr>
                        <a:t>REQ_length</a:t>
                      </a:r>
                      <a:endParaRPr lang="ko-KR" altLang="en-US" sz="1050" dirty="0">
                        <a:latin typeface="+mn-lt"/>
                      </a:endParaRPr>
                    </a:p>
                  </a:txBody>
                  <a:tcPr/>
                </a:tc>
                <a:tc>
                  <a:txBody>
                    <a:bodyPr/>
                    <a:lstStyle/>
                    <a:p>
                      <a:pPr latinLnBrk="1"/>
                      <a:r>
                        <a:rPr lang="en-US" altLang="ko-KR" sz="1100" dirty="0" smtClean="0">
                          <a:latin typeface="+mn-lt"/>
                        </a:rPr>
                        <a:t>20 bytes</a:t>
                      </a:r>
                      <a:endParaRPr lang="ko-KR" altLang="en-US" sz="1100" dirty="0">
                        <a:latin typeface="+mn-lt"/>
                      </a:endParaRPr>
                    </a:p>
                  </a:txBody>
                  <a:tcPr/>
                </a:tc>
                <a:extLst>
                  <a:ext uri="{0D108BD9-81ED-4DB2-BD59-A6C34878D82A}">
                    <a16:rowId xmlns:a16="http://schemas.microsoft.com/office/drawing/2014/main" val="1973910443"/>
                  </a:ext>
                </a:extLst>
              </a:tr>
              <a:tr h="268326">
                <a:tc>
                  <a:txBody>
                    <a:bodyPr/>
                    <a:lstStyle/>
                    <a:p>
                      <a:pPr algn="l" latinLnBrk="1"/>
                      <a:r>
                        <a:rPr lang="en-US" altLang="ko-KR" sz="1050" dirty="0" err="1" smtClean="0">
                          <a:solidFill>
                            <a:srgbClr val="FF0000"/>
                          </a:solidFill>
                          <a:latin typeface="+mn-lt"/>
                        </a:rPr>
                        <a:t>MSG_length</a:t>
                      </a:r>
                      <a:endParaRPr lang="ko-KR" altLang="en-US" sz="1050" dirty="0">
                        <a:solidFill>
                          <a:srgbClr val="FF0000"/>
                        </a:solidFill>
                        <a:latin typeface="+mn-lt"/>
                      </a:endParaRPr>
                    </a:p>
                  </a:txBody>
                  <a:tcPr/>
                </a:tc>
                <a:tc>
                  <a:txBody>
                    <a:bodyPr/>
                    <a:lstStyle/>
                    <a:p>
                      <a:pPr latinLnBrk="1"/>
                      <a:r>
                        <a:rPr lang="en-US" altLang="ko-KR" sz="1100" dirty="0" smtClean="0">
                          <a:latin typeface="+mn-lt"/>
                        </a:rPr>
                        <a:t>20 + </a:t>
                      </a:r>
                      <a:r>
                        <a:rPr lang="en-US" altLang="ko-KR" sz="1100" dirty="0" smtClean="0">
                          <a:solidFill>
                            <a:srgbClr val="FF0000"/>
                          </a:solidFill>
                          <a:latin typeface="+mn-lt"/>
                        </a:rPr>
                        <a:t>60 </a:t>
                      </a:r>
                      <a:r>
                        <a:rPr lang="en-US" altLang="ko-KR" sz="1100" baseline="0" dirty="0" smtClean="0">
                          <a:latin typeface="+mn-lt"/>
                        </a:rPr>
                        <a:t>bytes</a:t>
                      </a:r>
                      <a:endParaRPr lang="ko-KR" altLang="en-US" sz="1100" dirty="0">
                        <a:latin typeface="+mn-lt"/>
                      </a:endParaRPr>
                    </a:p>
                  </a:txBody>
                  <a:tcPr/>
                </a:tc>
                <a:extLst>
                  <a:ext uri="{0D108BD9-81ED-4DB2-BD59-A6C34878D82A}">
                    <a16:rowId xmlns:a16="http://schemas.microsoft.com/office/drawing/2014/main" val="3689727610"/>
                  </a:ext>
                </a:extLst>
              </a:tr>
              <a:tr h="235730">
                <a:tc>
                  <a:txBody>
                    <a:bodyPr/>
                    <a:lstStyle/>
                    <a:p>
                      <a:pPr algn="l" latinLnBrk="1"/>
                      <a:r>
                        <a:rPr lang="en-US" altLang="ko-KR" sz="1050" dirty="0" err="1" smtClean="0">
                          <a:latin typeface="+mn-lt"/>
                        </a:rPr>
                        <a:t>ACK_length</a:t>
                      </a:r>
                      <a:endParaRPr lang="ko-KR" altLang="en-US" sz="1050" dirty="0">
                        <a:latin typeface="+mn-lt"/>
                      </a:endParaRPr>
                    </a:p>
                  </a:txBody>
                  <a:tcPr/>
                </a:tc>
                <a:tc>
                  <a:txBody>
                    <a:bodyPr/>
                    <a:lstStyle/>
                    <a:p>
                      <a:pPr latinLnBrk="1"/>
                      <a:r>
                        <a:rPr lang="en-US" altLang="ko-KR" sz="1100" dirty="0" smtClean="0">
                          <a:latin typeface="+mn-lt"/>
                        </a:rPr>
                        <a:t>12 bytes</a:t>
                      </a:r>
                      <a:endParaRPr lang="ko-KR" altLang="en-US" sz="1100" dirty="0">
                        <a:latin typeface="+mn-lt"/>
                      </a:endParaRPr>
                    </a:p>
                  </a:txBody>
                  <a:tcPr/>
                </a:tc>
                <a:extLst>
                  <a:ext uri="{0D108BD9-81ED-4DB2-BD59-A6C34878D82A}">
                    <a16:rowId xmlns:a16="http://schemas.microsoft.com/office/drawing/2014/main" val="713327230"/>
                  </a:ext>
                </a:extLst>
              </a:tr>
              <a:tr h="264682">
                <a:tc>
                  <a:txBody>
                    <a:bodyPr/>
                    <a:lstStyle/>
                    <a:p>
                      <a:pPr algn="l" latinLnBrk="1"/>
                      <a:r>
                        <a:rPr lang="en-US" altLang="ko-KR" sz="1050" dirty="0" smtClean="0">
                          <a:latin typeface="+mn-lt"/>
                        </a:rPr>
                        <a:t># and duration</a:t>
                      </a:r>
                      <a:r>
                        <a:rPr lang="en-US" altLang="ko-KR" sz="1050" baseline="0" dirty="0" smtClean="0">
                          <a:latin typeface="+mn-lt"/>
                        </a:rPr>
                        <a:t> of CAP slot</a:t>
                      </a:r>
                      <a:endParaRPr lang="ko-KR" altLang="en-US" sz="1050" dirty="0">
                        <a:latin typeface="+mn-lt"/>
                      </a:endParaRPr>
                    </a:p>
                  </a:txBody>
                  <a:tcPr/>
                </a:tc>
                <a:tc>
                  <a:txBody>
                    <a:bodyPr/>
                    <a:lstStyle/>
                    <a:p>
                      <a:pPr latinLnBrk="1"/>
                      <a:r>
                        <a:rPr lang="en-US" altLang="ko-KR" sz="1100" dirty="0" smtClean="0">
                          <a:latin typeface="+mn-lt"/>
                        </a:rPr>
                        <a:t>1200,</a:t>
                      </a:r>
                      <a:r>
                        <a:rPr lang="en-US" altLang="ko-KR" sz="1100" baseline="0" dirty="0" smtClean="0">
                          <a:latin typeface="+mn-lt"/>
                        </a:rPr>
                        <a:t> 0.2ms (for BI=4)</a:t>
                      </a:r>
                      <a:endParaRPr lang="ko-KR" altLang="en-US" sz="1100" dirty="0">
                        <a:latin typeface="+mn-lt"/>
                      </a:endParaRPr>
                    </a:p>
                  </a:txBody>
                  <a:tcPr/>
                </a:tc>
                <a:extLst>
                  <a:ext uri="{0D108BD9-81ED-4DB2-BD59-A6C34878D82A}">
                    <a16:rowId xmlns:a16="http://schemas.microsoft.com/office/drawing/2014/main" val="2249377083"/>
                  </a:ext>
                </a:extLst>
              </a:tr>
              <a:tr h="228783">
                <a:tc>
                  <a:txBody>
                    <a:bodyPr/>
                    <a:lstStyle/>
                    <a:p>
                      <a:pPr algn="l" latinLnBrk="1"/>
                      <a:r>
                        <a:rPr lang="en-US" altLang="ko-KR" sz="1050" dirty="0" smtClean="0">
                          <a:latin typeface="+mn-lt"/>
                        </a:rPr>
                        <a:t>Duration</a:t>
                      </a:r>
                      <a:r>
                        <a:rPr lang="en-US" altLang="ko-KR" sz="1050" baseline="0" dirty="0" smtClean="0">
                          <a:latin typeface="+mn-lt"/>
                        </a:rPr>
                        <a:t> of a RP slot</a:t>
                      </a:r>
                      <a:r>
                        <a:rPr lang="ko-KR" altLang="en-US" sz="1050" baseline="0" dirty="0" smtClean="0">
                          <a:latin typeface="+mn-lt"/>
                        </a:rPr>
                        <a:t> </a:t>
                      </a:r>
                      <a:endParaRPr lang="ko-KR" altLang="en-US" sz="1050" dirty="0">
                        <a:latin typeface="+mn-lt"/>
                      </a:endParaRPr>
                    </a:p>
                  </a:txBody>
                  <a:tcPr/>
                </a:tc>
                <a:tc>
                  <a:txBody>
                    <a:bodyPr/>
                    <a:lstStyle/>
                    <a:p>
                      <a:pPr latinLnBrk="1"/>
                      <a:r>
                        <a:rPr lang="en-US" altLang="ko-KR" sz="1100" dirty="0" smtClean="0">
                          <a:latin typeface="+mn-lt"/>
                        </a:rPr>
                        <a:t>1</a:t>
                      </a:r>
                      <a:r>
                        <a:rPr lang="en-US" altLang="ko-KR" sz="1100" baseline="0" dirty="0" smtClean="0">
                          <a:latin typeface="+mn-lt"/>
                        </a:rPr>
                        <a:t> – 3 </a:t>
                      </a:r>
                      <a:r>
                        <a:rPr lang="en-US" altLang="ko-KR" sz="1100" baseline="0" dirty="0" err="1" smtClean="0">
                          <a:latin typeface="+mn-lt"/>
                        </a:rPr>
                        <a:t>ms</a:t>
                      </a:r>
                      <a:endParaRPr lang="ko-KR" altLang="en-US" sz="1100" dirty="0">
                        <a:latin typeface="+mn-lt"/>
                      </a:endParaRPr>
                    </a:p>
                  </a:txBody>
                  <a:tcPr/>
                </a:tc>
                <a:extLst>
                  <a:ext uri="{0D108BD9-81ED-4DB2-BD59-A6C34878D82A}">
                    <a16:rowId xmlns:a16="http://schemas.microsoft.com/office/drawing/2014/main" val="1800137656"/>
                  </a:ext>
                </a:extLst>
              </a:tr>
              <a:tr h="228783">
                <a:tc>
                  <a:txBody>
                    <a:bodyPr/>
                    <a:lstStyle/>
                    <a:p>
                      <a:pPr algn="l" latinLnBrk="1"/>
                      <a:r>
                        <a:rPr lang="en-US" altLang="ko-KR" sz="1050" dirty="0" smtClean="0">
                          <a:latin typeface="+mn-lt"/>
                        </a:rPr>
                        <a:t>Beacon</a:t>
                      </a:r>
                      <a:endParaRPr lang="ko-KR" altLang="en-US" sz="1050" dirty="0">
                        <a:latin typeface="+mn-lt"/>
                      </a:endParaRPr>
                    </a:p>
                  </a:txBody>
                  <a:tcPr/>
                </a:tc>
                <a:tc>
                  <a:txBody>
                    <a:bodyPr/>
                    <a:lstStyle/>
                    <a:p>
                      <a:pPr latinLnBrk="1"/>
                      <a:r>
                        <a:rPr lang="en-US" altLang="ko-KR" sz="1100" dirty="0" smtClean="0">
                          <a:latin typeface="+mn-lt"/>
                        </a:rPr>
                        <a:t>32 bytes</a:t>
                      </a:r>
                      <a:endParaRPr lang="ko-KR" altLang="en-US" sz="1100" dirty="0">
                        <a:latin typeface="+mn-lt"/>
                      </a:endParaRPr>
                    </a:p>
                  </a:txBody>
                  <a:tcPr/>
                </a:tc>
                <a:extLst>
                  <a:ext uri="{0D108BD9-81ED-4DB2-BD59-A6C34878D82A}">
                    <a16:rowId xmlns:a16="http://schemas.microsoft.com/office/drawing/2014/main" val="542837343"/>
                  </a:ext>
                </a:extLst>
              </a:tr>
              <a:tr h="228783">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050" dirty="0" smtClean="0">
                          <a:latin typeface="+mn-lt"/>
                        </a:rPr>
                        <a:t>NP</a:t>
                      </a:r>
                      <a:endParaRPr lang="ko-KR" altLang="en-US" sz="1050" dirty="0" smtClean="0">
                        <a:latin typeface="+mn-lt"/>
                      </a:endParaRPr>
                    </a:p>
                  </a:txBody>
                  <a:tcPr/>
                </a:tc>
                <a:tc>
                  <a:txBody>
                    <a:bodyPr/>
                    <a:lstStyle/>
                    <a:p>
                      <a:pPr latinLnBrk="1"/>
                      <a:r>
                        <a:rPr lang="en-US" altLang="ko-KR" sz="1100" dirty="0" smtClean="0">
                          <a:latin typeface="+mn-lt"/>
                        </a:rPr>
                        <a:t>32 + </a:t>
                      </a:r>
                      <a:r>
                        <a:rPr lang="en-US" altLang="ko-KR" sz="1100" dirty="0" err="1" smtClean="0">
                          <a:latin typeface="+mn-lt"/>
                        </a:rPr>
                        <a:t>N_succ</a:t>
                      </a:r>
                      <a:r>
                        <a:rPr lang="en-US" altLang="ko-KR" sz="1100" dirty="0" smtClean="0">
                          <a:latin typeface="+mn-lt"/>
                        </a:rPr>
                        <a:t>*1</a:t>
                      </a:r>
                      <a:endParaRPr lang="ko-KR" altLang="en-US" sz="1100" dirty="0">
                        <a:latin typeface="+mn-lt"/>
                      </a:endParaRPr>
                    </a:p>
                  </a:txBody>
                  <a:tcPr/>
                </a:tc>
                <a:extLst>
                  <a:ext uri="{0D108BD9-81ED-4DB2-BD59-A6C34878D82A}">
                    <a16:rowId xmlns:a16="http://schemas.microsoft.com/office/drawing/2014/main" val="1821066745"/>
                  </a:ext>
                </a:extLst>
              </a:tr>
            </a:tbl>
          </a:graphicData>
        </a:graphic>
      </p:graphicFrame>
      <p:sp>
        <p:nvSpPr>
          <p:cNvPr id="13" name="직사각형 12"/>
          <p:cNvSpPr/>
          <p:nvPr/>
        </p:nvSpPr>
        <p:spPr>
          <a:xfrm>
            <a:off x="6943156" y="6167636"/>
            <a:ext cx="1667444" cy="307777"/>
          </a:xfrm>
          <a:prstGeom prst="rect">
            <a:avLst/>
          </a:prstGeom>
        </p:spPr>
        <p:txBody>
          <a:bodyPr wrap="none">
            <a:spAutoFit/>
          </a:bodyPr>
          <a:lstStyle/>
          <a:p>
            <a:r>
              <a:rPr lang="en-US" altLang="ko-KR" sz="1400" dirty="0" smtClean="0">
                <a:latin typeface="+mn-lt"/>
              </a:rPr>
              <a:t>BI: beacon interval</a:t>
            </a:r>
            <a:endParaRPr lang="ko-KR" altLang="en-US" sz="1400" dirty="0">
              <a:latin typeface="+mn-lt"/>
            </a:endParaRPr>
          </a:p>
        </p:txBody>
      </p:sp>
    </p:spTree>
    <p:extLst>
      <p:ext uri="{BB962C8B-B14F-4D97-AF65-F5344CB8AC3E}">
        <p14:creationId xmlns:p14="http://schemas.microsoft.com/office/powerpoint/2010/main" val="2766490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case</a:t>
            </a:r>
            <a:endParaRPr lang="ko-KR" altLang="en-US" dirty="0"/>
          </a:p>
        </p:txBody>
      </p:sp>
      <p:sp>
        <p:nvSpPr>
          <p:cNvPr id="3" name="내용 개체 틀 2"/>
          <p:cNvSpPr>
            <a:spLocks noGrp="1"/>
          </p:cNvSpPr>
          <p:nvPr>
            <p:ph idx="1"/>
          </p:nvPr>
        </p:nvSpPr>
        <p:spPr>
          <a:xfrm>
            <a:off x="539552" y="5342781"/>
            <a:ext cx="7772400" cy="727912"/>
          </a:xfrm>
        </p:spPr>
        <p:txBody>
          <a:bodyPr/>
          <a:lstStyle/>
          <a:p>
            <a:r>
              <a:rPr lang="en-US" altLang="de-DE" dirty="0" smtClean="0"/>
              <a:t>Saves energy consumption significantly as </a:t>
            </a:r>
            <a:r>
              <a:rPr lang="en-US" altLang="de-DE" dirty="0"/>
              <a:t>the length of data (payload) increases and/or as the number of contending devices </a:t>
            </a:r>
            <a:r>
              <a:rPr lang="en-US" altLang="de-DE" dirty="0" smtClean="0"/>
              <a:t>increases.</a:t>
            </a:r>
            <a:endParaRPr lang="ko-KR" altLang="en-US" dirty="0"/>
          </a:p>
        </p:txBody>
      </p:sp>
      <p:sp>
        <p:nvSpPr>
          <p:cNvPr id="4" name="날짜 개체 틀 3"/>
          <p:cNvSpPr>
            <a:spLocks noGrp="1"/>
          </p:cNvSpPr>
          <p:nvPr>
            <p:ph type="dt" sz="half" idx="10"/>
          </p:nvPr>
        </p:nvSpPr>
        <p:spPr/>
        <p:txBody>
          <a:bodyPr/>
          <a:lstStyle/>
          <a:p>
            <a:r>
              <a:rPr lang="en-US" altLang="de-DE" dirty="0"/>
              <a:t>July 2018</a:t>
            </a:r>
          </a:p>
        </p:txBody>
      </p:sp>
      <p:sp>
        <p:nvSpPr>
          <p:cNvPr id="5" name="바닥글 개체 틀 4"/>
          <p:cNvSpPr>
            <a:spLocks noGrp="1"/>
          </p:cNvSpPr>
          <p:nvPr>
            <p:ph type="ftr" sz="quarter" idx="11"/>
          </p:nvPr>
        </p:nvSpPr>
        <p:spPr/>
        <p:txBody>
          <a:bodyPr/>
          <a:lstStyle/>
          <a:p>
            <a:r>
              <a:rPr lang="en-US" altLang="de-DE" dirty="0" err="1"/>
              <a:t>Eunhye</a:t>
            </a:r>
            <a:r>
              <a:rPr lang="en-US" altLang="de-DE" dirty="0"/>
              <a:t> Park, KAIST</a:t>
            </a:r>
          </a:p>
        </p:txBody>
      </p:sp>
      <p:sp>
        <p:nvSpPr>
          <p:cNvPr id="6" name="슬라이드 번호 개체 틀 5"/>
          <p:cNvSpPr>
            <a:spLocks noGrp="1"/>
          </p:cNvSpPr>
          <p:nvPr>
            <p:ph type="sldNum" sz="quarter" idx="12"/>
          </p:nvPr>
        </p:nvSpPr>
        <p:spPr/>
        <p:txBody>
          <a:bodyPr/>
          <a:lstStyle/>
          <a:p>
            <a:pPr>
              <a:defRPr/>
            </a:pPr>
            <a:r>
              <a:rPr lang="en-US" altLang="de-DE" smtClean="0"/>
              <a:t>Slide </a:t>
            </a:r>
            <a:fld id="{CAF91CDA-7A27-46E4-951B-44BC46EC08BB}" type="slidenum">
              <a:rPr lang="en-US" altLang="de-DE" smtClean="0"/>
              <a:pPr>
                <a:defRPr/>
              </a:pPr>
              <a:t>12</a:t>
            </a:fld>
            <a:endParaRPr lang="en-US" altLang="de-DE"/>
          </a:p>
        </p:txBody>
      </p:sp>
      <p:pic>
        <p:nvPicPr>
          <p:cNvPr id="10" name="그림 9"/>
          <p:cNvPicPr>
            <a:picLocks noChangeAspect="1"/>
          </p:cNvPicPr>
          <p:nvPr/>
        </p:nvPicPr>
        <p:blipFill>
          <a:blip r:embed="rId2"/>
          <a:stretch>
            <a:fillRect/>
          </a:stretch>
        </p:blipFill>
        <p:spPr>
          <a:xfrm>
            <a:off x="4283968" y="1704566"/>
            <a:ext cx="4622471" cy="3431338"/>
          </a:xfrm>
          <a:prstGeom prst="rect">
            <a:avLst/>
          </a:prstGeom>
        </p:spPr>
      </p:pic>
      <p:graphicFrame>
        <p:nvGraphicFramePr>
          <p:cNvPr id="11" name="표 10"/>
          <p:cNvGraphicFramePr>
            <a:graphicFrameLocks noGrp="1"/>
          </p:cNvGraphicFramePr>
          <p:nvPr>
            <p:extLst>
              <p:ext uri="{D42A27DB-BD31-4B8C-83A1-F6EECF244321}">
                <p14:modId xmlns:p14="http://schemas.microsoft.com/office/powerpoint/2010/main" val="2270227822"/>
              </p:ext>
            </p:extLst>
          </p:nvPr>
        </p:nvGraphicFramePr>
        <p:xfrm>
          <a:off x="406943" y="1987499"/>
          <a:ext cx="3602526" cy="2865472"/>
        </p:xfrm>
        <a:graphic>
          <a:graphicData uri="http://schemas.openxmlformats.org/drawingml/2006/table">
            <a:tbl>
              <a:tblPr firstRow="1" bandRow="1">
                <a:tableStyleId>{5C22544A-7EE6-4342-B048-85BDC9FD1C3A}</a:tableStyleId>
              </a:tblPr>
              <a:tblGrid>
                <a:gridCol w="1801263">
                  <a:extLst>
                    <a:ext uri="{9D8B030D-6E8A-4147-A177-3AD203B41FA5}">
                      <a16:colId xmlns:a16="http://schemas.microsoft.com/office/drawing/2014/main" val="2335022031"/>
                    </a:ext>
                  </a:extLst>
                </a:gridCol>
                <a:gridCol w="1801263">
                  <a:extLst>
                    <a:ext uri="{9D8B030D-6E8A-4147-A177-3AD203B41FA5}">
                      <a16:colId xmlns:a16="http://schemas.microsoft.com/office/drawing/2014/main" val="3799394016"/>
                    </a:ext>
                  </a:extLst>
                </a:gridCol>
              </a:tblGrid>
              <a:tr h="233402">
                <a:tc gridSpan="2">
                  <a:txBody>
                    <a:bodyPr/>
                    <a:lstStyle/>
                    <a:p>
                      <a:pPr latinLnBrk="1"/>
                      <a:r>
                        <a:rPr lang="en-US" altLang="ko-KR" sz="1100" dirty="0" smtClean="0">
                          <a:latin typeface="+mn-lt"/>
                        </a:rPr>
                        <a:t>Simulation parameters</a:t>
                      </a:r>
                      <a:endParaRPr lang="ko-KR" altLang="en-US" sz="1100" dirty="0">
                        <a:latin typeface="+mn-lt"/>
                      </a:endParaRPr>
                    </a:p>
                  </a:txBody>
                  <a:tcPr/>
                </a:tc>
                <a:tc hMerge="1">
                  <a:txBody>
                    <a:bodyPr/>
                    <a:lstStyle/>
                    <a:p>
                      <a:pPr latinLnBrk="1"/>
                      <a:endParaRPr lang="ko-KR" altLang="en-US" sz="1100" dirty="0"/>
                    </a:p>
                  </a:txBody>
                  <a:tcPr/>
                </a:tc>
                <a:extLst>
                  <a:ext uri="{0D108BD9-81ED-4DB2-BD59-A6C34878D82A}">
                    <a16:rowId xmlns:a16="http://schemas.microsoft.com/office/drawing/2014/main" val="2397526302"/>
                  </a:ext>
                </a:extLst>
              </a:tr>
              <a:tr h="233402">
                <a:tc>
                  <a:txBody>
                    <a:bodyPr/>
                    <a:lstStyle/>
                    <a:p>
                      <a:pPr latinLnBrk="1"/>
                      <a:r>
                        <a:rPr lang="en-US" altLang="ko-KR" sz="1050" dirty="0" smtClean="0">
                          <a:latin typeface="+mn-lt"/>
                        </a:rPr>
                        <a:t>Data</a:t>
                      </a:r>
                      <a:r>
                        <a:rPr lang="en-US" altLang="ko-KR" sz="1050" baseline="0" dirty="0" smtClean="0">
                          <a:latin typeface="+mn-lt"/>
                        </a:rPr>
                        <a:t> rate</a:t>
                      </a:r>
                      <a:endParaRPr lang="ko-KR" altLang="en-US" sz="1050" dirty="0">
                        <a:latin typeface="+mn-lt"/>
                      </a:endParaRPr>
                    </a:p>
                  </a:txBody>
                  <a:tcPr/>
                </a:tc>
                <a:tc>
                  <a:txBody>
                    <a:bodyPr/>
                    <a:lstStyle/>
                    <a:p>
                      <a:pPr latinLnBrk="1"/>
                      <a:r>
                        <a:rPr lang="en-US" altLang="ko-KR" sz="1100" dirty="0" smtClean="0">
                          <a:latin typeface="+mn-lt"/>
                        </a:rPr>
                        <a:t>40kbits/s (5000</a:t>
                      </a:r>
                      <a:r>
                        <a:rPr lang="en-US" altLang="ko-KR" sz="1100" baseline="0" dirty="0" smtClean="0">
                          <a:latin typeface="+mn-lt"/>
                        </a:rPr>
                        <a:t> bytes/s)</a:t>
                      </a:r>
                      <a:endParaRPr lang="ko-KR" altLang="en-US" sz="1100" dirty="0">
                        <a:latin typeface="+mn-lt"/>
                      </a:endParaRPr>
                    </a:p>
                  </a:txBody>
                  <a:tcPr/>
                </a:tc>
                <a:extLst>
                  <a:ext uri="{0D108BD9-81ED-4DB2-BD59-A6C34878D82A}">
                    <a16:rowId xmlns:a16="http://schemas.microsoft.com/office/drawing/2014/main" val="1347438205"/>
                  </a:ext>
                </a:extLst>
              </a:tr>
              <a:tr h="233402">
                <a:tc>
                  <a:txBody>
                    <a:bodyPr/>
                    <a:lstStyle/>
                    <a:p>
                      <a:pPr algn="l" latinLnBrk="1"/>
                      <a:r>
                        <a:rPr lang="en-US" altLang="ko-KR" sz="1050" dirty="0" smtClean="0">
                          <a:latin typeface="+mn-lt"/>
                        </a:rPr>
                        <a:t># of </a:t>
                      </a:r>
                      <a:r>
                        <a:rPr lang="en-US" altLang="ko-KR" sz="1050" baseline="0" dirty="0" smtClean="0">
                          <a:latin typeface="+mn-lt"/>
                        </a:rPr>
                        <a:t>devices</a:t>
                      </a:r>
                      <a:endParaRPr lang="ko-KR" altLang="en-US" sz="1050" dirty="0">
                        <a:latin typeface="+mn-lt"/>
                      </a:endParaRPr>
                    </a:p>
                  </a:txBody>
                  <a:tcPr/>
                </a:tc>
                <a:tc>
                  <a:txBody>
                    <a:bodyPr/>
                    <a:lstStyle/>
                    <a:p>
                      <a:pPr latinLnBrk="1"/>
                      <a:r>
                        <a:rPr lang="en-US" altLang="ko-KR" sz="1100" b="1" dirty="0" smtClean="0">
                          <a:latin typeface="+mn-lt"/>
                        </a:rPr>
                        <a:t>10, 20</a:t>
                      </a:r>
                      <a:endParaRPr lang="ko-KR" altLang="en-US" sz="1100" b="1" dirty="0">
                        <a:latin typeface="+mn-lt"/>
                      </a:endParaRPr>
                    </a:p>
                  </a:txBody>
                  <a:tcPr/>
                </a:tc>
                <a:extLst>
                  <a:ext uri="{0D108BD9-81ED-4DB2-BD59-A6C34878D82A}">
                    <a16:rowId xmlns:a16="http://schemas.microsoft.com/office/drawing/2014/main" val="3703013913"/>
                  </a:ext>
                </a:extLst>
              </a:tr>
              <a:tr h="233402">
                <a:tc>
                  <a:txBody>
                    <a:bodyPr/>
                    <a:lstStyle/>
                    <a:p>
                      <a:pPr algn="l" latinLnBrk="1"/>
                      <a:r>
                        <a:rPr lang="en-US" altLang="ko-KR" sz="1050" dirty="0" smtClean="0">
                          <a:latin typeface="+mn-lt"/>
                        </a:rPr>
                        <a:t>Access</a:t>
                      </a:r>
                      <a:r>
                        <a:rPr lang="en-US" altLang="ko-KR" sz="1050" baseline="0" dirty="0" smtClean="0">
                          <a:latin typeface="+mn-lt"/>
                        </a:rPr>
                        <a:t> scheme</a:t>
                      </a:r>
                      <a:endParaRPr lang="ko-KR" altLang="en-US" sz="1050" dirty="0">
                        <a:latin typeface="+mn-lt"/>
                      </a:endParaRPr>
                    </a:p>
                  </a:txBody>
                  <a:tcPr/>
                </a:tc>
                <a:tc>
                  <a:txBody>
                    <a:bodyPr/>
                    <a:lstStyle/>
                    <a:p>
                      <a:pPr latinLnBrk="1"/>
                      <a:r>
                        <a:rPr lang="en-US" altLang="ko-KR" sz="1100" dirty="0" smtClean="0">
                          <a:latin typeface="+mn-lt"/>
                        </a:rPr>
                        <a:t>CSMA/CA</a:t>
                      </a:r>
                      <a:endParaRPr lang="ko-KR" altLang="en-US" sz="1100" dirty="0">
                        <a:latin typeface="+mn-lt"/>
                      </a:endParaRPr>
                    </a:p>
                  </a:txBody>
                  <a:tcPr/>
                </a:tc>
                <a:extLst>
                  <a:ext uri="{0D108BD9-81ED-4DB2-BD59-A6C34878D82A}">
                    <a16:rowId xmlns:a16="http://schemas.microsoft.com/office/drawing/2014/main" val="974879922"/>
                  </a:ext>
                </a:extLst>
              </a:tr>
              <a:tr h="259824">
                <a:tc>
                  <a:txBody>
                    <a:bodyPr/>
                    <a:lstStyle/>
                    <a:p>
                      <a:pPr algn="l" latinLnBrk="1"/>
                      <a:r>
                        <a:rPr lang="en-US" altLang="ko-KR" sz="1050" dirty="0" err="1" smtClean="0">
                          <a:latin typeface="+mn-lt"/>
                        </a:rPr>
                        <a:t>REQ_length</a:t>
                      </a:r>
                      <a:endParaRPr lang="ko-KR" altLang="en-US" sz="1050" dirty="0">
                        <a:latin typeface="+mn-lt"/>
                      </a:endParaRPr>
                    </a:p>
                  </a:txBody>
                  <a:tcPr/>
                </a:tc>
                <a:tc>
                  <a:txBody>
                    <a:bodyPr/>
                    <a:lstStyle/>
                    <a:p>
                      <a:pPr latinLnBrk="1"/>
                      <a:r>
                        <a:rPr lang="en-US" altLang="ko-KR" sz="1100" dirty="0" smtClean="0">
                          <a:latin typeface="+mn-lt"/>
                        </a:rPr>
                        <a:t>20 bytes</a:t>
                      </a:r>
                      <a:endParaRPr lang="ko-KR" altLang="en-US" sz="1100" dirty="0">
                        <a:latin typeface="+mn-lt"/>
                      </a:endParaRPr>
                    </a:p>
                  </a:txBody>
                  <a:tcPr/>
                </a:tc>
                <a:extLst>
                  <a:ext uri="{0D108BD9-81ED-4DB2-BD59-A6C34878D82A}">
                    <a16:rowId xmlns:a16="http://schemas.microsoft.com/office/drawing/2014/main" val="1973910443"/>
                  </a:ext>
                </a:extLst>
              </a:tr>
              <a:tr h="268326">
                <a:tc>
                  <a:txBody>
                    <a:bodyPr/>
                    <a:lstStyle/>
                    <a:p>
                      <a:pPr algn="l" latinLnBrk="1"/>
                      <a:r>
                        <a:rPr lang="en-US" altLang="ko-KR" sz="1050" dirty="0" err="1" smtClean="0">
                          <a:solidFill>
                            <a:srgbClr val="FF0000"/>
                          </a:solidFill>
                          <a:latin typeface="+mn-lt"/>
                        </a:rPr>
                        <a:t>MSG_length</a:t>
                      </a:r>
                      <a:endParaRPr lang="ko-KR" altLang="en-US" sz="1050" dirty="0">
                        <a:solidFill>
                          <a:srgbClr val="FF0000"/>
                        </a:solidFill>
                        <a:latin typeface="+mn-lt"/>
                      </a:endParaRPr>
                    </a:p>
                  </a:txBody>
                  <a:tcPr/>
                </a:tc>
                <a:tc>
                  <a:txBody>
                    <a:bodyPr/>
                    <a:lstStyle/>
                    <a:p>
                      <a:pPr latinLnBrk="1"/>
                      <a:r>
                        <a:rPr lang="en-US" altLang="ko-KR" sz="1100" dirty="0" smtClean="0">
                          <a:latin typeface="+mn-lt"/>
                        </a:rPr>
                        <a:t>20 + </a:t>
                      </a:r>
                      <a:r>
                        <a:rPr lang="en-US" altLang="ko-KR" sz="1100" dirty="0" smtClean="0">
                          <a:solidFill>
                            <a:srgbClr val="FF0000"/>
                          </a:solidFill>
                          <a:latin typeface="+mn-lt"/>
                        </a:rPr>
                        <a:t>[0 to 80]</a:t>
                      </a:r>
                      <a:endParaRPr lang="ko-KR" altLang="en-US" sz="1100" dirty="0">
                        <a:latin typeface="+mn-lt"/>
                      </a:endParaRPr>
                    </a:p>
                  </a:txBody>
                  <a:tcPr/>
                </a:tc>
                <a:extLst>
                  <a:ext uri="{0D108BD9-81ED-4DB2-BD59-A6C34878D82A}">
                    <a16:rowId xmlns:a16="http://schemas.microsoft.com/office/drawing/2014/main" val="3689727610"/>
                  </a:ext>
                </a:extLst>
              </a:tr>
              <a:tr h="235730">
                <a:tc>
                  <a:txBody>
                    <a:bodyPr/>
                    <a:lstStyle/>
                    <a:p>
                      <a:pPr algn="l" latinLnBrk="1"/>
                      <a:r>
                        <a:rPr lang="en-US" altLang="ko-KR" sz="1050" dirty="0" err="1" smtClean="0">
                          <a:latin typeface="+mn-lt"/>
                        </a:rPr>
                        <a:t>ACK_length</a:t>
                      </a:r>
                      <a:endParaRPr lang="ko-KR" altLang="en-US" sz="1050" dirty="0">
                        <a:latin typeface="+mn-lt"/>
                      </a:endParaRPr>
                    </a:p>
                  </a:txBody>
                  <a:tcPr/>
                </a:tc>
                <a:tc>
                  <a:txBody>
                    <a:bodyPr/>
                    <a:lstStyle/>
                    <a:p>
                      <a:pPr latinLnBrk="1"/>
                      <a:r>
                        <a:rPr lang="en-US" altLang="ko-KR" sz="1100" dirty="0" smtClean="0">
                          <a:latin typeface="+mn-lt"/>
                        </a:rPr>
                        <a:t>12 bytes</a:t>
                      </a:r>
                      <a:endParaRPr lang="ko-KR" altLang="en-US" sz="1100" dirty="0">
                        <a:latin typeface="+mn-lt"/>
                      </a:endParaRPr>
                    </a:p>
                  </a:txBody>
                  <a:tcPr/>
                </a:tc>
                <a:extLst>
                  <a:ext uri="{0D108BD9-81ED-4DB2-BD59-A6C34878D82A}">
                    <a16:rowId xmlns:a16="http://schemas.microsoft.com/office/drawing/2014/main" val="713327230"/>
                  </a:ext>
                </a:extLst>
              </a:tr>
              <a:tr h="264682">
                <a:tc>
                  <a:txBody>
                    <a:bodyPr/>
                    <a:lstStyle/>
                    <a:p>
                      <a:pPr algn="l" latinLnBrk="1"/>
                      <a:r>
                        <a:rPr lang="en-US" altLang="ko-KR" sz="1050" dirty="0" smtClean="0">
                          <a:latin typeface="+mn-lt"/>
                        </a:rPr>
                        <a:t># and duration</a:t>
                      </a:r>
                      <a:r>
                        <a:rPr lang="en-US" altLang="ko-KR" sz="1050" baseline="0" dirty="0" smtClean="0">
                          <a:latin typeface="+mn-lt"/>
                        </a:rPr>
                        <a:t> of CAP slot</a:t>
                      </a:r>
                      <a:endParaRPr lang="ko-KR" altLang="en-US" sz="1050" dirty="0">
                        <a:latin typeface="+mn-lt"/>
                      </a:endParaRPr>
                    </a:p>
                  </a:txBody>
                  <a:tcPr/>
                </a:tc>
                <a:tc>
                  <a:txBody>
                    <a:bodyPr/>
                    <a:lstStyle/>
                    <a:p>
                      <a:pPr latinLnBrk="1"/>
                      <a:r>
                        <a:rPr lang="en-US" altLang="ko-KR" sz="1100" dirty="0" smtClean="0">
                          <a:latin typeface="+mn-lt"/>
                        </a:rPr>
                        <a:t>1200,</a:t>
                      </a:r>
                      <a:r>
                        <a:rPr lang="en-US" altLang="ko-KR" sz="1100" baseline="0" dirty="0" smtClean="0">
                          <a:latin typeface="+mn-lt"/>
                        </a:rPr>
                        <a:t> 0.2ms (for BI=4)</a:t>
                      </a:r>
                      <a:endParaRPr lang="ko-KR" altLang="en-US" sz="1100" dirty="0">
                        <a:latin typeface="+mn-lt"/>
                      </a:endParaRPr>
                    </a:p>
                  </a:txBody>
                  <a:tcPr/>
                </a:tc>
                <a:extLst>
                  <a:ext uri="{0D108BD9-81ED-4DB2-BD59-A6C34878D82A}">
                    <a16:rowId xmlns:a16="http://schemas.microsoft.com/office/drawing/2014/main" val="2249377083"/>
                  </a:ext>
                </a:extLst>
              </a:tr>
              <a:tr h="228783">
                <a:tc>
                  <a:txBody>
                    <a:bodyPr/>
                    <a:lstStyle/>
                    <a:p>
                      <a:pPr algn="l" latinLnBrk="1"/>
                      <a:r>
                        <a:rPr lang="en-US" altLang="ko-KR" sz="1050" dirty="0" smtClean="0">
                          <a:latin typeface="+mn-lt"/>
                        </a:rPr>
                        <a:t>Duration</a:t>
                      </a:r>
                      <a:r>
                        <a:rPr lang="en-US" altLang="ko-KR" sz="1050" baseline="0" dirty="0" smtClean="0">
                          <a:latin typeface="+mn-lt"/>
                        </a:rPr>
                        <a:t> of a RP slot</a:t>
                      </a:r>
                      <a:r>
                        <a:rPr lang="ko-KR" altLang="en-US" sz="1050" baseline="0" dirty="0" smtClean="0">
                          <a:latin typeface="+mn-lt"/>
                        </a:rPr>
                        <a:t> </a:t>
                      </a:r>
                      <a:endParaRPr lang="ko-KR" altLang="en-US" sz="1050" dirty="0">
                        <a:latin typeface="+mn-lt"/>
                      </a:endParaRPr>
                    </a:p>
                  </a:txBody>
                  <a:tcPr/>
                </a:tc>
                <a:tc>
                  <a:txBody>
                    <a:bodyPr/>
                    <a:lstStyle/>
                    <a:p>
                      <a:pPr latinLnBrk="1"/>
                      <a:r>
                        <a:rPr lang="en-US" altLang="ko-KR" sz="1100" dirty="0" smtClean="0">
                          <a:latin typeface="+mn-lt"/>
                        </a:rPr>
                        <a:t>1</a:t>
                      </a:r>
                      <a:r>
                        <a:rPr lang="en-US" altLang="ko-KR" sz="1100" baseline="0" dirty="0" smtClean="0">
                          <a:latin typeface="+mn-lt"/>
                        </a:rPr>
                        <a:t> – 3 </a:t>
                      </a:r>
                      <a:r>
                        <a:rPr lang="en-US" altLang="ko-KR" sz="1100" baseline="0" dirty="0" err="1" smtClean="0">
                          <a:latin typeface="+mn-lt"/>
                        </a:rPr>
                        <a:t>ms</a:t>
                      </a:r>
                      <a:endParaRPr lang="ko-KR" altLang="en-US" sz="1100" dirty="0">
                        <a:latin typeface="+mn-lt"/>
                      </a:endParaRPr>
                    </a:p>
                  </a:txBody>
                  <a:tcPr/>
                </a:tc>
                <a:extLst>
                  <a:ext uri="{0D108BD9-81ED-4DB2-BD59-A6C34878D82A}">
                    <a16:rowId xmlns:a16="http://schemas.microsoft.com/office/drawing/2014/main" val="1800137656"/>
                  </a:ext>
                </a:extLst>
              </a:tr>
              <a:tr h="228783">
                <a:tc>
                  <a:txBody>
                    <a:bodyPr/>
                    <a:lstStyle/>
                    <a:p>
                      <a:pPr algn="l" latinLnBrk="1"/>
                      <a:r>
                        <a:rPr lang="en-US" altLang="ko-KR" sz="1050" dirty="0" smtClean="0">
                          <a:latin typeface="+mn-lt"/>
                        </a:rPr>
                        <a:t>Beacon</a:t>
                      </a:r>
                      <a:endParaRPr lang="ko-KR" altLang="en-US" sz="1050" dirty="0">
                        <a:latin typeface="+mn-lt"/>
                      </a:endParaRPr>
                    </a:p>
                  </a:txBody>
                  <a:tcPr/>
                </a:tc>
                <a:tc>
                  <a:txBody>
                    <a:bodyPr/>
                    <a:lstStyle/>
                    <a:p>
                      <a:pPr latinLnBrk="1"/>
                      <a:r>
                        <a:rPr lang="en-US" altLang="ko-KR" sz="1100" dirty="0" smtClean="0">
                          <a:latin typeface="+mn-lt"/>
                        </a:rPr>
                        <a:t>32 bytes</a:t>
                      </a:r>
                      <a:endParaRPr lang="ko-KR" altLang="en-US" sz="1100" dirty="0">
                        <a:latin typeface="+mn-lt"/>
                      </a:endParaRPr>
                    </a:p>
                  </a:txBody>
                  <a:tcPr/>
                </a:tc>
                <a:extLst>
                  <a:ext uri="{0D108BD9-81ED-4DB2-BD59-A6C34878D82A}">
                    <a16:rowId xmlns:a16="http://schemas.microsoft.com/office/drawing/2014/main" val="542837343"/>
                  </a:ext>
                </a:extLst>
              </a:tr>
              <a:tr h="228783">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050" dirty="0" smtClean="0">
                          <a:latin typeface="+mn-lt"/>
                        </a:rPr>
                        <a:t>NP</a:t>
                      </a:r>
                      <a:endParaRPr lang="ko-KR" altLang="en-US" sz="1050" dirty="0" smtClean="0">
                        <a:latin typeface="+mn-lt"/>
                      </a:endParaRPr>
                    </a:p>
                  </a:txBody>
                  <a:tcPr/>
                </a:tc>
                <a:tc>
                  <a:txBody>
                    <a:bodyPr/>
                    <a:lstStyle/>
                    <a:p>
                      <a:pPr latinLnBrk="1"/>
                      <a:r>
                        <a:rPr lang="en-US" altLang="ko-KR" sz="1100" dirty="0" smtClean="0">
                          <a:latin typeface="+mn-lt"/>
                        </a:rPr>
                        <a:t>32 + </a:t>
                      </a:r>
                      <a:r>
                        <a:rPr lang="en-US" altLang="ko-KR" sz="1100" dirty="0" err="1" smtClean="0">
                          <a:latin typeface="+mn-lt"/>
                        </a:rPr>
                        <a:t>N_succ</a:t>
                      </a:r>
                      <a:r>
                        <a:rPr lang="en-US" altLang="ko-KR" sz="1100" dirty="0" smtClean="0">
                          <a:latin typeface="+mn-lt"/>
                        </a:rPr>
                        <a:t>*1</a:t>
                      </a:r>
                      <a:endParaRPr lang="ko-KR" altLang="en-US" sz="1100" dirty="0">
                        <a:latin typeface="+mn-lt"/>
                      </a:endParaRPr>
                    </a:p>
                  </a:txBody>
                  <a:tcPr/>
                </a:tc>
                <a:extLst>
                  <a:ext uri="{0D108BD9-81ED-4DB2-BD59-A6C34878D82A}">
                    <a16:rowId xmlns:a16="http://schemas.microsoft.com/office/drawing/2014/main" val="1821066745"/>
                  </a:ext>
                </a:extLst>
              </a:tr>
            </a:tbl>
          </a:graphicData>
        </a:graphic>
      </p:graphicFrame>
    </p:spTree>
    <p:extLst>
      <p:ext uri="{BB962C8B-B14F-4D97-AF65-F5344CB8AC3E}">
        <p14:creationId xmlns:p14="http://schemas.microsoft.com/office/powerpoint/2010/main" val="735888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nummernplatzhalter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3BD43611-2118-489F-968C-7B5A292FD584}" type="slidenum">
              <a:rPr lang="en-US" altLang="de-DE" sz="1200" smtClean="0">
                <a:latin typeface="Times New Roman" panose="02020603050405020304" pitchFamily="18" charset="0"/>
              </a:rPr>
              <a:pPr>
                <a:spcBef>
                  <a:spcPct val="0"/>
                </a:spcBef>
                <a:buFontTx/>
                <a:buNone/>
              </a:pPr>
              <a:t>13</a:t>
            </a:fld>
            <a:endParaRPr lang="en-US" altLang="de-DE" sz="1200" smtClean="0">
              <a:latin typeface="Times New Roman" panose="02020603050405020304" pitchFamily="18" charset="0"/>
            </a:endParaRPr>
          </a:p>
        </p:txBody>
      </p:sp>
      <p:sp>
        <p:nvSpPr>
          <p:cNvPr id="27651" name="Rectangle 2"/>
          <p:cNvSpPr>
            <a:spLocks noGrp="1" noChangeArrowheads="1"/>
          </p:cNvSpPr>
          <p:nvPr>
            <p:ph type="title"/>
          </p:nvPr>
        </p:nvSpPr>
        <p:spPr/>
        <p:txBody>
          <a:bodyPr/>
          <a:lstStyle/>
          <a:p>
            <a:pPr eaLnBrk="1" hangingPunct="1"/>
            <a:r>
              <a:rPr lang="en-US" altLang="de-DE" sz="3200" smtClean="0">
                <a:solidFill>
                  <a:schemeClr val="tx1"/>
                </a:solidFill>
              </a:rPr>
              <a:t>Summary</a:t>
            </a:r>
          </a:p>
        </p:txBody>
      </p:sp>
      <p:sp>
        <p:nvSpPr>
          <p:cNvPr id="46084" name="Rectangle 3"/>
          <p:cNvSpPr>
            <a:spLocks noGrp="1" noChangeArrowheads="1"/>
          </p:cNvSpPr>
          <p:nvPr>
            <p:ph type="body" idx="1"/>
          </p:nvPr>
        </p:nvSpPr>
        <p:spPr/>
        <p:txBody>
          <a:bodyPr/>
          <a:lstStyle/>
          <a:p>
            <a:pPr eaLnBrk="1" hangingPunct="1">
              <a:defRPr/>
            </a:pPr>
            <a:r>
              <a:rPr lang="en-US" altLang="de-DE" dirty="0"/>
              <a:t>Scalable </a:t>
            </a:r>
            <a:r>
              <a:rPr lang="en-US" altLang="de-DE" dirty="0" smtClean="0"/>
              <a:t>multiple access frame structure </a:t>
            </a:r>
            <a:r>
              <a:rPr lang="en-US" altLang="de-DE" dirty="0"/>
              <a:t>is </a:t>
            </a:r>
            <a:r>
              <a:rPr lang="en-US" altLang="de-DE" dirty="0" smtClean="0"/>
              <a:t>independent of higher level protocol</a:t>
            </a:r>
          </a:p>
          <a:p>
            <a:pPr eaLnBrk="1" hangingPunct="1">
              <a:defRPr/>
            </a:pPr>
            <a:r>
              <a:rPr lang="en-US" altLang="de-DE" dirty="0"/>
              <a:t>Scalable multiple access frame </a:t>
            </a:r>
            <a:r>
              <a:rPr lang="en-US" altLang="de-DE" dirty="0" smtClean="0"/>
              <a:t>structure requires no change</a:t>
            </a:r>
          </a:p>
          <a:p>
            <a:pPr eaLnBrk="1" hangingPunct="1">
              <a:defRPr/>
            </a:pPr>
            <a:r>
              <a:rPr lang="en-US" altLang="de-DE" dirty="0"/>
              <a:t>Scalable multiple access frame structure </a:t>
            </a:r>
            <a:r>
              <a:rPr lang="en-US" altLang="de-DE" dirty="0" smtClean="0"/>
              <a:t>saves energy consumption significantly as the length of data (payload) increases and/or as the number of contending devices increases.</a:t>
            </a:r>
          </a:p>
          <a:p>
            <a:pPr eaLnBrk="1" hangingPunct="1">
              <a:defRPr/>
            </a:pPr>
            <a:r>
              <a:rPr lang="en-US" altLang="de-DE" dirty="0" smtClean="0"/>
              <a:t>Scalable multiple access frame structure can improve channel utility by flexibly change the frame length.</a:t>
            </a:r>
          </a:p>
          <a:p>
            <a:pPr eaLnBrk="1" hangingPunct="1">
              <a:defRPr/>
            </a:pPr>
            <a:endParaRPr lang="en-US" altLang="de-DE" dirty="0"/>
          </a:p>
          <a:p>
            <a:pPr marL="0" indent="0" eaLnBrk="1" hangingPunct="1">
              <a:buFontTx/>
              <a:buNone/>
              <a:defRPr/>
            </a:pPr>
            <a:r>
              <a:rPr lang="en-US" altLang="de-DE" dirty="0" smtClean="0"/>
              <a:t>  </a:t>
            </a:r>
            <a:endParaRPr lang="en-US" altLang="de-DE" dirty="0"/>
          </a:p>
        </p:txBody>
      </p:sp>
      <p:sp>
        <p:nvSpPr>
          <p:cNvPr id="27653" name="Fußzeilenplatzhalter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Eunhye Park, KAIST</a:t>
            </a:r>
          </a:p>
        </p:txBody>
      </p:sp>
      <p:sp>
        <p:nvSpPr>
          <p:cNvPr id="27654" name="Datumsplatzhalter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smtClean="0">
                <a:latin typeface="Times New Roman" panose="02020603050405020304" pitchFamily="18" charset="0"/>
              </a:rPr>
              <a:t>July 2018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nummernplatzhalter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A7DF82C8-5FE0-448F-8373-B84177E20368}" type="slidenum">
              <a:rPr lang="en-US" altLang="de-DE" sz="1200" smtClean="0">
                <a:latin typeface="Times New Roman" panose="02020603050405020304" pitchFamily="18" charset="0"/>
              </a:rPr>
              <a:pPr>
                <a:spcBef>
                  <a:spcPct val="0"/>
                </a:spcBef>
                <a:buFontTx/>
                <a:buNone/>
              </a:pPr>
              <a:t>14</a:t>
            </a:fld>
            <a:endParaRPr lang="en-US" altLang="de-DE" sz="1200" smtClean="0">
              <a:latin typeface="Times New Roman" panose="02020603050405020304" pitchFamily="18" charset="0"/>
            </a:endParaRPr>
          </a:p>
        </p:txBody>
      </p:sp>
      <p:sp>
        <p:nvSpPr>
          <p:cNvPr id="29699" name="Rectangle 2"/>
          <p:cNvSpPr>
            <a:spLocks noGrp="1" noChangeArrowheads="1"/>
          </p:cNvSpPr>
          <p:nvPr>
            <p:ph type="title"/>
          </p:nvPr>
        </p:nvSpPr>
        <p:spPr/>
        <p:txBody>
          <a:bodyPr/>
          <a:lstStyle/>
          <a:p>
            <a:pPr eaLnBrk="1" hangingPunct="1"/>
            <a:r>
              <a:rPr lang="en-US" altLang="de-DE" sz="3200" smtClean="0">
                <a:solidFill>
                  <a:schemeClr val="tx1"/>
                </a:solidFill>
              </a:rPr>
              <a:t>References</a:t>
            </a:r>
          </a:p>
        </p:txBody>
      </p:sp>
      <p:sp>
        <p:nvSpPr>
          <p:cNvPr id="15364" name="Rectangle 3"/>
          <p:cNvSpPr>
            <a:spLocks noGrp="1" noChangeArrowheads="1"/>
          </p:cNvSpPr>
          <p:nvPr>
            <p:ph type="body" idx="1"/>
          </p:nvPr>
        </p:nvSpPr>
        <p:spPr/>
        <p:txBody>
          <a:bodyPr/>
          <a:lstStyle/>
          <a:p>
            <a:pPr marL="0" indent="0" eaLnBrk="1" hangingPunct="1">
              <a:buFontTx/>
              <a:buNone/>
              <a:defRPr/>
            </a:pPr>
            <a:r>
              <a:rPr lang="en-US" altLang="de-DE" dirty="0" smtClean="0"/>
              <a:t>[1]	</a:t>
            </a:r>
            <a:r>
              <a:rPr lang="en-US" dirty="0"/>
              <a:t>J. </a:t>
            </a:r>
            <a:r>
              <a:rPr lang="en-US" dirty="0" smtClean="0"/>
              <a:t>Robert,</a:t>
            </a:r>
            <a:r>
              <a:rPr lang="en-US" altLang="ko-KR" dirty="0"/>
              <a:t> “ </a:t>
            </a:r>
            <a:r>
              <a:rPr lang="en-US" dirty="0" smtClean="0"/>
              <a:t>Draft </a:t>
            </a:r>
            <a:r>
              <a:rPr lang="en-US" dirty="0"/>
              <a:t>IG LPWA </a:t>
            </a:r>
            <a:r>
              <a:rPr lang="en-US" dirty="0" smtClean="0"/>
              <a:t>Report,” 15-17/528r0</a:t>
            </a:r>
            <a:r>
              <a:rPr lang="en-US" dirty="0"/>
              <a:t>, </a:t>
            </a:r>
            <a:r>
              <a:rPr lang="en-US" dirty="0" smtClean="0"/>
              <a:t>2017</a:t>
            </a:r>
          </a:p>
          <a:p>
            <a:pPr marL="0" indent="0" eaLnBrk="1" hangingPunct="1">
              <a:buFontTx/>
              <a:buNone/>
              <a:defRPr/>
            </a:pPr>
            <a:r>
              <a:rPr lang="en-US" dirty="0" smtClean="0"/>
              <a:t>[2] 	</a:t>
            </a:r>
            <a:r>
              <a:rPr lang="en-US" altLang="ko-KR" dirty="0" smtClean="0"/>
              <a:t>IEEE </a:t>
            </a:r>
            <a:r>
              <a:rPr lang="en-US" altLang="ko-KR" dirty="0" err="1" smtClean="0"/>
              <a:t>Std</a:t>
            </a:r>
            <a:r>
              <a:rPr lang="en-US" altLang="ko-KR" dirty="0" smtClean="0"/>
              <a:t> 802.15.4: Low-Rate Wireless Personal Area Networks (LR-WPANs)</a:t>
            </a:r>
            <a:endParaRPr lang="en-US" altLang="de-DE" dirty="0" smtClean="0"/>
          </a:p>
        </p:txBody>
      </p:sp>
      <p:sp>
        <p:nvSpPr>
          <p:cNvPr id="29701" name="Fußzeilenplatzhalter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Eunhye Park, KAIST</a:t>
            </a:r>
          </a:p>
        </p:txBody>
      </p:sp>
      <p:sp>
        <p:nvSpPr>
          <p:cNvPr id="29702" name="Datumsplatzhalter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smtClean="0">
                <a:latin typeface="Times New Roman" panose="02020603050405020304" pitchFamily="18" charset="0"/>
              </a:rPr>
              <a:t>July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nummernplatzhalter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AED70C50-DAB5-44F3-AA9C-55836B6D9766}" type="slidenum">
              <a:rPr lang="en-US" altLang="de-DE" sz="1200" smtClean="0">
                <a:latin typeface="Times New Roman" panose="02020603050405020304" pitchFamily="18" charset="0"/>
              </a:rPr>
              <a:pPr>
                <a:spcBef>
                  <a:spcPct val="0"/>
                </a:spcBef>
                <a:buFontTx/>
                <a:buNone/>
              </a:pPr>
              <a:t>2</a:t>
            </a:fld>
            <a:endParaRPr lang="en-US" altLang="de-DE" sz="1200" smtClean="0">
              <a:latin typeface="Times New Roman" panose="02020603050405020304" pitchFamily="18" charset="0"/>
            </a:endParaRPr>
          </a:p>
        </p:txBody>
      </p:sp>
      <p:sp>
        <p:nvSpPr>
          <p:cNvPr id="16387" name="Rectangle 2"/>
          <p:cNvSpPr>
            <a:spLocks noGrp="1" noChangeArrowheads="1"/>
          </p:cNvSpPr>
          <p:nvPr>
            <p:ph type="ctrTitle"/>
          </p:nvPr>
        </p:nvSpPr>
        <p:spPr>
          <a:xfrm>
            <a:off x="685800" y="2286000"/>
            <a:ext cx="7772400" cy="1143000"/>
          </a:xfrm>
        </p:spPr>
        <p:txBody>
          <a:bodyPr/>
          <a:lstStyle/>
          <a:p>
            <a:pPr eaLnBrk="1" hangingPunct="1"/>
            <a:r>
              <a:rPr lang="en-US" altLang="de-DE" dirty="0" smtClean="0"/>
              <a:t>Scalable Multiple Access Frame Structure</a:t>
            </a:r>
            <a:endParaRPr lang="de-DE" altLang="de-DE" dirty="0" smtClean="0"/>
          </a:p>
        </p:txBody>
      </p:sp>
      <p:sp>
        <p:nvSpPr>
          <p:cNvPr id="16388" name="Rectangle 3"/>
          <p:cNvSpPr>
            <a:spLocks noGrp="1" noChangeArrowheads="1"/>
          </p:cNvSpPr>
          <p:nvPr>
            <p:ph type="subTitle" idx="1"/>
          </p:nvPr>
        </p:nvSpPr>
        <p:spPr/>
        <p:txBody>
          <a:bodyPr/>
          <a:lstStyle/>
          <a:p>
            <a:pPr eaLnBrk="1" hangingPunct="1"/>
            <a:r>
              <a:rPr lang="en-US" altLang="de-DE" dirty="0" smtClean="0">
                <a:solidFill>
                  <a:schemeClr val="tx2"/>
                </a:solidFill>
              </a:rPr>
              <a:t>Energy efficient low data rate radio communication in shared bands</a:t>
            </a:r>
            <a:endParaRPr lang="de-DE" altLang="de-DE" dirty="0" smtClean="0"/>
          </a:p>
        </p:txBody>
      </p:sp>
      <p:sp>
        <p:nvSpPr>
          <p:cNvPr id="16389" name="Fußzeilenplatzhalter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Eunhye Park, KAIST</a:t>
            </a:r>
          </a:p>
        </p:txBody>
      </p:sp>
      <p:sp>
        <p:nvSpPr>
          <p:cNvPr id="16390" name="Datumsplatzhalter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smtClean="0">
                <a:latin typeface="Times New Roman" panose="02020603050405020304" pitchFamily="18" charset="0"/>
              </a:rPr>
              <a:t>July 2018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nummernplatzhalter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38E3494B-0EE5-4A8F-9284-48B7171A336F}" type="slidenum">
              <a:rPr lang="en-US" altLang="de-DE" sz="1200" smtClean="0">
                <a:latin typeface="Times New Roman" panose="02020603050405020304" pitchFamily="18" charset="0"/>
              </a:rPr>
              <a:pPr>
                <a:spcBef>
                  <a:spcPct val="0"/>
                </a:spcBef>
                <a:buFontTx/>
                <a:buNone/>
              </a:pPr>
              <a:t>3</a:t>
            </a:fld>
            <a:endParaRPr lang="en-US" altLang="de-DE" sz="1200" smtClean="0">
              <a:latin typeface="Times New Roman" panose="02020603050405020304" pitchFamily="18" charset="0"/>
            </a:endParaRPr>
          </a:p>
        </p:txBody>
      </p:sp>
      <p:sp>
        <p:nvSpPr>
          <p:cNvPr id="17411" name="Rectangle 2"/>
          <p:cNvSpPr>
            <a:spLocks noGrp="1" noChangeArrowheads="1"/>
          </p:cNvSpPr>
          <p:nvPr>
            <p:ph type="title"/>
          </p:nvPr>
        </p:nvSpPr>
        <p:spPr/>
        <p:txBody>
          <a:bodyPr/>
          <a:lstStyle/>
          <a:p>
            <a:pPr eaLnBrk="1" hangingPunct="1"/>
            <a:r>
              <a:rPr lang="de-DE" altLang="de-DE" sz="3200" dirty="0" smtClean="0"/>
              <a:t>Low Power Wide Area Networks</a:t>
            </a:r>
            <a:br>
              <a:rPr lang="de-DE" altLang="de-DE" sz="3200" dirty="0" smtClean="0"/>
            </a:br>
            <a:r>
              <a:rPr lang="de-DE" altLang="de-DE" sz="3200" dirty="0" smtClean="0"/>
              <a:t>Recap</a:t>
            </a:r>
          </a:p>
        </p:txBody>
      </p:sp>
      <p:sp>
        <p:nvSpPr>
          <p:cNvPr id="17412" name="Rectangle 3"/>
          <p:cNvSpPr>
            <a:spLocks noGrp="1" noChangeArrowheads="1"/>
          </p:cNvSpPr>
          <p:nvPr>
            <p:ph type="body" idx="1"/>
          </p:nvPr>
        </p:nvSpPr>
        <p:spPr/>
        <p:txBody>
          <a:bodyPr/>
          <a:lstStyle/>
          <a:p>
            <a:pPr eaLnBrk="1" hangingPunct="1"/>
            <a:r>
              <a:rPr lang="en-US" altLang="de-DE" dirty="0" smtClean="0"/>
              <a:t>Requirements [1]</a:t>
            </a:r>
          </a:p>
          <a:p>
            <a:pPr lvl="1" eaLnBrk="1" hangingPunct="1"/>
            <a:r>
              <a:rPr lang="en-US" altLang="de-DE" dirty="0" smtClean="0"/>
              <a:t>PHY shall be based on low energy, critical infrastructure monitoring (LECIM) FSK PHY.</a:t>
            </a:r>
          </a:p>
          <a:p>
            <a:pPr lvl="1"/>
            <a:r>
              <a:rPr lang="en-US" altLang="de-DE" dirty="0"/>
              <a:t>Support lower data rates compared to the LECIM FSK PHY.</a:t>
            </a:r>
          </a:p>
          <a:p>
            <a:pPr lvl="1"/>
            <a:r>
              <a:rPr lang="en-US" altLang="ko-KR" dirty="0" smtClean="0"/>
              <a:t>Support very </a:t>
            </a:r>
            <a:r>
              <a:rPr lang="en-US" altLang="ko-KR" dirty="0"/>
              <a:t>limited energy end point </a:t>
            </a:r>
            <a:r>
              <a:rPr lang="en-US" altLang="ko-KR" dirty="0" smtClean="0"/>
              <a:t>devices</a:t>
            </a:r>
          </a:p>
          <a:p>
            <a:pPr lvl="2"/>
            <a:r>
              <a:rPr lang="en-US" altLang="ko-KR" dirty="0" smtClean="0"/>
              <a:t>Such as:</a:t>
            </a:r>
            <a:r>
              <a:rPr lang="en-US" altLang="ko-KR" dirty="0"/>
              <a:t> </a:t>
            </a:r>
            <a:r>
              <a:rPr lang="en-US" altLang="ko-KR" dirty="0" smtClean="0"/>
              <a:t>10 ~ 20 year </a:t>
            </a:r>
            <a:r>
              <a:rPr lang="en-US" altLang="ko-KR" dirty="0"/>
              <a:t>battery life with no maintenance, i.e., original battery supplies all energy for the life of the device</a:t>
            </a:r>
            <a:r>
              <a:rPr lang="en-US" altLang="ko-KR" dirty="0" smtClean="0"/>
              <a:t>.</a:t>
            </a:r>
            <a:endParaRPr lang="en-US" altLang="de-DE" dirty="0" smtClean="0"/>
          </a:p>
        </p:txBody>
      </p:sp>
      <p:sp>
        <p:nvSpPr>
          <p:cNvPr id="17413" name="Fußzeilenplatzhalter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Eunhye Park, KAIST</a:t>
            </a:r>
          </a:p>
        </p:txBody>
      </p:sp>
      <p:sp>
        <p:nvSpPr>
          <p:cNvPr id="17414" name="Datumsplatzhalter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smtClean="0">
                <a:latin typeface="Times New Roman" panose="02020603050405020304" pitchFamily="18" charset="0"/>
              </a:rPr>
              <a:t>July 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B8925387-81DD-47F5-A423-51963A9873D3}" type="slidenum">
              <a:rPr lang="en-US" altLang="de-DE" sz="1200" smtClean="0">
                <a:latin typeface="Times New Roman" panose="02020603050405020304" pitchFamily="18" charset="0"/>
              </a:rPr>
              <a:pPr>
                <a:spcBef>
                  <a:spcPct val="0"/>
                </a:spcBef>
                <a:buFontTx/>
                <a:buNone/>
              </a:pPr>
              <a:t>4</a:t>
            </a:fld>
            <a:endParaRPr lang="en-US" altLang="de-DE" sz="1200" smtClean="0">
              <a:latin typeface="Times New Roman" panose="02020603050405020304" pitchFamily="18" charset="0"/>
            </a:endParaRPr>
          </a:p>
        </p:txBody>
      </p:sp>
      <p:sp>
        <p:nvSpPr>
          <p:cNvPr id="19459" name="Rectangle 2"/>
          <p:cNvSpPr>
            <a:spLocks noGrp="1" noChangeArrowheads="1"/>
          </p:cNvSpPr>
          <p:nvPr>
            <p:ph type="title"/>
          </p:nvPr>
        </p:nvSpPr>
        <p:spPr/>
        <p:txBody>
          <a:bodyPr/>
          <a:lstStyle/>
          <a:p>
            <a:pPr eaLnBrk="1" hangingPunct="1"/>
            <a:r>
              <a:rPr lang="de-DE" altLang="de-DE" sz="3200" dirty="0" smtClean="0"/>
              <a:t>Superframe structure in IEEE.802.15.4k [2]</a:t>
            </a:r>
          </a:p>
        </p:txBody>
      </p:sp>
      <mc:AlternateContent xmlns:mc="http://schemas.openxmlformats.org/markup-compatibility/2006" xmlns:a14="http://schemas.microsoft.com/office/drawing/2010/main">
        <mc:Choice Requires="a14">
          <p:sp>
            <p:nvSpPr>
              <p:cNvPr id="19460" name="Rectangle 3"/>
              <p:cNvSpPr>
                <a:spLocks noGrp="1" noChangeArrowheads="1"/>
              </p:cNvSpPr>
              <p:nvPr>
                <p:ph type="body" idx="1"/>
              </p:nvPr>
            </p:nvSpPr>
            <p:spPr>
              <a:xfrm>
                <a:off x="547447" y="1556792"/>
                <a:ext cx="8576014" cy="4114800"/>
              </a:xfrm>
            </p:spPr>
            <p:txBody>
              <a:bodyPr/>
              <a:lstStyle/>
              <a:p>
                <a:pPr eaLnBrk="1" hangingPunct="1"/>
                <a:r>
                  <a:rPr lang="en-US" altLang="de-DE" dirty="0" smtClean="0"/>
                  <a:t>Beacon-enabled mode imposes the use of a </a:t>
                </a:r>
                <a:r>
                  <a:rPr lang="en-US" altLang="de-DE" dirty="0" err="1" smtClean="0"/>
                  <a:t>superframe</a:t>
                </a:r>
                <a:r>
                  <a:rPr lang="en-US" altLang="de-DE" dirty="0" smtClean="0"/>
                  <a:t> structure delimited by two consecutive beacons.	</a:t>
                </a:r>
              </a:p>
              <a:p>
                <a:pPr lvl="1" eaLnBrk="1" hangingPunct="1"/>
                <a:r>
                  <a:rPr lang="en-US" altLang="de-DE" sz="1600" dirty="0" smtClean="0"/>
                  <a:t>Beacon frame (B)</a:t>
                </a:r>
                <a:endParaRPr lang="de-DE" altLang="de-DE" sz="1600" dirty="0" smtClean="0"/>
              </a:p>
              <a:p>
                <a:pPr lvl="1" eaLnBrk="1" hangingPunct="1"/>
                <a:r>
                  <a:rPr lang="de-DE" altLang="de-DE" sz="1600" dirty="0" smtClean="0"/>
                  <a:t>Superframe duration: 16 slots</a:t>
                </a:r>
              </a:p>
              <a:p>
                <a:pPr lvl="2" eaLnBrk="1" hangingPunct="1"/>
                <a:r>
                  <a:rPr lang="de-DE" altLang="de-DE" sz="1600" dirty="0" smtClean="0"/>
                  <a:t>Contention Access Period</a:t>
                </a:r>
                <a:r>
                  <a:rPr lang="en-US" altLang="de-DE" sz="1600" dirty="0" smtClean="0"/>
                  <a:t> (CAP) – slotted CSMA/CA scheme</a:t>
                </a:r>
              </a:p>
              <a:p>
                <a:pPr lvl="2" eaLnBrk="1" hangingPunct="1"/>
                <a:r>
                  <a:rPr lang="en-US" altLang="de-DE" sz="1600" dirty="0" smtClean="0"/>
                  <a:t>Contention-Free Period (CFP) – guaranteed time slot (GTS) </a:t>
                </a:r>
                <a14:m>
                  <m:oMath xmlns:m="http://schemas.openxmlformats.org/officeDocument/2006/math">
                    <m:r>
                      <a:rPr lang="en-US" altLang="de-DE" sz="1600" b="0" i="1" smtClean="0">
                        <a:latin typeface="Cambria Math" panose="02040503050406030204" pitchFamily="18" charset="0"/>
                      </a:rPr>
                      <m:t>≤7</m:t>
                    </m:r>
                  </m:oMath>
                </a14:m>
                <a:r>
                  <a:rPr lang="en-US" altLang="de-DE" sz="1600" dirty="0" smtClean="0"/>
                  <a:t> slots</a:t>
                </a:r>
                <a:endParaRPr lang="en-US" altLang="de-DE" sz="1600" dirty="0"/>
              </a:p>
              <a:p>
                <a:pPr lvl="1" eaLnBrk="1" hangingPunct="1"/>
                <a:r>
                  <a:rPr lang="en-US" altLang="de-DE" sz="1600" dirty="0" smtClean="0"/>
                  <a:t>CFP and Inactive period are optional.</a:t>
                </a:r>
              </a:p>
              <a:p>
                <a:pPr lvl="1" eaLnBrk="1" hangingPunct="1"/>
                <a:r>
                  <a:rPr lang="en-US" altLang="de-DE" sz="1600" dirty="0" smtClean="0"/>
                  <a:t>Beacon interval: </a:t>
                </a:r>
                <a14:m>
                  <m:oMath xmlns:m="http://schemas.openxmlformats.org/officeDocument/2006/math">
                    <m:r>
                      <a:rPr lang="en-GB" altLang="ko-KR" sz="1400" i="1" dirty="0" smtClean="0">
                        <a:latin typeface="Cambria Math" panose="02040503050406030204" pitchFamily="18" charset="0"/>
                      </a:rPr>
                      <m:t>15</m:t>
                    </m:r>
                    <m:r>
                      <a:rPr lang="en-GB" altLang="ko-KR" sz="1400" i="1" dirty="0" smtClean="0">
                        <a:latin typeface="Cambria Math" panose="02040503050406030204" pitchFamily="18" charset="0"/>
                      </a:rPr>
                      <m:t>𝑚𝑠</m:t>
                    </m:r>
                    <m:r>
                      <a:rPr lang="en-US" altLang="ko-KR" sz="1400" b="0" i="1" dirty="0" smtClean="0">
                        <a:latin typeface="Cambria Math" panose="02040503050406030204" pitchFamily="18" charset="0"/>
                      </a:rPr>
                      <m:t>×</m:t>
                    </m:r>
                    <m:sSup>
                      <m:sSupPr>
                        <m:ctrlPr>
                          <a:rPr lang="en-US" altLang="ko-KR" sz="1400" b="0" i="1" dirty="0" smtClean="0">
                            <a:latin typeface="Cambria Math" panose="02040503050406030204" pitchFamily="18" charset="0"/>
                          </a:rPr>
                        </m:ctrlPr>
                      </m:sSupPr>
                      <m:e>
                        <m:r>
                          <a:rPr lang="en-GB" altLang="ko-KR" sz="1400" i="1" dirty="0" smtClean="0">
                            <a:latin typeface="Cambria Math" panose="02040503050406030204" pitchFamily="18" charset="0"/>
                          </a:rPr>
                          <m:t>2</m:t>
                        </m:r>
                      </m:e>
                      <m:sup>
                        <m:r>
                          <a:rPr lang="en-US" altLang="ko-KR" sz="1400" b="0" i="1" dirty="0" smtClean="0">
                            <a:latin typeface="Cambria Math" panose="02040503050406030204" pitchFamily="18" charset="0"/>
                          </a:rPr>
                          <m:t>𝑛</m:t>
                        </m:r>
                      </m:sup>
                    </m:sSup>
                    <m:r>
                      <a:rPr lang="en-US" altLang="ko-KR" sz="1400" b="0" i="1" dirty="0" smtClean="0">
                        <a:latin typeface="Cambria Math" panose="02040503050406030204" pitchFamily="18" charset="0"/>
                      </a:rPr>
                      <m:t>, 0≤</m:t>
                    </m:r>
                    <m:r>
                      <a:rPr lang="en-US" altLang="ko-KR" sz="1400" b="0" i="1" dirty="0" smtClean="0">
                        <a:latin typeface="Cambria Math" panose="02040503050406030204" pitchFamily="18" charset="0"/>
                      </a:rPr>
                      <m:t>𝑛</m:t>
                    </m:r>
                    <m:r>
                      <a:rPr lang="en-US" altLang="ko-KR" sz="1400" b="0" i="1" dirty="0" smtClean="0">
                        <a:latin typeface="Cambria Math" panose="02040503050406030204" pitchFamily="18" charset="0"/>
                      </a:rPr>
                      <m:t>≤14</m:t>
                    </m:r>
                  </m:oMath>
                </a14:m>
                <a:endParaRPr lang="en-GB" altLang="ko-KR" sz="1400" dirty="0"/>
              </a:p>
              <a:p>
                <a:pPr lvl="1" eaLnBrk="1" hangingPunct="1"/>
                <a:endParaRPr lang="en-US" altLang="de-DE" sz="1600" dirty="0" smtClean="0"/>
              </a:p>
            </p:txBody>
          </p:sp>
        </mc:Choice>
        <mc:Fallback xmlns="">
          <p:sp>
            <p:nvSpPr>
              <p:cNvPr id="19460" name="Rectangle 3"/>
              <p:cNvSpPr>
                <a:spLocks noGrp="1" noRot="1" noChangeAspect="1" noMove="1" noResize="1" noEditPoints="1" noAdjustHandles="1" noChangeArrowheads="1" noChangeShapeType="1" noTextEdit="1"/>
              </p:cNvSpPr>
              <p:nvPr>
                <p:ph type="body" idx="1"/>
              </p:nvPr>
            </p:nvSpPr>
            <p:spPr>
              <a:xfrm>
                <a:off x="547447" y="1556792"/>
                <a:ext cx="8576014" cy="4114800"/>
              </a:xfrm>
              <a:blipFill rotWithShape="1">
                <a:blip r:embed="rId3"/>
                <a:stretch>
                  <a:fillRect l="-640" t="-593"/>
                </a:stretch>
              </a:blipFill>
            </p:spPr>
            <p:txBody>
              <a:bodyPr/>
              <a:lstStyle/>
              <a:p>
                <a:r>
                  <a:rPr lang="ko-KR" altLang="en-US">
                    <a:noFill/>
                  </a:rPr>
                  <a:t> </a:t>
                </a:r>
              </a:p>
            </p:txBody>
          </p:sp>
        </mc:Fallback>
      </mc:AlternateContent>
      <p:sp>
        <p:nvSpPr>
          <p:cNvPr id="19461" name="Fußzeilenplatzhalter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Eunhye Park, KAIST</a:t>
            </a:r>
          </a:p>
        </p:txBody>
      </p:sp>
      <p:sp>
        <p:nvSpPr>
          <p:cNvPr id="19462" name="Datumsplatzhalter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dirty="0" smtClean="0">
                <a:latin typeface="Times New Roman" panose="02020603050405020304" pitchFamily="18" charset="0"/>
              </a:rPr>
              <a:t>July 2018</a:t>
            </a:r>
          </a:p>
        </p:txBody>
      </p:sp>
      <p:sp>
        <p:nvSpPr>
          <p:cNvPr id="19463" name="TextBox 3"/>
          <p:cNvSpPr txBox="1">
            <a:spLocks noChangeArrowheads="1"/>
          </p:cNvSpPr>
          <p:nvPr/>
        </p:nvSpPr>
        <p:spPr bwMode="auto">
          <a:xfrm>
            <a:off x="3407328" y="6176056"/>
            <a:ext cx="36263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ko-KR" sz="1200" dirty="0" smtClean="0">
                <a:ea typeface="굴림" panose="020B0600000101010101" pitchFamily="50" charset="-127"/>
              </a:rPr>
              <a:t>Examples of IEEE </a:t>
            </a:r>
            <a:r>
              <a:rPr lang="en-US" altLang="ko-KR" sz="1200" dirty="0">
                <a:ea typeface="굴림" panose="020B0600000101010101" pitchFamily="50" charset="-127"/>
              </a:rPr>
              <a:t>802.15.4 </a:t>
            </a:r>
            <a:r>
              <a:rPr lang="en-US" altLang="ko-KR" sz="1200" dirty="0" err="1" smtClean="0">
                <a:ea typeface="굴림" panose="020B0600000101010101" pitchFamily="50" charset="-127"/>
              </a:rPr>
              <a:t>superframe</a:t>
            </a:r>
            <a:r>
              <a:rPr lang="en-US" altLang="ko-KR" sz="1200" dirty="0" smtClean="0">
                <a:ea typeface="굴림" panose="020B0600000101010101" pitchFamily="50" charset="-127"/>
              </a:rPr>
              <a:t> structures</a:t>
            </a:r>
            <a:endParaRPr lang="ko-KR" altLang="en-US" sz="1200" dirty="0">
              <a:ea typeface="굴림" panose="020B0600000101010101" pitchFamily="50" charset="-127"/>
            </a:endParaRPr>
          </a:p>
        </p:txBody>
      </p:sp>
      <p:pic>
        <p:nvPicPr>
          <p:cNvPr id="5" name="그림 4"/>
          <p:cNvPicPr>
            <a:picLocks noChangeAspect="1"/>
          </p:cNvPicPr>
          <p:nvPr/>
        </p:nvPicPr>
        <p:blipFill rotWithShape="1">
          <a:blip r:embed="rId4"/>
          <a:srcRect t="1" b="50254"/>
          <a:stretch/>
        </p:blipFill>
        <p:spPr>
          <a:xfrm>
            <a:off x="1733265" y="4304966"/>
            <a:ext cx="6204379" cy="953692"/>
          </a:xfrm>
          <a:prstGeom prst="rect">
            <a:avLst/>
          </a:prstGeom>
        </p:spPr>
      </p:pic>
      <p:pic>
        <p:nvPicPr>
          <p:cNvPr id="7" name="그림 6"/>
          <p:cNvPicPr>
            <a:picLocks noChangeAspect="1"/>
          </p:cNvPicPr>
          <p:nvPr/>
        </p:nvPicPr>
        <p:blipFill>
          <a:blip r:embed="rId5"/>
          <a:stretch>
            <a:fillRect/>
          </a:stretch>
        </p:blipFill>
        <p:spPr>
          <a:xfrm>
            <a:off x="5141798" y="5369885"/>
            <a:ext cx="3619074" cy="769317"/>
          </a:xfrm>
          <a:prstGeom prst="rect">
            <a:avLst/>
          </a:prstGeom>
        </p:spPr>
      </p:pic>
      <p:pic>
        <p:nvPicPr>
          <p:cNvPr id="10" name="그림 9"/>
          <p:cNvPicPr>
            <a:picLocks noChangeAspect="1"/>
          </p:cNvPicPr>
          <p:nvPr/>
        </p:nvPicPr>
        <p:blipFill>
          <a:blip r:embed="rId6"/>
          <a:stretch>
            <a:fillRect/>
          </a:stretch>
        </p:blipFill>
        <p:spPr>
          <a:xfrm>
            <a:off x="1115616" y="5356577"/>
            <a:ext cx="3681684" cy="78262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de-DE" sz="3200" dirty="0"/>
              <a:t>Superframe structure in IEEE.802.15.4k</a:t>
            </a:r>
            <a:endParaRPr lang="ko-KR" altLang="en-US" sz="3200" dirty="0"/>
          </a:p>
        </p:txBody>
      </p:sp>
      <p:sp>
        <p:nvSpPr>
          <p:cNvPr id="3" name="내용 개체 틀 2"/>
          <p:cNvSpPr>
            <a:spLocks noGrp="1"/>
          </p:cNvSpPr>
          <p:nvPr>
            <p:ph idx="1"/>
          </p:nvPr>
        </p:nvSpPr>
        <p:spPr>
          <a:xfrm>
            <a:off x="685800" y="1916832"/>
            <a:ext cx="7772400" cy="4114800"/>
          </a:xfrm>
        </p:spPr>
        <p:txBody>
          <a:bodyPr/>
          <a:lstStyle/>
          <a:p>
            <a:r>
              <a:rPr lang="en-US" altLang="ko-KR" dirty="0"/>
              <a:t>The size of </a:t>
            </a:r>
            <a:r>
              <a:rPr lang="en-US" altLang="ko-KR" dirty="0" smtClean="0"/>
              <a:t>CFP may </a:t>
            </a:r>
            <a:r>
              <a:rPr lang="en-US" altLang="ko-KR" dirty="0"/>
              <a:t>vary depending on demand </a:t>
            </a:r>
            <a:r>
              <a:rPr lang="en-US" altLang="ko-KR" dirty="0" smtClean="0"/>
              <a:t>by </a:t>
            </a:r>
            <a:r>
              <a:rPr lang="en-US" altLang="ko-KR" dirty="0"/>
              <a:t>associated network </a:t>
            </a:r>
            <a:r>
              <a:rPr lang="en-US" altLang="ko-KR" dirty="0" smtClean="0"/>
              <a:t>devices</a:t>
            </a:r>
            <a:r>
              <a:rPr lang="en-US" altLang="ko-KR" dirty="0"/>
              <a:t>.</a:t>
            </a:r>
          </a:p>
          <a:p>
            <a:r>
              <a:rPr lang="en-US" altLang="ko-KR" dirty="0" smtClean="0"/>
              <a:t>The </a:t>
            </a:r>
            <a:r>
              <a:rPr lang="en-US" altLang="ko-KR" dirty="0"/>
              <a:t>beginning of </a:t>
            </a:r>
            <a:r>
              <a:rPr lang="en-US" altLang="ko-KR" dirty="0" smtClean="0"/>
              <a:t>CFP and the duration </a:t>
            </a:r>
            <a:r>
              <a:rPr lang="en-US" altLang="ko-KR" dirty="0"/>
              <a:t>of </a:t>
            </a:r>
            <a:r>
              <a:rPr lang="en-US" altLang="ko-KR" dirty="0" err="1" smtClean="0"/>
              <a:t>superframe</a:t>
            </a:r>
            <a:r>
              <a:rPr lang="en-US" altLang="ko-KR" dirty="0" smtClean="0"/>
              <a:t> are informed to the attached network devices by the PAN coordinator in its beacon.</a:t>
            </a:r>
          </a:p>
          <a:p>
            <a:pPr marL="0" indent="0">
              <a:buNone/>
            </a:pPr>
            <a:endParaRPr lang="en-US" altLang="ko-KR" dirty="0"/>
          </a:p>
          <a:p>
            <a:r>
              <a:rPr lang="en-US" altLang="ko-KR" dirty="0" smtClean="0"/>
              <a:t>Disadvantages:</a:t>
            </a:r>
          </a:p>
          <a:p>
            <a:pPr lvl="1"/>
            <a:r>
              <a:rPr lang="en-US" altLang="ko-KR" dirty="0" smtClean="0"/>
              <a:t>During CAP, </a:t>
            </a:r>
            <a:r>
              <a:rPr lang="en-US" altLang="de-DE" dirty="0" smtClean="0"/>
              <a:t>throughput </a:t>
            </a:r>
            <a:r>
              <a:rPr lang="en-US" altLang="de-DE" dirty="0"/>
              <a:t>is around 37% under the slotted </a:t>
            </a:r>
            <a:r>
              <a:rPr lang="en-US" altLang="de-DE" dirty="0" smtClean="0"/>
              <a:t>ALOHA.</a:t>
            </a:r>
          </a:p>
          <a:p>
            <a:pPr lvl="1"/>
            <a:r>
              <a:rPr lang="en-US" altLang="de-DE" dirty="0" smtClean="0"/>
              <a:t>Energy </a:t>
            </a:r>
            <a:r>
              <a:rPr lang="en-US" altLang="de-DE" dirty="0"/>
              <a:t>waste </a:t>
            </a:r>
            <a:r>
              <a:rPr lang="en-US" altLang="de-DE" dirty="0" smtClean="0"/>
              <a:t>caused by collisions. </a:t>
            </a:r>
          </a:p>
          <a:p>
            <a:endParaRPr lang="ko-KR" altLang="en-US" dirty="0"/>
          </a:p>
        </p:txBody>
      </p:sp>
      <p:sp>
        <p:nvSpPr>
          <p:cNvPr id="4" name="날짜 개체 틀 3"/>
          <p:cNvSpPr>
            <a:spLocks noGrp="1"/>
          </p:cNvSpPr>
          <p:nvPr>
            <p:ph type="dt" sz="half" idx="10"/>
          </p:nvPr>
        </p:nvSpPr>
        <p:spPr/>
        <p:txBody>
          <a:bodyPr/>
          <a:lstStyle/>
          <a:p>
            <a:r>
              <a:rPr lang="en-US" altLang="de-DE" dirty="0"/>
              <a:t>July 2018</a:t>
            </a:r>
          </a:p>
        </p:txBody>
      </p:sp>
      <p:sp>
        <p:nvSpPr>
          <p:cNvPr id="5" name="바닥글 개체 틀 4"/>
          <p:cNvSpPr>
            <a:spLocks noGrp="1"/>
          </p:cNvSpPr>
          <p:nvPr>
            <p:ph type="ftr" sz="quarter" idx="11"/>
          </p:nvPr>
        </p:nvSpPr>
        <p:spPr/>
        <p:txBody>
          <a:bodyPr/>
          <a:lstStyle/>
          <a:p>
            <a:r>
              <a:rPr lang="en-US" altLang="de-DE" dirty="0" err="1"/>
              <a:t>Eunhye</a:t>
            </a:r>
            <a:r>
              <a:rPr lang="en-US" altLang="de-DE" dirty="0"/>
              <a:t> Park, KAIST</a:t>
            </a:r>
          </a:p>
        </p:txBody>
      </p:sp>
      <p:sp>
        <p:nvSpPr>
          <p:cNvPr id="6" name="슬라이드 번호 개체 틀 5"/>
          <p:cNvSpPr>
            <a:spLocks noGrp="1"/>
          </p:cNvSpPr>
          <p:nvPr>
            <p:ph type="sldNum" sz="quarter" idx="12"/>
          </p:nvPr>
        </p:nvSpPr>
        <p:spPr/>
        <p:txBody>
          <a:bodyPr/>
          <a:lstStyle/>
          <a:p>
            <a:pPr>
              <a:defRPr/>
            </a:pPr>
            <a:r>
              <a:rPr lang="en-US" altLang="de-DE" smtClean="0"/>
              <a:t>Slide </a:t>
            </a:r>
            <a:fld id="{CAF91CDA-7A27-46E4-951B-44BC46EC08BB}" type="slidenum">
              <a:rPr lang="en-US" altLang="de-DE" smtClean="0"/>
              <a:pPr>
                <a:defRPr/>
              </a:pPr>
              <a:t>5</a:t>
            </a:fld>
            <a:endParaRPr lang="en-US" altLang="de-DE"/>
          </a:p>
        </p:txBody>
      </p:sp>
    </p:spTree>
    <p:extLst>
      <p:ext uri="{BB962C8B-B14F-4D97-AF65-F5344CB8AC3E}">
        <p14:creationId xmlns:p14="http://schemas.microsoft.com/office/powerpoint/2010/main" val="96975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nummernplatzhalter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1C765B4D-EBF4-4139-8199-B14904D8F87F}" type="slidenum">
              <a:rPr lang="en-US" altLang="de-DE" sz="1200" smtClean="0">
                <a:latin typeface="Times New Roman" panose="02020603050405020304" pitchFamily="18" charset="0"/>
              </a:rPr>
              <a:pPr>
                <a:spcBef>
                  <a:spcPct val="0"/>
                </a:spcBef>
                <a:buFontTx/>
                <a:buNone/>
              </a:pPr>
              <a:t>6</a:t>
            </a:fld>
            <a:endParaRPr lang="en-US" altLang="de-DE" sz="1200" smtClean="0">
              <a:latin typeface="Times New Roman" panose="02020603050405020304" pitchFamily="18" charset="0"/>
            </a:endParaRPr>
          </a:p>
        </p:txBody>
      </p:sp>
      <p:sp>
        <p:nvSpPr>
          <p:cNvPr id="23555" name="Rectangle 2"/>
          <p:cNvSpPr>
            <a:spLocks noGrp="1" noChangeArrowheads="1"/>
          </p:cNvSpPr>
          <p:nvPr>
            <p:ph type="title"/>
          </p:nvPr>
        </p:nvSpPr>
        <p:spPr/>
        <p:txBody>
          <a:bodyPr/>
          <a:lstStyle/>
          <a:p>
            <a:pPr eaLnBrk="1" hangingPunct="1"/>
            <a:r>
              <a:rPr lang="en-US" altLang="de-DE" sz="3200" dirty="0" smtClean="0"/>
              <a:t>Scalable Multiple Access Frame Structure</a:t>
            </a:r>
          </a:p>
        </p:txBody>
      </p:sp>
      <p:sp>
        <p:nvSpPr>
          <p:cNvPr id="8196" name="Rectangle 3"/>
          <p:cNvSpPr>
            <a:spLocks noGrp="1" noChangeArrowheads="1"/>
          </p:cNvSpPr>
          <p:nvPr>
            <p:ph type="body" idx="1"/>
          </p:nvPr>
        </p:nvSpPr>
        <p:spPr>
          <a:xfrm>
            <a:off x="685800" y="1628775"/>
            <a:ext cx="7772400" cy="4467225"/>
          </a:xfrm>
        </p:spPr>
        <p:txBody>
          <a:bodyPr/>
          <a:lstStyle/>
          <a:p>
            <a:pPr marL="0" indent="0" eaLnBrk="1" hangingPunct="1">
              <a:buFontTx/>
              <a:buNone/>
              <a:defRPr/>
            </a:pPr>
            <a:r>
              <a:rPr lang="en-US" altLang="de-DE" dirty="0" smtClean="0"/>
              <a:t>Proposal to lower energy consumption:</a:t>
            </a:r>
            <a:endParaRPr lang="en-US" altLang="ko-KR" dirty="0" smtClean="0"/>
          </a:p>
          <a:p>
            <a:pPr eaLnBrk="1" hangingPunct="1">
              <a:defRPr/>
            </a:pPr>
            <a:r>
              <a:rPr lang="en-US" altLang="ko-KR" dirty="0" smtClean="0"/>
              <a:t>Short request (REQ) message (without data payload)</a:t>
            </a:r>
            <a:endParaRPr lang="en-US" altLang="ko-KR" dirty="0"/>
          </a:p>
          <a:p>
            <a:pPr eaLnBrk="1" hangingPunct="1">
              <a:defRPr/>
            </a:pPr>
            <a:r>
              <a:rPr lang="en-US" altLang="ko-KR" dirty="0" smtClean="0"/>
              <a:t>Reservation-based transmission for successfully contended nodes in RP.</a:t>
            </a:r>
          </a:p>
          <a:p>
            <a:pPr eaLnBrk="1" hangingPunct="1">
              <a:defRPr/>
            </a:pPr>
            <a:r>
              <a:rPr lang="en-US" altLang="ko-KR" dirty="0" smtClean="0"/>
              <a:t>Flexible length of a frame depending on the number of successful REQ messages specified in CAP</a:t>
            </a:r>
            <a:endParaRPr lang="en-US" altLang="de-DE" dirty="0" smtClean="0"/>
          </a:p>
        </p:txBody>
      </p:sp>
      <p:sp>
        <p:nvSpPr>
          <p:cNvPr id="23557" name="Datumsplatzhalter 1"/>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dirty="0" smtClean="0">
                <a:latin typeface="Times New Roman" panose="02020603050405020304" pitchFamily="18" charset="0"/>
              </a:rPr>
              <a:t>July 2018</a:t>
            </a:r>
          </a:p>
        </p:txBody>
      </p:sp>
      <p:sp>
        <p:nvSpPr>
          <p:cNvPr id="23558" name="Fußzeilenplatzhalter 2"/>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dirty="0" err="1" smtClean="0">
                <a:latin typeface="Times New Roman" panose="02020603050405020304" pitchFamily="18" charset="0"/>
              </a:rPr>
              <a:t>Eunhye</a:t>
            </a:r>
            <a:r>
              <a:rPr lang="en-US" altLang="de-DE" sz="1200" dirty="0" smtClean="0">
                <a:latin typeface="Times New Roman" panose="02020603050405020304" pitchFamily="18" charset="0"/>
              </a:rPr>
              <a:t> Park, KAIST</a:t>
            </a:r>
          </a:p>
        </p:txBody>
      </p:sp>
      <p:cxnSp>
        <p:nvCxnSpPr>
          <p:cNvPr id="23560" name="직선 화살표 연결선 4"/>
          <p:cNvCxnSpPr>
            <a:cxnSpLocks noChangeShapeType="1"/>
          </p:cNvCxnSpPr>
          <p:nvPr/>
        </p:nvCxnSpPr>
        <p:spPr bwMode="auto">
          <a:xfrm>
            <a:off x="4499992" y="4844535"/>
            <a:ext cx="0" cy="379412"/>
          </a:xfrm>
          <a:prstGeom prst="straightConnector1">
            <a:avLst/>
          </a:prstGeom>
          <a:noFill/>
          <a:ln w="38100" algn="ctr">
            <a:solidFill>
              <a:schemeClr val="accent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61" name="TextBox 6"/>
          <p:cNvSpPr txBox="1">
            <a:spLocks noChangeArrowheads="1"/>
          </p:cNvSpPr>
          <p:nvPr/>
        </p:nvSpPr>
        <p:spPr bwMode="auto">
          <a:xfrm>
            <a:off x="6990217" y="6013450"/>
            <a:ext cx="1770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ko-KR" sz="1200" dirty="0">
                <a:ea typeface="굴림" panose="020B0600000101010101" pitchFamily="50" charset="-127"/>
              </a:rPr>
              <a:t>NP: Notification period</a:t>
            </a:r>
          </a:p>
          <a:p>
            <a:pPr>
              <a:spcBef>
                <a:spcPct val="0"/>
              </a:spcBef>
              <a:buFontTx/>
              <a:buNone/>
            </a:pPr>
            <a:r>
              <a:rPr lang="en-US" altLang="ko-KR" sz="1200" dirty="0">
                <a:ea typeface="굴림" panose="020B0600000101010101" pitchFamily="50" charset="-127"/>
              </a:rPr>
              <a:t>RP: Reservation period</a:t>
            </a:r>
            <a:endParaRPr lang="ko-KR" altLang="en-US" sz="1200" dirty="0">
              <a:ea typeface="굴림" panose="020B0600000101010101" pitchFamily="50" charset="-127"/>
            </a:endParaRPr>
          </a:p>
        </p:txBody>
      </p:sp>
      <p:pic>
        <p:nvPicPr>
          <p:cNvPr id="2" name="그림 1"/>
          <p:cNvPicPr>
            <a:picLocks noChangeAspect="1"/>
          </p:cNvPicPr>
          <p:nvPr/>
        </p:nvPicPr>
        <p:blipFill>
          <a:blip r:embed="rId3"/>
          <a:stretch>
            <a:fillRect/>
          </a:stretch>
        </p:blipFill>
        <p:spPr>
          <a:xfrm>
            <a:off x="1785938" y="3789338"/>
            <a:ext cx="5426850" cy="1153600"/>
          </a:xfrm>
          <a:prstGeom prst="rect">
            <a:avLst/>
          </a:prstGeom>
        </p:spPr>
      </p:pic>
      <p:pic>
        <p:nvPicPr>
          <p:cNvPr id="5" name="그림 4"/>
          <p:cNvPicPr>
            <a:picLocks noChangeAspect="1"/>
          </p:cNvPicPr>
          <p:nvPr/>
        </p:nvPicPr>
        <p:blipFill>
          <a:blip r:embed="rId4"/>
          <a:stretch>
            <a:fillRect/>
          </a:stretch>
        </p:blipFill>
        <p:spPr>
          <a:xfrm>
            <a:off x="1785938" y="5157192"/>
            <a:ext cx="5522366" cy="1064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de-DE" sz="3200" dirty="0"/>
              <a:t>Scalable Multiple Access Frame Structure</a:t>
            </a:r>
            <a:endParaRPr lang="ko-KR" altLang="en-US" sz="3200" dirty="0"/>
          </a:p>
        </p:txBody>
      </p:sp>
      <p:sp>
        <p:nvSpPr>
          <p:cNvPr id="3" name="내용 개체 틀 2"/>
          <p:cNvSpPr>
            <a:spLocks noGrp="1"/>
          </p:cNvSpPr>
          <p:nvPr>
            <p:ph idx="1"/>
          </p:nvPr>
        </p:nvSpPr>
        <p:spPr/>
        <p:txBody>
          <a:bodyPr/>
          <a:lstStyle/>
          <a:p>
            <a:r>
              <a:rPr lang="en-US" altLang="ko-KR" dirty="0" smtClean="0"/>
              <a:t>The general MAC frame format – REQ message</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marL="0" indent="0">
              <a:buNone/>
            </a:pPr>
            <a:endParaRPr lang="en-US" altLang="ko-KR" sz="2800" dirty="0"/>
          </a:p>
          <a:p>
            <a:pPr lvl="1"/>
            <a:r>
              <a:rPr lang="en-US" altLang="ko-KR" dirty="0"/>
              <a:t>PHY packet fields: Preamble (32 bits), Start of packet delimiter (8 bits), PHY header (8 bits) </a:t>
            </a:r>
            <a:r>
              <a:rPr lang="en-US" altLang="ko-KR" dirty="0">
                <a:sym typeface="Wingdings" panose="05000000000000000000" pitchFamily="2" charset="2"/>
              </a:rPr>
              <a:t> 6 bytes</a:t>
            </a:r>
            <a:endParaRPr lang="ko-KR" altLang="en-US" dirty="0"/>
          </a:p>
          <a:p>
            <a:pPr lvl="1"/>
            <a:r>
              <a:rPr lang="en-US" altLang="ko-KR" dirty="0" smtClean="0"/>
              <a:t>REQ message does not contain payload.</a:t>
            </a:r>
            <a:endParaRPr lang="ko-KR" altLang="en-US" dirty="0"/>
          </a:p>
        </p:txBody>
      </p:sp>
      <p:sp>
        <p:nvSpPr>
          <p:cNvPr id="4" name="날짜 개체 틀 3"/>
          <p:cNvSpPr>
            <a:spLocks noGrp="1"/>
          </p:cNvSpPr>
          <p:nvPr>
            <p:ph type="dt" sz="half" idx="10"/>
          </p:nvPr>
        </p:nvSpPr>
        <p:spPr/>
        <p:txBody>
          <a:bodyPr/>
          <a:lstStyle/>
          <a:p>
            <a:pPr>
              <a:defRPr/>
            </a:pPr>
            <a:r>
              <a:rPr lang="en-US" altLang="de-DE" dirty="0" smtClean="0"/>
              <a:t>July 2018</a:t>
            </a:r>
            <a:endParaRPr lang="en-US" altLang="de-DE" dirty="0"/>
          </a:p>
        </p:txBody>
      </p:sp>
      <p:sp>
        <p:nvSpPr>
          <p:cNvPr id="5" name="바닥글 개체 틀 4"/>
          <p:cNvSpPr>
            <a:spLocks noGrp="1"/>
          </p:cNvSpPr>
          <p:nvPr>
            <p:ph type="ftr" sz="quarter" idx="11"/>
          </p:nvPr>
        </p:nvSpPr>
        <p:spPr/>
        <p:txBody>
          <a:bodyPr/>
          <a:lstStyle/>
          <a:p>
            <a:r>
              <a:rPr lang="en-US" altLang="de-DE" dirty="0" err="1"/>
              <a:t>Eunhye</a:t>
            </a:r>
            <a:r>
              <a:rPr lang="en-US" altLang="de-DE" dirty="0"/>
              <a:t> Park, KAIST</a:t>
            </a:r>
          </a:p>
        </p:txBody>
      </p:sp>
      <p:sp>
        <p:nvSpPr>
          <p:cNvPr id="6" name="슬라이드 번호 개체 틀 5"/>
          <p:cNvSpPr>
            <a:spLocks noGrp="1"/>
          </p:cNvSpPr>
          <p:nvPr>
            <p:ph type="sldNum" sz="quarter" idx="12"/>
          </p:nvPr>
        </p:nvSpPr>
        <p:spPr/>
        <p:txBody>
          <a:bodyPr/>
          <a:lstStyle/>
          <a:p>
            <a:pPr>
              <a:defRPr/>
            </a:pPr>
            <a:r>
              <a:rPr lang="en-US" altLang="de-DE" smtClean="0"/>
              <a:t>Slide </a:t>
            </a:r>
            <a:fld id="{CAF91CDA-7A27-46E4-951B-44BC46EC08BB}" type="slidenum">
              <a:rPr lang="en-US" altLang="de-DE" smtClean="0"/>
              <a:pPr>
                <a:defRPr/>
              </a:pPr>
              <a:t>7</a:t>
            </a:fld>
            <a:endParaRPr lang="en-US" altLang="de-DE"/>
          </a:p>
        </p:txBody>
      </p:sp>
      <p:sp>
        <p:nvSpPr>
          <p:cNvPr id="15" name="오른쪽 화살표 14"/>
          <p:cNvSpPr/>
          <p:nvPr/>
        </p:nvSpPr>
        <p:spPr bwMode="auto">
          <a:xfrm>
            <a:off x="5196654" y="3858580"/>
            <a:ext cx="419797" cy="360040"/>
          </a:xfrm>
          <a:prstGeom prst="rightArrow">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8" name="그림 17"/>
          <p:cNvPicPr>
            <a:picLocks noChangeAspect="1"/>
          </p:cNvPicPr>
          <p:nvPr/>
        </p:nvPicPr>
        <p:blipFill>
          <a:blip r:embed="rId2"/>
          <a:stretch>
            <a:fillRect/>
          </a:stretch>
        </p:blipFill>
        <p:spPr>
          <a:xfrm>
            <a:off x="13978" y="2492896"/>
            <a:ext cx="4869906" cy="2940530"/>
          </a:xfrm>
          <a:prstGeom prst="rect">
            <a:avLst/>
          </a:prstGeom>
        </p:spPr>
      </p:pic>
      <p:pic>
        <p:nvPicPr>
          <p:cNvPr id="21" name="그림 20"/>
          <p:cNvPicPr>
            <a:picLocks noChangeAspect="1"/>
          </p:cNvPicPr>
          <p:nvPr/>
        </p:nvPicPr>
        <p:blipFill>
          <a:blip r:embed="rId3"/>
          <a:stretch>
            <a:fillRect/>
          </a:stretch>
        </p:blipFill>
        <p:spPr>
          <a:xfrm>
            <a:off x="5289062" y="3429000"/>
            <a:ext cx="3518876" cy="1901680"/>
          </a:xfrm>
          <a:prstGeom prst="rect">
            <a:avLst/>
          </a:prstGeom>
        </p:spPr>
      </p:pic>
      <p:pic>
        <p:nvPicPr>
          <p:cNvPr id="7" name="그림 6"/>
          <p:cNvPicPr>
            <a:picLocks noChangeAspect="1"/>
          </p:cNvPicPr>
          <p:nvPr/>
        </p:nvPicPr>
        <p:blipFill>
          <a:blip r:embed="rId4"/>
          <a:stretch>
            <a:fillRect/>
          </a:stretch>
        </p:blipFill>
        <p:spPr>
          <a:xfrm>
            <a:off x="5688181" y="2508136"/>
            <a:ext cx="2720638" cy="884802"/>
          </a:xfrm>
          <a:prstGeom prst="rect">
            <a:avLst/>
          </a:prstGeom>
        </p:spPr>
      </p:pic>
    </p:spTree>
    <p:extLst>
      <p:ext uri="{BB962C8B-B14F-4D97-AF65-F5344CB8AC3E}">
        <p14:creationId xmlns:p14="http://schemas.microsoft.com/office/powerpoint/2010/main" val="87980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de-DE" sz="3200" dirty="0"/>
              <a:t>Scalable Multiple Access Frame Structure</a:t>
            </a:r>
            <a:endParaRPr lang="ko-KR" altLang="en-US" sz="3200" dirty="0"/>
          </a:p>
        </p:txBody>
      </p:sp>
      <p:sp>
        <p:nvSpPr>
          <p:cNvPr id="3" name="내용 개체 틀 2"/>
          <p:cNvSpPr>
            <a:spLocks noGrp="1"/>
          </p:cNvSpPr>
          <p:nvPr>
            <p:ph idx="1"/>
          </p:nvPr>
        </p:nvSpPr>
        <p:spPr/>
        <p:txBody>
          <a:bodyPr/>
          <a:lstStyle/>
          <a:p>
            <a:r>
              <a:rPr lang="en-US" altLang="ko-KR" dirty="0" smtClean="0"/>
              <a:t>NP MAC frame </a:t>
            </a:r>
            <a:r>
              <a:rPr lang="en-US" altLang="ko-KR" dirty="0"/>
              <a:t>f</a:t>
            </a:r>
            <a:r>
              <a:rPr lang="en-US" altLang="ko-KR" dirty="0" smtClean="0"/>
              <a:t>ormat</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r>
              <a:rPr lang="en-US" altLang="ko-KR" dirty="0" smtClean="0"/>
              <a:t>Similar</a:t>
            </a:r>
            <a:r>
              <a:rPr lang="ko-KR" altLang="en-US" dirty="0" smtClean="0"/>
              <a:t> </a:t>
            </a:r>
            <a:r>
              <a:rPr lang="en-US" altLang="ko-KR" dirty="0" smtClean="0"/>
              <a:t>to the beacon frame format.</a:t>
            </a:r>
          </a:p>
          <a:p>
            <a:pPr lvl="1"/>
            <a:r>
              <a:rPr lang="en-US" altLang="ko-KR" dirty="0"/>
              <a:t>A</a:t>
            </a:r>
            <a:r>
              <a:rPr lang="en-US" altLang="ko-KR" dirty="0" smtClean="0"/>
              <a:t> duration between NP to next beacon depends on the number of devices succeeded in CAP</a:t>
            </a:r>
            <a:r>
              <a:rPr lang="en-US" altLang="ko-KR" dirty="0"/>
              <a:t> </a:t>
            </a:r>
            <a:r>
              <a:rPr lang="en-US" altLang="ko-KR" dirty="0" smtClean="0"/>
              <a:t>(Scalable)</a:t>
            </a:r>
            <a:endParaRPr lang="ko-KR" altLang="en-US" dirty="0"/>
          </a:p>
        </p:txBody>
      </p:sp>
      <p:sp>
        <p:nvSpPr>
          <p:cNvPr id="4" name="날짜 개체 틀 3"/>
          <p:cNvSpPr>
            <a:spLocks noGrp="1"/>
          </p:cNvSpPr>
          <p:nvPr>
            <p:ph type="dt" sz="half" idx="10"/>
          </p:nvPr>
        </p:nvSpPr>
        <p:spPr/>
        <p:txBody>
          <a:bodyPr/>
          <a:lstStyle/>
          <a:p>
            <a:r>
              <a:rPr lang="en-US" altLang="de-DE" dirty="0"/>
              <a:t>July 2018</a:t>
            </a:r>
          </a:p>
        </p:txBody>
      </p:sp>
      <p:sp>
        <p:nvSpPr>
          <p:cNvPr id="5" name="바닥글 개체 틀 4"/>
          <p:cNvSpPr>
            <a:spLocks noGrp="1"/>
          </p:cNvSpPr>
          <p:nvPr>
            <p:ph type="ftr" sz="quarter" idx="11"/>
          </p:nvPr>
        </p:nvSpPr>
        <p:spPr/>
        <p:txBody>
          <a:bodyPr/>
          <a:lstStyle/>
          <a:p>
            <a:r>
              <a:rPr lang="en-US" altLang="de-DE" dirty="0" err="1"/>
              <a:t>Eunhye</a:t>
            </a:r>
            <a:r>
              <a:rPr lang="en-US" altLang="de-DE" dirty="0"/>
              <a:t> Park, KAIST</a:t>
            </a:r>
          </a:p>
        </p:txBody>
      </p:sp>
      <p:sp>
        <p:nvSpPr>
          <p:cNvPr id="6" name="슬라이드 번호 개체 틀 5"/>
          <p:cNvSpPr>
            <a:spLocks noGrp="1"/>
          </p:cNvSpPr>
          <p:nvPr>
            <p:ph type="sldNum" sz="quarter" idx="12"/>
          </p:nvPr>
        </p:nvSpPr>
        <p:spPr/>
        <p:txBody>
          <a:bodyPr/>
          <a:lstStyle/>
          <a:p>
            <a:pPr>
              <a:defRPr/>
            </a:pPr>
            <a:r>
              <a:rPr lang="en-US" altLang="de-DE" smtClean="0"/>
              <a:t>Slide </a:t>
            </a:r>
            <a:fld id="{CAF91CDA-7A27-46E4-951B-44BC46EC08BB}" type="slidenum">
              <a:rPr lang="en-US" altLang="de-DE" smtClean="0"/>
              <a:pPr>
                <a:defRPr/>
              </a:pPr>
              <a:t>8</a:t>
            </a:fld>
            <a:endParaRPr lang="en-US" altLang="de-DE"/>
          </a:p>
        </p:txBody>
      </p:sp>
      <p:grpSp>
        <p:nvGrpSpPr>
          <p:cNvPr id="13" name="그룹 12"/>
          <p:cNvGrpSpPr/>
          <p:nvPr/>
        </p:nvGrpSpPr>
        <p:grpSpPr>
          <a:xfrm>
            <a:off x="1155700" y="2420938"/>
            <a:ext cx="6832600" cy="1617662"/>
            <a:chOff x="899724" y="2396706"/>
            <a:chExt cx="6832600" cy="1617662"/>
          </a:xfrm>
        </p:grpSpPr>
        <p:sp>
          <p:nvSpPr>
            <p:cNvPr id="15" name="Line 6"/>
            <p:cNvSpPr>
              <a:spLocks noChangeShapeType="1"/>
            </p:cNvSpPr>
            <p:nvPr/>
          </p:nvSpPr>
          <p:spPr bwMode="auto">
            <a:xfrm flipH="1">
              <a:off x="2015555" y="3576738"/>
              <a:ext cx="1548332" cy="43763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sp>
          <p:nvSpPr>
            <p:cNvPr id="16" name="Line 7"/>
            <p:cNvSpPr>
              <a:spLocks noChangeShapeType="1"/>
            </p:cNvSpPr>
            <p:nvPr/>
          </p:nvSpPr>
          <p:spPr bwMode="auto">
            <a:xfrm>
              <a:off x="4409316" y="3579635"/>
              <a:ext cx="3147068" cy="4342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ko-KR" altLang="en-US"/>
            </a:p>
          </p:txBody>
        </p:sp>
        <p:graphicFrame>
          <p:nvGraphicFramePr>
            <p:cNvPr id="17" name="Object 9"/>
            <p:cNvGraphicFramePr>
              <a:graphicFrameLocks noChangeAspect="1"/>
            </p:cNvGraphicFramePr>
            <p:nvPr>
              <p:extLst>
                <p:ext uri="{D42A27DB-BD31-4B8C-83A1-F6EECF244321}">
                  <p14:modId xmlns:p14="http://schemas.microsoft.com/office/powerpoint/2010/main" val="636126526"/>
                </p:ext>
              </p:extLst>
            </p:nvPr>
          </p:nvGraphicFramePr>
          <p:xfrm>
            <a:off x="899724" y="2396706"/>
            <a:ext cx="6832600" cy="1179512"/>
          </p:xfrm>
          <a:graphic>
            <a:graphicData uri="http://schemas.openxmlformats.org/presentationml/2006/ole">
              <mc:AlternateContent xmlns:mc="http://schemas.openxmlformats.org/markup-compatibility/2006">
                <mc:Choice xmlns:v="urn:schemas-microsoft-com:vml" Requires="v">
                  <p:oleObj spid="_x0000_s1057" name="워크시트" r:id="rId3" imgW="6286424" imgH="1085952" progId="Excel.Sheet.8">
                    <p:embed/>
                  </p:oleObj>
                </mc:Choice>
                <mc:Fallback>
                  <p:oleObj name="워크시트" r:id="rId3" imgW="6286424" imgH="1085952" progId="Excel.Sheet.8">
                    <p:embed/>
                    <p:pic>
                      <p:nvPicPr>
                        <p:cNvPr id="25" name="Object 9"/>
                        <p:cNvPicPr>
                          <a:picLocks noChangeAspect="1" noChangeArrowheads="1"/>
                        </p:cNvPicPr>
                        <p:nvPr/>
                      </p:nvPicPr>
                      <p:blipFill>
                        <a:blip r:embed="rId4"/>
                        <a:srcRect/>
                        <a:stretch>
                          <a:fillRect/>
                        </a:stretch>
                      </p:blipFill>
                      <p:spPr bwMode="auto">
                        <a:xfrm>
                          <a:off x="899724" y="2396706"/>
                          <a:ext cx="6832600" cy="1179512"/>
                        </a:xfrm>
                        <a:prstGeom prst="rect">
                          <a:avLst/>
                        </a:prstGeom>
                        <a:noFill/>
                        <a:ln>
                          <a:noFill/>
                        </a:ln>
                        <a:effectLst/>
                      </p:spPr>
                    </p:pic>
                  </p:oleObj>
                </mc:Fallback>
              </mc:AlternateContent>
            </a:graphicData>
          </a:graphic>
        </p:graphicFrame>
      </p:grpSp>
      <p:graphicFrame>
        <p:nvGraphicFramePr>
          <p:cNvPr id="18" name="Object 5"/>
          <p:cNvGraphicFramePr>
            <a:graphicFrameLocks noChangeAspect="1"/>
          </p:cNvGraphicFramePr>
          <p:nvPr>
            <p:extLst>
              <p:ext uri="{D42A27DB-BD31-4B8C-83A1-F6EECF244321}">
                <p14:modId xmlns:p14="http://schemas.microsoft.com/office/powerpoint/2010/main" val="3749214289"/>
              </p:ext>
            </p:extLst>
          </p:nvPr>
        </p:nvGraphicFramePr>
        <p:xfrm>
          <a:off x="2271532" y="4038600"/>
          <a:ext cx="5580780" cy="583704"/>
        </p:xfrm>
        <a:graphic>
          <a:graphicData uri="http://schemas.openxmlformats.org/presentationml/2006/ole">
            <mc:AlternateContent xmlns:mc="http://schemas.openxmlformats.org/markup-compatibility/2006">
              <mc:Choice xmlns:v="urn:schemas-microsoft-com:vml" Requires="v">
                <p:oleObj spid="_x0000_s1058" name="워크시트" r:id="rId5" imgW="5010239" imgH="523841" progId="Excel.Sheet.8">
                  <p:embed/>
                </p:oleObj>
              </mc:Choice>
              <mc:Fallback>
                <p:oleObj name="워크시트" r:id="rId5" imgW="5010239" imgH="523841" progId="Excel.Sheet.8">
                  <p:embed/>
                  <p:pic>
                    <p:nvPicPr>
                      <p:cNvPr id="78853" name="Object 5"/>
                      <p:cNvPicPr>
                        <a:picLocks noChangeAspect="1" noChangeArrowheads="1"/>
                      </p:cNvPicPr>
                      <p:nvPr/>
                    </p:nvPicPr>
                    <p:blipFill>
                      <a:blip r:embed="rId6"/>
                      <a:srcRect/>
                      <a:stretch>
                        <a:fillRect/>
                      </a:stretch>
                    </p:blipFill>
                    <p:spPr bwMode="auto">
                      <a:xfrm>
                        <a:off x="2271532" y="4038600"/>
                        <a:ext cx="5580780" cy="583704"/>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83620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제목 1"/>
          <p:cNvSpPr>
            <a:spLocks noGrp="1"/>
          </p:cNvSpPr>
          <p:nvPr>
            <p:ph type="title"/>
          </p:nvPr>
        </p:nvSpPr>
        <p:spPr/>
        <p:txBody>
          <a:bodyPr/>
          <a:lstStyle/>
          <a:p>
            <a:r>
              <a:rPr lang="en-US" altLang="de-DE" sz="3200" dirty="0" smtClean="0"/>
              <a:t>Scalable Multiple Access Frame Structure</a:t>
            </a:r>
            <a:endParaRPr lang="ko-KR" altLang="en-US" sz="3200" dirty="0" smtClean="0">
              <a:ea typeface="굴림" panose="020B0600000101010101" pitchFamily="50" charset="-127"/>
            </a:endParaRPr>
          </a:p>
        </p:txBody>
      </p:sp>
      <p:sp>
        <p:nvSpPr>
          <p:cNvPr id="25603" name="내용 개체 틀 2"/>
          <p:cNvSpPr>
            <a:spLocks noGrp="1"/>
          </p:cNvSpPr>
          <p:nvPr>
            <p:ph idx="1"/>
          </p:nvPr>
        </p:nvSpPr>
        <p:spPr>
          <a:xfrm>
            <a:off x="666750" y="2819400"/>
            <a:ext cx="7772400" cy="3243263"/>
          </a:xfrm>
        </p:spPr>
        <p:txBody>
          <a:bodyPr/>
          <a:lstStyle/>
          <a:p>
            <a:pPr eaLnBrk="1" hangingPunct="1"/>
            <a:r>
              <a:rPr lang="en-US" altLang="ko-KR" dirty="0" smtClean="0">
                <a:ea typeface="굴림" panose="020B0600000101010101" pitchFamily="50" charset="-127"/>
              </a:rPr>
              <a:t>During beacon period B, PAN coordinator announces the new start of a frame, and  length of CAP, etc. Contending parameters are included here.</a:t>
            </a:r>
          </a:p>
          <a:p>
            <a:pPr eaLnBrk="1" hangingPunct="1"/>
            <a:r>
              <a:rPr lang="en-US" altLang="ko-KR" dirty="0" smtClean="0">
                <a:ea typeface="굴림" panose="020B0600000101010101" pitchFamily="50" charset="-127"/>
              </a:rPr>
              <a:t>During CAP, nodes transmit a request signal (REQ) to PAN coordinator in slotted ALOHA manner (or CSMA/CA with shorter </a:t>
            </a:r>
            <a:r>
              <a:rPr lang="en-US" altLang="ko-KR" dirty="0" err="1" smtClean="0">
                <a:ea typeface="굴림" panose="020B0600000101010101" pitchFamily="50" charset="-127"/>
              </a:rPr>
              <a:t>backoff</a:t>
            </a:r>
            <a:r>
              <a:rPr lang="en-US" altLang="ko-KR" dirty="0" smtClean="0">
                <a:ea typeface="굴림" panose="020B0600000101010101" pitchFamily="50" charset="-127"/>
              </a:rPr>
              <a:t> parameters). </a:t>
            </a:r>
          </a:p>
          <a:p>
            <a:pPr eaLnBrk="1" hangingPunct="1"/>
            <a:r>
              <a:rPr lang="en-US" altLang="de-DE" dirty="0" smtClean="0"/>
              <a:t>During NP, </a:t>
            </a:r>
            <a:r>
              <a:rPr lang="en-US" altLang="ko-KR" dirty="0">
                <a:ea typeface="굴림" panose="020B0600000101010101" pitchFamily="50" charset="-127"/>
              </a:rPr>
              <a:t>PAN coordinator</a:t>
            </a:r>
            <a:r>
              <a:rPr lang="en-US" altLang="de-DE" dirty="0" smtClean="0"/>
              <a:t> announces the start of RP and broadcasts the transmission time allocation. </a:t>
            </a:r>
            <a:endParaRPr lang="en-US" altLang="ko-KR" dirty="0" smtClean="0">
              <a:ea typeface="굴림" panose="020B0600000101010101" pitchFamily="50" charset="-127"/>
            </a:endParaRPr>
          </a:p>
          <a:p>
            <a:pPr eaLnBrk="1" hangingPunct="1"/>
            <a:r>
              <a:rPr lang="en-US" altLang="ko-KR" dirty="0" smtClean="0">
                <a:ea typeface="굴림" panose="020B0600000101010101" pitchFamily="50" charset="-127"/>
              </a:rPr>
              <a:t>During RP, devices turn ON their radio modules and transmit the data packet during their own transmission time slots, turn OFF, otherwise.</a:t>
            </a:r>
          </a:p>
          <a:p>
            <a:endParaRPr lang="ko-KR" altLang="en-US" dirty="0" smtClean="0">
              <a:ea typeface="굴림" panose="020B0600000101010101" pitchFamily="50" charset="-127"/>
            </a:endParaRPr>
          </a:p>
        </p:txBody>
      </p:sp>
      <p:sp>
        <p:nvSpPr>
          <p:cNvPr id="25604" name="날짜 개체 틀 3"/>
          <p:cNvSpPr>
            <a:spLocks noGrp="1"/>
          </p:cNvSpPr>
          <p:nvPr>
            <p:ph type="dt" sz="quarter" idx="10"/>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400" dirty="0" smtClean="0">
                <a:latin typeface="Times New Roman" panose="02020603050405020304" pitchFamily="18" charset="0"/>
              </a:rPr>
              <a:t>July 2018</a:t>
            </a:r>
          </a:p>
        </p:txBody>
      </p:sp>
      <p:sp>
        <p:nvSpPr>
          <p:cNvPr id="25605" name="바닥글 개체 틀 4"/>
          <p:cNvSpPr>
            <a:spLocks noGrp="1"/>
          </p:cNvSpPr>
          <p:nvPr>
            <p:ph type="ftr" sz="quarter" idx="11"/>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dirty="0" err="1" smtClean="0">
                <a:latin typeface="Times New Roman" panose="02020603050405020304" pitchFamily="18" charset="0"/>
              </a:rPr>
              <a:t>Eunhye</a:t>
            </a:r>
            <a:r>
              <a:rPr lang="en-US" altLang="de-DE" sz="1200" dirty="0" smtClean="0">
                <a:latin typeface="Times New Roman" panose="02020603050405020304" pitchFamily="18" charset="0"/>
              </a:rPr>
              <a:t> Park, KAIST</a:t>
            </a:r>
          </a:p>
        </p:txBody>
      </p:sp>
      <p:sp>
        <p:nvSpPr>
          <p:cNvPr id="25606" name="슬라이드 번호 개체 틀 5"/>
          <p:cNvSpPr>
            <a:spLocks noGrp="1"/>
          </p:cNvSpPr>
          <p:nvPr>
            <p:ph type="sldNum" sz="quarter" idx="12"/>
          </p:nvPr>
        </p:nvSpPr>
        <p:spPr>
          <a:noFill/>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de-DE" sz="1200" smtClean="0">
                <a:latin typeface="Times New Roman" panose="02020603050405020304" pitchFamily="18" charset="0"/>
              </a:rPr>
              <a:t>Slide </a:t>
            </a:r>
            <a:fld id="{01EF1B1B-1C2F-43EF-A810-EBF1E11A8FEF}" type="slidenum">
              <a:rPr lang="en-US" altLang="de-DE" sz="1200" smtClean="0">
                <a:latin typeface="Times New Roman" panose="02020603050405020304" pitchFamily="18" charset="0"/>
              </a:rPr>
              <a:pPr>
                <a:spcBef>
                  <a:spcPct val="0"/>
                </a:spcBef>
                <a:buFontTx/>
                <a:buNone/>
              </a:pPr>
              <a:t>9</a:t>
            </a:fld>
            <a:endParaRPr lang="en-US" altLang="de-DE" sz="1200" smtClean="0">
              <a:latin typeface="Times New Roman" panose="02020603050405020304" pitchFamily="18" charset="0"/>
            </a:endParaRPr>
          </a:p>
        </p:txBody>
      </p:sp>
      <p:pic>
        <p:nvPicPr>
          <p:cNvPr id="8" name="그림 7"/>
          <p:cNvPicPr>
            <a:picLocks noChangeAspect="1"/>
          </p:cNvPicPr>
          <p:nvPr/>
        </p:nvPicPr>
        <p:blipFill>
          <a:blip r:embed="rId2"/>
          <a:stretch>
            <a:fillRect/>
          </a:stretch>
        </p:blipFill>
        <p:spPr>
          <a:xfrm>
            <a:off x="1763688" y="1659561"/>
            <a:ext cx="5760640" cy="110990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6725</TotalTime>
  <Words>985</Words>
  <Application>Microsoft Office PowerPoint</Application>
  <PresentationFormat>화면 슬라이드 쇼(4:3)</PresentationFormat>
  <Paragraphs>206</Paragraphs>
  <Slides>14</Slides>
  <Notes>6</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22" baseType="lpstr">
      <vt:lpstr>굴림</vt:lpstr>
      <vt:lpstr>맑은 고딕</vt:lpstr>
      <vt:lpstr>Arial</vt:lpstr>
      <vt:lpstr>Cambria Math</vt:lpstr>
      <vt:lpstr>Times New Roman</vt:lpstr>
      <vt:lpstr>Wingdings</vt:lpstr>
      <vt:lpstr>IEEE-P802_15(1)</vt:lpstr>
      <vt:lpstr>워크시트</vt:lpstr>
      <vt:lpstr>PowerPoint 프레젠테이션</vt:lpstr>
      <vt:lpstr>Scalable Multiple Access Frame Structure</vt:lpstr>
      <vt:lpstr>Low Power Wide Area Networks Recap</vt:lpstr>
      <vt:lpstr>Superframe structure in IEEE.802.15.4k [2]</vt:lpstr>
      <vt:lpstr>Superframe structure in IEEE.802.15.4k</vt:lpstr>
      <vt:lpstr>Scalable Multiple Access Frame Structure</vt:lpstr>
      <vt:lpstr>Scalable Multiple Access Frame Structure</vt:lpstr>
      <vt:lpstr>Scalable Multiple Access Frame Structure</vt:lpstr>
      <vt:lpstr>Scalable Multiple Access Frame Structure</vt:lpstr>
      <vt:lpstr>Scalable Multiple Access Frame Structure</vt:lpstr>
      <vt:lpstr>Example case</vt:lpstr>
      <vt:lpstr>Example case</vt:lpstr>
      <vt:lpstr>Summary</vt:lpstr>
      <vt:lpstr>References</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Ms. Eunhye Park</dc:creator>
  <dc:description>&lt;doc#&gt;</dc:description>
  <cp:lastModifiedBy>심창균</cp:lastModifiedBy>
  <cp:revision>224</cp:revision>
  <cp:lastPrinted>2018-06-28T06:12:26Z</cp:lastPrinted>
  <dcterms:created xsi:type="dcterms:W3CDTF">2018-01-08T07:43:08Z</dcterms:created>
  <dcterms:modified xsi:type="dcterms:W3CDTF">2018-07-06T22:37:07Z</dcterms:modified>
</cp:coreProperties>
</file>