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
  </p:notesMasterIdLst>
  <p:handoutMasterIdLst>
    <p:handoutMasterId r:id="rId7"/>
  </p:handoutMasterIdLst>
  <p:sldIdLst>
    <p:sldId id="259" r:id="rId2"/>
    <p:sldId id="260" r:id="rId3"/>
    <p:sldId id="262" r:id="rId4"/>
    <p:sldId id="263" r:id="rId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unkle Formatvorlag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Mittlere Formatvorlag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935" autoAdjust="0"/>
    <p:restoredTop sz="94497" autoAdjust="0"/>
  </p:normalViewPr>
  <p:slideViewPr>
    <p:cSldViewPr>
      <p:cViewPr>
        <p:scale>
          <a:sx n="100" d="100"/>
          <a:sy n="100" d="100"/>
        </p:scale>
        <p:origin x="624" y="2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notesMaster" Target="notesMasters/notesMaster1.xml"/><Relationship Id="rId7" Type="http://schemas.openxmlformats.org/officeDocument/2006/relationships/handoutMaster" Target="handoutMasters/handoutMaster1.xml"/><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D155B0EA-C7B8-42C3-B56A-5BBDAD17CEE1}" type="slidenum">
              <a:rPr lang="en-US" altLang="en-US"/>
              <a:pPr>
                <a:defRPr/>
              </a:pPr>
              <a:t>‹#›</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4869666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5FEB5FDB-DE82-4AB7-8712-9A9F3663A589}" type="slidenum">
              <a:rPr lang="en-US" altLang="en-US"/>
              <a:pPr>
                <a:defRPr/>
              </a:pPr>
              <a:t>‹#›</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2470921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CA61DD99-C9BB-4923-A4D0-63974C4618AE}" type="slidenum">
              <a:rPr lang="en-US" altLang="en-US"/>
              <a:pPr>
                <a:defRPr/>
              </a:pPr>
              <a:t>‹#›</a:t>
            </a:fld>
            <a:endParaRPr lang="en-US" altLang="en-US"/>
          </a:p>
        </p:txBody>
      </p:sp>
    </p:spTree>
    <p:extLst>
      <p:ext uri="{BB962C8B-B14F-4D97-AF65-F5344CB8AC3E}">
        <p14:creationId xmlns:p14="http://schemas.microsoft.com/office/powerpoint/2010/main" val="312588193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2FC7BA1E-1A3C-4B5D-9B83-5B34940DCE75}" type="slidenum">
              <a:rPr lang="en-US" altLang="en-US"/>
              <a:pPr>
                <a:defRPr/>
              </a:pPr>
              <a:t>‹#›</a:t>
            </a:fld>
            <a:endParaRPr lang="en-US" altLang="en-US"/>
          </a:p>
        </p:txBody>
      </p:sp>
    </p:spTree>
    <p:extLst>
      <p:ext uri="{BB962C8B-B14F-4D97-AF65-F5344CB8AC3E}">
        <p14:creationId xmlns:p14="http://schemas.microsoft.com/office/powerpoint/2010/main" val="2885462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850159D3-C163-4BBD-B2E0-71B0828CBD4D}" type="slidenum">
              <a:rPr lang="en-US" altLang="en-US"/>
              <a:pPr>
                <a:defRPr/>
              </a:pPr>
              <a:t>‹#›</a:t>
            </a:fld>
            <a:endParaRPr lang="en-US" altLang="en-US"/>
          </a:p>
        </p:txBody>
      </p:sp>
    </p:spTree>
    <p:extLst>
      <p:ext uri="{BB962C8B-B14F-4D97-AF65-F5344CB8AC3E}">
        <p14:creationId xmlns:p14="http://schemas.microsoft.com/office/powerpoint/2010/main" val="1168151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AECCCC10-95A5-4A40-B619-D8FBFD7D6646}" type="slidenum">
              <a:rPr lang="en-US" altLang="en-US"/>
              <a:pPr>
                <a:defRPr/>
              </a:pPr>
              <a:t>‹#›</a:t>
            </a:fld>
            <a:endParaRPr lang="en-US" altLang="en-US"/>
          </a:p>
        </p:txBody>
      </p:sp>
    </p:spTree>
    <p:extLst>
      <p:ext uri="{BB962C8B-B14F-4D97-AF65-F5344CB8AC3E}">
        <p14:creationId xmlns:p14="http://schemas.microsoft.com/office/powerpoint/2010/main" val="2680678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4A1C197-2786-4603-AB11-5395CC76E2CD}" type="slidenum">
              <a:rPr lang="en-US" altLang="en-US"/>
              <a:pPr>
                <a:defRPr/>
              </a:pPr>
              <a:t>‹#›</a:t>
            </a:fld>
            <a:endParaRPr lang="en-US" altLang="en-US"/>
          </a:p>
        </p:txBody>
      </p:sp>
    </p:spTree>
    <p:extLst>
      <p:ext uri="{BB962C8B-B14F-4D97-AF65-F5344CB8AC3E}">
        <p14:creationId xmlns:p14="http://schemas.microsoft.com/office/powerpoint/2010/main" val="2819694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en-US" altLang="en-US" sz="1400" dirty="0" smtClean="0"/>
              <a:t>Nov. 2017</a:t>
            </a:r>
            <a:endParaRPr lang="en-US" altLang="en-US" sz="1400" dirty="0"/>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dirty="0" smtClean="0"/>
              <a:t>Don Sturek, </a:t>
            </a:r>
            <a:r>
              <a:rPr lang="en-US" altLang="en-US" dirty="0" err="1" smtClean="0"/>
              <a:t>Itron</a:t>
            </a:r>
            <a:endParaRPr lang="en-US" altLang="en-US" dirty="0"/>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52F1B2CD-7625-4F18-8E05-E9EEC07E93CC}" type="slidenum">
              <a:rPr lang="en-US" altLang="en-US"/>
              <a:pPr>
                <a:defRPr/>
              </a:pPr>
              <a:t>‹#›</a:t>
            </a:fld>
            <a:endParaRPr lang="en-US" altLang="en-US"/>
          </a:p>
        </p:txBody>
      </p:sp>
    </p:spTree>
    <p:extLst>
      <p:ext uri="{BB962C8B-B14F-4D97-AF65-F5344CB8AC3E}">
        <p14:creationId xmlns:p14="http://schemas.microsoft.com/office/powerpoint/2010/main" val="3209577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8AE65431-8228-424E-B506-6A40843FF070}" type="slidenum">
              <a:rPr lang="en-US" altLang="en-US"/>
              <a:pPr>
                <a:defRPr/>
              </a:pPr>
              <a:t>‹#›</a:t>
            </a:fld>
            <a:endParaRPr lang="en-US" altLang="en-US"/>
          </a:p>
        </p:txBody>
      </p:sp>
    </p:spTree>
    <p:extLst>
      <p:ext uri="{BB962C8B-B14F-4D97-AF65-F5344CB8AC3E}">
        <p14:creationId xmlns:p14="http://schemas.microsoft.com/office/powerpoint/2010/main" val="893779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601FCD64-390F-49E5-9CE4-7F6F7547B309}" type="slidenum">
              <a:rPr lang="en-US" altLang="en-US"/>
              <a:pPr>
                <a:defRPr/>
              </a:pPr>
              <a:t>‹#›</a:t>
            </a:fld>
            <a:endParaRPr lang="en-US" altLang="en-US"/>
          </a:p>
        </p:txBody>
      </p:sp>
    </p:spTree>
    <p:extLst>
      <p:ext uri="{BB962C8B-B14F-4D97-AF65-F5344CB8AC3E}">
        <p14:creationId xmlns:p14="http://schemas.microsoft.com/office/powerpoint/2010/main" val="4070980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CB0D41C4-DADD-4A73-8178-CCCFAB2676E1}" type="slidenum">
              <a:rPr lang="en-US" altLang="en-US"/>
              <a:pPr>
                <a:defRPr/>
              </a:pPr>
              <a:t>‹#›</a:t>
            </a:fld>
            <a:endParaRPr lang="en-US" altLang="en-US"/>
          </a:p>
        </p:txBody>
      </p:sp>
    </p:spTree>
    <p:extLst>
      <p:ext uri="{BB962C8B-B14F-4D97-AF65-F5344CB8AC3E}">
        <p14:creationId xmlns:p14="http://schemas.microsoft.com/office/powerpoint/2010/main" val="3547644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dirty="0" smtClean="0"/>
              <a:t>Titelmasterformat durch Klicken bearbeiten</a:t>
            </a:r>
            <a:endParaRPr lang="de-DE" dirty="0"/>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5F4C1F3-06E0-4A42-8490-7D5523201175}" type="slidenum">
              <a:rPr lang="en-US" altLang="en-US"/>
              <a:pPr>
                <a:defRPr/>
              </a:pPr>
              <a:t>‹#›</a:t>
            </a:fld>
            <a:endParaRPr lang="en-US" altLang="en-US"/>
          </a:p>
        </p:txBody>
      </p:sp>
    </p:spTree>
    <p:extLst>
      <p:ext uri="{BB962C8B-B14F-4D97-AF65-F5344CB8AC3E}">
        <p14:creationId xmlns:p14="http://schemas.microsoft.com/office/powerpoint/2010/main" val="71955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B93A8EE-B5D3-4522-A447-D1DBA4E77764}" type="slidenum">
              <a:rPr lang="en-US" altLang="en-US"/>
              <a:pPr>
                <a:defRPr/>
              </a:pPr>
              <a:t>‹#›</a:t>
            </a:fld>
            <a:endParaRPr lang="en-US" altLang="en-US"/>
          </a:p>
        </p:txBody>
      </p:sp>
    </p:spTree>
    <p:extLst>
      <p:ext uri="{BB962C8B-B14F-4D97-AF65-F5344CB8AC3E}">
        <p14:creationId xmlns:p14="http://schemas.microsoft.com/office/powerpoint/2010/main" val="403433342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smtClean="0"/>
              <a:t>Textmasterformat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endParaRPr lang="en-US" altLang="en-US"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sz="1400" dirty="0" smtClean="0"/>
              <a:t>July 2018</a:t>
            </a:r>
            <a:endParaRPr lang="en-US" altLang="en-US" sz="1400"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dirty="0" smtClean="0"/>
              <a:t>Don Sturek, </a:t>
            </a:r>
            <a:r>
              <a:rPr lang="en-US" altLang="en-US" dirty="0" err="1" smtClean="0"/>
              <a:t>Itron</a:t>
            </a:r>
            <a:endParaRPr lang="en-US" alt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7BD9AE10-2F0C-444F-9697-6FFCC3759E3A}" type="slidenum">
              <a:rPr lang="en-US" altLang="en-US"/>
              <a:pPr>
                <a:defRPr/>
              </a:pPr>
              <a:t>‹#›</a:t>
            </a:fld>
            <a:endParaRPr lang="en-US" altLang="en-US"/>
          </a:p>
        </p:txBody>
      </p:sp>
      <p:sp>
        <p:nvSpPr>
          <p:cNvPr id="1031" name="Rectangle 7"/>
          <p:cNvSpPr>
            <a:spLocks noChangeArrowheads="1"/>
          </p:cNvSpPr>
          <p:nvPr/>
        </p:nvSpPr>
        <p:spPr bwMode="auto">
          <a:xfrm>
            <a:off x="3851920" y="394156"/>
            <a:ext cx="460628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a:t>
            </a:r>
            <a:r>
              <a:rPr lang="en-US" altLang="en-US" sz="1400" b="1" dirty="0" smtClean="0"/>
              <a:t>802. </a:t>
            </a:r>
            <a:r>
              <a:rPr lang="mr-IN" altLang="en-US" sz="1400" b="1" dirty="0" smtClean="0"/>
              <a:t>15-18-0294-00</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timing>
    <p:tnLst>
      <p:par>
        <p:cTn id="1" dur="indefinite" restart="never" nodeType="tmRoot"/>
      </p:par>
    </p:tnLst>
  </p:timing>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z="1400" dirty="0" smtClean="0"/>
              <a:t>July 2018</a:t>
            </a:r>
            <a:endParaRPr lang="en-US" altLang="en-US" sz="1400" dirty="0"/>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smtClean="0"/>
              <a:t>Don Sturek, </a:t>
            </a:r>
            <a:r>
              <a:rPr lang="en-US" altLang="en-US" dirty="0" err="1" smtClean="0"/>
              <a:t>Itron</a:t>
            </a:r>
            <a:endParaRPr lang="en-US" altLang="en-US" dirty="0"/>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049B0792-D589-4959-95CB-096FC9FA4897}"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[Extensions </a:t>
            </a:r>
            <a:r>
              <a:rPr lang="en-US" altLang="en-US" sz="1600" dirty="0">
                <a:solidFill>
                  <a:schemeClr val="tx2"/>
                </a:solidFill>
              </a:rPr>
              <a:t>to IEEE 802.15.9 in support of 4y]</a:t>
            </a:r>
            <a:endParaRPr lang="en-US" altLang="en-US" sz="1600" dirty="0">
              <a:solidFill>
                <a:schemeClr val="tx2"/>
              </a:solidFill>
            </a:endParaRPr>
          </a:p>
          <a:p>
            <a:pPr>
              <a:defRPr/>
            </a:pPr>
            <a:r>
              <a:rPr lang="en-US" altLang="en-US" sz="1600" b="1" dirty="0">
                <a:solidFill>
                  <a:schemeClr val="tx2"/>
                </a:solidFill>
              </a:rPr>
              <a:t>Date Submitted: </a:t>
            </a:r>
            <a:r>
              <a:rPr lang="en-US" altLang="en-US" sz="1600" dirty="0" smtClean="0">
                <a:solidFill>
                  <a:schemeClr val="tx2"/>
                </a:solidFill>
              </a:rPr>
              <a:t>[</a:t>
            </a:r>
            <a:r>
              <a:rPr lang="en-US" altLang="en-US" sz="1600" dirty="0">
                <a:solidFill>
                  <a:schemeClr val="tx2"/>
                </a:solidFill>
              </a:rPr>
              <a:t>9</a:t>
            </a:r>
            <a:r>
              <a:rPr lang="en-US" altLang="en-US" sz="1600" dirty="0" smtClean="0">
                <a:solidFill>
                  <a:schemeClr val="tx2"/>
                </a:solidFill>
              </a:rPr>
              <a:t> July, 2018]</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a:t>
            </a:r>
            <a:r>
              <a:rPr lang="en-US" altLang="en-US" sz="1600" dirty="0" smtClean="0">
                <a:solidFill>
                  <a:schemeClr val="tx2"/>
                </a:solidFill>
              </a:rPr>
              <a:t>[Don Sturek] </a:t>
            </a:r>
            <a:r>
              <a:rPr lang="en-US" altLang="en-US" sz="1600" dirty="0">
                <a:solidFill>
                  <a:schemeClr val="tx2"/>
                </a:solidFill>
              </a:rPr>
              <a:t>Company </a:t>
            </a:r>
            <a:r>
              <a:rPr lang="en-US" altLang="en-US" sz="1600" dirty="0" smtClean="0">
                <a:solidFill>
                  <a:schemeClr val="tx2"/>
                </a:solidFill>
              </a:rPr>
              <a:t>[</a:t>
            </a:r>
            <a:r>
              <a:rPr lang="en-US" altLang="en-US" sz="1600" dirty="0" err="1" smtClean="0">
                <a:solidFill>
                  <a:schemeClr val="tx2"/>
                </a:solidFill>
              </a:rPr>
              <a:t>Itron</a:t>
            </a:r>
            <a:r>
              <a:rPr lang="en-US" altLang="en-US" sz="1600" dirty="0" smtClean="0">
                <a:solidFill>
                  <a:schemeClr val="tx2"/>
                </a:solidFill>
              </a:rPr>
              <a:t>]</a:t>
            </a:r>
            <a:endParaRPr lang="en-US" altLang="en-US" sz="1600" dirty="0">
              <a:solidFill>
                <a:schemeClr val="tx2"/>
              </a:solidFill>
            </a:endParaRPr>
          </a:p>
          <a:p>
            <a:pPr>
              <a:defRPr/>
            </a:pPr>
            <a:r>
              <a:rPr lang="en-US" altLang="en-US" sz="1600" dirty="0">
                <a:solidFill>
                  <a:schemeClr val="tx2"/>
                </a:solidFill>
              </a:rPr>
              <a:t>Address [230 W. Tasman Drive, San Jose, CA  95134]</a:t>
            </a:r>
          </a:p>
          <a:p>
            <a:pPr>
              <a:defRPr/>
            </a:pPr>
            <a:r>
              <a:rPr lang="en-US" altLang="en-US" sz="1600" dirty="0">
                <a:solidFill>
                  <a:schemeClr val="tx2"/>
                </a:solidFill>
              </a:rPr>
              <a:t>Voice</a:t>
            </a:r>
            <a:r>
              <a:rPr lang="en-US" altLang="en-US" sz="1600" dirty="0" smtClean="0">
                <a:solidFill>
                  <a:schemeClr val="tx2"/>
                </a:solidFill>
              </a:rPr>
              <a:t>:[+1 669 770 4790], </a:t>
            </a:r>
            <a:r>
              <a:rPr lang="en-US" altLang="en-US" sz="1600" dirty="0">
                <a:solidFill>
                  <a:schemeClr val="tx2"/>
                </a:solidFill>
              </a:rPr>
              <a:t>FAX: </a:t>
            </a:r>
            <a:r>
              <a:rPr lang="en-US" altLang="en-US" sz="1600" dirty="0" smtClean="0">
                <a:solidFill>
                  <a:schemeClr val="tx2"/>
                </a:solidFill>
              </a:rPr>
              <a:t>[+1 866 776 0015], </a:t>
            </a:r>
            <a:r>
              <a:rPr lang="en-US" altLang="en-US" sz="1600" dirty="0">
                <a:solidFill>
                  <a:schemeClr val="tx2"/>
                </a:solidFill>
              </a:rPr>
              <a:t>E-Mail</a:t>
            </a:r>
            <a:r>
              <a:rPr lang="en-US" altLang="en-US" sz="1600" dirty="0" smtClean="0">
                <a:solidFill>
                  <a:schemeClr val="tx2"/>
                </a:solidFill>
              </a:rPr>
              <a:t>:[</a:t>
            </a:r>
            <a:r>
              <a:rPr lang="en-US" altLang="en-US" sz="1600" dirty="0" err="1" smtClean="0">
                <a:solidFill>
                  <a:schemeClr val="tx2"/>
                </a:solidFill>
              </a:rPr>
              <a:t>don.sturek@itron.com</a:t>
            </a:r>
            <a:r>
              <a:rPr lang="en-US" altLang="en-US" sz="1600" dirty="0" smtClean="0">
                <a:solidFill>
                  <a:schemeClr val="tx2"/>
                </a:solidFill>
              </a:rPr>
              <a:t>]</a:t>
            </a:r>
            <a:r>
              <a:rPr lang="en-US" altLang="en-US" sz="1600" dirty="0">
                <a:solidFill>
                  <a:schemeClr val="tx2"/>
                </a:solidFill>
              </a:rPr>
              <a:t>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[IEEE 802.15 WNG]</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a:t>
            </a:r>
            <a:r>
              <a:rPr lang="en-US" altLang="en-US" sz="1600" dirty="0">
                <a:solidFill>
                  <a:schemeClr val="tx2"/>
                </a:solidFill>
              </a:rPr>
              <a:t>Contains </a:t>
            </a:r>
            <a:r>
              <a:rPr lang="en-US" altLang="en-US" sz="1600" dirty="0" smtClean="0">
                <a:solidFill>
                  <a:schemeClr val="tx2"/>
                </a:solidFill>
              </a:rPr>
              <a:t>a proposal for extensions to IEEE 802.15.9 in support of 4y]</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[Contains a proposal for extensions to IEEE 802.15.9 in support of 4y]</a:t>
            </a: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smtClean="0"/>
              <a:t>802.15 WNG</a:t>
            </a:r>
            <a:br>
              <a:rPr lang="en-US" dirty="0" smtClean="0"/>
            </a:br>
            <a:r>
              <a:rPr lang="en-US" dirty="0" smtClean="0"/>
              <a:t>July 2018</a:t>
            </a:r>
            <a:endParaRPr lang="en-US" dirty="0"/>
          </a:p>
        </p:txBody>
      </p:sp>
      <p:sp>
        <p:nvSpPr>
          <p:cNvPr id="6" name="Untertitel 5"/>
          <p:cNvSpPr>
            <a:spLocks noGrp="1"/>
          </p:cNvSpPr>
          <p:nvPr>
            <p:ph type="subTitle" idx="1"/>
          </p:nvPr>
        </p:nvSpPr>
        <p:spPr/>
        <p:txBody>
          <a:bodyPr/>
          <a:lstStyle/>
          <a:p>
            <a:r>
              <a:rPr lang="en-US" dirty="0" smtClean="0"/>
              <a:t>Don Sturek</a:t>
            </a:r>
            <a:r>
              <a:rPr lang="en-US" dirty="0"/>
              <a:t/>
            </a:r>
            <a:br>
              <a:rPr lang="en-US" dirty="0"/>
            </a:br>
            <a:r>
              <a:rPr lang="en-US" dirty="0" err="1" smtClean="0"/>
              <a:t>Itron</a:t>
            </a:r>
            <a:endParaRPr lang="en-US" dirty="0"/>
          </a:p>
          <a:p>
            <a:endParaRPr lang="en-US" dirty="0"/>
          </a:p>
        </p:txBody>
      </p:sp>
      <p:sp>
        <p:nvSpPr>
          <p:cNvPr id="2" name="Datumsplatzhalter 1"/>
          <p:cNvSpPr>
            <a:spLocks noGrp="1"/>
          </p:cNvSpPr>
          <p:nvPr>
            <p:ph type="dt" sz="half" idx="10"/>
          </p:nvPr>
        </p:nvSpPr>
        <p:spPr/>
        <p:txBody>
          <a:bodyPr/>
          <a:lstStyle/>
          <a:p>
            <a:pPr>
              <a:defRPr/>
            </a:pPr>
            <a:r>
              <a:rPr lang="en-US" altLang="en-US" dirty="0" smtClean="0"/>
              <a:t>July 2018</a:t>
            </a:r>
            <a:endParaRPr lang="en-US" altLang="en-US" dirty="0"/>
          </a:p>
        </p:txBody>
      </p:sp>
      <p:sp>
        <p:nvSpPr>
          <p:cNvPr id="3" name="Fußzeilenplatzhalter 2"/>
          <p:cNvSpPr>
            <a:spLocks noGrp="1"/>
          </p:cNvSpPr>
          <p:nvPr>
            <p:ph type="ftr" sz="quarter" idx="11"/>
          </p:nvPr>
        </p:nvSpPr>
        <p:spPr/>
        <p:txBody>
          <a:bodyPr/>
          <a:lstStyle/>
          <a:p>
            <a:pPr>
              <a:defRPr/>
            </a:pPr>
            <a:r>
              <a:rPr lang="en-US" altLang="en-US" dirty="0" smtClean="0"/>
              <a:t>Don Sturek, </a:t>
            </a:r>
            <a:r>
              <a:rPr lang="en-US" altLang="en-US" dirty="0" err="1" smtClean="0"/>
              <a:t>Itron</a:t>
            </a:r>
            <a:endParaRPr lang="en-US" altLang="en-US" dirty="0"/>
          </a:p>
        </p:txBody>
      </p:sp>
      <p:sp>
        <p:nvSpPr>
          <p:cNvPr id="4" name="Foliennummernplatzhalter 3"/>
          <p:cNvSpPr>
            <a:spLocks noGrp="1"/>
          </p:cNvSpPr>
          <p:nvPr>
            <p:ph type="sldNum" sz="quarter" idx="12"/>
          </p:nvPr>
        </p:nvSpPr>
        <p:spPr/>
        <p:txBody>
          <a:bodyPr/>
          <a:lstStyle/>
          <a:p>
            <a:pPr>
              <a:defRPr/>
            </a:pPr>
            <a:r>
              <a:rPr lang="en-US" altLang="en-US" smtClean="0"/>
              <a:t>Slide </a:t>
            </a:r>
            <a:fld id="{CB0D41C4-DADD-4A73-8178-CCCFAB2676E1}" type="slidenum">
              <a:rPr lang="en-US" altLang="en-US" smtClean="0"/>
              <a:pPr>
                <a:defRPr/>
              </a:pPr>
              <a:t>2</a:t>
            </a:fld>
            <a:endParaRPr lang="en-US" altLang="en-US"/>
          </a:p>
        </p:txBody>
      </p:sp>
    </p:spTree>
    <p:extLst>
      <p:ext uri="{BB962C8B-B14F-4D97-AF65-F5344CB8AC3E}">
        <p14:creationId xmlns:p14="http://schemas.microsoft.com/office/powerpoint/2010/main" val="12421314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Proposed 15.9 Amendment</a:t>
            </a:r>
            <a:endParaRPr lang="en-US" dirty="0"/>
          </a:p>
        </p:txBody>
      </p:sp>
      <p:sp>
        <p:nvSpPr>
          <p:cNvPr id="3" name="Inhaltsplatzhalter 2"/>
          <p:cNvSpPr>
            <a:spLocks noGrp="1"/>
          </p:cNvSpPr>
          <p:nvPr>
            <p:ph idx="1"/>
          </p:nvPr>
        </p:nvSpPr>
        <p:spPr/>
        <p:txBody>
          <a:bodyPr/>
          <a:lstStyle/>
          <a:p>
            <a:r>
              <a:rPr lang="en-US" dirty="0" smtClean="0"/>
              <a:t>Background:</a:t>
            </a:r>
          </a:p>
          <a:p>
            <a:pPr lvl="1"/>
            <a:r>
              <a:rPr lang="en-US" sz="2000" dirty="0" smtClean="0"/>
              <a:t>IEEE 802.15.9-2016 supports </a:t>
            </a:r>
            <a:r>
              <a:rPr lang="en-US" sz="2000" dirty="0" smtClean="0"/>
              <a:t>Key </a:t>
            </a:r>
            <a:r>
              <a:rPr lang="en-US" sz="2000" dirty="0" smtClean="0"/>
              <a:t>Establishment protocols over IEEE 802.15.4</a:t>
            </a:r>
          </a:p>
          <a:p>
            <a:pPr lvl="1"/>
            <a:r>
              <a:rPr lang="en-US" sz="2000" dirty="0" smtClean="0"/>
              <a:t>15.9 Annexes A-E describe specific Key Establishment protocols.  Only Annex B on IKEv2 actually describes how to take the key material generated to derive a traffic key (needed for IEEE 802.15.4)</a:t>
            </a:r>
          </a:p>
          <a:p>
            <a:pPr lvl="1"/>
            <a:r>
              <a:rPr lang="en-US" sz="2000" dirty="0" smtClean="0"/>
              <a:t>SECN will allow for creation of </a:t>
            </a:r>
            <a:r>
              <a:rPr lang="en-US" sz="2000" dirty="0" smtClean="0"/>
              <a:t>traffic keys </a:t>
            </a:r>
            <a:r>
              <a:rPr lang="en-US" sz="2000" dirty="0" smtClean="0"/>
              <a:t>of different lengths.  Need to accommodate in 15.9 Annexes A-E</a:t>
            </a:r>
          </a:p>
          <a:p>
            <a:pPr lvl="1"/>
            <a:r>
              <a:rPr lang="en-US" sz="2000" dirty="0" smtClean="0"/>
              <a:t>Broadcast/multicast key generation and distribution in 15.9 should be addressed (only mentioned in Annex B now)</a:t>
            </a:r>
          </a:p>
        </p:txBody>
      </p:sp>
      <p:sp>
        <p:nvSpPr>
          <p:cNvPr id="4" name="Datumsplatzhalter 3"/>
          <p:cNvSpPr>
            <a:spLocks noGrp="1"/>
          </p:cNvSpPr>
          <p:nvPr>
            <p:ph type="dt" sz="half" idx="10"/>
          </p:nvPr>
        </p:nvSpPr>
        <p:spPr>
          <a:xfrm>
            <a:off x="685800" y="378281"/>
            <a:ext cx="1600200" cy="215444"/>
          </a:xfrm>
        </p:spPr>
        <p:txBody>
          <a:bodyPr/>
          <a:lstStyle/>
          <a:p>
            <a:pPr>
              <a:defRPr/>
            </a:pPr>
            <a:r>
              <a:rPr lang="en-US" altLang="en-US" dirty="0" smtClean="0"/>
              <a:t>July 2018 </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Don Sturek, </a:t>
            </a:r>
            <a:r>
              <a:rPr lang="en-US" altLang="en-US" dirty="0" err="1" smtClean="0"/>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3</a:t>
            </a:fld>
            <a:endParaRPr lang="en-US" altLang="en-US"/>
          </a:p>
        </p:txBody>
      </p:sp>
    </p:spTree>
    <p:extLst>
      <p:ext uri="{BB962C8B-B14F-4D97-AF65-F5344CB8AC3E}">
        <p14:creationId xmlns:p14="http://schemas.microsoft.com/office/powerpoint/2010/main" val="32726825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Proposed 15.9 Amendment</a:t>
            </a:r>
            <a:endParaRPr lang="en-US" dirty="0"/>
          </a:p>
        </p:txBody>
      </p:sp>
      <p:sp>
        <p:nvSpPr>
          <p:cNvPr id="3" name="Inhaltsplatzhalter 2"/>
          <p:cNvSpPr>
            <a:spLocks noGrp="1"/>
          </p:cNvSpPr>
          <p:nvPr>
            <p:ph idx="1"/>
          </p:nvPr>
        </p:nvSpPr>
        <p:spPr/>
        <p:txBody>
          <a:bodyPr/>
          <a:lstStyle/>
          <a:p>
            <a:r>
              <a:rPr lang="en-US" dirty="0" smtClean="0"/>
              <a:t>Proposed Work Plan:</a:t>
            </a:r>
          </a:p>
          <a:p>
            <a:pPr lvl="1"/>
            <a:r>
              <a:rPr lang="en-US" sz="2000" dirty="0" smtClean="0"/>
              <a:t>Create a SG or WG to </a:t>
            </a:r>
            <a:r>
              <a:rPr lang="en-US" sz="2000" dirty="0" smtClean="0"/>
              <a:t>create the amendment</a:t>
            </a:r>
            <a:endParaRPr lang="en-US" sz="2000" dirty="0" smtClean="0"/>
          </a:p>
          <a:p>
            <a:pPr lvl="1"/>
            <a:r>
              <a:rPr lang="en-US" sz="2000" dirty="0" smtClean="0"/>
              <a:t>Include requirements to address traffic key derivation from key material for </a:t>
            </a:r>
            <a:r>
              <a:rPr lang="en-US" sz="2000" dirty="0" smtClean="0"/>
              <a:t>128, 192 </a:t>
            </a:r>
            <a:r>
              <a:rPr lang="en-US" sz="2000" dirty="0" smtClean="0"/>
              <a:t>and 256 bit traffic keys at a minimum (for each of 15.9 Annexes A-E)</a:t>
            </a:r>
          </a:p>
          <a:p>
            <a:pPr lvl="1"/>
            <a:r>
              <a:rPr lang="en-US" sz="2000" dirty="0" smtClean="0"/>
              <a:t>Address broadcast/multicast key derivation and distribution</a:t>
            </a:r>
          </a:p>
          <a:p>
            <a:pPr lvl="1"/>
            <a:r>
              <a:rPr lang="en-US" sz="2000" dirty="0" smtClean="0"/>
              <a:t>No other errata </a:t>
            </a:r>
            <a:r>
              <a:rPr lang="en-US" sz="2000" dirty="0" smtClean="0"/>
              <a:t>to date reported for </a:t>
            </a:r>
            <a:r>
              <a:rPr lang="en-US" sz="2000" dirty="0" smtClean="0"/>
              <a:t>15.9-2016 (and at least in Wi-SUN we are using 15.9 extensively, particularly the MPX-IE and Annex </a:t>
            </a:r>
            <a:r>
              <a:rPr lang="en-US" sz="2000" dirty="0" smtClean="0"/>
              <a:t>A)</a:t>
            </a:r>
            <a:endParaRPr lang="en-US" sz="2000" dirty="0" smtClean="0"/>
          </a:p>
        </p:txBody>
      </p:sp>
      <p:sp>
        <p:nvSpPr>
          <p:cNvPr id="4" name="Datumsplatzhalter 3"/>
          <p:cNvSpPr>
            <a:spLocks noGrp="1"/>
          </p:cNvSpPr>
          <p:nvPr>
            <p:ph type="dt" sz="half" idx="10"/>
          </p:nvPr>
        </p:nvSpPr>
        <p:spPr>
          <a:xfrm>
            <a:off x="685800" y="378281"/>
            <a:ext cx="1600200" cy="215444"/>
          </a:xfrm>
        </p:spPr>
        <p:txBody>
          <a:bodyPr/>
          <a:lstStyle/>
          <a:p>
            <a:pPr>
              <a:defRPr/>
            </a:pPr>
            <a:r>
              <a:rPr lang="en-US" altLang="en-US" dirty="0" smtClean="0"/>
              <a:t>July 2018 </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Don Sturek, </a:t>
            </a:r>
            <a:r>
              <a:rPr lang="en-US" altLang="en-US" dirty="0" err="1" smtClean="0"/>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4</a:t>
            </a:fld>
            <a:endParaRPr lang="en-US" altLang="en-US"/>
          </a:p>
        </p:txBody>
      </p:sp>
    </p:spTree>
    <p:extLst>
      <p:ext uri="{BB962C8B-B14F-4D97-AF65-F5344CB8AC3E}">
        <p14:creationId xmlns:p14="http://schemas.microsoft.com/office/powerpoint/2010/main" val="1959830287"/>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797</TotalTime>
  <Words>236</Words>
  <Application>Microsoft Macintosh PowerPoint</Application>
  <PresentationFormat>On-screen Show (4:3)</PresentationFormat>
  <Paragraphs>38</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Times New Roman</vt:lpstr>
      <vt:lpstr>Arial</vt:lpstr>
      <vt:lpstr>IEEE-P802_15_Rbt</vt:lpstr>
      <vt:lpstr>PowerPoint Presentation</vt:lpstr>
      <vt:lpstr>802.15 WNG July 2018</vt:lpstr>
      <vt:lpstr>Proposed 15.9 Amendment</vt:lpstr>
      <vt:lpstr>Proposed 15.9 Amendment</vt:lpstr>
    </vt:vector>
  </TitlesOfParts>
  <Company>Microsoft</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Sturek, Don</cp:lastModifiedBy>
  <cp:revision>375</cp:revision>
  <cp:lastPrinted>1998-02-10T13:28:06Z</cp:lastPrinted>
  <dcterms:created xsi:type="dcterms:W3CDTF">2017-03-12T21:31:02Z</dcterms:created>
  <dcterms:modified xsi:type="dcterms:W3CDTF">2018-07-06T18:09:08Z</dcterms:modified>
</cp:coreProperties>
</file>