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handoutMasterIdLst>
    <p:handoutMasterId r:id="rId27"/>
  </p:handoutMasterIdLst>
  <p:sldIdLst>
    <p:sldId id="259" r:id="rId2"/>
    <p:sldId id="354" r:id="rId3"/>
    <p:sldId id="355" r:id="rId4"/>
    <p:sldId id="356" r:id="rId5"/>
    <p:sldId id="357" r:id="rId6"/>
    <p:sldId id="358" r:id="rId7"/>
    <p:sldId id="271" r:id="rId8"/>
    <p:sldId id="272" r:id="rId9"/>
    <p:sldId id="264" r:id="rId10"/>
    <p:sldId id="315" r:id="rId11"/>
    <p:sldId id="361" r:id="rId12"/>
    <p:sldId id="362" r:id="rId13"/>
    <p:sldId id="363" r:id="rId14"/>
    <p:sldId id="359" r:id="rId15"/>
    <p:sldId id="303" r:id="rId16"/>
    <p:sldId id="347" r:id="rId17"/>
    <p:sldId id="344" r:id="rId18"/>
    <p:sldId id="352" r:id="rId19"/>
    <p:sldId id="307" r:id="rId20"/>
    <p:sldId id="353" r:id="rId21"/>
    <p:sldId id="305" r:id="rId22"/>
    <p:sldId id="312" r:id="rId23"/>
    <p:sldId id="364" r:id="rId24"/>
    <p:sldId id="342" r:id="rId2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354"/>
            <p14:sldId id="355"/>
            <p14:sldId id="356"/>
            <p14:sldId id="357"/>
            <p14:sldId id="358"/>
            <p14:sldId id="271"/>
            <p14:sldId id="272"/>
            <p14:sldId id="264"/>
          </p14:sldIdLst>
        </p14:section>
        <p14:section name="Maintenance Slides" id="{D507A924-5AC0-334B-9748-422B382A8527}">
          <p14:sldIdLst>
            <p14:sldId id="315"/>
            <p14:sldId id="361"/>
            <p14:sldId id="362"/>
            <p14:sldId id="363"/>
            <p14:sldId id="359"/>
          </p14:sldIdLst>
        </p14:section>
        <p14:section name="IETF Slides" id="{6F917E0C-88C3-844C-A2A8-1D0DD9F462AB}">
          <p14:sldIdLst>
            <p14:sldId id="303"/>
            <p14:sldId id="347"/>
            <p14:sldId id="344"/>
            <p14:sldId id="352"/>
            <p14:sldId id="307"/>
            <p14:sldId id="353"/>
            <p14:sldId id="305"/>
            <p14:sldId id="312"/>
          </p14:sldIdLst>
        </p14:section>
        <p14:section name="Joint Meeting Slides" id="{4042D080-B958-EA4D-BDAC-4A8AEEE50AF8}">
          <p14:sldIdLst/>
        </p14:section>
        <p14:section name="WNG Slide" id="{606CC85E-C483-8140-831E-DEBCD83DA7FF}">
          <p14:sldIdLst>
            <p14:sldId id="364"/>
          </p14:sldIdLst>
        </p14:section>
        <p14:section name="Closing Slide" id="{17524BA6-C3AC-EE4D-BA9D-E46A8CDB0646}">
          <p14:sldIdLst>
            <p14:sldId id="34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900" autoAdjust="0"/>
    <p:restoredTop sz="97972" autoAdjust="0"/>
  </p:normalViewPr>
  <p:slideViewPr>
    <p:cSldViewPr>
      <p:cViewPr>
        <p:scale>
          <a:sx n="130" d="100"/>
          <a:sy n="130" d="100"/>
        </p:scale>
        <p:origin x="-1912" y="-2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2D95508-F5C3-4946-AE61-4A904CF7919A}"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B0DD6D2-FA48-F34D-80FC-80C3F1969D20}"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July 18</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&lt;July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b="1" dirty="0" smtClean="0"/>
              <a:t>15-18-0292-</a:t>
            </a:r>
            <a:r>
              <a:rPr lang="en-US" b="1" dirty="0" smtClean="0"/>
              <a:t>02-</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meeting/102/materials/agenda-102-6tisch-02"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meeting/102/materials/agenda-102-core-00"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meeting/102/materials/agenda-102-core-00"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ools.ietf.org/html/draft-ietf-6lo-ap-nd-06" TargetMode="External"/><Relationship Id="rId4" Type="http://schemas.openxmlformats.org/officeDocument/2006/relationships/hyperlink" Target="https://tools.ietf.org/html/draft-ietf-6lo-backbone-router-06" TargetMode="External"/><Relationship Id="rId5" Type="http://schemas.openxmlformats.org/officeDocument/2006/relationships/hyperlink" Target="https://tools.ietf.org/html/draft-ietf-6lo-blemesh-03" TargetMode="External"/><Relationship Id="rId6" Type="http://schemas.openxmlformats.org/officeDocument/2006/relationships/hyperlink" Target="https://tools.ietf.org/html/draft-hou-6lo-plc" TargetMode="External"/><Relationship Id="rId7" Type="http://schemas.openxmlformats.org/officeDocument/2006/relationships/hyperlink" Target="https://tools.ietf.org/html/draft-watteyne-6lo-minimal-fragment-01" TargetMode="External"/><Relationship Id="rId8" Type="http://schemas.openxmlformats.org/officeDocument/2006/relationships/hyperlink" Target="https://tools.ietf.org/html/draft-thubert-6lo-forwarding-fragments-08" TargetMode="External"/><Relationship Id="rId9" Type="http://schemas.openxmlformats.org/officeDocument/2006/relationships/hyperlink" Target="https://tools.ietf.org/html/draft-ayers-low-power-interop-00" TargetMode="External"/><Relationship Id="rId1" Type="http://schemas.openxmlformats.org/officeDocument/2006/relationships/slideLayout" Target="../slideLayouts/slideLayout2.xml"/><Relationship Id="rId2" Type="http://schemas.openxmlformats.org/officeDocument/2006/relationships/hyperlink" Target="https://tools.ietf.org/html/draft-ietf-6lo-rfc6775-update-21"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San Diego 2018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9 July2018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July 2018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July 2018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4956" y="990600"/>
            <a:ext cx="9296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smtClean="0"/>
              <a:t>Discussion on </a:t>
            </a:r>
            <a:r>
              <a:rPr lang="en-US" sz="2400" b="1" dirty="0"/>
              <a:t>any </a:t>
            </a:r>
            <a:r>
              <a:rPr lang="en-US" sz="2400" b="1" dirty="0" smtClean="0"/>
              <a:t>other issues </a:t>
            </a:r>
            <a:r>
              <a:rPr lang="en-US" sz="2400" b="1" dirty="0"/>
              <a:t>with published </a:t>
            </a:r>
            <a:r>
              <a:rPr lang="en-US" sz="2400" b="1" dirty="0" smtClean="0"/>
              <a:t>standards?</a:t>
            </a:r>
          </a:p>
          <a:p>
            <a:pPr marL="914400" lvl="1" indent="-457200" eaLnBrk="0" fontAlgn="b" hangingPunct="0">
              <a:buClr>
                <a:srgbClr val="FF0000"/>
              </a:buClr>
              <a:buFont typeface="Wingdings" charset="0"/>
              <a:buChar char="q"/>
            </a:pPr>
            <a:r>
              <a:rPr lang="en-US" sz="2400" b="1" dirty="0"/>
              <a:t>ISO/IEC/IEEE FDIS 8802-15-6 </a:t>
            </a:r>
            <a:r>
              <a:rPr lang="en-US" sz="2400" b="1" dirty="0" smtClean="0"/>
              <a:t>ballot started 20 April 2017 and closed on 9 September 2017 with </a:t>
            </a:r>
            <a:r>
              <a:rPr lang="en-US" sz="2400" b="1" dirty="0"/>
              <a:t>the voting results of </a:t>
            </a:r>
            <a:r>
              <a:rPr lang="en-US" sz="2400" b="1" dirty="0" smtClean="0"/>
              <a:t>10 </a:t>
            </a:r>
            <a:r>
              <a:rPr lang="en-US" sz="2400" b="1" dirty="0"/>
              <a:t>in </a:t>
            </a:r>
            <a:r>
              <a:rPr lang="en-US" sz="2400" b="1" dirty="0" smtClean="0"/>
              <a:t>favor </a:t>
            </a:r>
            <a:r>
              <a:rPr lang="en-US" sz="2400" b="1" dirty="0"/>
              <a:t>out of 12 = 83 % (requirement &gt;= 66.66%) and 2 negative votes out of 14 = 14 % (requirement &lt;= 25%</a:t>
            </a:r>
            <a:r>
              <a:rPr lang="en-US" sz="2400" b="1" dirty="0" smtClean="0"/>
              <a:t>) </a:t>
            </a:r>
          </a:p>
          <a:p>
            <a:pPr marL="914400" lvl="1" indent="-457200" eaLnBrk="0" fontAlgn="b" hangingPunct="0">
              <a:buClr>
                <a:srgbClr val="FF0000"/>
              </a:buClr>
              <a:buFont typeface="Wingdings" charset="0"/>
              <a:buChar char="q"/>
            </a:pPr>
            <a:r>
              <a:rPr lang="en-US" sz="2400" b="1" dirty="0" smtClean="0"/>
              <a:t>Two comments from ISO</a:t>
            </a:r>
            <a:r>
              <a:rPr lang="en-US" sz="2400" b="1" dirty="0"/>
              <a:t>/IEC/IEEE FDIS 8802-15-</a:t>
            </a:r>
            <a:r>
              <a:rPr lang="en-US" sz="2400" b="1" dirty="0" smtClean="0"/>
              <a:t>6 to be resolved:</a:t>
            </a:r>
          </a:p>
        </p:txBody>
      </p:sp>
      <p:pic>
        <p:nvPicPr>
          <p:cNvPr id="2" name="Picture 1"/>
          <p:cNvPicPr>
            <a:picLocks noChangeAspect="1"/>
          </p:cNvPicPr>
          <p:nvPr/>
        </p:nvPicPr>
        <p:blipFill>
          <a:blip r:embed="rId3"/>
          <a:stretch>
            <a:fillRect/>
          </a:stretch>
        </p:blipFill>
        <p:spPr>
          <a:xfrm>
            <a:off x="0" y="3657600"/>
            <a:ext cx="9144000" cy="2842788"/>
          </a:xfrm>
          <a:prstGeom prst="rect">
            <a:avLst/>
          </a:prstGeom>
        </p:spPr>
      </p:pic>
    </p:spTree>
    <p:extLst>
      <p:ext uri="{BB962C8B-B14F-4D97-AF65-F5344CB8AC3E}">
        <p14:creationId xmlns:p14="http://schemas.microsoft.com/office/powerpoint/2010/main" val="1098708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2286000"/>
            <a:ext cx="8839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smtClean="0"/>
              <a:t>ISO</a:t>
            </a:r>
            <a:r>
              <a:rPr lang="en-US" sz="2400" b="1" dirty="0"/>
              <a:t>/IEC/IEEE FDIS 8802-15-</a:t>
            </a:r>
            <a:r>
              <a:rPr lang="en-US" sz="2400" b="1" dirty="0" smtClean="0"/>
              <a:t>6 Chinese comment to be resolved</a:t>
            </a:r>
          </a:p>
          <a:p>
            <a:pPr marL="914400" lvl="1" indent="-457200" eaLnBrk="0" fontAlgn="b" hangingPunct="0">
              <a:buClr>
                <a:srgbClr val="FF0000"/>
              </a:buClr>
              <a:buFont typeface="Wingdings" charset="0"/>
              <a:buChar char="q"/>
            </a:pPr>
            <a:r>
              <a:rPr lang="en-US" sz="2400" b="1" dirty="0"/>
              <a:t>Different countries or regions may have different policy and regulation on application of crypto algorithm. It’s inappropriate to specify AES as the only choice in the standard. Furthermore, the usage of crypto algorithm in the standard is best to be exemplary, that’s convenient to different countries or regions to use alternative crypto algorithm</a:t>
            </a:r>
            <a:r>
              <a:rPr lang="en-US" sz="2400" b="1" dirty="0" smtClean="0"/>
              <a:t>.</a:t>
            </a:r>
          </a:p>
          <a:p>
            <a:pPr marL="914400" lvl="1" indent="-457200" eaLnBrk="0" fontAlgn="b" hangingPunct="0">
              <a:buClr>
                <a:srgbClr val="FF0000"/>
              </a:buClr>
              <a:buFont typeface="Wingdings" charset="0"/>
              <a:buChar char="q"/>
            </a:pPr>
            <a:r>
              <a:rPr lang="en-US" sz="2400" b="1" dirty="0" smtClean="0"/>
              <a:t>Resolution: Thank you for your comment, we find it to have merit.  Accordingly, it will be considered for inclusion in the next revision of IEEE </a:t>
            </a:r>
            <a:r>
              <a:rPr lang="en-US" sz="2400" b="1" dirty="0" err="1" smtClean="0"/>
              <a:t>Std</a:t>
            </a:r>
            <a:r>
              <a:rPr lang="en-US" sz="2400" b="1" dirty="0"/>
              <a:t> 802.15.6 </a:t>
            </a:r>
            <a:r>
              <a:rPr lang="en-US" sz="2400" b="1" dirty="0" smtClean="0"/>
              <a:t>as an addition </a:t>
            </a:r>
            <a:r>
              <a:rPr lang="en-US" sz="2400" b="1" dirty="0"/>
              <a:t>to </a:t>
            </a:r>
            <a:r>
              <a:rPr lang="en-US" sz="2400" b="1"/>
              <a:t>the </a:t>
            </a:r>
            <a:r>
              <a:rPr lang="en-US" sz="2400" b="1" smtClean="0"/>
              <a:t>current AES </a:t>
            </a:r>
            <a:r>
              <a:rPr lang="en-US" sz="2400" b="1" dirty="0"/>
              <a:t>cryptographic </a:t>
            </a:r>
            <a:r>
              <a:rPr lang="en-US" sz="2400" b="1" dirty="0" smtClean="0"/>
              <a:t>algorithm.</a:t>
            </a:r>
          </a:p>
        </p:txBody>
      </p:sp>
    </p:spTree>
    <p:extLst>
      <p:ext uri="{BB962C8B-B14F-4D97-AF65-F5344CB8AC3E}">
        <p14:creationId xmlns:p14="http://schemas.microsoft.com/office/powerpoint/2010/main" val="31118166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9144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smtClean="0"/>
              <a:t>ISO</a:t>
            </a:r>
            <a:r>
              <a:rPr lang="en-US" sz="2400" b="1" dirty="0"/>
              <a:t>/IEC/IEEE FDIS 8802-15-</a:t>
            </a:r>
            <a:r>
              <a:rPr lang="en-US" sz="2400" b="1" dirty="0" smtClean="0"/>
              <a:t>6 Japan’s comment to be resolved</a:t>
            </a:r>
          </a:p>
          <a:p>
            <a:pPr marL="914400" lvl="1" indent="-457200" eaLnBrk="0" fontAlgn="b" hangingPunct="0">
              <a:buClr>
                <a:srgbClr val="FF0000"/>
              </a:buClr>
              <a:buFont typeface="Wingdings" charset="0"/>
              <a:buChar char="q"/>
            </a:pPr>
            <a:r>
              <a:rPr lang="en-US" sz="2400" b="1" dirty="0"/>
              <a:t>ISO/IEC 17982 and the Clause 10 of the ISO/IEC/IEEE FDIS 8802-15-6 may be interfered in some use-cases for the body area </a:t>
            </a:r>
            <a:r>
              <a:rPr lang="en-US" sz="2400" b="1" dirty="0" smtClean="0"/>
              <a:t>network.  Experts </a:t>
            </a:r>
            <a:r>
              <a:rPr lang="en-US" sz="2400" b="1" dirty="0"/>
              <a:t>foresee potential interference between an implemented entity by using the Clause 10 of ISO/IEC/IEEE FDIS 8802-15-6 and an implemented entity by using ISO/IEC 17982 under the same body area</a:t>
            </a:r>
            <a:r>
              <a:rPr lang="en-US" sz="2400" b="1" dirty="0" smtClean="0"/>
              <a:t>.</a:t>
            </a:r>
          </a:p>
          <a:p>
            <a:pPr marL="914400" lvl="1" indent="-457200" eaLnBrk="0" fontAlgn="b" hangingPunct="0">
              <a:buClr>
                <a:srgbClr val="FF0000"/>
              </a:buClr>
              <a:buFont typeface="Wingdings" charset="0"/>
              <a:buChar char="q"/>
            </a:pPr>
            <a:r>
              <a:rPr lang="en-US" sz="2400" b="1" smtClean="0"/>
              <a:t>Proposed Change: </a:t>
            </a:r>
            <a:r>
              <a:rPr lang="en-US" sz="2400" b="1" dirty="0" smtClean="0"/>
              <a:t>Add </a:t>
            </a:r>
            <a:r>
              <a:rPr lang="en-US" sz="2400" b="1" dirty="0"/>
              <a:t>the following text into 10.1</a:t>
            </a:r>
            <a:r>
              <a:rPr lang="en-US" sz="2400" b="1" dirty="0" smtClean="0"/>
              <a:t>.  "</a:t>
            </a:r>
            <a:r>
              <a:rPr lang="en-US" sz="2400" b="1" dirty="0"/>
              <a:t>When this specification and ISO/IEC 17982 are used in close area like same body area, it may be interfered each other</a:t>
            </a:r>
            <a:r>
              <a:rPr lang="en-US" sz="2400" b="1" dirty="0" smtClean="0"/>
              <a:t>.”</a:t>
            </a:r>
          </a:p>
          <a:p>
            <a:pPr marL="914400" lvl="1" indent="-457200" eaLnBrk="0" fontAlgn="b" hangingPunct="0">
              <a:buClr>
                <a:srgbClr val="FF0000"/>
              </a:buClr>
              <a:buFont typeface="Wingdings" charset="0"/>
              <a:buChar char="q"/>
            </a:pPr>
            <a:r>
              <a:rPr lang="en-US" sz="2400" b="1" dirty="0"/>
              <a:t>Resolution: Thank you for your comment, we find it to have merit.  Accordingly, it will be considered for inclusion as part of the next revision of IEEE </a:t>
            </a:r>
            <a:r>
              <a:rPr lang="en-US" sz="2400" b="1" dirty="0" err="1"/>
              <a:t>Std</a:t>
            </a:r>
            <a:r>
              <a:rPr lang="en-US" sz="2400" b="1" dirty="0"/>
              <a:t> 802.15.6.</a:t>
            </a:r>
          </a:p>
        </p:txBody>
      </p:sp>
    </p:spTree>
    <p:extLst>
      <p:ext uri="{BB962C8B-B14F-4D97-AF65-F5344CB8AC3E}">
        <p14:creationId xmlns:p14="http://schemas.microsoft.com/office/powerpoint/2010/main" val="27410223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3339" y="12192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smtClean="0"/>
              <a:t>Motion to 802.15 WG:  </a:t>
            </a:r>
            <a:r>
              <a:rPr lang="en-US" sz="2400" i="1" dirty="0" smtClean="0"/>
              <a:t>that the </a:t>
            </a:r>
            <a:r>
              <a:rPr lang="en-US" sz="2400" i="1" dirty="0"/>
              <a:t>802.15 WG has reviewed and approves </a:t>
            </a:r>
            <a:r>
              <a:rPr lang="en-US" sz="2400" i="1" dirty="0" smtClean="0"/>
              <a:t>the resolutions to the comments from the </a:t>
            </a:r>
            <a:r>
              <a:rPr lang="en-US" sz="2400" i="1" dirty="0"/>
              <a:t>ISO/IEC/IEEE FDIS 8802-15-6 </a:t>
            </a:r>
            <a:r>
              <a:rPr lang="en-US" sz="2400" i="1" dirty="0" smtClean="0"/>
              <a:t>ballot (15-18-0343-00) and </a:t>
            </a:r>
            <a:r>
              <a:rPr lang="en-US" sz="2400" i="1" dirty="0"/>
              <a:t>requests IEEE 802 EC approval to forward the comment responses </a:t>
            </a:r>
            <a:r>
              <a:rPr lang="en-US" sz="2400" i="1" dirty="0" smtClean="0"/>
              <a:t>contained in document 15</a:t>
            </a:r>
            <a:r>
              <a:rPr lang="en-US" sz="2400" i="1" dirty="0"/>
              <a:t>-18-</a:t>
            </a:r>
            <a:r>
              <a:rPr lang="en-US" sz="2400" i="1" dirty="0" smtClean="0"/>
              <a:t>0343-00 </a:t>
            </a:r>
            <a:r>
              <a:rPr lang="en-US" sz="2400" i="1" dirty="0"/>
              <a:t>to ISO/IEC JTC1/SC6, as responses to the comments received on the </a:t>
            </a:r>
            <a:r>
              <a:rPr lang="en-US" sz="2400" i="1" dirty="0" smtClean="0"/>
              <a:t>60 day ballot/FDIS ballot closing 9 Sept 2018 </a:t>
            </a:r>
            <a:r>
              <a:rPr lang="en-US" sz="2400" i="1" dirty="0"/>
              <a:t>on </a:t>
            </a:r>
            <a:r>
              <a:rPr lang="en-US" sz="2400" i="1" dirty="0" smtClean="0"/>
              <a:t>ISO</a:t>
            </a:r>
            <a:r>
              <a:rPr lang="en-US" sz="2400" i="1" dirty="0"/>
              <a:t>/IEC/IEEE FDIS 8802-15-</a:t>
            </a:r>
            <a:r>
              <a:rPr lang="en-US" sz="2400" i="1" dirty="0" smtClean="0"/>
              <a:t>6.</a:t>
            </a:r>
          </a:p>
          <a:p>
            <a:pPr marL="914400" lvl="1" indent="-457200" eaLnBrk="0" fontAlgn="b" hangingPunct="0">
              <a:buClr>
                <a:srgbClr val="FF0000"/>
              </a:buClr>
              <a:buFont typeface="Wingdings" charset="0"/>
              <a:buChar char="q"/>
            </a:pPr>
            <a:r>
              <a:rPr lang="en-US" sz="2400" dirty="0" smtClean="0"/>
              <a:t>Moved by Pat Kinney, seconded by Ben Rolfe</a:t>
            </a:r>
            <a:endParaRPr lang="en-US" sz="2400" dirty="0"/>
          </a:p>
        </p:txBody>
      </p:sp>
    </p:spTree>
    <p:extLst>
      <p:ext uri="{BB962C8B-B14F-4D97-AF65-F5344CB8AC3E}">
        <p14:creationId xmlns:p14="http://schemas.microsoft.com/office/powerpoint/2010/main" val="914820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524000"/>
            <a:ext cx="83058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Discussion on any </a:t>
            </a:r>
            <a:r>
              <a:rPr lang="en-US" sz="2800" b="1" dirty="0"/>
              <a:t>issues with the Operations Manual (15-10-0235-</a:t>
            </a:r>
            <a:r>
              <a:rPr lang="en-US" sz="2800" b="1" dirty="0" smtClean="0"/>
              <a:t>19</a:t>
            </a:r>
            <a:r>
              <a:rPr lang="en-US" sz="2800" dirty="0" smtClean="0"/>
              <a:t>)</a:t>
            </a:r>
          </a:p>
          <a:p>
            <a:pPr marL="914400" lvl="1" indent="-457200" eaLnBrk="0" fontAlgn="b" hangingPunct="0">
              <a:buClr>
                <a:srgbClr val="FF0000"/>
              </a:buClr>
              <a:buFont typeface="Wingdings" charset="0"/>
              <a:buChar char="q"/>
            </a:pPr>
            <a:r>
              <a:rPr lang="en-US" sz="2800" b="1" dirty="0" smtClean="0"/>
              <a:t>Consensus of the group was that we will need discussion on the topic of 802.15 ANA registration of alternate cryptographic algorithms e.g. what kind of requirements for a specification, and what kind of test vectors are required.</a:t>
            </a:r>
          </a:p>
        </p:txBody>
      </p:sp>
    </p:spTree>
    <p:extLst>
      <p:ext uri="{BB962C8B-B14F-4D97-AF65-F5344CB8AC3E}">
        <p14:creationId xmlns:p14="http://schemas.microsoft.com/office/powerpoint/2010/main" val="9765397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904"/>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685800"/>
            <a:ext cx="8763000" cy="5562600"/>
          </a:xfrm>
        </p:spPr>
        <p:txBody>
          <a:bodyPr/>
          <a:lstStyle/>
          <a:p>
            <a:pPr>
              <a:buClr>
                <a:srgbClr val="FF0000"/>
              </a:buClr>
              <a:buFont typeface="Wingdings" charset="2"/>
              <a:buChar char="q"/>
            </a:pPr>
            <a:r>
              <a:rPr lang="en-US" sz="2800" dirty="0" smtClean="0"/>
              <a:t>IETF 102 agenda for constrained WGs</a:t>
            </a:r>
          </a:p>
          <a:p>
            <a:pPr>
              <a:buClr>
                <a:srgbClr val="FF0000"/>
              </a:buClr>
              <a:buFont typeface="Wingdings" charset="2"/>
              <a:buChar char="q"/>
            </a:pPr>
            <a:r>
              <a:rPr lang="en-US" sz="2800" dirty="0" smtClean="0"/>
              <a:t>Status Updates</a:t>
            </a:r>
          </a:p>
          <a:p>
            <a:pPr marL="742950"/>
            <a:r>
              <a:rPr lang="en-US" sz="2600" dirty="0" smtClean="0"/>
              <a:t>6tisch</a:t>
            </a:r>
          </a:p>
          <a:p>
            <a:pPr marL="742950"/>
            <a:r>
              <a:rPr lang="en-US" sz="2600" dirty="0"/>
              <a:t>c</a:t>
            </a:r>
            <a:r>
              <a:rPr lang="en-US" sz="2600" dirty="0" smtClean="0"/>
              <a:t>ore</a:t>
            </a:r>
          </a:p>
          <a:p>
            <a:pPr marL="742950"/>
            <a:r>
              <a:rPr lang="en-US" sz="2600" dirty="0" smtClean="0"/>
              <a:t>6lo</a:t>
            </a:r>
          </a:p>
          <a:p>
            <a:pPr marL="742950"/>
            <a:r>
              <a:rPr lang="en-US" sz="2600" dirty="0"/>
              <a:t>r</a:t>
            </a:r>
            <a:r>
              <a:rPr lang="en-US" sz="2600" dirty="0" smtClean="0"/>
              <a:t>oll</a:t>
            </a:r>
          </a:p>
          <a:p>
            <a:pPr marL="742950"/>
            <a:r>
              <a:rPr lang="en-US" sz="2600" dirty="0"/>
              <a:t>s</a:t>
            </a:r>
            <a:r>
              <a:rPr lang="en-US" sz="2600" dirty="0" smtClean="0"/>
              <a:t>uit</a:t>
            </a:r>
          </a:p>
          <a:p>
            <a:pPr marL="742950"/>
            <a:r>
              <a:rPr lang="en-US" sz="2600" dirty="0" smtClean="0"/>
              <a:t>lp-wan </a:t>
            </a:r>
          </a:p>
        </p:txBody>
      </p:sp>
      <p:sp>
        <p:nvSpPr>
          <p:cNvPr id="4" name="Date Placeholder 3"/>
          <p:cNvSpPr>
            <a:spLocks noGrp="1"/>
          </p:cNvSpPr>
          <p:nvPr>
            <p:ph type="dt" sz="half" idx="10"/>
          </p:nvPr>
        </p:nvSpPr>
        <p:spPr/>
        <p:txBody>
          <a:bodyPr/>
          <a:lstStyle/>
          <a:p>
            <a:pPr>
              <a:defRPr/>
            </a:pPr>
            <a:r>
              <a:rPr lang="en-US" smtClean="0"/>
              <a:t>&lt;July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11609427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7772400" cy="1066800"/>
          </a:xfrm>
        </p:spPr>
        <p:txBody>
          <a:bodyPr/>
          <a:lstStyle/>
          <a:p>
            <a:r>
              <a:rPr lang="en-US" dirty="0" smtClean="0"/>
              <a:t>SC IETG 6tisch</a:t>
            </a:r>
            <a:endParaRPr lang="en-US" dirty="0"/>
          </a:p>
        </p:txBody>
      </p:sp>
      <p:sp>
        <p:nvSpPr>
          <p:cNvPr id="3" name="Content Placeholder 2"/>
          <p:cNvSpPr>
            <a:spLocks noGrp="1"/>
          </p:cNvSpPr>
          <p:nvPr>
            <p:ph idx="1"/>
          </p:nvPr>
        </p:nvSpPr>
        <p:spPr>
          <a:xfrm>
            <a:off x="457200" y="609600"/>
            <a:ext cx="7994361" cy="5943600"/>
          </a:xfrm>
        </p:spPr>
        <p:txBody>
          <a:bodyPr/>
          <a:lstStyle/>
          <a:p>
            <a:pPr marL="0" indent="0">
              <a:buNone/>
            </a:pPr>
            <a:r>
              <a:rPr lang="en-US" sz="1600" b="1" dirty="0" smtClean="0"/>
              <a:t>Agenda</a:t>
            </a:r>
            <a:r>
              <a:rPr lang="en-US" sz="1600" b="1" dirty="0">
                <a:solidFill>
                  <a:srgbClr val="000090"/>
                </a:solidFill>
              </a:rPr>
              <a:t>: </a:t>
            </a:r>
            <a:r>
              <a:rPr lang="en-US" sz="1600" i="1" dirty="0">
                <a:solidFill>
                  <a:srgbClr val="000090"/>
                </a:solidFill>
                <a:hlinkClick r:id="rId2"/>
              </a:rPr>
              <a:t>https://</a:t>
            </a:r>
            <a:r>
              <a:rPr lang="en-US" sz="1600" i="1" dirty="0" err="1">
                <a:solidFill>
                  <a:srgbClr val="000090"/>
                </a:solidFill>
                <a:hlinkClick r:id="rId2"/>
              </a:rPr>
              <a:t>datatracker.ietf.org</a:t>
            </a:r>
            <a:r>
              <a:rPr lang="en-US" sz="1600" i="1" dirty="0">
                <a:solidFill>
                  <a:srgbClr val="000090"/>
                </a:solidFill>
                <a:hlinkClick r:id="rId2"/>
              </a:rPr>
              <a:t>/meeting/102/materials/agenda-102-6tisch-02</a:t>
            </a:r>
            <a:endParaRPr lang="en-US" sz="1000" i="1" dirty="0">
              <a:solidFill>
                <a:srgbClr val="000090"/>
              </a:solidFill>
            </a:endParaRPr>
          </a:p>
          <a:p>
            <a:pPr marL="0" indent="0">
              <a:buNone/>
            </a:pPr>
            <a:r>
              <a:rPr lang="en-US" sz="1600" dirty="0"/>
              <a:t> Chartered items</a:t>
            </a:r>
          </a:p>
          <a:p>
            <a:pPr>
              <a:buFont typeface="Arial"/>
              <a:buChar char="•"/>
            </a:pPr>
            <a:r>
              <a:rPr lang="en-US" sz="1600" dirty="0" smtClean="0"/>
              <a:t>draft</a:t>
            </a:r>
            <a:r>
              <a:rPr lang="en-US" sz="1600" dirty="0"/>
              <a:t>-ietf-6tisch-6top-protocol-12 </a:t>
            </a:r>
            <a:r>
              <a:rPr lang="en-US" sz="1600" dirty="0" smtClean="0"/>
              <a:t>(</a:t>
            </a:r>
            <a:r>
              <a:rPr lang="en-US" sz="1600" dirty="0" err="1"/>
              <a:t>Xavi</a:t>
            </a:r>
            <a:r>
              <a:rPr lang="en-US" sz="1600" dirty="0"/>
              <a:t> </a:t>
            </a:r>
            <a:r>
              <a:rPr lang="en-US" sz="1600" dirty="0" err="1"/>
              <a:t>Vilajosana</a:t>
            </a:r>
            <a:r>
              <a:rPr lang="en-US" sz="1600" dirty="0"/>
              <a:t>, remote</a:t>
            </a:r>
            <a:r>
              <a:rPr lang="en-US" sz="1600" dirty="0" smtClean="0"/>
              <a:t>)	</a:t>
            </a:r>
          </a:p>
          <a:p>
            <a:pPr marL="341313" indent="0">
              <a:buNone/>
            </a:pPr>
            <a:r>
              <a:rPr lang="en-US" sz="1600" dirty="0" smtClean="0"/>
              <a:t>goal</a:t>
            </a:r>
            <a:r>
              <a:rPr lang="en-US" sz="1600" dirty="0"/>
              <a:t>:  IESG LC </a:t>
            </a:r>
            <a:r>
              <a:rPr lang="en-US" sz="1600" dirty="0" smtClean="0"/>
              <a:t>status</a:t>
            </a:r>
          </a:p>
          <a:p>
            <a:pPr>
              <a:buFont typeface="Arial"/>
              <a:buChar char="•"/>
            </a:pPr>
            <a:r>
              <a:rPr lang="en-US" sz="1600" dirty="0" smtClean="0"/>
              <a:t>draft</a:t>
            </a:r>
            <a:r>
              <a:rPr lang="en-US" sz="1600" dirty="0"/>
              <a:t>-chang-6tisch-msf-02 </a:t>
            </a:r>
            <a:r>
              <a:rPr lang="en-US" sz="1600" dirty="0" smtClean="0"/>
              <a:t>(</a:t>
            </a:r>
            <a:r>
              <a:rPr lang="en-US" sz="1600" dirty="0" err="1"/>
              <a:t>Tengfei</a:t>
            </a:r>
            <a:r>
              <a:rPr lang="en-US" sz="1600" dirty="0"/>
              <a:t> Chang or Simon </a:t>
            </a:r>
            <a:r>
              <a:rPr lang="en-US" sz="1600" dirty="0" err="1"/>
              <a:t>Duquennoy</a:t>
            </a:r>
            <a:r>
              <a:rPr lang="en-US" sz="1600" dirty="0" smtClean="0"/>
              <a:t>)    </a:t>
            </a:r>
          </a:p>
          <a:p>
            <a:pPr marL="341313" indent="0">
              <a:buNone/>
            </a:pPr>
            <a:r>
              <a:rPr lang="en-US" sz="1600" dirty="0" smtClean="0"/>
              <a:t>goal</a:t>
            </a:r>
            <a:r>
              <a:rPr lang="en-US" sz="1600" dirty="0"/>
              <a:t>: prepare for WG </a:t>
            </a:r>
            <a:r>
              <a:rPr lang="en-US" sz="1600" dirty="0" smtClean="0"/>
              <a:t>adoption</a:t>
            </a:r>
          </a:p>
          <a:p>
            <a:pPr>
              <a:buFont typeface="Arial"/>
              <a:buChar char="•"/>
            </a:pPr>
            <a:r>
              <a:rPr lang="en-US" sz="1600" dirty="0" smtClean="0"/>
              <a:t>draft</a:t>
            </a:r>
            <a:r>
              <a:rPr lang="en-US" sz="1600" dirty="0"/>
              <a:t>-ietf-6tisch-minimal-security-</a:t>
            </a:r>
            <a:r>
              <a:rPr lang="en-US" sz="1600" dirty="0" smtClean="0"/>
              <a:t>06 (</a:t>
            </a:r>
            <a:r>
              <a:rPr lang="en-US" sz="1600" dirty="0" err="1"/>
              <a:t>Malisa</a:t>
            </a:r>
            <a:r>
              <a:rPr lang="en-US" sz="1600" dirty="0"/>
              <a:t> </a:t>
            </a:r>
            <a:r>
              <a:rPr lang="en-US" sz="1600" dirty="0" err="1"/>
              <a:t>Vucinic</a:t>
            </a:r>
            <a:r>
              <a:rPr lang="en-US" sz="1600" dirty="0"/>
              <a:t>, remote)</a:t>
            </a:r>
          </a:p>
          <a:p>
            <a:pPr marL="0" indent="0">
              <a:buNone/>
            </a:pPr>
            <a:r>
              <a:rPr lang="en-US" sz="1600" dirty="0"/>
              <a:t>      goal: present changes in -06 and discuss WGLC </a:t>
            </a:r>
            <a:r>
              <a:rPr lang="en-US" sz="1600" dirty="0" smtClean="0"/>
              <a:t>comments</a:t>
            </a:r>
          </a:p>
          <a:p>
            <a:pPr>
              <a:buFont typeface="Arial"/>
              <a:buChar char="•"/>
            </a:pPr>
            <a:r>
              <a:rPr lang="en-US" sz="1600" dirty="0" smtClean="0"/>
              <a:t>draft</a:t>
            </a:r>
            <a:r>
              <a:rPr lang="en-US" sz="1600" dirty="0"/>
              <a:t>-ietf-6tisch-dtsecurity-zerotouch-join-02 </a:t>
            </a:r>
            <a:r>
              <a:rPr lang="en-US" sz="1600" dirty="0" smtClean="0"/>
              <a:t>(</a:t>
            </a:r>
            <a:r>
              <a:rPr lang="en-US" sz="1600" dirty="0"/>
              <a:t>Michael Richardson)</a:t>
            </a:r>
          </a:p>
          <a:p>
            <a:pPr marL="0" indent="0">
              <a:buNone/>
            </a:pPr>
            <a:r>
              <a:rPr lang="en-US" sz="1600" dirty="0"/>
              <a:t>      goal: progress </a:t>
            </a:r>
            <a:r>
              <a:rPr lang="en-US" sz="1600" dirty="0" smtClean="0"/>
              <a:t>status</a:t>
            </a:r>
          </a:p>
          <a:p>
            <a:pPr>
              <a:buFont typeface="Arial"/>
              <a:buChar char="•"/>
            </a:pPr>
            <a:r>
              <a:rPr lang="en-US" sz="1600" dirty="0" smtClean="0"/>
              <a:t>draft</a:t>
            </a:r>
            <a:r>
              <a:rPr lang="en-US" sz="1600" dirty="0"/>
              <a:t>-richardson-6tisch-enrollment-enhanced-beacon-00 </a:t>
            </a:r>
            <a:r>
              <a:rPr lang="en-US" sz="1600" dirty="0" smtClean="0"/>
              <a:t>(</a:t>
            </a:r>
            <a:r>
              <a:rPr lang="en-US" sz="1600" dirty="0"/>
              <a:t>Michael Richardson)</a:t>
            </a:r>
          </a:p>
          <a:p>
            <a:pPr marL="0" indent="0">
              <a:buNone/>
            </a:pPr>
            <a:r>
              <a:rPr lang="en-US" sz="1600" dirty="0"/>
              <a:t>      goal: call for adoption</a:t>
            </a:r>
          </a:p>
          <a:p>
            <a:pPr marL="0" indent="0">
              <a:buNone/>
            </a:pPr>
            <a:r>
              <a:rPr lang="en-US" sz="1600" dirty="0" smtClean="0"/>
              <a:t>Unchartered </a:t>
            </a:r>
            <a:r>
              <a:rPr lang="en-US" sz="1600" dirty="0"/>
              <a:t>items, time </a:t>
            </a:r>
            <a:r>
              <a:rPr lang="en-US" sz="1600" dirty="0" smtClean="0"/>
              <a:t>permitting</a:t>
            </a:r>
          </a:p>
          <a:p>
            <a:pPr>
              <a:buFont typeface="Arial"/>
              <a:buChar char="•"/>
            </a:pPr>
            <a:r>
              <a:rPr lang="en-US" sz="1600" dirty="0" smtClean="0"/>
              <a:t>draft</a:t>
            </a:r>
            <a:r>
              <a:rPr lang="en-US" sz="1600" dirty="0"/>
              <a:t>-vilajosana-6tisch-globaltime-01 </a:t>
            </a:r>
            <a:r>
              <a:rPr lang="en-US" sz="1600" dirty="0" smtClean="0"/>
              <a:t>(</a:t>
            </a:r>
            <a:r>
              <a:rPr lang="en-US" sz="1600" dirty="0" err="1"/>
              <a:t>Xavi</a:t>
            </a:r>
            <a:r>
              <a:rPr lang="en-US" sz="1600" dirty="0"/>
              <a:t> </a:t>
            </a:r>
            <a:r>
              <a:rPr lang="en-US" sz="1600" dirty="0" err="1"/>
              <a:t>Vilajosana</a:t>
            </a:r>
            <a:r>
              <a:rPr lang="en-US" sz="1600" dirty="0"/>
              <a:t>)</a:t>
            </a:r>
          </a:p>
          <a:p>
            <a:pPr marL="0" indent="0">
              <a:buNone/>
            </a:pPr>
            <a:r>
              <a:rPr lang="en-US" sz="1600" dirty="0"/>
              <a:t>      goal: discuss interaction with minimal </a:t>
            </a:r>
            <a:r>
              <a:rPr lang="en-US" sz="1600" dirty="0" smtClean="0"/>
              <a:t>security</a:t>
            </a:r>
          </a:p>
          <a:p>
            <a:pPr>
              <a:buFont typeface="Arial"/>
              <a:buChar char="•"/>
            </a:pPr>
            <a:r>
              <a:rPr lang="en-US" sz="1600" dirty="0" smtClean="0"/>
              <a:t>draft</a:t>
            </a:r>
            <a:r>
              <a:rPr lang="en-US" sz="1600" dirty="0"/>
              <a:t>-munoz-6tisch-multiple-phys </a:t>
            </a:r>
            <a:r>
              <a:rPr lang="en-US" sz="1600" dirty="0" smtClean="0"/>
              <a:t>(</a:t>
            </a:r>
            <a:r>
              <a:rPr lang="en-US" sz="1600" dirty="0"/>
              <a:t>Jonathan Munoz)</a:t>
            </a:r>
          </a:p>
          <a:p>
            <a:pPr marL="0" indent="0">
              <a:buNone/>
            </a:pPr>
            <a:r>
              <a:rPr lang="en-US" sz="1600" dirty="0"/>
              <a:t>      goal: </a:t>
            </a:r>
            <a:r>
              <a:rPr lang="en-US" sz="1600" dirty="0" smtClean="0"/>
              <a:t>info</a:t>
            </a:r>
          </a:p>
          <a:p>
            <a:pPr>
              <a:buFont typeface="Arial"/>
              <a:buChar char="•"/>
            </a:pPr>
            <a:r>
              <a:rPr lang="en-US" sz="1600" dirty="0" smtClean="0"/>
              <a:t>retransmission </a:t>
            </a:r>
            <a:r>
              <a:rPr lang="en-US" sz="1600" dirty="0"/>
              <a:t>algorithm IEEE 802.15.4-2015 </a:t>
            </a:r>
            <a:r>
              <a:rPr lang="en-US" sz="1600" dirty="0" smtClean="0"/>
              <a:t>(</a:t>
            </a:r>
            <a:r>
              <a:rPr lang="en-US" sz="1600" dirty="0" err="1"/>
              <a:t>Yasuyuki</a:t>
            </a:r>
            <a:r>
              <a:rPr lang="en-US" sz="1600" dirty="0"/>
              <a:t> Tanaka&gt;)</a:t>
            </a:r>
          </a:p>
          <a:p>
            <a:pPr marL="0" indent="0">
              <a:buNone/>
            </a:pPr>
            <a:r>
              <a:rPr lang="en-US" sz="1600" dirty="0"/>
              <a:t>      goal: information </a:t>
            </a:r>
            <a:r>
              <a:rPr lang="en-US" sz="1600" dirty="0" smtClean="0"/>
              <a:t>sharing</a:t>
            </a:r>
          </a:p>
          <a:p>
            <a:pPr>
              <a:buFont typeface="Arial"/>
              <a:buChar char="•"/>
            </a:pPr>
            <a:r>
              <a:rPr lang="en-US" sz="1600" dirty="0" smtClean="0"/>
              <a:t>status </a:t>
            </a:r>
            <a:r>
              <a:rPr lang="en-US" sz="1600" dirty="0"/>
              <a:t>of the 6lo fragmentation design team (</a:t>
            </a:r>
            <a:r>
              <a:rPr lang="en-US" sz="1600" dirty="0" smtClean="0"/>
              <a:t>Thomas)</a:t>
            </a:r>
          </a:p>
        </p:txBody>
      </p:sp>
      <p:sp>
        <p:nvSpPr>
          <p:cNvPr id="4" name="Date Placeholder 3"/>
          <p:cNvSpPr>
            <a:spLocks noGrp="1"/>
          </p:cNvSpPr>
          <p:nvPr>
            <p:ph type="dt" sz="half" idx="10"/>
          </p:nvPr>
        </p:nvSpPr>
        <p:spPr/>
        <p:txBody>
          <a:bodyPr/>
          <a:lstStyle/>
          <a:p>
            <a:pPr>
              <a:defRPr/>
            </a:pPr>
            <a:r>
              <a:rPr lang="en-US" smtClean="0"/>
              <a:t>&lt;July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16</a:t>
            </a:fld>
            <a:endParaRPr lang="en-US"/>
          </a:p>
        </p:txBody>
      </p:sp>
    </p:spTree>
    <p:extLst>
      <p:ext uri="{BB962C8B-B14F-4D97-AF65-F5344CB8AC3E}">
        <p14:creationId xmlns:p14="http://schemas.microsoft.com/office/powerpoint/2010/main" val="21390796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1066800"/>
          </a:xfrm>
        </p:spPr>
        <p:txBody>
          <a:bodyPr/>
          <a:lstStyle/>
          <a:p>
            <a:r>
              <a:rPr lang="en-US" b="1" dirty="0"/>
              <a:t>SC </a:t>
            </a:r>
            <a:r>
              <a:rPr lang="en-US" b="1" dirty="0" smtClean="0"/>
              <a:t>IETF </a:t>
            </a:r>
            <a:r>
              <a:rPr lang="en-US" b="1" dirty="0"/>
              <a:t>Core </a:t>
            </a:r>
            <a:r>
              <a:rPr lang="en-US" sz="1600" b="1" dirty="0" smtClean="0"/>
              <a:t>(Monday</a:t>
            </a:r>
            <a:r>
              <a:rPr lang="en-US" sz="1600" b="1" dirty="0"/>
              <a:t>, July </a:t>
            </a:r>
            <a:r>
              <a:rPr lang="en-US" sz="1600" b="1" dirty="0" smtClean="0"/>
              <a:t>16, </a:t>
            </a:r>
            <a:r>
              <a:rPr lang="en-US" sz="1600" b="1" dirty="0"/>
              <a:t>2018)</a:t>
            </a:r>
            <a:endParaRPr lang="en-US" sz="1600" dirty="0"/>
          </a:p>
        </p:txBody>
      </p:sp>
      <p:sp>
        <p:nvSpPr>
          <p:cNvPr id="3" name="Content Placeholder 2"/>
          <p:cNvSpPr>
            <a:spLocks noGrp="1"/>
          </p:cNvSpPr>
          <p:nvPr>
            <p:ph idx="1"/>
          </p:nvPr>
        </p:nvSpPr>
        <p:spPr>
          <a:xfrm>
            <a:off x="228600" y="1066800"/>
            <a:ext cx="8915400" cy="5334000"/>
          </a:xfrm>
        </p:spPr>
        <p:txBody>
          <a:bodyPr/>
          <a:lstStyle/>
          <a:p>
            <a:pPr marL="0" indent="0">
              <a:buNone/>
            </a:pPr>
            <a:r>
              <a:rPr lang="en-US" sz="1600" dirty="0" smtClean="0"/>
              <a:t>Agenda</a:t>
            </a:r>
            <a:r>
              <a:rPr lang="en-US" sz="1600" dirty="0"/>
              <a:t>: </a:t>
            </a:r>
            <a:r>
              <a:rPr lang="en-US" sz="1600" i="1" dirty="0">
                <a:hlinkClick r:id="rId2"/>
              </a:rPr>
              <a:t>https://</a:t>
            </a:r>
            <a:r>
              <a:rPr lang="en-US" sz="1600" i="1" dirty="0" err="1">
                <a:hlinkClick r:id="rId2"/>
              </a:rPr>
              <a:t>datatracker.ietf.org</a:t>
            </a:r>
            <a:r>
              <a:rPr lang="en-US" sz="1600" i="1" dirty="0">
                <a:hlinkClick r:id="rId2"/>
              </a:rPr>
              <a:t>/meeting/102/materials/agenda-102-core-00</a:t>
            </a:r>
            <a:endParaRPr lang="en-US" sz="1600" i="1" dirty="0" smtClean="0"/>
          </a:p>
          <a:p>
            <a:pPr marL="0" indent="0">
              <a:buNone/>
            </a:pPr>
            <a:r>
              <a:rPr lang="en-US" sz="1600" u="sng" dirty="0" smtClean="0"/>
              <a:t>Document </a:t>
            </a:r>
            <a:r>
              <a:rPr lang="en-US" sz="1600" u="sng" dirty="0"/>
              <a:t>status only </a:t>
            </a:r>
            <a:r>
              <a:rPr lang="en-US" sz="1600" dirty="0"/>
              <a:t>(IESG Processing):</a:t>
            </a:r>
          </a:p>
          <a:p>
            <a:pPr marL="0" indent="0">
              <a:buNone/>
            </a:pPr>
            <a:r>
              <a:rPr lang="en-US" sz="1600" dirty="0"/>
              <a:t>draft-ietf-core-links-json-10 2018-02-26 Waiting for AD Go-Ahead::Revised I-D Needed</a:t>
            </a:r>
          </a:p>
          <a:p>
            <a:pPr marL="0" indent="0">
              <a:buNone/>
            </a:pPr>
            <a:r>
              <a:rPr lang="en-US" sz="1600" dirty="0"/>
              <a:t>Document status, pointer to new work</a:t>
            </a:r>
          </a:p>
          <a:p>
            <a:pPr marL="0" indent="0">
              <a:buNone/>
            </a:pPr>
            <a:r>
              <a:rPr lang="en-US" sz="1600" dirty="0"/>
              <a:t>draft-ietf-core-cocoa-03 2018-02-21 AD Evaluation</a:t>
            </a:r>
          </a:p>
          <a:p>
            <a:pPr marL="0" indent="0">
              <a:buNone/>
            </a:pPr>
            <a:r>
              <a:rPr lang="en-US" sz="1600" dirty="0"/>
              <a:t>Related work: draft-jarvinen-core-fasor-00 new 2018-07-02 ➔ Thu</a:t>
            </a:r>
          </a:p>
          <a:p>
            <a:pPr marL="0" indent="0">
              <a:buNone/>
            </a:pPr>
            <a:r>
              <a:rPr lang="en-US" sz="1600" dirty="0"/>
              <a:t>Related work in other </a:t>
            </a:r>
            <a:r>
              <a:rPr lang="en-US" sz="1600" dirty="0" smtClean="0"/>
              <a:t>WGs: draft</a:t>
            </a:r>
            <a:r>
              <a:rPr lang="en-US" sz="1600" dirty="0"/>
              <a:t>-ietf-6tisch-minimal-security-06 (discuss stateless)</a:t>
            </a:r>
          </a:p>
          <a:p>
            <a:pPr marL="0" indent="0">
              <a:buNone/>
            </a:pPr>
            <a:r>
              <a:rPr lang="en-US" sz="1600" u="sng" dirty="0"/>
              <a:t>OSCORE </a:t>
            </a:r>
            <a:r>
              <a:rPr lang="en-US" sz="1600" u="sng" dirty="0" smtClean="0"/>
              <a:t>cluster</a:t>
            </a:r>
            <a:endParaRPr lang="en-US" sz="1600" u="sng" dirty="0"/>
          </a:p>
          <a:p>
            <a:pPr marL="0" indent="0">
              <a:buNone/>
            </a:pPr>
            <a:r>
              <a:rPr lang="en-US" sz="1600" dirty="0"/>
              <a:t>draft-ietf-core-object-security-13 2018-06-27 IESG Evaluation::AD </a:t>
            </a:r>
            <a:r>
              <a:rPr lang="en-US" sz="1600" dirty="0" err="1"/>
              <a:t>Followup</a:t>
            </a:r>
            <a:endParaRPr lang="en-US" sz="1600" dirty="0"/>
          </a:p>
          <a:p>
            <a:pPr marL="0" indent="0">
              <a:buNone/>
            </a:pPr>
            <a:r>
              <a:rPr lang="en-US" sz="1600" dirty="0"/>
              <a:t>draft-ietf-core-oscore-groupcomm-02 new 2018-06-28 Active</a:t>
            </a:r>
          </a:p>
          <a:p>
            <a:pPr marL="0" indent="0">
              <a:buNone/>
            </a:pPr>
            <a:r>
              <a:rPr lang="en-US" sz="1600" dirty="0"/>
              <a:t>draft-ietf-core-echo-request-tag-02 new 2018-06-29 Active</a:t>
            </a:r>
          </a:p>
          <a:p>
            <a:pPr marL="0" indent="0">
              <a:buNone/>
            </a:pPr>
            <a:r>
              <a:rPr lang="en-US" sz="1600" u="sng" dirty="0"/>
              <a:t>Resource directory cluster </a:t>
            </a:r>
            <a:endParaRPr lang="en-US" sz="1600" dirty="0"/>
          </a:p>
          <a:p>
            <a:pPr marL="0" indent="0">
              <a:buNone/>
            </a:pPr>
            <a:r>
              <a:rPr lang="en-US" sz="1600" dirty="0"/>
              <a:t>draft-ietf-core-resource-directory-14 new 2018-07-02 Active</a:t>
            </a:r>
          </a:p>
          <a:p>
            <a:pPr marL="0" indent="0">
              <a:buNone/>
            </a:pPr>
            <a:r>
              <a:rPr lang="en-US" sz="1600" dirty="0"/>
              <a:t>draft-ietf-core-rd-dns-sd-02 new 2018-07-02 Active</a:t>
            </a:r>
          </a:p>
          <a:p>
            <a:pPr marL="0" indent="0">
              <a:buNone/>
            </a:pPr>
            <a:r>
              <a:rPr lang="en-US" sz="1600" u="sng" dirty="0" err="1"/>
              <a:t>SenML</a:t>
            </a:r>
            <a:r>
              <a:rPr lang="en-US" sz="1600" u="sng" dirty="0"/>
              <a:t> </a:t>
            </a:r>
            <a:r>
              <a:rPr lang="en-US" sz="1600" u="sng" dirty="0" smtClean="0"/>
              <a:t>cluster</a:t>
            </a:r>
            <a:endParaRPr lang="en-US" sz="1600" u="sng" dirty="0"/>
          </a:p>
          <a:p>
            <a:pPr marL="0" indent="0">
              <a:buNone/>
            </a:pPr>
            <a:r>
              <a:rPr lang="en-US" sz="1600" dirty="0"/>
              <a:t>draft-ietf-core-dev-urn-02 new 2018-07-02 </a:t>
            </a:r>
            <a:r>
              <a:rPr lang="en-US" sz="1600" dirty="0" smtClean="0"/>
              <a:t>Active (</a:t>
            </a:r>
            <a:r>
              <a:rPr lang="en-US" sz="1600" dirty="0"/>
              <a:t>discuss </a:t>
            </a:r>
            <a:r>
              <a:rPr lang="en-US" sz="1600" dirty="0" err="1" smtClean="0"/>
              <a:t>wrt</a:t>
            </a:r>
            <a:r>
              <a:rPr lang="en-US" sz="1600" dirty="0" smtClean="0"/>
              <a:t> RD </a:t>
            </a:r>
            <a:r>
              <a:rPr lang="en-US" sz="1600" dirty="0"/>
              <a:t>endpoint naming issue)</a:t>
            </a:r>
          </a:p>
          <a:p>
            <a:pPr marL="0" indent="0">
              <a:buNone/>
            </a:pPr>
            <a:r>
              <a:rPr lang="en-US" sz="1600" dirty="0"/>
              <a:t>draft-ietf-core-senml-16 2018-05-18 RFC Ed </a:t>
            </a:r>
            <a:r>
              <a:rPr lang="en-US" sz="1600" dirty="0" smtClean="0"/>
              <a:t>Queue (</a:t>
            </a:r>
            <a:r>
              <a:rPr lang="en-US" sz="1600" dirty="0"/>
              <a:t>could discuss EXI schema issue)</a:t>
            </a:r>
          </a:p>
          <a:p>
            <a:pPr marL="0" indent="0">
              <a:buNone/>
            </a:pPr>
            <a:r>
              <a:rPr lang="en-US" sz="1600" dirty="0"/>
              <a:t>draft-keranen-core-senml-fetch-01 new 2018-07-</a:t>
            </a:r>
            <a:r>
              <a:rPr lang="en-US" sz="1600" dirty="0" smtClean="0"/>
              <a:t>02</a:t>
            </a:r>
            <a:endParaRPr lang="en-US" sz="1600" dirty="0"/>
          </a:p>
        </p:txBody>
      </p:sp>
      <p:sp>
        <p:nvSpPr>
          <p:cNvPr id="4" name="Date Placeholder 3"/>
          <p:cNvSpPr>
            <a:spLocks noGrp="1"/>
          </p:cNvSpPr>
          <p:nvPr>
            <p:ph type="dt" sz="half" idx="10"/>
          </p:nvPr>
        </p:nvSpPr>
        <p:spPr/>
        <p:txBody>
          <a:bodyPr/>
          <a:lstStyle/>
          <a:p>
            <a:pPr>
              <a:defRPr/>
            </a:pPr>
            <a:r>
              <a:rPr lang="en-US" smtClean="0"/>
              <a:t>&lt;July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17</a:t>
            </a:fld>
            <a:endParaRPr lang="en-US"/>
          </a:p>
        </p:txBody>
      </p:sp>
    </p:spTree>
    <p:extLst>
      <p:ext uri="{BB962C8B-B14F-4D97-AF65-F5344CB8AC3E}">
        <p14:creationId xmlns:p14="http://schemas.microsoft.com/office/powerpoint/2010/main" val="6878656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1066800"/>
          </a:xfrm>
        </p:spPr>
        <p:txBody>
          <a:bodyPr/>
          <a:lstStyle/>
          <a:p>
            <a:r>
              <a:rPr lang="en-US" b="1" dirty="0"/>
              <a:t>SC </a:t>
            </a:r>
            <a:r>
              <a:rPr lang="en-US" b="1" dirty="0" smtClean="0"/>
              <a:t>IETF Core </a:t>
            </a:r>
            <a:r>
              <a:rPr lang="en-US" sz="1600" b="1" dirty="0" smtClean="0"/>
              <a:t>(Thursday, </a:t>
            </a:r>
            <a:r>
              <a:rPr lang="en-US" sz="1600" b="1" dirty="0"/>
              <a:t>July 19, </a:t>
            </a:r>
            <a:r>
              <a:rPr lang="en-US" sz="1600" b="1" dirty="0" smtClean="0"/>
              <a:t>2018)</a:t>
            </a:r>
            <a:endParaRPr lang="en-US" sz="1600" b="1" dirty="0"/>
          </a:p>
        </p:txBody>
      </p:sp>
      <p:sp>
        <p:nvSpPr>
          <p:cNvPr id="3" name="Content Placeholder 2"/>
          <p:cNvSpPr>
            <a:spLocks noGrp="1"/>
          </p:cNvSpPr>
          <p:nvPr>
            <p:ph idx="1"/>
          </p:nvPr>
        </p:nvSpPr>
        <p:spPr>
          <a:xfrm>
            <a:off x="223945" y="914400"/>
            <a:ext cx="8915400" cy="5334000"/>
          </a:xfrm>
        </p:spPr>
        <p:txBody>
          <a:bodyPr/>
          <a:lstStyle/>
          <a:p>
            <a:pPr marL="0" indent="0">
              <a:buNone/>
            </a:pPr>
            <a:r>
              <a:rPr lang="en-US" sz="1600" dirty="0" smtClean="0"/>
              <a:t>Agenda</a:t>
            </a:r>
            <a:r>
              <a:rPr lang="en-US" sz="1600" dirty="0"/>
              <a:t>: </a:t>
            </a:r>
            <a:r>
              <a:rPr lang="en-US" sz="1600" i="1" dirty="0">
                <a:hlinkClick r:id="rId2"/>
              </a:rPr>
              <a:t>https://</a:t>
            </a:r>
            <a:r>
              <a:rPr lang="en-US" sz="1600" i="1" dirty="0" err="1">
                <a:hlinkClick r:id="rId2"/>
              </a:rPr>
              <a:t>datatracker.ietf.org</a:t>
            </a:r>
            <a:r>
              <a:rPr lang="en-US" sz="1600" i="1" dirty="0">
                <a:hlinkClick r:id="rId2"/>
              </a:rPr>
              <a:t>/meeting/102/materials/agenda-102-core-00</a:t>
            </a:r>
            <a:endParaRPr lang="en-US" sz="1600" i="1" dirty="0" smtClean="0"/>
          </a:p>
          <a:p>
            <a:pPr marL="0" indent="0">
              <a:buNone/>
            </a:pPr>
            <a:r>
              <a:rPr lang="en-US" sz="1600" u="sng" dirty="0" smtClean="0"/>
              <a:t>COMI cluster</a:t>
            </a:r>
            <a:endParaRPr lang="en-US" sz="1600" dirty="0"/>
          </a:p>
          <a:p>
            <a:pPr marL="0" indent="0">
              <a:buNone/>
            </a:pPr>
            <a:r>
              <a:rPr lang="en-US" sz="1600" dirty="0"/>
              <a:t>draft-ietf-core-yang-cbor-06 2018-02-08 </a:t>
            </a:r>
            <a:r>
              <a:rPr lang="en-US" sz="1600" dirty="0" smtClean="0"/>
              <a:t>Active  (</a:t>
            </a:r>
            <a:r>
              <a:rPr lang="en-US" sz="1600" dirty="0"/>
              <a:t>discuss observations from active use, NMDA)</a:t>
            </a:r>
          </a:p>
          <a:p>
            <a:pPr marL="0" indent="0">
              <a:buNone/>
            </a:pPr>
            <a:r>
              <a:rPr lang="en-US" sz="1600" dirty="0"/>
              <a:t>draft-ietf-core-comi-03 2018-06-04 Active</a:t>
            </a:r>
          </a:p>
          <a:p>
            <a:pPr marL="0" indent="0">
              <a:buNone/>
            </a:pPr>
            <a:r>
              <a:rPr lang="en-US" sz="1600" dirty="0"/>
              <a:t>draft-ietf-core-sid-04 2018-06-04 Active</a:t>
            </a:r>
          </a:p>
          <a:p>
            <a:pPr marL="0" indent="0">
              <a:buNone/>
            </a:pPr>
            <a:r>
              <a:rPr lang="en-US" sz="1600" dirty="0"/>
              <a:t>draft-veillette-core-yang-library-02 2018-01-</a:t>
            </a:r>
            <a:r>
              <a:rPr lang="en-US" sz="1600" dirty="0" smtClean="0"/>
              <a:t>24   (</a:t>
            </a:r>
            <a:r>
              <a:rPr lang="en-US" sz="1600" dirty="0"/>
              <a:t>sanity check: where are we with this?)</a:t>
            </a:r>
          </a:p>
          <a:p>
            <a:pPr marL="0" indent="0">
              <a:buNone/>
            </a:pPr>
            <a:r>
              <a:rPr lang="en-US" sz="1600" u="sng" dirty="0"/>
              <a:t>Housekeeping cluster </a:t>
            </a:r>
            <a:endParaRPr lang="en-US" sz="1600" dirty="0"/>
          </a:p>
          <a:p>
            <a:pPr marL="0" indent="0">
              <a:buNone/>
            </a:pPr>
            <a:r>
              <a:rPr lang="en-US" sz="1600" dirty="0"/>
              <a:t>draft-ietf-core-too-many-reqs-02 new 2018-07-02 Active</a:t>
            </a:r>
          </a:p>
          <a:p>
            <a:pPr marL="0" indent="0">
              <a:buNone/>
            </a:pPr>
            <a:r>
              <a:rPr lang="en-US" sz="1600" dirty="0"/>
              <a:t>draft-ietf-core-multipart-ct-01 new 2018-07-02 Active</a:t>
            </a:r>
          </a:p>
          <a:p>
            <a:pPr marL="0" indent="0">
              <a:buNone/>
            </a:pPr>
            <a:r>
              <a:rPr lang="en-US" sz="1600" dirty="0"/>
              <a:t>draft-bormann-core-proactive-ct-00 new 2018-07-02</a:t>
            </a:r>
          </a:p>
          <a:p>
            <a:pPr marL="0" indent="0">
              <a:buNone/>
            </a:pPr>
            <a:r>
              <a:rPr lang="en-US" sz="1600" u="sng" dirty="0" smtClean="0"/>
              <a:t>Active</a:t>
            </a:r>
            <a:endParaRPr lang="en-US" sz="1600" u="sng" dirty="0"/>
          </a:p>
          <a:p>
            <a:pPr marL="0" indent="0">
              <a:buNone/>
            </a:pPr>
            <a:r>
              <a:rPr lang="en-US" sz="1600" dirty="0"/>
              <a:t>draft-ietf-core-coap-pubsub-05 new 2018-07-02 Active</a:t>
            </a:r>
          </a:p>
          <a:p>
            <a:pPr marL="0" indent="0">
              <a:buNone/>
            </a:pPr>
            <a:r>
              <a:rPr lang="en-US" sz="1600" dirty="0"/>
              <a:t>draft-ietf-core-dynlink-06 new 2018-07-02 Active</a:t>
            </a:r>
          </a:p>
          <a:p>
            <a:pPr marL="0" indent="0">
              <a:buNone/>
            </a:pPr>
            <a:r>
              <a:rPr lang="en-US" sz="1600" dirty="0"/>
              <a:t>draft-ietf-core-interfaces-12 2018-06-26 Active</a:t>
            </a:r>
          </a:p>
          <a:p>
            <a:pPr marL="0" indent="0">
              <a:buNone/>
            </a:pPr>
            <a:r>
              <a:rPr lang="en-US" sz="1600" dirty="0"/>
              <a:t>draft-silverajan-core-coap-alternative-transports-11 2018-03-05</a:t>
            </a:r>
          </a:p>
          <a:p>
            <a:pPr marL="0" indent="0">
              <a:buNone/>
            </a:pPr>
            <a:r>
              <a:rPr lang="en-US" sz="1600" dirty="0"/>
              <a:t>draft-silverajan-core-coap-protocol-negotiation-09 new 2018-07-</a:t>
            </a:r>
            <a:r>
              <a:rPr lang="en-US" sz="1600" dirty="0" smtClean="0"/>
              <a:t>02 (</a:t>
            </a:r>
            <a:r>
              <a:rPr lang="en-US" sz="1600" dirty="0"/>
              <a:t>what is needed to be ready for WG adoption?)</a:t>
            </a:r>
          </a:p>
          <a:p>
            <a:pPr marL="0" indent="0">
              <a:buNone/>
            </a:pPr>
            <a:r>
              <a:rPr lang="en-US" sz="1600" u="sng" dirty="0"/>
              <a:t>New work: </a:t>
            </a:r>
            <a:r>
              <a:rPr lang="en-US" sz="1600" dirty="0"/>
              <a:t>Congestion control, </a:t>
            </a:r>
            <a:r>
              <a:rPr lang="en-US" sz="1600" dirty="0" smtClean="0"/>
              <a:t>continued</a:t>
            </a:r>
            <a:endParaRPr lang="en-US" sz="1600" dirty="0"/>
          </a:p>
          <a:p>
            <a:pPr marL="0" indent="0">
              <a:buNone/>
            </a:pPr>
            <a:r>
              <a:rPr lang="en-US" sz="1600" dirty="0"/>
              <a:t>draft-jarvinen-core-fasor-00 new 2018-07-02</a:t>
            </a:r>
            <a:endParaRPr lang="en-US" sz="1600" dirty="0" smtClean="0"/>
          </a:p>
          <a:p>
            <a:endParaRPr lang="en-US" sz="1600" dirty="0"/>
          </a:p>
        </p:txBody>
      </p:sp>
      <p:sp>
        <p:nvSpPr>
          <p:cNvPr id="4" name="Date Placeholder 3"/>
          <p:cNvSpPr>
            <a:spLocks noGrp="1"/>
          </p:cNvSpPr>
          <p:nvPr>
            <p:ph type="dt" sz="half" idx="10"/>
          </p:nvPr>
        </p:nvSpPr>
        <p:spPr/>
        <p:txBody>
          <a:bodyPr/>
          <a:lstStyle/>
          <a:p>
            <a:pPr>
              <a:defRPr/>
            </a:pPr>
            <a:r>
              <a:rPr lang="en-US" smtClean="0"/>
              <a:t>&lt;July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35769188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772400" cy="1066800"/>
          </a:xfrm>
        </p:spPr>
        <p:txBody>
          <a:bodyPr/>
          <a:lstStyle/>
          <a:p>
            <a:r>
              <a:rPr lang="en-US" b="1" dirty="0" smtClean="0"/>
              <a:t>SC IETF </a:t>
            </a:r>
            <a:r>
              <a:rPr lang="en-US" b="1" dirty="0"/>
              <a:t>6lo </a:t>
            </a:r>
            <a:r>
              <a:rPr lang="en-US" sz="2400" b="1" dirty="0" smtClean="0"/>
              <a:t>(Tuesday</a:t>
            </a:r>
            <a:r>
              <a:rPr lang="en-US" sz="2400" b="1" dirty="0"/>
              <a:t>,</a:t>
            </a:r>
            <a:r>
              <a:rPr lang="en-US" b="1" dirty="0"/>
              <a:t> </a:t>
            </a:r>
            <a:r>
              <a:rPr lang="en-US" sz="2400" b="1" dirty="0"/>
              <a:t>July 17, </a:t>
            </a:r>
            <a:r>
              <a:rPr lang="en-US" sz="2400" b="1" dirty="0" smtClean="0"/>
              <a:t>2018)</a:t>
            </a:r>
            <a:endParaRPr lang="en-US" sz="2400" b="1" dirty="0"/>
          </a:p>
        </p:txBody>
      </p:sp>
      <p:sp>
        <p:nvSpPr>
          <p:cNvPr id="3" name="Content Placeholder 2"/>
          <p:cNvSpPr>
            <a:spLocks noGrp="1"/>
          </p:cNvSpPr>
          <p:nvPr>
            <p:ph idx="1"/>
          </p:nvPr>
        </p:nvSpPr>
        <p:spPr>
          <a:xfrm>
            <a:off x="228600" y="914400"/>
            <a:ext cx="8686800" cy="5486400"/>
          </a:xfrm>
        </p:spPr>
        <p:txBody>
          <a:bodyPr/>
          <a:lstStyle/>
          <a:p>
            <a:pPr marL="0" indent="0">
              <a:buNone/>
            </a:pPr>
            <a:r>
              <a:rPr lang="en-US" sz="1800" dirty="0" smtClean="0"/>
              <a:t>Agenda</a:t>
            </a:r>
            <a:r>
              <a:rPr lang="en-US" sz="1800" dirty="0"/>
              <a:t>: https://</a:t>
            </a:r>
            <a:r>
              <a:rPr lang="en-US" sz="1800" dirty="0" err="1"/>
              <a:t>datatracker.ietf.org</a:t>
            </a:r>
            <a:r>
              <a:rPr lang="en-US" sz="1800" dirty="0"/>
              <a:t>/doc/agenda-102-6lo</a:t>
            </a:r>
            <a:r>
              <a:rPr lang="en-US" sz="1800" dirty="0" smtClean="0"/>
              <a:t>/</a:t>
            </a:r>
            <a:endParaRPr lang="en-US" sz="1800" dirty="0" smtClean="0"/>
          </a:p>
          <a:p>
            <a:pPr marL="0" indent="0">
              <a:buNone/>
            </a:pPr>
            <a:r>
              <a:rPr lang="en-US" sz="1800" dirty="0"/>
              <a:t>Latest on 6LoWPAN ND IESG review </a:t>
            </a:r>
            <a:endParaRPr lang="en-US" sz="1800" dirty="0" smtClean="0"/>
          </a:p>
          <a:p>
            <a:pPr marL="0" indent="0">
              <a:buNone/>
            </a:pPr>
            <a:r>
              <a:rPr lang="en-US" sz="1800" dirty="0" smtClean="0">
                <a:hlinkClick r:id="rId2"/>
              </a:rPr>
              <a:t>https</a:t>
            </a:r>
            <a:r>
              <a:rPr lang="en-US" sz="1800" dirty="0">
                <a:hlinkClick r:id="rId2"/>
              </a:rPr>
              <a:t>://tools.ietf.org/html/draft-ietf-6lo-rfc6775-update-21</a:t>
            </a:r>
            <a:r>
              <a:rPr lang="en-US" sz="1800" dirty="0"/>
              <a:t> </a:t>
            </a:r>
          </a:p>
          <a:p>
            <a:pPr marL="0" indent="0">
              <a:buNone/>
            </a:pPr>
            <a:r>
              <a:rPr lang="en-US" sz="1800" dirty="0" smtClean="0"/>
              <a:t>Update </a:t>
            </a:r>
            <a:r>
              <a:rPr lang="en-US" sz="1800" dirty="0"/>
              <a:t>on mailing list discussion on </a:t>
            </a:r>
            <a:r>
              <a:rPr lang="en-US" sz="1800" dirty="0" smtClean="0"/>
              <a:t>Security</a:t>
            </a:r>
          </a:p>
          <a:p>
            <a:pPr marL="0" indent="0">
              <a:buNone/>
            </a:pPr>
            <a:r>
              <a:rPr lang="en-US" sz="1800" dirty="0" smtClean="0">
                <a:hlinkClick r:id="rId3"/>
              </a:rPr>
              <a:t>https</a:t>
            </a:r>
            <a:r>
              <a:rPr lang="en-US" sz="1800" dirty="0">
                <a:hlinkClick r:id="rId3"/>
              </a:rPr>
              <a:t>://tools.ietf.org/html/draft-ietf-6lo-ap-nd-06</a:t>
            </a:r>
            <a:r>
              <a:rPr lang="en-US" sz="1800" dirty="0"/>
              <a:t> </a:t>
            </a:r>
          </a:p>
          <a:p>
            <a:pPr marL="0" indent="0">
              <a:buNone/>
            </a:pPr>
            <a:r>
              <a:rPr lang="en-US" sz="1800" dirty="0" smtClean="0"/>
              <a:t>WGLC </a:t>
            </a:r>
            <a:r>
              <a:rPr lang="en-US" sz="1800" dirty="0"/>
              <a:t>Preparation and update:</a:t>
            </a:r>
          </a:p>
          <a:p>
            <a:pPr marL="0" indent="0">
              <a:buNone/>
            </a:pPr>
            <a:r>
              <a:rPr lang="en-US" sz="1800" dirty="0"/>
              <a:t>    </a:t>
            </a:r>
            <a:r>
              <a:rPr lang="en-US" sz="1800" dirty="0">
                <a:hlinkClick r:id="rId4"/>
              </a:rPr>
              <a:t>https://tools.ietf.org/html/draft-ietf-6lo-backbone-router-</a:t>
            </a:r>
            <a:r>
              <a:rPr lang="en-US" sz="1800" dirty="0" smtClean="0">
                <a:hlinkClick r:id="rId4"/>
              </a:rPr>
              <a:t>06</a:t>
            </a:r>
            <a:endParaRPr lang="en-US" sz="1800" dirty="0" smtClean="0"/>
          </a:p>
          <a:p>
            <a:pPr marL="0" indent="0">
              <a:buNone/>
            </a:pPr>
            <a:r>
              <a:rPr lang="en-US" sz="1800" dirty="0" smtClean="0"/>
              <a:t>Update on BLE mesh draft and implementation findings </a:t>
            </a:r>
          </a:p>
          <a:p>
            <a:pPr marL="0" indent="0">
              <a:buNone/>
            </a:pPr>
            <a:r>
              <a:rPr lang="en-US" sz="1800" dirty="0" smtClean="0">
                <a:hlinkClick r:id="rId5"/>
              </a:rPr>
              <a:t>https</a:t>
            </a:r>
            <a:r>
              <a:rPr lang="en-US" sz="1800" dirty="0">
                <a:hlinkClick r:id="rId5"/>
              </a:rPr>
              <a:t>://tools.ietf.org/html/draft-ietf-6lo-blemesh-</a:t>
            </a:r>
            <a:r>
              <a:rPr lang="en-US" sz="1800" dirty="0" smtClean="0">
                <a:hlinkClick r:id="rId5"/>
              </a:rPr>
              <a:t>03</a:t>
            </a:r>
            <a:endParaRPr lang="en-US" sz="1800" dirty="0" smtClean="0"/>
          </a:p>
          <a:p>
            <a:pPr marL="0" indent="0">
              <a:buNone/>
            </a:pPr>
            <a:r>
              <a:rPr lang="en-US" sz="1800" dirty="0" smtClean="0"/>
              <a:t>IPv6 </a:t>
            </a:r>
            <a:r>
              <a:rPr lang="en-US" sz="1800" dirty="0"/>
              <a:t>over PLC networks </a:t>
            </a:r>
            <a:r>
              <a:rPr lang="en-US" sz="1800" dirty="0" smtClean="0"/>
              <a:t>(Charlie Perkins)</a:t>
            </a:r>
          </a:p>
          <a:p>
            <a:pPr marL="0" indent="0">
              <a:buNone/>
            </a:pPr>
            <a:r>
              <a:rPr lang="en-US" sz="1800" dirty="0" smtClean="0">
                <a:hlinkClick r:id="rId6"/>
              </a:rPr>
              <a:t>https</a:t>
            </a:r>
            <a:r>
              <a:rPr lang="en-US" sz="1800" dirty="0">
                <a:hlinkClick r:id="rId6"/>
              </a:rPr>
              <a:t>://tools.ietf.org/html/draft-hou-6lo-plc</a:t>
            </a:r>
            <a:r>
              <a:rPr lang="en-US" sz="1800" dirty="0"/>
              <a:t> </a:t>
            </a:r>
            <a:r>
              <a:rPr lang="en-US" sz="1800" dirty="0" smtClean="0"/>
              <a:t> </a:t>
            </a:r>
            <a:endParaRPr lang="en-US" sz="1800" dirty="0"/>
          </a:p>
          <a:p>
            <a:pPr marL="0" indent="0">
              <a:buNone/>
            </a:pPr>
            <a:r>
              <a:rPr lang="en-US" sz="1800" dirty="0" smtClean="0"/>
              <a:t>Fragment </a:t>
            </a:r>
            <a:r>
              <a:rPr lang="en-US" sz="1800" dirty="0"/>
              <a:t>Forwarding Drafts </a:t>
            </a:r>
            <a:endParaRPr lang="en-US" sz="1800" dirty="0" smtClean="0"/>
          </a:p>
          <a:p>
            <a:pPr marL="0" indent="0">
              <a:buNone/>
            </a:pPr>
            <a:r>
              <a:rPr lang="en-US" sz="1800" dirty="0" smtClean="0">
                <a:hlinkClick r:id="rId7"/>
              </a:rPr>
              <a:t>https</a:t>
            </a:r>
            <a:r>
              <a:rPr lang="en-US" sz="1800" dirty="0">
                <a:hlinkClick r:id="rId7"/>
              </a:rPr>
              <a:t>://tools.ietf.org/html/draft-watteyne-6lo-minimal-fragment-01</a:t>
            </a:r>
            <a:r>
              <a:rPr lang="en-US" sz="1800" dirty="0"/>
              <a:t> </a:t>
            </a:r>
            <a:endParaRPr lang="en-US" sz="1800" dirty="0" smtClean="0"/>
          </a:p>
          <a:p>
            <a:pPr marL="0" indent="0">
              <a:buNone/>
            </a:pPr>
            <a:r>
              <a:rPr lang="en-US" sz="1800" dirty="0" smtClean="0">
                <a:hlinkClick r:id="rId8"/>
              </a:rPr>
              <a:t>https</a:t>
            </a:r>
            <a:r>
              <a:rPr lang="en-US" sz="1800" dirty="0">
                <a:hlinkClick r:id="rId8"/>
              </a:rPr>
              <a:t>://tools.ietf.org/html/draft-thubert-6lo-forwarding-fragments-08</a:t>
            </a:r>
            <a:r>
              <a:rPr lang="en-US" sz="1800" dirty="0"/>
              <a:t> </a:t>
            </a:r>
            <a:r>
              <a:rPr lang="en-US" sz="1800" dirty="0" smtClean="0"/>
              <a:t>       </a:t>
            </a:r>
            <a:endParaRPr lang="en-US" sz="1800" dirty="0"/>
          </a:p>
          <a:p>
            <a:pPr marL="0" indent="0">
              <a:buNone/>
            </a:pPr>
            <a:r>
              <a:rPr lang="en-US" sz="1800" dirty="0" smtClean="0"/>
              <a:t> </a:t>
            </a:r>
            <a:r>
              <a:rPr lang="en-US" sz="1800" dirty="0"/>
              <a:t>6lowpan and Memory Constrained Devices </a:t>
            </a:r>
            <a:endParaRPr lang="en-US" sz="1800" dirty="0" smtClean="0"/>
          </a:p>
          <a:p>
            <a:pPr marL="0" indent="0">
              <a:buNone/>
            </a:pPr>
            <a:r>
              <a:rPr lang="en-US" sz="1800" dirty="0" smtClean="0">
                <a:hlinkClick r:id="rId9"/>
              </a:rPr>
              <a:t>https</a:t>
            </a:r>
            <a:r>
              <a:rPr lang="en-US" sz="1800" dirty="0">
                <a:hlinkClick r:id="rId9"/>
              </a:rPr>
              <a:t>://tools.ietf.org/html/draft-ayers-low-power-interop-</a:t>
            </a:r>
            <a:r>
              <a:rPr lang="en-US" sz="1800" dirty="0" smtClean="0">
                <a:hlinkClick r:id="rId9"/>
              </a:rPr>
              <a:t>00</a:t>
            </a:r>
            <a:endParaRPr lang="en-US" sz="1800" dirty="0" smtClean="0"/>
          </a:p>
          <a:p>
            <a:pPr marL="0" indent="0">
              <a:buNone/>
            </a:pPr>
            <a:endParaRPr lang="en-US" sz="1800" dirty="0"/>
          </a:p>
        </p:txBody>
      </p:sp>
      <p:sp>
        <p:nvSpPr>
          <p:cNvPr id="4" name="Date Placeholder 3"/>
          <p:cNvSpPr>
            <a:spLocks noGrp="1"/>
          </p:cNvSpPr>
          <p:nvPr>
            <p:ph type="dt" sz="half" idx="10"/>
          </p:nvPr>
        </p:nvSpPr>
        <p:spPr/>
        <p:txBody>
          <a:bodyPr/>
          <a:lstStyle/>
          <a:p>
            <a:pPr>
              <a:defRPr/>
            </a:pPr>
            <a:r>
              <a:rPr lang="en-US" dirty="0" smtClean="0"/>
              <a:t>&lt;July 2018&gt;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7805883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762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76200" y="0"/>
            <a:ext cx="64008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772400" cy="1066800"/>
          </a:xfrm>
        </p:spPr>
        <p:txBody>
          <a:bodyPr/>
          <a:lstStyle/>
          <a:p>
            <a:r>
              <a:rPr lang="en-US" b="1" dirty="0" smtClean="0"/>
              <a:t>SC IETF </a:t>
            </a:r>
            <a:r>
              <a:rPr lang="en-US" b="1" dirty="0" smtClean="0"/>
              <a:t>suit (</a:t>
            </a:r>
            <a:r>
              <a:rPr lang="de-DE" sz="2400" b="1" dirty="0" err="1" smtClean="0"/>
              <a:t>Wed</a:t>
            </a:r>
            <a:r>
              <a:rPr lang="de-DE" sz="2400" b="1" dirty="0" smtClean="0"/>
              <a:t>, 2018</a:t>
            </a:r>
            <a:r>
              <a:rPr lang="de-DE" sz="2400" b="1" dirty="0"/>
              <a:t>-07-</a:t>
            </a:r>
            <a:r>
              <a:rPr lang="de-DE" sz="2400" b="1" dirty="0" smtClean="0"/>
              <a:t>18)</a:t>
            </a:r>
            <a:endParaRPr lang="en-US" sz="2400" b="1" dirty="0"/>
          </a:p>
        </p:txBody>
      </p:sp>
      <p:sp>
        <p:nvSpPr>
          <p:cNvPr id="3" name="Content Placeholder 2"/>
          <p:cNvSpPr>
            <a:spLocks noGrp="1"/>
          </p:cNvSpPr>
          <p:nvPr>
            <p:ph idx="1"/>
          </p:nvPr>
        </p:nvSpPr>
        <p:spPr>
          <a:xfrm>
            <a:off x="228600" y="914400"/>
            <a:ext cx="8686800" cy="4724400"/>
          </a:xfrm>
        </p:spPr>
        <p:txBody>
          <a:bodyPr/>
          <a:lstStyle/>
          <a:p>
            <a:pPr marL="0" indent="0">
              <a:buNone/>
            </a:pPr>
            <a:r>
              <a:rPr lang="en-US" sz="1800" dirty="0" smtClean="0"/>
              <a:t>Agenda: No Agenda</a:t>
            </a:r>
            <a:endParaRPr lang="en-US" sz="1800" dirty="0"/>
          </a:p>
        </p:txBody>
      </p:sp>
      <p:sp>
        <p:nvSpPr>
          <p:cNvPr id="4" name="Date Placeholder 3"/>
          <p:cNvSpPr>
            <a:spLocks noGrp="1"/>
          </p:cNvSpPr>
          <p:nvPr>
            <p:ph type="dt" sz="half" idx="10"/>
          </p:nvPr>
        </p:nvSpPr>
        <p:spPr/>
        <p:txBody>
          <a:bodyPr/>
          <a:lstStyle/>
          <a:p>
            <a:pPr>
              <a:defRPr/>
            </a:pPr>
            <a:r>
              <a:rPr lang="en-US" smtClean="0"/>
              <a:t>&lt;July 2018&gt;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20</a:t>
            </a:fld>
            <a:endParaRPr lang="en-US"/>
          </a:p>
        </p:txBody>
      </p:sp>
    </p:spTree>
    <p:extLst>
      <p:ext uri="{BB962C8B-B14F-4D97-AF65-F5344CB8AC3E}">
        <p14:creationId xmlns:p14="http://schemas.microsoft.com/office/powerpoint/2010/main" val="23919891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609600"/>
          </a:xfrm>
        </p:spPr>
        <p:txBody>
          <a:bodyPr/>
          <a:lstStyle/>
          <a:p>
            <a:r>
              <a:rPr lang="en-US" b="1" dirty="0" smtClean="0"/>
              <a:t>SC IETF </a:t>
            </a:r>
            <a:r>
              <a:rPr lang="mr-IN" b="1" dirty="0" smtClean="0"/>
              <a:t>–</a:t>
            </a:r>
            <a:r>
              <a:rPr lang="en-US" b="1" dirty="0" smtClean="0"/>
              <a:t> Roll </a:t>
            </a:r>
            <a:endParaRPr lang="en-US" b="1" dirty="0"/>
          </a:p>
        </p:txBody>
      </p:sp>
      <p:sp>
        <p:nvSpPr>
          <p:cNvPr id="3" name="Content Placeholder 2"/>
          <p:cNvSpPr>
            <a:spLocks noGrp="1"/>
          </p:cNvSpPr>
          <p:nvPr>
            <p:ph idx="1"/>
          </p:nvPr>
        </p:nvSpPr>
        <p:spPr>
          <a:xfrm>
            <a:off x="228600" y="990600"/>
            <a:ext cx="8534400" cy="5181600"/>
          </a:xfrm>
        </p:spPr>
        <p:txBody>
          <a:bodyPr/>
          <a:lstStyle/>
          <a:p>
            <a:pPr marL="0" indent="0">
              <a:buNone/>
            </a:pPr>
            <a:r>
              <a:rPr lang="en-US" sz="1400" dirty="0" smtClean="0"/>
              <a:t>Agenda:</a:t>
            </a:r>
          </a:p>
          <a:p>
            <a:pPr marL="0" indent="0">
              <a:buNone/>
            </a:pPr>
            <a:r>
              <a:rPr lang="mr-IN" sz="1400" dirty="0" smtClean="0">
                <a:latin typeface="Times New Roman"/>
              </a:rPr>
              <a:t>WG </a:t>
            </a:r>
            <a:r>
              <a:rPr lang="mr-IN" sz="1400" dirty="0">
                <a:latin typeface="Times New Roman"/>
              </a:rPr>
              <a:t>Status </a:t>
            </a:r>
            <a:r>
              <a:rPr lang="mr-IN" sz="1400" dirty="0" smtClean="0">
                <a:latin typeface="Times New Roman"/>
              </a:rPr>
              <a:t>– Introduction</a:t>
            </a:r>
            <a:r>
              <a:rPr lang="en-US" sz="1400" dirty="0" smtClean="0">
                <a:latin typeface="Times New Roman"/>
              </a:rPr>
              <a:t>					</a:t>
            </a:r>
            <a:r>
              <a:rPr lang="mr-IN" sz="1400" dirty="0" smtClean="0">
                <a:latin typeface="Times New Roman"/>
              </a:rPr>
              <a:t>Peter </a:t>
            </a:r>
            <a:endParaRPr lang="mr-IN" sz="1400" dirty="0">
              <a:latin typeface="Times New Roman"/>
            </a:endParaRPr>
          </a:p>
          <a:p>
            <a:pPr marL="0" indent="0">
              <a:buNone/>
            </a:pPr>
            <a:r>
              <a:rPr lang="mr-IN" sz="1400" u="sng" dirty="0" smtClean="0">
                <a:latin typeface="Times New Roman"/>
              </a:rPr>
              <a:t>BIER</a:t>
            </a:r>
            <a:r>
              <a:rPr lang="mr-IN" sz="1400" u="sng" dirty="0">
                <a:latin typeface="Times New Roman"/>
              </a:rPr>
              <a:t>-ROLL Design </a:t>
            </a:r>
            <a:r>
              <a:rPr lang="mr-IN" sz="1400" u="sng" dirty="0" smtClean="0">
                <a:latin typeface="Times New Roman"/>
              </a:rPr>
              <a:t>team</a:t>
            </a:r>
            <a:r>
              <a:rPr lang="en-US" sz="1400" dirty="0">
                <a:latin typeface="Times New Roman"/>
              </a:rPr>
              <a:t>	</a:t>
            </a:r>
            <a:r>
              <a:rPr lang="en-US" sz="1400" dirty="0" smtClean="0">
                <a:latin typeface="Times New Roman"/>
              </a:rPr>
              <a:t>				</a:t>
            </a:r>
            <a:r>
              <a:rPr lang="mr-IN" sz="1400" dirty="0" smtClean="0">
                <a:latin typeface="Times New Roman"/>
              </a:rPr>
              <a:t>Toerless</a:t>
            </a:r>
            <a:endParaRPr lang="mr-IN" sz="1400" dirty="0">
              <a:latin typeface="Times New Roman"/>
            </a:endParaRPr>
          </a:p>
          <a:p>
            <a:pPr marL="0" indent="0">
              <a:buNone/>
            </a:pPr>
            <a:r>
              <a:rPr lang="mr-IN" sz="1400" dirty="0" smtClean="0">
                <a:latin typeface="Times New Roman"/>
              </a:rPr>
              <a:t>Efficient </a:t>
            </a:r>
            <a:r>
              <a:rPr lang="mr-IN" sz="1400" dirty="0">
                <a:latin typeface="Times New Roman"/>
              </a:rPr>
              <a:t>Route </a:t>
            </a:r>
            <a:r>
              <a:rPr lang="mr-IN" sz="1400" dirty="0" smtClean="0">
                <a:latin typeface="Times New Roman"/>
              </a:rPr>
              <a:t>Invalidation</a:t>
            </a:r>
            <a:r>
              <a:rPr lang="en-US" sz="1400" dirty="0" smtClean="0">
                <a:latin typeface="Times New Roman"/>
              </a:rPr>
              <a:t>					</a:t>
            </a:r>
            <a:r>
              <a:rPr lang="mr-IN" sz="1400" dirty="0" smtClean="0">
                <a:latin typeface="Times New Roman"/>
              </a:rPr>
              <a:t>Rahul</a:t>
            </a:r>
            <a:endParaRPr lang="mr-IN" sz="1400" dirty="0">
              <a:latin typeface="Times New Roman"/>
            </a:endParaRPr>
          </a:p>
          <a:p>
            <a:r>
              <a:rPr lang="mr-IN" sz="1400" dirty="0" smtClean="0">
                <a:latin typeface="Times New Roman"/>
              </a:rPr>
              <a:t>draft</a:t>
            </a:r>
            <a:r>
              <a:rPr lang="mr-IN" sz="1400" dirty="0">
                <a:latin typeface="Times New Roman"/>
              </a:rPr>
              <a:t>-ietf-roll-efficient-npdao-03  </a:t>
            </a:r>
            <a:endParaRPr lang="en-US" sz="1400" dirty="0" smtClean="0">
              <a:latin typeface="Times New Roman"/>
            </a:endParaRPr>
          </a:p>
          <a:p>
            <a:pPr marL="0" indent="0">
              <a:buNone/>
            </a:pPr>
            <a:r>
              <a:rPr lang="mr-IN" sz="1400" dirty="0" smtClean="0">
                <a:latin typeface="Times New Roman"/>
              </a:rPr>
              <a:t>Asymmetric </a:t>
            </a:r>
            <a:r>
              <a:rPr lang="mr-IN" sz="1400" dirty="0">
                <a:latin typeface="Times New Roman"/>
              </a:rPr>
              <a:t>AODV-P2P-RPL in Low-Power and Lossy Networks (</a:t>
            </a:r>
            <a:r>
              <a:rPr lang="mr-IN" sz="1400" dirty="0" smtClean="0">
                <a:latin typeface="Times New Roman"/>
              </a:rPr>
              <a:t>LLNs</a:t>
            </a:r>
            <a:r>
              <a:rPr lang="en-US" sz="1400" dirty="0" smtClean="0">
                <a:latin typeface="Times New Roman"/>
              </a:rPr>
              <a:t>)		</a:t>
            </a:r>
            <a:r>
              <a:rPr lang="mr-IN" sz="1400" dirty="0" smtClean="0">
                <a:latin typeface="Times New Roman"/>
              </a:rPr>
              <a:t>Charlie</a:t>
            </a:r>
            <a:endParaRPr lang="mr-IN" sz="1400" dirty="0">
              <a:latin typeface="Times New Roman"/>
            </a:endParaRPr>
          </a:p>
          <a:p>
            <a:pPr>
              <a:buFont typeface="Arial"/>
              <a:buChar char="•"/>
            </a:pPr>
            <a:r>
              <a:rPr lang="mr-IN" sz="1400" dirty="0" smtClean="0">
                <a:latin typeface="Times New Roman"/>
              </a:rPr>
              <a:t>draft</a:t>
            </a:r>
            <a:r>
              <a:rPr lang="mr-IN" sz="1400" dirty="0">
                <a:latin typeface="Times New Roman"/>
              </a:rPr>
              <a:t>-ietf-roll-aodv-rpl-04  </a:t>
            </a:r>
            <a:endParaRPr lang="en-US" sz="1400" dirty="0" smtClean="0">
              <a:latin typeface="Times New Roman"/>
            </a:endParaRPr>
          </a:p>
          <a:p>
            <a:pPr marL="0" indent="0">
              <a:buNone/>
            </a:pPr>
            <a:r>
              <a:rPr lang="mr-IN" sz="1400" dirty="0" smtClean="0">
                <a:latin typeface="Times New Roman"/>
              </a:rPr>
              <a:t>Root </a:t>
            </a:r>
            <a:r>
              <a:rPr lang="mr-IN" sz="1400" dirty="0">
                <a:latin typeface="Times New Roman"/>
              </a:rPr>
              <a:t>initiated routing state in </a:t>
            </a:r>
            <a:r>
              <a:rPr lang="mr-IN" sz="1400" dirty="0" smtClean="0">
                <a:latin typeface="Times New Roman"/>
              </a:rPr>
              <a:t>RPL</a:t>
            </a:r>
            <a:r>
              <a:rPr lang="en-US" sz="1400" dirty="0" smtClean="0">
                <a:latin typeface="Times New Roman"/>
              </a:rPr>
              <a:t>		</a:t>
            </a:r>
            <a:r>
              <a:rPr lang="en-US" sz="1400" dirty="0">
                <a:latin typeface="Times New Roman"/>
              </a:rPr>
              <a:t>	</a:t>
            </a:r>
            <a:r>
              <a:rPr lang="en-US" sz="1400" dirty="0" smtClean="0">
                <a:latin typeface="Times New Roman"/>
              </a:rPr>
              <a:t>		</a:t>
            </a:r>
            <a:r>
              <a:rPr lang="mr-IN" sz="1400" dirty="0" smtClean="0">
                <a:latin typeface="Times New Roman"/>
              </a:rPr>
              <a:t>Pascal</a:t>
            </a:r>
            <a:endParaRPr lang="mr-IN" sz="1400" dirty="0">
              <a:latin typeface="Times New Roman"/>
            </a:endParaRPr>
          </a:p>
          <a:p>
            <a:pPr>
              <a:buFont typeface="Arial"/>
              <a:buChar char="•"/>
            </a:pPr>
            <a:r>
              <a:rPr lang="mr-IN" sz="1400" dirty="0" smtClean="0">
                <a:latin typeface="Times New Roman"/>
              </a:rPr>
              <a:t>draft</a:t>
            </a:r>
            <a:r>
              <a:rPr lang="mr-IN" sz="1400" dirty="0">
                <a:latin typeface="Times New Roman"/>
              </a:rPr>
              <a:t>-ietf-roll-dao-projection-04 </a:t>
            </a:r>
            <a:endParaRPr lang="en-US" sz="1400" dirty="0" smtClean="0">
              <a:latin typeface="Times New Roman"/>
            </a:endParaRPr>
          </a:p>
          <a:p>
            <a:pPr marL="0" indent="0">
              <a:buNone/>
            </a:pPr>
            <a:r>
              <a:rPr lang="mr-IN" sz="1400" u="sng" dirty="0" smtClean="0">
                <a:latin typeface="Times New Roman"/>
              </a:rPr>
              <a:t>RPL Observations</a:t>
            </a:r>
            <a:r>
              <a:rPr lang="en-US" sz="1400" dirty="0" smtClean="0">
                <a:latin typeface="Times New Roman"/>
              </a:rPr>
              <a:t>						</a:t>
            </a:r>
            <a:r>
              <a:rPr lang="mr-IN" sz="1400" dirty="0" smtClean="0">
                <a:latin typeface="Times New Roman"/>
              </a:rPr>
              <a:t>Rahul</a:t>
            </a:r>
            <a:endParaRPr lang="mr-IN" sz="1400" dirty="0">
              <a:latin typeface="Times New Roman"/>
            </a:endParaRPr>
          </a:p>
          <a:p>
            <a:pPr>
              <a:buFont typeface="Arial"/>
              <a:buChar char="•"/>
            </a:pPr>
            <a:r>
              <a:rPr lang="mr-IN" sz="1400" dirty="0" smtClean="0">
                <a:latin typeface="Times New Roman"/>
              </a:rPr>
              <a:t>draft</a:t>
            </a:r>
            <a:r>
              <a:rPr lang="mr-IN" sz="1400" dirty="0">
                <a:latin typeface="Times New Roman"/>
              </a:rPr>
              <a:t>-rahul-roll-rpl-observations-</a:t>
            </a:r>
            <a:r>
              <a:rPr lang="mr-IN" sz="1400" dirty="0" smtClean="0">
                <a:latin typeface="Times New Roman"/>
              </a:rPr>
              <a:t>01</a:t>
            </a:r>
            <a:endParaRPr lang="en-US" sz="1400" dirty="0" smtClean="0">
              <a:latin typeface="Times New Roman"/>
            </a:endParaRPr>
          </a:p>
          <a:p>
            <a:pPr marL="0" indent="0">
              <a:buNone/>
            </a:pPr>
            <a:r>
              <a:rPr lang="mr-IN" sz="1400" dirty="0" smtClean="0">
                <a:latin typeface="Times New Roman"/>
              </a:rPr>
              <a:t>RPL </a:t>
            </a:r>
            <a:r>
              <a:rPr lang="mr-IN" sz="1400" dirty="0">
                <a:latin typeface="Times New Roman"/>
              </a:rPr>
              <a:t>DAG Metric Container Node State and Attribute object type </a:t>
            </a:r>
            <a:r>
              <a:rPr lang="mr-IN" sz="1400" dirty="0" smtClean="0">
                <a:latin typeface="Times New Roman"/>
              </a:rPr>
              <a:t>extension</a:t>
            </a:r>
            <a:r>
              <a:rPr lang="en-US" sz="1400" dirty="0" smtClean="0">
                <a:latin typeface="Times New Roman"/>
              </a:rPr>
              <a:t>	</a:t>
            </a:r>
            <a:r>
              <a:rPr lang="mr-IN" sz="1400" dirty="0" smtClean="0">
                <a:latin typeface="Times New Roman"/>
              </a:rPr>
              <a:t>Georgios</a:t>
            </a:r>
            <a:endParaRPr lang="mr-IN" sz="1400" dirty="0">
              <a:latin typeface="Times New Roman"/>
            </a:endParaRPr>
          </a:p>
          <a:p>
            <a:r>
              <a:rPr lang="mr-IN" sz="1400" dirty="0" smtClean="0">
                <a:latin typeface="Times New Roman"/>
              </a:rPr>
              <a:t>draft</a:t>
            </a:r>
            <a:r>
              <a:rPr lang="mr-IN" sz="1400" dirty="0">
                <a:latin typeface="Times New Roman"/>
              </a:rPr>
              <a:t>-koutsiamanis-roll-nsa-extension-02  </a:t>
            </a:r>
            <a:endParaRPr lang="en-US" sz="1400" dirty="0" smtClean="0">
              <a:latin typeface="Times New Roman"/>
            </a:endParaRPr>
          </a:p>
          <a:p>
            <a:pPr marL="0" indent="0">
              <a:buNone/>
            </a:pPr>
            <a:r>
              <a:rPr lang="mr-IN" sz="1400" dirty="0" smtClean="0">
                <a:latin typeface="Times New Roman"/>
              </a:rPr>
              <a:t>Traffic</a:t>
            </a:r>
            <a:r>
              <a:rPr lang="mr-IN" sz="1400" dirty="0">
                <a:latin typeface="Times New Roman"/>
              </a:rPr>
              <a:t>-aware Objective </a:t>
            </a:r>
            <a:r>
              <a:rPr lang="mr-IN" sz="1400" dirty="0" smtClean="0">
                <a:latin typeface="Times New Roman"/>
              </a:rPr>
              <a:t>Function</a:t>
            </a:r>
            <a:r>
              <a:rPr lang="en-US" sz="1400" dirty="0" smtClean="0">
                <a:latin typeface="Times New Roman"/>
              </a:rPr>
              <a:t>					</a:t>
            </a:r>
            <a:r>
              <a:rPr lang="mr-IN" sz="1400" dirty="0" smtClean="0">
                <a:latin typeface="Times New Roman"/>
              </a:rPr>
              <a:t>Georgios</a:t>
            </a:r>
            <a:endParaRPr lang="mr-IN" sz="1400" dirty="0">
              <a:latin typeface="Times New Roman"/>
            </a:endParaRPr>
          </a:p>
          <a:p>
            <a:r>
              <a:rPr lang="mr-IN" sz="1400" dirty="0" smtClean="0">
                <a:latin typeface="Times New Roman"/>
              </a:rPr>
              <a:t>draft</a:t>
            </a:r>
            <a:r>
              <a:rPr lang="mr-IN" sz="1400" dirty="0">
                <a:latin typeface="Times New Roman"/>
              </a:rPr>
              <a:t>-ji-roll-traffic-aware-objective-function-</a:t>
            </a:r>
            <a:r>
              <a:rPr lang="mr-IN" sz="1400" dirty="0" smtClean="0">
                <a:latin typeface="Times New Roman"/>
              </a:rPr>
              <a:t>01</a:t>
            </a:r>
            <a:endParaRPr lang="en-US" sz="1400" dirty="0" smtClean="0">
              <a:latin typeface="Times New Roman"/>
            </a:endParaRPr>
          </a:p>
          <a:p>
            <a:pPr marL="0" indent="0">
              <a:buNone/>
            </a:pPr>
            <a:r>
              <a:rPr lang="mr-IN" sz="1400" dirty="0" smtClean="0">
                <a:latin typeface="Times New Roman"/>
              </a:rPr>
              <a:t>A </a:t>
            </a:r>
            <a:r>
              <a:rPr lang="mr-IN" sz="1400" dirty="0">
                <a:latin typeface="Times New Roman"/>
              </a:rPr>
              <a:t>YANG model for Multicast Protocol for Low power and lossy Networks (MPL</a:t>
            </a:r>
            <a:r>
              <a:rPr lang="mr-IN" sz="1400" dirty="0" smtClean="0">
                <a:latin typeface="Times New Roman"/>
              </a:rPr>
              <a:t>)</a:t>
            </a:r>
            <a:r>
              <a:rPr lang="en-US" sz="1400" dirty="0" smtClean="0">
                <a:latin typeface="Times New Roman"/>
              </a:rPr>
              <a:t>	</a:t>
            </a:r>
            <a:r>
              <a:rPr lang="mr-IN" sz="1400" dirty="0" smtClean="0">
                <a:latin typeface="Times New Roman"/>
              </a:rPr>
              <a:t>Peter</a:t>
            </a:r>
            <a:endParaRPr lang="mr-IN" sz="1400" dirty="0">
              <a:latin typeface="Times New Roman"/>
            </a:endParaRPr>
          </a:p>
          <a:p>
            <a:r>
              <a:rPr lang="mr-IN" sz="1400" dirty="0" smtClean="0">
                <a:latin typeface="Times New Roman"/>
              </a:rPr>
              <a:t>draft</a:t>
            </a:r>
            <a:r>
              <a:rPr lang="mr-IN" sz="1400" dirty="0">
                <a:latin typeface="Times New Roman"/>
              </a:rPr>
              <a:t>-ietf-roll-mpl-yang-01 </a:t>
            </a:r>
            <a:endParaRPr lang="en-US" sz="1400" dirty="0" smtClean="0">
              <a:latin typeface="Times New Roman"/>
            </a:endParaRPr>
          </a:p>
          <a:p>
            <a:pPr marL="0" indent="0">
              <a:buNone/>
            </a:pPr>
            <a:r>
              <a:rPr lang="mr-IN" sz="1400" dirty="0" smtClean="0">
                <a:latin typeface="Times New Roman"/>
              </a:rPr>
              <a:t>Routing </a:t>
            </a:r>
            <a:r>
              <a:rPr lang="mr-IN" sz="1400" dirty="0">
                <a:latin typeface="Times New Roman"/>
              </a:rPr>
              <a:t>for RPL </a:t>
            </a:r>
            <a:r>
              <a:rPr lang="mr-IN" sz="1400" dirty="0" smtClean="0">
                <a:latin typeface="Times New Roman"/>
              </a:rPr>
              <a:t>Leaves</a:t>
            </a:r>
            <a:r>
              <a:rPr lang="en-US" sz="1400" dirty="0" smtClean="0">
                <a:latin typeface="Times New Roman"/>
              </a:rPr>
              <a:t>						</a:t>
            </a:r>
            <a:r>
              <a:rPr lang="mr-IN" sz="1400" dirty="0" smtClean="0">
                <a:latin typeface="Times New Roman"/>
              </a:rPr>
              <a:t>Pascal</a:t>
            </a:r>
            <a:endParaRPr lang="mr-IN" sz="1400" dirty="0">
              <a:latin typeface="Times New Roman"/>
            </a:endParaRPr>
          </a:p>
          <a:p>
            <a:r>
              <a:rPr lang="mr-IN" sz="1400" dirty="0" smtClean="0">
                <a:latin typeface="Times New Roman"/>
              </a:rPr>
              <a:t>draft</a:t>
            </a:r>
            <a:r>
              <a:rPr lang="mr-IN" sz="1400" dirty="0">
                <a:latin typeface="Times New Roman"/>
              </a:rPr>
              <a:t>-thubert-roll-unaware-leaves</a:t>
            </a:r>
            <a:r>
              <a:rPr lang="mr-IN" sz="1400" dirty="0" smtClean="0">
                <a:latin typeface="Times New Roman"/>
              </a:rPr>
              <a:t>-05</a:t>
            </a:r>
            <a:endParaRPr lang="en-US" sz="1400" dirty="0" smtClean="0">
              <a:latin typeface="Times New Roman"/>
            </a:endParaRPr>
          </a:p>
        </p:txBody>
      </p:sp>
      <p:sp>
        <p:nvSpPr>
          <p:cNvPr id="4" name="Date Placeholder 3"/>
          <p:cNvSpPr>
            <a:spLocks noGrp="1"/>
          </p:cNvSpPr>
          <p:nvPr>
            <p:ph type="dt" sz="half" idx="10"/>
          </p:nvPr>
        </p:nvSpPr>
        <p:spPr/>
        <p:txBody>
          <a:bodyPr/>
          <a:lstStyle/>
          <a:p>
            <a:pPr>
              <a:defRPr/>
            </a:pPr>
            <a:r>
              <a:rPr lang="en-US" smtClean="0"/>
              <a:t>&lt;July 2018&gt;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21</a:t>
            </a:fld>
            <a:endParaRPr lang="en-US"/>
          </a:p>
        </p:txBody>
      </p:sp>
    </p:spTree>
    <p:extLst>
      <p:ext uri="{BB962C8B-B14F-4D97-AF65-F5344CB8AC3E}">
        <p14:creationId xmlns:p14="http://schemas.microsoft.com/office/powerpoint/2010/main" val="589143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 LP</a:t>
            </a:r>
            <a:r>
              <a:rPr lang="en-US" b="1" dirty="0"/>
              <a:t>-</a:t>
            </a:r>
            <a:r>
              <a:rPr lang="en-US" b="1" dirty="0" smtClean="0"/>
              <a:t>WAN </a:t>
            </a:r>
            <a:r>
              <a:rPr lang="en-US" sz="1800" b="1" dirty="0" smtClean="0"/>
              <a:t>(Thursday </a:t>
            </a:r>
            <a:r>
              <a:rPr lang="en-US" sz="1800" b="1" dirty="0"/>
              <a:t>July 19th, </a:t>
            </a:r>
            <a:r>
              <a:rPr lang="en-US" sz="1800" b="1" dirty="0" smtClean="0"/>
              <a:t>2018)</a:t>
            </a:r>
            <a:endParaRPr lang="en-US" sz="1800" b="1" dirty="0"/>
          </a:p>
        </p:txBody>
      </p:sp>
      <p:sp>
        <p:nvSpPr>
          <p:cNvPr id="3" name="Content Placeholder 2"/>
          <p:cNvSpPr>
            <a:spLocks noGrp="1"/>
          </p:cNvSpPr>
          <p:nvPr>
            <p:ph idx="1"/>
          </p:nvPr>
        </p:nvSpPr>
        <p:spPr>
          <a:xfrm>
            <a:off x="304800" y="1066800"/>
            <a:ext cx="8534400" cy="5410200"/>
          </a:xfrm>
        </p:spPr>
        <p:txBody>
          <a:bodyPr/>
          <a:lstStyle/>
          <a:p>
            <a:pPr marL="0" indent="0">
              <a:buNone/>
            </a:pPr>
            <a:r>
              <a:rPr lang="en-US" sz="1600" dirty="0" smtClean="0"/>
              <a:t>Agenda</a:t>
            </a:r>
            <a:r>
              <a:rPr lang="en-US" sz="1600" dirty="0"/>
              <a:t>: </a:t>
            </a:r>
            <a:r>
              <a:rPr lang="en-US" sz="1600" i="1" dirty="0"/>
              <a:t>https://</a:t>
            </a:r>
            <a:r>
              <a:rPr lang="en-US" sz="1600" i="1" dirty="0" err="1"/>
              <a:t>datatracker.ietf.org</a:t>
            </a:r>
            <a:r>
              <a:rPr lang="en-US" sz="1600" i="1" dirty="0"/>
              <a:t>/meeting/102/materials/agenda-102-lpwan-</a:t>
            </a:r>
            <a:r>
              <a:rPr lang="en-US" sz="1600" i="1" dirty="0" smtClean="0"/>
              <a:t>05</a:t>
            </a:r>
            <a:endParaRPr lang="en-US" sz="1600" i="1" dirty="0"/>
          </a:p>
          <a:p>
            <a:pPr marL="0" indent="0">
              <a:buNone/>
            </a:pPr>
            <a:r>
              <a:rPr lang="en-US" sz="1600" dirty="0" smtClean="0"/>
              <a:t>draft</a:t>
            </a:r>
            <a:r>
              <a:rPr lang="en-US" sz="1600" dirty="0"/>
              <a:t>-ietf-lpwan-ipv6-static-context-hc-</a:t>
            </a:r>
            <a:r>
              <a:rPr lang="en-US" sz="1600" dirty="0" smtClean="0"/>
              <a:t>16( Dominique </a:t>
            </a:r>
            <a:r>
              <a:rPr lang="en-US" sz="1600" dirty="0" err="1"/>
              <a:t>Barthel</a:t>
            </a:r>
            <a:r>
              <a:rPr lang="en-US" sz="1600" dirty="0"/>
              <a:t> and Ana </a:t>
            </a:r>
            <a:r>
              <a:rPr lang="en-US" sz="1600" dirty="0" err="1" smtClean="0"/>
              <a:t>Minaburo</a:t>
            </a:r>
            <a:r>
              <a:rPr lang="en-US" sz="1600" dirty="0" smtClean="0"/>
              <a:t>)</a:t>
            </a:r>
            <a:endParaRPr lang="en-US" sz="1600" dirty="0"/>
          </a:p>
          <a:p>
            <a:pPr>
              <a:buFont typeface="Arial"/>
              <a:buChar char="•"/>
            </a:pPr>
            <a:r>
              <a:rPr lang="en-US" sz="1600" dirty="0" smtClean="0"/>
              <a:t>Goal</a:t>
            </a:r>
            <a:r>
              <a:rPr lang="en-US" sz="1600" dirty="0"/>
              <a:t>: info on WGLC conclusion, submit for publication</a:t>
            </a:r>
          </a:p>
          <a:p>
            <a:pPr marL="0" indent="0">
              <a:buNone/>
            </a:pPr>
            <a:r>
              <a:rPr lang="en-US" sz="1600" dirty="0" smtClean="0"/>
              <a:t>draft</a:t>
            </a:r>
            <a:r>
              <a:rPr lang="en-US" sz="1600" dirty="0"/>
              <a:t>-ietf-lpwan-coap-static-context-hc-04 </a:t>
            </a:r>
            <a:r>
              <a:rPr lang="en-US" sz="1600" dirty="0" smtClean="0"/>
              <a:t>(Laurent </a:t>
            </a:r>
            <a:r>
              <a:rPr lang="en-US" sz="1600" dirty="0" err="1"/>
              <a:t>Toutain</a:t>
            </a:r>
            <a:r>
              <a:rPr lang="en-US" sz="1600" dirty="0"/>
              <a:t> -- Ricardo </a:t>
            </a:r>
            <a:r>
              <a:rPr lang="en-US" sz="1600" dirty="0" err="1" smtClean="0"/>
              <a:t>Andreasen</a:t>
            </a:r>
            <a:r>
              <a:rPr lang="en-US" sz="1600" dirty="0" smtClean="0"/>
              <a:t>) </a:t>
            </a:r>
            <a:endParaRPr lang="en-US" sz="1600" dirty="0"/>
          </a:p>
          <a:p>
            <a:pPr>
              <a:buFont typeface="Arial"/>
              <a:buChar char="•"/>
            </a:pPr>
            <a:r>
              <a:rPr lang="en-US" sz="1600" dirty="0" smtClean="0"/>
              <a:t>Goal</a:t>
            </a:r>
            <a:r>
              <a:rPr lang="en-US" sz="1600" dirty="0"/>
              <a:t>: WGLC; SCHC/OSCORE presentation</a:t>
            </a:r>
          </a:p>
          <a:p>
            <a:pPr marL="0" indent="0">
              <a:buNone/>
            </a:pPr>
            <a:r>
              <a:rPr lang="en-US" sz="1600" dirty="0" smtClean="0"/>
              <a:t>draft</a:t>
            </a:r>
            <a:r>
              <a:rPr lang="en-US" sz="1600" dirty="0"/>
              <a:t>-petrov-lpwan-ipv6-schc-over-lorawan-0</a:t>
            </a:r>
            <a:r>
              <a:rPr lang="en-US" sz="1600" dirty="0" smtClean="0"/>
              <a:t>? ( Nicolas </a:t>
            </a:r>
            <a:r>
              <a:rPr lang="en-US" sz="1600" dirty="0" err="1"/>
              <a:t>Sornin</a:t>
            </a:r>
            <a:r>
              <a:rPr lang="en-US" sz="1600" dirty="0"/>
              <a:t> (remote</a:t>
            </a:r>
            <a:r>
              <a:rPr lang="en-US" sz="1600" dirty="0" smtClean="0"/>
              <a:t>))</a:t>
            </a:r>
            <a:endParaRPr lang="en-US" sz="1600" dirty="0"/>
          </a:p>
          <a:p>
            <a:pPr>
              <a:buFont typeface="Arial"/>
              <a:buChar char="•"/>
            </a:pPr>
            <a:r>
              <a:rPr lang="en-US" sz="1600" dirty="0" smtClean="0"/>
              <a:t>Goal</a:t>
            </a:r>
            <a:r>
              <a:rPr lang="en-US" sz="1600" dirty="0"/>
              <a:t>: draft </a:t>
            </a:r>
            <a:r>
              <a:rPr lang="en-US" sz="1600" dirty="0" smtClean="0"/>
              <a:t>update;  call </a:t>
            </a:r>
            <a:r>
              <a:rPr lang="en-US" sz="1600" dirty="0"/>
              <a:t>for adoption ?</a:t>
            </a:r>
          </a:p>
          <a:p>
            <a:pPr marL="0" indent="0">
              <a:buNone/>
            </a:pPr>
            <a:r>
              <a:rPr lang="en-US" sz="1600" dirty="0" smtClean="0"/>
              <a:t>draft</a:t>
            </a:r>
            <a:r>
              <a:rPr lang="en-US" sz="1600" dirty="0"/>
              <a:t>-zuniga-lpwan-schc-over-sigfox-03 </a:t>
            </a:r>
            <a:r>
              <a:rPr lang="en-US" sz="1600" dirty="0" smtClean="0"/>
              <a:t>(Juan</a:t>
            </a:r>
            <a:r>
              <a:rPr lang="en-US" sz="1600" dirty="0"/>
              <a:t>-Carlos </a:t>
            </a:r>
            <a:r>
              <a:rPr lang="en-US" sz="1600" dirty="0" smtClean="0"/>
              <a:t>Zuniga)</a:t>
            </a:r>
            <a:endParaRPr lang="en-US" sz="1600" dirty="0"/>
          </a:p>
          <a:p>
            <a:pPr>
              <a:buFont typeface="Arial"/>
              <a:buChar char="•"/>
            </a:pPr>
            <a:r>
              <a:rPr lang="en-US" sz="1600" dirty="0" smtClean="0"/>
              <a:t>Goal</a:t>
            </a:r>
            <a:r>
              <a:rPr lang="en-US" sz="1600" dirty="0"/>
              <a:t>: draft update and discussion about ACK-on-Error </a:t>
            </a:r>
            <a:r>
              <a:rPr lang="en-US" sz="1600" dirty="0" smtClean="0"/>
              <a:t>mode;   call </a:t>
            </a:r>
            <a:r>
              <a:rPr lang="en-US" sz="1600" dirty="0"/>
              <a:t>for adoption ?</a:t>
            </a:r>
          </a:p>
          <a:p>
            <a:pPr>
              <a:buFont typeface="Arial"/>
              <a:buChar char="•"/>
            </a:pPr>
            <a:r>
              <a:rPr lang="en-US" sz="1600" dirty="0" smtClean="0"/>
              <a:t>Goal</a:t>
            </a:r>
            <a:r>
              <a:rPr lang="en-US" sz="1600" dirty="0"/>
              <a:t>: draft update</a:t>
            </a:r>
          </a:p>
          <a:p>
            <a:pPr marL="0" indent="0">
              <a:buNone/>
            </a:pPr>
            <a:r>
              <a:rPr lang="en-US" sz="1600" dirty="0" smtClean="0"/>
              <a:t>draft</a:t>
            </a:r>
            <a:r>
              <a:rPr lang="en-US" sz="1600" dirty="0"/>
              <a:t>-toutain-core-time-scale-00 </a:t>
            </a:r>
            <a:r>
              <a:rPr lang="en-US" sz="1600" dirty="0" smtClean="0"/>
              <a:t>(Laurent </a:t>
            </a:r>
            <a:r>
              <a:rPr lang="en-US" sz="1600" dirty="0" err="1" smtClean="0"/>
              <a:t>Toutain</a:t>
            </a:r>
            <a:r>
              <a:rPr lang="en-US" sz="1600" dirty="0" smtClean="0"/>
              <a:t>)</a:t>
            </a:r>
            <a:endParaRPr lang="en-US" sz="1600" dirty="0"/>
          </a:p>
          <a:p>
            <a:pPr>
              <a:buFont typeface="Arial"/>
              <a:buChar char="•"/>
            </a:pPr>
            <a:r>
              <a:rPr lang="en-US" sz="1600" dirty="0" smtClean="0"/>
              <a:t>Goal</a:t>
            </a:r>
            <a:r>
              <a:rPr lang="en-US" sz="1600" dirty="0"/>
              <a:t>: Get support from LPWAN to request attention from CORE</a:t>
            </a:r>
          </a:p>
          <a:p>
            <a:pPr marL="0" indent="0">
              <a:buNone/>
            </a:pPr>
            <a:r>
              <a:rPr lang="en-US" sz="1600" dirty="0" smtClean="0"/>
              <a:t>draft</a:t>
            </a:r>
            <a:r>
              <a:rPr lang="en-US" sz="1600" dirty="0"/>
              <a:t>-</a:t>
            </a:r>
            <a:r>
              <a:rPr lang="en-US" sz="1600" dirty="0" err="1"/>
              <a:t>perkins</a:t>
            </a:r>
            <a:r>
              <a:rPr lang="en-US" sz="1600" dirty="0"/>
              <a:t>-xxx                                       </a:t>
            </a:r>
            <a:r>
              <a:rPr lang="en-US" sz="1600" dirty="0" smtClean="0"/>
              <a:t>(Charlie Perkins)</a:t>
            </a:r>
            <a:endParaRPr lang="en-US" sz="1600" dirty="0"/>
          </a:p>
          <a:p>
            <a:pPr>
              <a:buFont typeface="Arial"/>
              <a:buChar char="•"/>
            </a:pPr>
            <a:r>
              <a:rPr lang="en-US" sz="1600" dirty="0" smtClean="0"/>
              <a:t>Goal</a:t>
            </a:r>
            <a:r>
              <a:rPr lang="en-US" sz="1600" dirty="0"/>
              <a:t>: ?</a:t>
            </a:r>
          </a:p>
          <a:p>
            <a:pPr>
              <a:buFont typeface="Arial"/>
              <a:buChar char="•"/>
            </a:pPr>
            <a:r>
              <a:rPr lang="en-US" sz="1600" dirty="0" smtClean="0"/>
              <a:t>AOB </a:t>
            </a:r>
            <a:r>
              <a:rPr lang="en-US" sz="1600" dirty="0"/>
              <a:t>(Charlie Perkins on </a:t>
            </a:r>
            <a:r>
              <a:rPr lang="en-US" sz="1600" dirty="0" smtClean="0"/>
              <a:t>IEEE</a:t>
            </a:r>
            <a:r>
              <a:rPr lang="en-US" sz="1600" dirty="0"/>
              <a:t>)</a:t>
            </a:r>
            <a:endParaRPr lang="en-US" sz="1600" dirty="0" smtClean="0"/>
          </a:p>
        </p:txBody>
      </p:sp>
      <p:sp>
        <p:nvSpPr>
          <p:cNvPr id="4" name="Date Placeholder 3"/>
          <p:cNvSpPr>
            <a:spLocks noGrp="1"/>
          </p:cNvSpPr>
          <p:nvPr>
            <p:ph type="dt" sz="half" idx="10"/>
          </p:nvPr>
        </p:nvSpPr>
        <p:spPr/>
        <p:txBody>
          <a:bodyPr/>
          <a:lstStyle/>
          <a:p>
            <a:pPr>
              <a:defRPr/>
            </a:pPr>
            <a:r>
              <a:rPr lang="en-US" smtClean="0"/>
              <a:t>&lt;July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22</a:t>
            </a:fld>
            <a:endParaRPr lang="en-US"/>
          </a:p>
        </p:txBody>
      </p:sp>
    </p:spTree>
    <p:extLst>
      <p:ext uri="{BB962C8B-B14F-4D97-AF65-F5344CB8AC3E}">
        <p14:creationId xmlns:p14="http://schemas.microsoft.com/office/powerpoint/2010/main" val="17978116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&lt;July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23</a:t>
            </a:fld>
            <a:endParaRPr lang="en-US"/>
          </a:p>
        </p:txBody>
      </p:sp>
      <p:sp>
        <p:nvSpPr>
          <p:cNvPr id="5" name="Rectangle 4"/>
          <p:cNvSpPr/>
          <p:nvPr/>
        </p:nvSpPr>
        <p:spPr>
          <a:xfrm>
            <a:off x="304800" y="2133600"/>
            <a:ext cx="8534400" cy="2677656"/>
          </a:xfrm>
          <a:prstGeom prst="rect">
            <a:avLst/>
          </a:prstGeom>
        </p:spPr>
        <p:txBody>
          <a:bodyPr wrap="square">
            <a:spAutoFit/>
          </a:bodyPr>
          <a:lstStyle/>
          <a:p>
            <a:pPr marL="457200" indent="-457200" eaLnBrk="0" fontAlgn="b" hangingPunct="0">
              <a:buClr>
                <a:srgbClr val="FF0000"/>
              </a:buClr>
              <a:buFont typeface="Wingdings" charset="0"/>
              <a:buChar char="q"/>
            </a:pPr>
            <a:r>
              <a:rPr lang="en-US" sz="2800" b="1" dirty="0"/>
              <a:t>Two presentation requests:</a:t>
            </a:r>
          </a:p>
          <a:p>
            <a:pPr marL="914400" lvl="1" indent="-457200" eaLnBrk="0" fontAlgn="b" hangingPunct="0">
              <a:buClr>
                <a:srgbClr val="FF0000"/>
              </a:buClr>
              <a:buFont typeface="Wingdings" charset="0"/>
              <a:buChar char="q"/>
            </a:pPr>
            <a:r>
              <a:rPr lang="en-US" sz="2800" dirty="0" smtClean="0"/>
              <a:t>15</a:t>
            </a:r>
            <a:r>
              <a:rPr lang="en-US" sz="2800" dirty="0"/>
              <a:t>-9-Extensions-for-4y by D </a:t>
            </a:r>
            <a:r>
              <a:rPr lang="en-US" sz="2800" dirty="0" smtClean="0"/>
              <a:t>Sturek</a:t>
            </a:r>
          </a:p>
          <a:p>
            <a:pPr marL="914400" lvl="1" indent="-457200" eaLnBrk="0" fontAlgn="b" hangingPunct="0">
              <a:buClr>
                <a:srgbClr val="FF0000"/>
              </a:buClr>
              <a:buFont typeface="Wingdings" charset="0"/>
              <a:buChar char="q"/>
            </a:pPr>
            <a:r>
              <a:rPr lang="en-US" sz="2800" dirty="0"/>
              <a:t>"Review of IG Dependability Activities for Cars and other </a:t>
            </a:r>
            <a:r>
              <a:rPr lang="en-US" sz="2800" dirty="0" err="1"/>
              <a:t>IoT</a:t>
            </a:r>
            <a:r>
              <a:rPr lang="en-US" sz="2800" dirty="0"/>
              <a:t> &amp; M2M u</a:t>
            </a:r>
            <a:r>
              <a:rPr lang="en-US" sz="2800" dirty="0" smtClean="0"/>
              <a:t>se </a:t>
            </a:r>
            <a:r>
              <a:rPr lang="en-US" sz="2800" dirty="0"/>
              <a:t>cases and Amendment of IEEE802.15.6 Wireless Medical BAN</a:t>
            </a:r>
            <a:r>
              <a:rPr lang="en-US" sz="2800" dirty="0" smtClean="0"/>
              <a:t>.” (15</a:t>
            </a:r>
            <a:r>
              <a:rPr lang="en-US" sz="2800" dirty="0"/>
              <a:t>-18-0347-00-</a:t>
            </a:r>
            <a:r>
              <a:rPr lang="en-US" sz="2800" dirty="0" smtClean="0"/>
              <a:t>0dep) by </a:t>
            </a:r>
            <a:r>
              <a:rPr lang="en-US" sz="2800" dirty="0"/>
              <a:t>Prof </a:t>
            </a:r>
            <a:r>
              <a:rPr lang="en-US" sz="2800" dirty="0" smtClean="0"/>
              <a:t>Kohno</a:t>
            </a:r>
            <a:endParaRPr lang="en-US" sz="2800" dirty="0"/>
          </a:p>
        </p:txBody>
      </p:sp>
      <p:sp>
        <p:nvSpPr>
          <p:cNvPr id="6" name="Rectangle 5"/>
          <p:cNvSpPr/>
          <p:nvPr/>
        </p:nvSpPr>
        <p:spPr>
          <a:xfrm>
            <a:off x="3124200" y="685800"/>
            <a:ext cx="2209800" cy="646331"/>
          </a:xfrm>
          <a:prstGeom prst="rect">
            <a:avLst/>
          </a:prstGeom>
        </p:spPr>
        <p:txBody>
          <a:bodyPr wrap="square">
            <a:spAutoFit/>
          </a:bodyPr>
          <a:lstStyle/>
          <a:p>
            <a:r>
              <a:rPr lang="en-US" sz="3600" b="1" dirty="0"/>
              <a:t>SC WNG</a:t>
            </a:r>
            <a:endParaRPr lang="en-US" sz="3600" dirty="0"/>
          </a:p>
        </p:txBody>
      </p:sp>
      <p:sp>
        <p:nvSpPr>
          <p:cNvPr id="7" name="TextBox 6"/>
          <p:cNvSpPr txBox="1"/>
          <p:nvPr/>
        </p:nvSpPr>
        <p:spPr>
          <a:xfrm>
            <a:off x="8607501" y="-47033"/>
            <a:ext cx="184666"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9703165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616528"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a:p>
            <a:pPr marL="800100" lvl="1" indent="-342900">
              <a:buClr>
                <a:srgbClr val="FF0000"/>
              </a:buClr>
              <a:buFont typeface="Wingdings" charset="2"/>
              <a:buChar char="q"/>
            </a:pPr>
            <a:r>
              <a:rPr lang="en-US" sz="1800" b="1" dirty="0" smtClean="0"/>
              <a:t>Changes </a:t>
            </a:r>
            <a:r>
              <a:rPr lang="en-US" sz="1800" b="1" dirty="0"/>
              <a:t>with </a:t>
            </a:r>
            <a:r>
              <a:rPr lang="en-US" sz="1800" b="1" dirty="0" smtClean="0"/>
              <a:t>Existing Standards: </a:t>
            </a:r>
            <a:r>
              <a:rPr lang="en-US" sz="1800" dirty="0" smtClean="0"/>
              <a:t>comments from </a:t>
            </a:r>
            <a:r>
              <a:rPr lang="en-US" sz="1800" dirty="0"/>
              <a:t>the ISO/IEC/IEEE FDIS 8802-15-6 ballot </a:t>
            </a:r>
            <a:r>
              <a:rPr lang="en-US" sz="1800" dirty="0" smtClean="0"/>
              <a:t> were resolved and approved by 802.15 WG</a:t>
            </a:r>
          </a:p>
          <a:p>
            <a:pPr marL="800100" lvl="1" indent="-342900">
              <a:buClr>
                <a:srgbClr val="FF0000"/>
              </a:buClr>
              <a:buFont typeface="Wingdings" charset="2"/>
              <a:buChar char="q"/>
            </a:pPr>
            <a:r>
              <a:rPr lang="en-US" sz="1800" b="1" dirty="0" smtClean="0"/>
              <a:t>Changes </a:t>
            </a:r>
            <a:r>
              <a:rPr lang="en-US" sz="1800" b="1" dirty="0"/>
              <a:t>with Operations </a:t>
            </a:r>
            <a:r>
              <a:rPr lang="en-US" sz="1800" b="1" dirty="0" smtClean="0"/>
              <a:t>Manual: </a:t>
            </a:r>
            <a:r>
              <a:rPr lang="en-US" sz="1800" dirty="0"/>
              <a:t>Consensus of the group was that we will need discussion on the topic of 802.15 ANA registration of alternate cryptographic algorithms </a:t>
            </a:r>
          </a:p>
          <a:p>
            <a:pPr marL="342900" indent="-342900">
              <a:buClr>
                <a:srgbClr val="FF0000"/>
              </a:buClr>
              <a:buFont typeface="Wingdings" charset="2"/>
              <a:buChar char="q"/>
            </a:pPr>
            <a:r>
              <a:rPr lang="en-US" sz="1600" b="1" dirty="0" smtClean="0"/>
              <a:t>SC WNG</a:t>
            </a:r>
          </a:p>
          <a:p>
            <a:pPr marL="800100" lvl="1" indent="-342900">
              <a:buClr>
                <a:srgbClr val="FF0000"/>
              </a:buClr>
              <a:buFont typeface="Wingdings" charset="2"/>
              <a:buChar char="q"/>
            </a:pPr>
            <a:r>
              <a:rPr lang="en-US" sz="1600" b="1" dirty="0" smtClean="0"/>
              <a:t>presentations were </a:t>
            </a:r>
            <a:r>
              <a:rPr lang="en-US" sz="1600" b="1" dirty="0" smtClean="0"/>
              <a:t>heard o</a:t>
            </a:r>
            <a:r>
              <a:rPr lang="en-US" sz="1600" b="1" dirty="0" smtClean="0"/>
              <a:t>n:</a:t>
            </a:r>
          </a:p>
          <a:p>
            <a:pPr marL="1257300" lvl="2" indent="-342900">
              <a:buClr>
                <a:srgbClr val="FF0000"/>
              </a:buClr>
              <a:buFont typeface="Wingdings" charset="2"/>
              <a:buChar char="q"/>
            </a:pPr>
            <a:r>
              <a:rPr lang="en-US" sz="1600" dirty="0"/>
              <a:t>15-9-Extensions-for-</a:t>
            </a:r>
            <a:r>
              <a:rPr lang="en-US" sz="1600" dirty="0" smtClean="0"/>
              <a:t>4y:  </a:t>
            </a:r>
          </a:p>
          <a:p>
            <a:pPr marL="1714500" lvl="3" indent="-342900">
              <a:buClr>
                <a:srgbClr val="FF0000"/>
              </a:buClr>
              <a:buFont typeface="Wingdings" charset="2"/>
              <a:buChar char="q"/>
            </a:pPr>
            <a:r>
              <a:rPr lang="en-US" sz="1600" dirty="0" smtClean="0"/>
              <a:t>group agreed that effort should move ahead, skip SG request and draft a PAR and CSD in Sept for EC approval in November</a:t>
            </a:r>
            <a:endParaRPr lang="en-US" sz="1600" b="1" dirty="0" smtClean="0"/>
          </a:p>
          <a:p>
            <a:pPr marL="1257300" lvl="2" indent="-342900">
              <a:buClr>
                <a:srgbClr val="FF0000"/>
              </a:buClr>
              <a:buFont typeface="Wingdings" charset="2"/>
              <a:buChar char="q"/>
            </a:pPr>
            <a:r>
              <a:rPr lang="en-US" sz="1600" dirty="0"/>
              <a:t>Review of IG Dependability Activities for Cars and other </a:t>
            </a:r>
            <a:r>
              <a:rPr lang="en-US" sz="1600" dirty="0" err="1"/>
              <a:t>IoT</a:t>
            </a:r>
            <a:r>
              <a:rPr lang="en-US" sz="1600" dirty="0"/>
              <a:t> &amp; M2M use cases and Amendment of IEEE802.15.6 Wireless Medical BAN</a:t>
            </a:r>
            <a:r>
              <a:rPr lang="en-US" sz="1600" dirty="0" smtClean="0"/>
              <a:t>.</a:t>
            </a:r>
          </a:p>
          <a:p>
            <a:pPr marL="1714500" lvl="3" indent="-342900">
              <a:buClr>
                <a:srgbClr val="FF0000"/>
              </a:buClr>
              <a:buFont typeface="Wingdings" charset="2"/>
              <a:buChar char="q"/>
            </a:pPr>
            <a:r>
              <a:rPr lang="en-US" sz="1600" dirty="0" smtClean="0"/>
              <a:t>Comment that IG </a:t>
            </a:r>
            <a:r>
              <a:rPr lang="en-US" sz="1600" dirty="0" err="1" smtClean="0"/>
              <a:t>Dep</a:t>
            </a:r>
            <a:r>
              <a:rPr lang="en-US" sz="1600" dirty="0" smtClean="0"/>
              <a:t> should reduce the amount of use cases and focus the effort to clearly defined goals in September</a:t>
            </a:r>
            <a:endParaRPr lang="en-US" sz="1600" b="1" dirty="0" smtClean="0"/>
          </a:p>
          <a:p>
            <a:pPr marL="342900" indent="-342900">
              <a:buClr>
                <a:srgbClr val="FF0000"/>
              </a:buClr>
              <a:buFont typeface="Wingdings" charset="2"/>
              <a:buChar char="q"/>
            </a:pPr>
            <a:r>
              <a:rPr lang="en-US" sz="1600" b="1" dirty="0" smtClean="0"/>
              <a:t>IETF</a:t>
            </a:r>
            <a:endParaRPr lang="en-US" sz="1600" b="1" dirty="0"/>
          </a:p>
          <a:p>
            <a:pPr marL="800100" lvl="1" indent="-342900">
              <a:buClr>
                <a:srgbClr val="FF0000"/>
              </a:buClr>
              <a:buFont typeface="Wingdings" charset="2"/>
              <a:buChar char="q"/>
            </a:pPr>
            <a:r>
              <a:rPr lang="en-US" sz="1600" b="1" dirty="0" smtClean="0"/>
              <a:t>Reviewed agenda items for IETF Constrained WGs at IETF 102: </a:t>
            </a:r>
            <a:endParaRPr lang="en-US" sz="1600" b="1" dirty="0"/>
          </a:p>
          <a:p>
            <a:pPr marL="1257300" lvl="2" indent="-342900">
              <a:buClr>
                <a:srgbClr val="FF0000"/>
              </a:buClr>
              <a:buFont typeface="Wingdings" charset="2"/>
              <a:buChar char="q"/>
            </a:pPr>
            <a:r>
              <a:rPr lang="en-US" sz="1600" dirty="0"/>
              <a:t>6tisch, Core, 6lo, Roll, </a:t>
            </a:r>
            <a:r>
              <a:rPr lang="en-US" sz="1600" dirty="0" smtClean="0"/>
              <a:t>lp</a:t>
            </a:r>
            <a:r>
              <a:rPr lang="en-US" sz="1600" dirty="0"/>
              <a:t>-</a:t>
            </a:r>
            <a:r>
              <a:rPr lang="en-US" sz="1600" dirty="0" smtClean="0"/>
              <a:t>wan, </a:t>
            </a:r>
            <a:r>
              <a:rPr lang="en-US" sz="1600" dirty="0" smtClean="0"/>
              <a:t>suit</a:t>
            </a:r>
          </a:p>
          <a:p>
            <a:pPr marL="1257300" lvl="2" indent="-342900">
              <a:buClr>
                <a:srgbClr val="FF0000"/>
              </a:buClr>
              <a:buFont typeface="Wingdings" charset="2"/>
              <a:buChar char="q"/>
            </a:pPr>
            <a:r>
              <a:rPr lang="en-US" sz="1600" dirty="0" smtClean="0"/>
              <a:t>No issues with the current list of IETF WGs</a:t>
            </a:r>
            <a:endParaRPr lang="en-US" sz="1600" dirty="0"/>
          </a:p>
        </p:txBody>
      </p:sp>
    </p:spTree>
    <p:extLst>
      <p:ext uri="{BB962C8B-B14F-4D97-AF65-F5344CB8AC3E}">
        <p14:creationId xmlns:p14="http://schemas.microsoft.com/office/powerpoint/2010/main" val="16887725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5990" y="4572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3562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152400" y="58674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52400" y="381000"/>
            <a:ext cx="7772400" cy="990600"/>
          </a:xfrm>
        </p:spPr>
        <p:txBody>
          <a:bodyPr/>
          <a:lstStyle/>
          <a:p>
            <a:r>
              <a:rPr lang="en-US" sz="3200" u="sng" dirty="0">
                <a:solidFill>
                  <a:schemeClr val="tx1"/>
                </a:solidFill>
                <a:latin typeface="Calibri" charset="0"/>
                <a:cs typeface="Calibri" charset="0"/>
              </a:rPr>
              <a:t>Ways to inform IEEE</a:t>
            </a:r>
            <a:endParaRPr lang="en-US" sz="3200" u="sng" dirty="0">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a:solidFill>
                  <a:schemeClr val="tx1"/>
                </a:solidFill>
                <a:latin typeface="Calibri" charset="0"/>
                <a:cs typeface="Calibri" charset="0"/>
              </a:rPr>
              <a:t>Cause an LOA to be submitted to the IEEE-SA (patcom@ieee.org);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Speak up now and respond to this Call for Potentially Essential Patents</a:t>
            </a:r>
          </a:p>
          <a:p>
            <a:pPr>
              <a:buFont typeface="Monotype Sorts" charset="0"/>
              <a:buNone/>
            </a:pPr>
            <a:r>
              <a:rPr lang="en-US" sz="200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a:solidFill>
                  <a:schemeClr val="tx1"/>
                </a:solidFill>
                <a:latin typeface="Calibri" charset="0"/>
                <a:cs typeface="Calibri" charset="0"/>
              </a:rPr>
            </a:br>
            <a:endParaRPr lang="en-US" sz="2000" b="1">
              <a:solidFill>
                <a:schemeClr val="tx1"/>
              </a:solidFill>
              <a:latin typeface="Calibri" charset="0"/>
              <a:cs typeface="Calibri" charset="0"/>
            </a:endParaRPr>
          </a:p>
        </p:txBody>
      </p:sp>
      <p:sp>
        <p:nvSpPr>
          <p:cNvPr id="9220" name="Text Box 6"/>
          <p:cNvSpPr txBox="1">
            <a:spLocks noChangeArrowheads="1"/>
          </p:cNvSpPr>
          <p:nvPr/>
        </p:nvSpPr>
        <p:spPr bwMode="auto">
          <a:xfrm>
            <a:off x="1524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sz="3200" u="sng">
                <a:solidFill>
                  <a:schemeClr val="tx1"/>
                </a:solidFill>
                <a:latin typeface="Calibri" charset="0"/>
                <a:cs typeface="Calibri" charset="0"/>
              </a:rPr>
              <a:t>Other guidelines for IEEE WG meetings</a:t>
            </a:r>
            <a:endParaRPr lang="en-US" sz="320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a:solidFill>
                  <a:schemeClr val="tx1"/>
                </a:solidFill>
                <a:latin typeface="Calibri" charset="0"/>
                <a:cs typeface="Calibri" charset="0"/>
              </a:rPr>
              <a:t>Technical considerations remain the primary focus</a:t>
            </a:r>
            <a:endParaRPr lang="en-US" sz="1600" b="1">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a:solidFill>
                  <a:schemeClr val="tx1"/>
                </a:solidFill>
                <a:latin typeface="Calibri" charset="0"/>
                <a:cs typeface="Calibri" charset="0"/>
              </a:rPr>
              <a:t>---------------------------------------------------------------   </a:t>
            </a:r>
            <a:endParaRPr lang="en-US" sz="1400" b="1">
              <a:solidFill>
                <a:schemeClr val="tx1"/>
              </a:solidFill>
              <a:latin typeface="Calibri" charset="0"/>
              <a:cs typeface="Calibri" charset="0"/>
            </a:endParaRPr>
          </a:p>
          <a:p>
            <a:pPr algn="ctr">
              <a:lnSpc>
                <a:spcPct val="80000"/>
              </a:lnSpc>
              <a:buFont typeface="Monotype Sorts" charset="0"/>
              <a:buNone/>
            </a:pPr>
            <a:r>
              <a:rPr lang="en-US" sz="1400" b="1">
                <a:solidFill>
                  <a:schemeClr val="tx1"/>
                </a:solidFill>
                <a:latin typeface="Calibri" charset="0"/>
                <a:cs typeface="Calibri" charset="0"/>
              </a:rPr>
              <a:t>For more details, see </a:t>
            </a:r>
            <a:r>
              <a:rPr lang="en-US" sz="1400" b="1" i="1">
                <a:solidFill>
                  <a:schemeClr val="tx1"/>
                </a:solidFill>
                <a:latin typeface="Calibri" charset="0"/>
                <a:cs typeface="Calibri" charset="0"/>
              </a:rPr>
              <a:t>IEEE-SA Standards Board Operations Manual</a:t>
            </a:r>
            <a:r>
              <a:rPr lang="en-US" sz="1400" b="1">
                <a:solidFill>
                  <a:schemeClr val="tx1"/>
                </a:solidFill>
                <a:latin typeface="Calibri" charset="0"/>
                <a:cs typeface="Calibri" charset="0"/>
              </a:rPr>
              <a:t>, clause 5.3.10 and </a:t>
            </a:r>
            <a:br>
              <a:rPr lang="en-US" sz="1400" b="1">
                <a:solidFill>
                  <a:schemeClr val="tx1"/>
                </a:solidFill>
                <a:latin typeface="Calibri" charset="0"/>
                <a:cs typeface="Calibri" charset="0"/>
              </a:rPr>
            </a:br>
            <a:r>
              <a:rPr lang="en-US" sz="1400" b="1" i="1">
                <a:solidFill>
                  <a:schemeClr val="tx1"/>
                </a:solidFill>
                <a:latin typeface="Calibri" charset="0"/>
                <a:cs typeface="Calibri" charset="0"/>
              </a:rPr>
              <a:t>Antitrust and Competition Policy: What You Need to Know </a:t>
            </a:r>
            <a:r>
              <a:rPr lang="en-US" sz="1400" b="1">
                <a:solidFill>
                  <a:schemeClr val="tx1"/>
                </a:solidFill>
                <a:latin typeface="Calibri" charset="0"/>
                <a:cs typeface="Calibri" charset="0"/>
              </a:rPr>
              <a:t>at http://standards.ieee.org/develop/policies/antitrust.pdf</a:t>
            </a:r>
          </a:p>
        </p:txBody>
      </p:sp>
      <p:sp>
        <p:nvSpPr>
          <p:cNvPr id="10244" name="Text Box 1028"/>
          <p:cNvSpPr txBox="1">
            <a:spLocks noChangeArrowheads="1"/>
          </p:cNvSpPr>
          <p:nvPr/>
        </p:nvSpPr>
        <p:spPr bwMode="auto">
          <a:xfrm>
            <a:off x="7620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sz="3200" u="sng">
                <a:solidFill>
                  <a:schemeClr val="tx1"/>
                </a:solidFill>
                <a:latin typeface="Calibri" charset="0"/>
                <a:cs typeface="Calibri" charset="0"/>
              </a:rPr>
              <a:t>Patent-related information</a:t>
            </a:r>
            <a:endParaRPr lang="en-US" sz="3200" u="sng">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04800"/>
            <a:ext cx="7772400" cy="762000"/>
          </a:xfrm>
        </p:spPr>
        <p:txBody>
          <a:bodyPr/>
          <a:lstStyle/>
          <a:p>
            <a:r>
              <a:rPr lang="en-US" b="1" dirty="0" smtClean="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066800"/>
            <a:ext cx="86868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pPr>
            <a:r>
              <a:rPr lang="en-US" sz="3200" b="1" dirty="0" smtClean="0"/>
              <a:t>SC Maintenance   			</a:t>
            </a:r>
            <a:r>
              <a:rPr lang="en-US" sz="2400" b="1" dirty="0" smtClean="0"/>
              <a:t>Monday 9 July, PM1 </a:t>
            </a:r>
          </a:p>
          <a:p>
            <a:pPr marL="800100" lvl="1" indent="-342900">
              <a:buClr>
                <a:srgbClr val="FF0000"/>
              </a:buClr>
              <a:buFont typeface="Wingdings" charset="2"/>
              <a:buChar char="q"/>
            </a:pPr>
            <a:r>
              <a:rPr lang="en-US" sz="2400" b="1" dirty="0" smtClean="0"/>
              <a:t>Discuss requested changes with </a:t>
            </a:r>
            <a:r>
              <a:rPr lang="en-US" sz="2400" b="1" dirty="0"/>
              <a:t>Existing </a:t>
            </a:r>
            <a:r>
              <a:rPr lang="en-US" sz="2400" b="1" dirty="0" smtClean="0"/>
              <a:t>Standards</a:t>
            </a:r>
          </a:p>
          <a:p>
            <a:pPr marL="800100" lvl="1" indent="-342900">
              <a:buClr>
                <a:srgbClr val="FF0000"/>
              </a:buClr>
              <a:buFont typeface="Wingdings" charset="2"/>
              <a:buChar char="q"/>
            </a:pPr>
            <a:r>
              <a:rPr lang="en-US" sz="2400" b="1" dirty="0" smtClean="0"/>
              <a:t>Discuss requested changes </a:t>
            </a:r>
            <a:r>
              <a:rPr lang="en-US" sz="2400" b="1" dirty="0"/>
              <a:t>with Operations </a:t>
            </a:r>
            <a:r>
              <a:rPr lang="en-US" sz="2400" b="1" dirty="0" smtClean="0"/>
              <a:t>Manual</a:t>
            </a:r>
            <a:endParaRPr lang="en-US" sz="2400" b="1" dirty="0"/>
          </a:p>
          <a:p>
            <a:pPr marL="0" lvl="1">
              <a:buClr>
                <a:srgbClr val="FF0000"/>
              </a:buClr>
              <a:buFont typeface="Wingdings" charset="2"/>
              <a:buChar char="q"/>
            </a:pPr>
            <a:r>
              <a:rPr lang="en-US" sz="3200" b="1" dirty="0" smtClean="0"/>
              <a:t>802.15&amp;802.1 </a:t>
            </a:r>
            <a:r>
              <a:rPr lang="en-US" sz="3200" b="1" dirty="0"/>
              <a:t>joint </a:t>
            </a:r>
            <a:r>
              <a:rPr lang="en-US" sz="3200" b="1" dirty="0" smtClean="0"/>
              <a:t>mtg. 	</a:t>
            </a:r>
            <a:r>
              <a:rPr lang="en-US" sz="2400" b="1" dirty="0" smtClean="0"/>
              <a:t>Tuesday 10 </a:t>
            </a:r>
            <a:r>
              <a:rPr lang="en-US" sz="2400" b="1" dirty="0"/>
              <a:t>July, </a:t>
            </a:r>
            <a:r>
              <a:rPr lang="en-US" sz="2400" b="1" dirty="0" smtClean="0"/>
              <a:t>PM3</a:t>
            </a:r>
          </a:p>
          <a:p>
            <a:pPr marL="457200" lvl="2">
              <a:buClr>
                <a:srgbClr val="FF0000"/>
              </a:buClr>
              <a:buFont typeface="Wingdings" charset="2"/>
              <a:buChar char="q"/>
            </a:pPr>
            <a:r>
              <a:rPr lang="en-US" sz="2400" b="1" dirty="0" smtClean="0"/>
              <a:t> </a:t>
            </a:r>
            <a:r>
              <a:rPr lang="en-US" sz="2400" b="1" dirty="0">
                <a:solidFill>
                  <a:srgbClr val="000000"/>
                </a:solidFill>
                <a:latin typeface="+mj-lt"/>
                <a:ea typeface="Lucida Grande"/>
                <a:cs typeface="Lucida Grande"/>
              </a:rPr>
              <a:t>Discussion on 48-bit MAC addresses into EUI-64s</a:t>
            </a:r>
            <a:endParaRPr lang="en-US" sz="2400" b="1" dirty="0" smtClean="0">
              <a:latin typeface="+mj-lt"/>
            </a:endParaRPr>
          </a:p>
          <a:p>
            <a:pPr marL="0" lvl="1">
              <a:buClr>
                <a:srgbClr val="FF0000"/>
              </a:buClr>
              <a:buFont typeface="Wingdings" charset="2"/>
              <a:buChar char="q"/>
              <a:tabLst>
                <a:tab pos="5091113" algn="l"/>
              </a:tabLst>
            </a:pPr>
            <a:r>
              <a:rPr lang="en-US" sz="3200" b="1" dirty="0" smtClean="0"/>
              <a:t>SC </a:t>
            </a:r>
            <a:r>
              <a:rPr lang="en-US" sz="3200" b="1" dirty="0"/>
              <a:t>WNG  </a:t>
            </a:r>
            <a:r>
              <a:rPr lang="en-US" sz="3200" b="1" dirty="0" smtClean="0"/>
              <a:t>	</a:t>
            </a:r>
            <a:r>
              <a:rPr lang="en-US" sz="2400" b="1" dirty="0" smtClean="0"/>
              <a:t>Wednesday 11 July, </a:t>
            </a:r>
            <a:r>
              <a:rPr lang="en-US" sz="2400" b="1" dirty="0"/>
              <a:t>AM2</a:t>
            </a:r>
          </a:p>
          <a:p>
            <a:pPr marL="801688" lvl="1" indent="-342900" fontAlgn="b">
              <a:buClr>
                <a:srgbClr val="FF0000"/>
              </a:buClr>
              <a:buFont typeface="Wingdings" charset="2"/>
              <a:buChar char="q"/>
            </a:pPr>
            <a:r>
              <a:rPr lang="en-US" sz="2400" b="1" dirty="0" smtClean="0"/>
              <a:t>Presentation slots have been requested for IG Dependability, and changes to 802.15.9 needed to 802.15.4y</a:t>
            </a:r>
          </a:p>
          <a:p>
            <a:pPr marL="457200" indent="-457200" eaLnBrk="0" fontAlgn="b" hangingPunct="0">
              <a:buClr>
                <a:srgbClr val="FF0000"/>
              </a:buClr>
              <a:buFont typeface="Wingdings" charset="0"/>
              <a:buChar char="q"/>
              <a:tabLst>
                <a:tab pos="5197475" algn="l"/>
              </a:tabLst>
            </a:pPr>
            <a:r>
              <a:rPr lang="en-US" sz="3200" b="1" dirty="0"/>
              <a:t>SC IETF 	</a:t>
            </a:r>
            <a:r>
              <a:rPr lang="en-US" sz="2400" b="1" dirty="0" smtClean="0"/>
              <a:t>Thursday 12 July, PM1 </a:t>
            </a:r>
            <a:endParaRPr lang="en-US" sz="2400" b="1" dirty="0"/>
          </a:p>
          <a:p>
            <a:pPr marL="800100" lvl="1" indent="-342900">
              <a:buClr>
                <a:srgbClr val="FF0000"/>
              </a:buClr>
              <a:buFont typeface="Wingdings" charset="2"/>
              <a:buChar char="q"/>
            </a:pPr>
            <a:r>
              <a:rPr lang="en-US" sz="2400" b="1" dirty="0" smtClean="0"/>
              <a:t>IETF-102 Agenda: </a:t>
            </a:r>
            <a:r>
              <a:rPr lang="en-US" sz="2400" b="1" dirty="0"/>
              <a:t>6tisch, </a:t>
            </a:r>
            <a:r>
              <a:rPr lang="en-US" sz="2400" b="1" dirty="0" smtClean="0"/>
              <a:t>core</a:t>
            </a:r>
            <a:r>
              <a:rPr lang="en-US" sz="2400" b="1" dirty="0"/>
              <a:t>, 6lo, </a:t>
            </a:r>
            <a:r>
              <a:rPr lang="en-US" sz="2400" b="1" dirty="0" smtClean="0"/>
              <a:t>roll</a:t>
            </a:r>
            <a:r>
              <a:rPr lang="en-US" sz="2400" b="1" dirty="0"/>
              <a:t>, </a:t>
            </a:r>
            <a:r>
              <a:rPr lang="en-US" sz="2400" b="1" dirty="0" smtClean="0"/>
              <a:t>suit, </a:t>
            </a:r>
            <a:r>
              <a:rPr lang="en-US" sz="2400" b="1" dirty="0"/>
              <a:t>lp-</a:t>
            </a:r>
            <a:r>
              <a:rPr lang="en-US" sz="2400" b="1" dirty="0" smtClean="0"/>
              <a:t>wan</a:t>
            </a:r>
            <a:endParaRPr lang="en-US" sz="2400" b="1"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47583</TotalTime>
  <Words>3052</Words>
  <Application>Microsoft Macintosh PowerPoint</Application>
  <PresentationFormat>On-screen Show (4:3)</PresentationFormat>
  <Paragraphs>359</Paragraphs>
  <Slides>24</Slides>
  <Notes>11</Notes>
  <HiddenSlides>17</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SCmaintenance/SCwng Officer</vt:lpstr>
      <vt:lpstr>Chair’s Role</vt:lpstr>
      <vt:lpstr>SC Meeting Goals</vt:lpstr>
      <vt:lpstr>SC Maintenance</vt:lpstr>
      <vt:lpstr>SC Maintenance</vt:lpstr>
      <vt:lpstr>SC Maintenance</vt:lpstr>
      <vt:lpstr>SC Maintenance</vt:lpstr>
      <vt:lpstr>SC Maintenance</vt:lpstr>
      <vt:lpstr>SC IETF</vt:lpstr>
      <vt:lpstr>SC IETG 6tisch</vt:lpstr>
      <vt:lpstr>SC IETF Core (Monday, July 16, 2018)</vt:lpstr>
      <vt:lpstr>SC IETF Core (Thursday, July 19, 2018)</vt:lpstr>
      <vt:lpstr>SC IETF 6lo (Tuesday, July 17, 2018)</vt:lpstr>
      <vt:lpstr>SC IETF suit (Wed, 2018-07-18)</vt:lpstr>
      <vt:lpstr>SC IETF – Roll </vt:lpstr>
      <vt:lpstr>SC IETF: LP-WAN (Thursday July 19th, 2018)</vt:lpstr>
      <vt:lpstr>PowerPoint Presentation</vt:lpstr>
      <vt:lpstr>SC Accomplishments</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San Diego</dc:title>
  <dc:subject>IEEE 802.15 &lt;SC Report&gt;</dc:subject>
  <dc:creator>Pat Kinney</dc:creator>
  <cp:keywords/>
  <dc:description>&lt;15-18-0292-02-0mag&gt;</dc:description>
  <cp:lastModifiedBy>Pat Kinney</cp:lastModifiedBy>
  <cp:revision>998</cp:revision>
  <cp:lastPrinted>2016-07-25T16:00:41Z</cp:lastPrinted>
  <dcterms:created xsi:type="dcterms:W3CDTF">2009-07-12T16:25:16Z</dcterms:created>
  <dcterms:modified xsi:type="dcterms:W3CDTF">2018-07-12T23:15:58Z</dcterms:modified>
  <cp:category/>
</cp:coreProperties>
</file>