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354" r:id="rId3"/>
    <p:sldId id="355" r:id="rId4"/>
    <p:sldId id="356" r:id="rId5"/>
    <p:sldId id="357" r:id="rId6"/>
    <p:sldId id="358" r:id="rId7"/>
    <p:sldId id="271" r:id="rId8"/>
    <p:sldId id="272" r:id="rId9"/>
    <p:sldId id="264" r:id="rId10"/>
    <p:sldId id="315" r:id="rId11"/>
    <p:sldId id="361" r:id="rId12"/>
    <p:sldId id="362" r:id="rId13"/>
    <p:sldId id="363" r:id="rId14"/>
    <p:sldId id="359" r:id="rId15"/>
    <p:sldId id="303" r:id="rId16"/>
    <p:sldId id="347" r:id="rId17"/>
    <p:sldId id="344" r:id="rId18"/>
    <p:sldId id="352" r:id="rId19"/>
    <p:sldId id="307" r:id="rId20"/>
    <p:sldId id="353" r:id="rId21"/>
    <p:sldId id="305" r:id="rId22"/>
    <p:sldId id="312" r:id="rId23"/>
    <p:sldId id="351" r:id="rId24"/>
    <p:sldId id="342"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61"/>
            <p14:sldId id="362"/>
            <p14:sldId id="363"/>
            <p14:sldId id="359"/>
          </p14:sldIdLst>
        </p14:section>
        <p14:section name="IETF Slides" id="{6F917E0C-88C3-844C-A2A8-1D0DD9F462AB}">
          <p14:sldIdLst>
            <p14:sldId id="303"/>
            <p14:sldId id="347"/>
            <p14:sldId id="344"/>
            <p14:sldId id="352"/>
            <p14:sldId id="307"/>
            <p14:sldId id="353"/>
            <p14:sldId id="305"/>
            <p14:sldId id="312"/>
          </p14:sldIdLst>
        </p14:section>
        <p14:section name="Joint Meeting Slides" id="{4042D080-B958-EA4D-BDAC-4A8AEEE50AF8}">
          <p14:sldIdLst/>
        </p14:section>
        <p14:section name="WNG Slide" id="{606CC85E-C483-8140-831E-DEBCD83DA7FF}">
          <p14:sldIdLst>
            <p14:sldId id="351"/>
          </p14:sldIdLst>
        </p14:section>
        <p14:section name="Closing Slide" id="{17524BA6-C3AC-EE4D-BA9D-E46A8CDB0646}">
          <p14:sldIdLst>
            <p14:sldId id="3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00" autoAdjust="0"/>
    <p:restoredTop sz="97972" autoAdjust="0"/>
  </p:normalViewPr>
  <p:slideViewPr>
    <p:cSldViewPr>
      <p:cViewPr>
        <p:scale>
          <a:sx n="108" d="100"/>
          <a:sy n="108" d="100"/>
        </p:scale>
        <p:origin x="-1752"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15-18-0292-01-0mag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6tisch-0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core-0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meeting/102/materials/agenda-102-core-0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San Diego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July2018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4956" y="990600"/>
            <a:ext cx="92964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Discussion on </a:t>
            </a:r>
            <a:r>
              <a:rPr lang="en-US" sz="2400" b="1" dirty="0"/>
              <a:t>any </a:t>
            </a:r>
            <a:r>
              <a:rPr lang="en-US" sz="2400" b="1" dirty="0" smtClean="0"/>
              <a:t>other issues </a:t>
            </a:r>
            <a:r>
              <a:rPr lang="en-US" sz="2400" b="1" dirty="0"/>
              <a:t>with published </a:t>
            </a:r>
            <a:r>
              <a:rPr lang="en-US" sz="2400" b="1" dirty="0" smtClean="0"/>
              <a:t>standards?</a:t>
            </a:r>
          </a:p>
          <a:p>
            <a:pPr marL="914400" lvl="1" indent="-457200" eaLnBrk="0" fontAlgn="b" hangingPunct="0">
              <a:buClr>
                <a:srgbClr val="FF0000"/>
              </a:buClr>
              <a:buFont typeface="Wingdings" charset="0"/>
              <a:buChar char="q"/>
            </a:pPr>
            <a:r>
              <a:rPr lang="en-US" sz="2400" b="1" dirty="0"/>
              <a:t>ISO/IEC/IEEE FDIS 8802-15-6 </a:t>
            </a:r>
            <a:r>
              <a:rPr lang="en-US" sz="2400" b="1" dirty="0" smtClean="0"/>
              <a:t>ballot started 20 April 2017 and closed on 9 September 2017 with </a:t>
            </a:r>
            <a:r>
              <a:rPr lang="en-US" sz="2400" b="1" dirty="0"/>
              <a:t>the voting results of </a:t>
            </a:r>
            <a:r>
              <a:rPr lang="en-US" sz="2400" b="1" dirty="0" smtClean="0"/>
              <a:t>10 </a:t>
            </a:r>
            <a:r>
              <a:rPr lang="en-US" sz="2400" b="1" dirty="0"/>
              <a:t>in </a:t>
            </a:r>
            <a:r>
              <a:rPr lang="en-US" sz="2400" b="1" dirty="0" smtClean="0"/>
              <a:t>favor </a:t>
            </a:r>
            <a:r>
              <a:rPr lang="en-US" sz="2400" b="1" dirty="0"/>
              <a:t>out of 12 = 83 % (requirement &gt;= 66.66%) and 2 negative votes out of 14 = 14 % (requirement &lt;= 25%</a:t>
            </a:r>
            <a:r>
              <a:rPr lang="en-US" sz="2400" b="1" dirty="0" smtClean="0"/>
              <a:t>) </a:t>
            </a:r>
          </a:p>
          <a:p>
            <a:pPr marL="914400" lvl="1" indent="-457200" eaLnBrk="0" fontAlgn="b" hangingPunct="0">
              <a:buClr>
                <a:srgbClr val="FF0000"/>
              </a:buClr>
              <a:buFont typeface="Wingdings" charset="0"/>
              <a:buChar char="q"/>
            </a:pPr>
            <a:r>
              <a:rPr lang="en-US" sz="2400" b="1" dirty="0" smtClean="0"/>
              <a:t>Two comments from ISO</a:t>
            </a:r>
            <a:r>
              <a:rPr lang="en-US" sz="2400" b="1" dirty="0"/>
              <a:t>/IEC/IEEE FDIS 8802-15-</a:t>
            </a:r>
            <a:r>
              <a:rPr lang="en-US" sz="2400" b="1" dirty="0" smtClean="0"/>
              <a:t>6 to be resolved:</a:t>
            </a:r>
          </a:p>
        </p:txBody>
      </p:sp>
      <p:pic>
        <p:nvPicPr>
          <p:cNvPr id="2" name="Picture 1"/>
          <p:cNvPicPr>
            <a:picLocks noChangeAspect="1"/>
          </p:cNvPicPr>
          <p:nvPr/>
        </p:nvPicPr>
        <p:blipFill>
          <a:blip r:embed="rId3"/>
          <a:stretch>
            <a:fillRect/>
          </a:stretch>
        </p:blipFill>
        <p:spPr>
          <a:xfrm>
            <a:off x="0" y="3657600"/>
            <a:ext cx="9144000" cy="2842788"/>
          </a:xfrm>
          <a:prstGeom prst="rect">
            <a:avLst/>
          </a:prstGeom>
        </p:spPr>
      </p:pic>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860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Chinese comment to be resolved</a:t>
            </a:r>
          </a:p>
          <a:p>
            <a:pPr marL="914400" lvl="1" indent="-457200" eaLnBrk="0" fontAlgn="b" hangingPunct="0">
              <a:buClr>
                <a:srgbClr val="FF0000"/>
              </a:buClr>
              <a:buFont typeface="Wingdings" charset="0"/>
              <a:buChar char="q"/>
            </a:pPr>
            <a:r>
              <a:rPr lang="en-US" sz="2400" b="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r>
              <a:rPr lang="en-US" sz="2400" b="1" dirty="0" smtClean="0"/>
              <a:t>.</a:t>
            </a:r>
          </a:p>
          <a:p>
            <a:pPr marL="914400" lvl="1" indent="-457200" eaLnBrk="0" fontAlgn="b" hangingPunct="0">
              <a:buClr>
                <a:srgbClr val="FF0000"/>
              </a:buClr>
              <a:buFont typeface="Wingdings" charset="0"/>
              <a:buChar char="q"/>
            </a:pPr>
            <a:r>
              <a:rPr lang="en-US" sz="2400" b="1" dirty="0" smtClean="0"/>
              <a:t>Resolution: Thank you for your comment, we find it to have merit.  Accordingly, it will be considered for inclusion </a:t>
            </a:r>
            <a:r>
              <a:rPr lang="en-US" sz="2400" b="1" dirty="0" smtClean="0"/>
              <a:t>in the next revision of IEEE </a:t>
            </a:r>
            <a:r>
              <a:rPr lang="en-US" sz="2400" b="1" dirty="0" err="1" smtClean="0"/>
              <a:t>Std</a:t>
            </a:r>
            <a:r>
              <a:rPr lang="en-US" sz="2400" b="1" dirty="0"/>
              <a:t> 802.15.6 </a:t>
            </a:r>
            <a:r>
              <a:rPr lang="en-US" sz="2400" b="1" dirty="0" smtClean="0"/>
              <a:t>as an addition </a:t>
            </a:r>
            <a:r>
              <a:rPr lang="en-US" sz="2400" b="1" dirty="0"/>
              <a:t>to the </a:t>
            </a:r>
            <a:r>
              <a:rPr lang="en-US" sz="2400" b="1" dirty="0" smtClean="0"/>
              <a:t>current AES </a:t>
            </a:r>
            <a:r>
              <a:rPr lang="en-US" sz="2400" b="1" dirty="0"/>
              <a:t>cryptographic </a:t>
            </a:r>
            <a:r>
              <a:rPr lang="en-US" sz="2400" b="1" dirty="0" smtClean="0"/>
              <a:t>algorithm.</a:t>
            </a:r>
            <a:endParaRPr lang="en-US" sz="2400" b="1" dirty="0" smtClean="0"/>
          </a:p>
        </p:txBody>
      </p:sp>
    </p:spTree>
    <p:extLst>
      <p:ext uri="{BB962C8B-B14F-4D97-AF65-F5344CB8AC3E}">
        <p14:creationId xmlns:p14="http://schemas.microsoft.com/office/powerpoint/2010/main" val="3111816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144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ISO</a:t>
            </a:r>
            <a:r>
              <a:rPr lang="en-US" sz="2400" b="1" dirty="0"/>
              <a:t>/IEC/IEEE FDIS 8802-15-</a:t>
            </a:r>
            <a:r>
              <a:rPr lang="en-US" sz="2400" b="1" dirty="0" smtClean="0"/>
              <a:t>6 Japan’s comment to be resolved</a:t>
            </a:r>
          </a:p>
          <a:p>
            <a:pPr marL="914400" lvl="1" indent="-457200" eaLnBrk="0" fontAlgn="b" hangingPunct="0">
              <a:buClr>
                <a:srgbClr val="FF0000"/>
              </a:buClr>
              <a:buFont typeface="Wingdings" charset="0"/>
              <a:buChar char="q"/>
            </a:pPr>
            <a:r>
              <a:rPr lang="en-US" sz="2400" b="1" dirty="0"/>
              <a:t>ISO/IEC 17982 and the Clause 10 of the ISO/IEC/IEEE FDIS 8802-15-6 may be interfered in some use-cases for the body area </a:t>
            </a:r>
            <a:r>
              <a:rPr lang="en-US" sz="2400" b="1" dirty="0" smtClean="0"/>
              <a:t>network.  Experts </a:t>
            </a:r>
            <a:r>
              <a:rPr lang="en-US" sz="2400" b="1" dirty="0"/>
              <a:t>foresee potential interference between an implemented entity by using the Clause 10 of ISO/IEC/IEEE FDIS 8802-15-6 and an implemented entity by using ISO/IEC 17982 under the same body area</a:t>
            </a:r>
            <a:r>
              <a:rPr lang="en-US" sz="2400" b="1" dirty="0" smtClean="0"/>
              <a:t>.</a:t>
            </a:r>
          </a:p>
          <a:p>
            <a:pPr marL="914400" lvl="1" indent="-457200" eaLnBrk="0" fontAlgn="b" hangingPunct="0">
              <a:buClr>
                <a:srgbClr val="FF0000"/>
              </a:buClr>
              <a:buFont typeface="Wingdings" charset="0"/>
              <a:buChar char="q"/>
            </a:pPr>
            <a:r>
              <a:rPr lang="en-US" sz="2400" b="1" dirty="0" smtClean="0"/>
              <a:t>Proposed Change: Add </a:t>
            </a:r>
            <a:r>
              <a:rPr lang="en-US" sz="2400" b="1" dirty="0"/>
              <a:t>the following text into 10.1</a:t>
            </a:r>
            <a:r>
              <a:rPr lang="en-US" sz="2400" b="1" dirty="0" smtClean="0"/>
              <a:t>.  "</a:t>
            </a:r>
            <a:r>
              <a:rPr lang="en-US" sz="2400" b="1" dirty="0"/>
              <a:t>When this specification and ISO/IEC 17982 are used in close area like same body area, it may be interfered each other</a:t>
            </a:r>
            <a:r>
              <a:rPr lang="en-US" sz="2400" b="1" dirty="0" smtClean="0"/>
              <a:t>.”</a:t>
            </a:r>
          </a:p>
          <a:p>
            <a:pPr marL="914400" lvl="1" indent="-457200" eaLnBrk="0" fontAlgn="b" hangingPunct="0">
              <a:buClr>
                <a:srgbClr val="FF0000"/>
              </a:buClr>
              <a:buFont typeface="Wingdings" charset="0"/>
              <a:buChar char="q"/>
            </a:pPr>
            <a:r>
              <a:rPr lang="en-US" sz="2400" b="1" dirty="0"/>
              <a:t>Resolution: Thank you for your comment, we find it to have merit.  Accordingly, it will be considered for inclusion as part of the next revision of IEEE </a:t>
            </a:r>
            <a:r>
              <a:rPr lang="en-US" sz="2400" b="1" dirty="0" err="1"/>
              <a:t>Std</a:t>
            </a:r>
            <a:r>
              <a:rPr lang="en-US" sz="2400" b="1" dirty="0"/>
              <a:t> 802.15.6.</a:t>
            </a:r>
          </a:p>
        </p:txBody>
      </p:sp>
    </p:spTree>
    <p:extLst>
      <p:ext uri="{BB962C8B-B14F-4D97-AF65-F5344CB8AC3E}">
        <p14:creationId xmlns:p14="http://schemas.microsoft.com/office/powerpoint/2010/main" val="2741022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339" y="12192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Motion to 802.15 WG:  </a:t>
            </a:r>
            <a:r>
              <a:rPr lang="en-US" sz="2400" i="1" dirty="0" smtClean="0"/>
              <a:t>that the </a:t>
            </a:r>
            <a:r>
              <a:rPr lang="en-US" sz="2400" i="1" dirty="0"/>
              <a:t>802.15 WG has reviewed and approves </a:t>
            </a:r>
            <a:r>
              <a:rPr lang="en-US" sz="2400" i="1" dirty="0" smtClean="0"/>
              <a:t>the resolutions to the comments from the </a:t>
            </a:r>
            <a:r>
              <a:rPr lang="en-US" sz="2400" i="1" dirty="0"/>
              <a:t>ISO/IEC/IEEE FDIS 8802-15-6 </a:t>
            </a:r>
            <a:r>
              <a:rPr lang="en-US" sz="2400" i="1" dirty="0" smtClean="0"/>
              <a:t>ballot (15-18-0292-01) and </a:t>
            </a:r>
            <a:r>
              <a:rPr lang="en-US" sz="2400" i="1" dirty="0"/>
              <a:t>requests IEEE 802 EC approval to forward the comment responses </a:t>
            </a:r>
            <a:r>
              <a:rPr lang="en-US" sz="2400" i="1" dirty="0" smtClean="0"/>
              <a:t>contained in document 15</a:t>
            </a:r>
            <a:r>
              <a:rPr lang="en-US" sz="2400" i="1" dirty="0"/>
              <a:t>-18-0292-</a:t>
            </a:r>
            <a:r>
              <a:rPr lang="en-US" sz="2400" i="1" dirty="0" smtClean="0"/>
              <a:t>01 </a:t>
            </a:r>
            <a:r>
              <a:rPr lang="en-US" sz="2400" i="1" dirty="0"/>
              <a:t>to ISO/IEC JTC1/SC6, as responses to the comments received on the </a:t>
            </a:r>
            <a:r>
              <a:rPr lang="en-US" sz="2400" i="1" dirty="0" smtClean="0"/>
              <a:t>60 day ballot/FDIS ballot closing 9 Sept 2018 </a:t>
            </a:r>
            <a:r>
              <a:rPr lang="en-US" sz="2400" i="1" dirty="0"/>
              <a:t>on </a:t>
            </a:r>
            <a:r>
              <a:rPr lang="en-US" sz="2400" i="1" dirty="0" smtClean="0"/>
              <a:t>ISO</a:t>
            </a:r>
            <a:r>
              <a:rPr lang="en-US" sz="2400" i="1" dirty="0"/>
              <a:t>/IEC/IEEE FDIS 8802-15-</a:t>
            </a:r>
            <a:r>
              <a:rPr lang="en-US" sz="2400" i="1" dirty="0" smtClean="0"/>
              <a:t>6.</a:t>
            </a:r>
          </a:p>
          <a:p>
            <a:pPr marL="914400" lvl="1" indent="-457200" eaLnBrk="0" fontAlgn="b" hangingPunct="0">
              <a:buClr>
                <a:srgbClr val="FF0000"/>
              </a:buClr>
              <a:buFont typeface="Wingdings" charset="0"/>
              <a:buChar char="q"/>
            </a:pPr>
            <a:r>
              <a:rPr lang="en-US" sz="2400" dirty="0" smtClean="0"/>
              <a:t>Moved by Pat Kinney, seconded by Clint Powell</a:t>
            </a:r>
            <a:endParaRPr lang="en-US" sz="2400" dirty="0"/>
          </a:p>
        </p:txBody>
      </p:sp>
    </p:spTree>
    <p:extLst>
      <p:ext uri="{BB962C8B-B14F-4D97-AF65-F5344CB8AC3E}">
        <p14:creationId xmlns:p14="http://schemas.microsoft.com/office/powerpoint/2010/main" val="91482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305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p>
          <a:p>
            <a:pPr marL="914400" lvl="1" indent="-457200" eaLnBrk="0" fontAlgn="b" hangingPunct="0">
              <a:buClr>
                <a:srgbClr val="FF0000"/>
              </a:buClr>
              <a:buFont typeface="Wingdings" charset="0"/>
              <a:buChar char="q"/>
            </a:pPr>
            <a:r>
              <a:rPr lang="en-US" sz="2800" b="1" dirty="0" smtClean="0"/>
              <a:t>Consensus of the group was that we will need discussion on the topic of 802.15 ANA registration of alternate cryptographic algorithms e.g. what kind of requirements for a specification, and what kind of test vectors are required.</a:t>
            </a:r>
          </a:p>
        </p:txBody>
      </p:sp>
    </p:spTree>
    <p:extLst>
      <p:ext uri="{BB962C8B-B14F-4D97-AF65-F5344CB8AC3E}">
        <p14:creationId xmlns:p14="http://schemas.microsoft.com/office/powerpoint/2010/main" val="976539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102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a:t>c</a:t>
            </a:r>
            <a:r>
              <a:rPr lang="en-US" sz="2600" dirty="0" smtClean="0"/>
              <a:t>ore</a:t>
            </a:r>
          </a:p>
          <a:p>
            <a:pPr marL="742950"/>
            <a:r>
              <a:rPr lang="en-US" sz="2600" dirty="0" smtClean="0"/>
              <a:t>6lo</a:t>
            </a:r>
          </a:p>
          <a:p>
            <a:pPr marL="742950"/>
            <a:r>
              <a:rPr lang="en-US" sz="2600" dirty="0"/>
              <a:t>r</a:t>
            </a:r>
            <a:r>
              <a:rPr lang="en-US" sz="2600" dirty="0" smtClean="0"/>
              <a:t>oll</a:t>
            </a:r>
          </a:p>
          <a:p>
            <a:pPr marL="742950"/>
            <a:r>
              <a:rPr lang="en-US" sz="2600" dirty="0"/>
              <a:t>s</a:t>
            </a:r>
            <a:r>
              <a:rPr lang="en-US" sz="2600" dirty="0" smtClean="0"/>
              <a:t>uit</a:t>
            </a:r>
          </a:p>
          <a:p>
            <a:pPr marL="742950"/>
            <a:r>
              <a:rPr lang="en-US" sz="2600" dirty="0" smtClean="0"/>
              <a:t>lp-wan </a:t>
            </a: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457200" y="609600"/>
            <a:ext cx="7994361" cy="5943600"/>
          </a:xfrm>
        </p:spPr>
        <p:txBody>
          <a:bodyPr/>
          <a:lstStyle/>
          <a:p>
            <a:pPr marL="0" indent="0">
              <a:buNone/>
            </a:pPr>
            <a:r>
              <a:rPr lang="en-US" sz="1600" b="1" dirty="0" smtClean="0"/>
              <a:t>Agenda</a:t>
            </a:r>
            <a:r>
              <a:rPr lang="en-US" sz="1600" b="1" dirty="0">
                <a:solidFill>
                  <a:srgbClr val="000090"/>
                </a:solidFill>
              </a:rPr>
              <a:t>: </a:t>
            </a:r>
            <a:r>
              <a:rPr lang="en-US" sz="1600" i="1" dirty="0">
                <a:solidFill>
                  <a:srgbClr val="000090"/>
                </a:solidFill>
                <a:hlinkClick r:id="rId2"/>
              </a:rPr>
              <a:t>https://</a:t>
            </a:r>
            <a:r>
              <a:rPr lang="en-US" sz="1600" i="1" dirty="0" err="1">
                <a:solidFill>
                  <a:srgbClr val="000090"/>
                </a:solidFill>
                <a:hlinkClick r:id="rId2"/>
              </a:rPr>
              <a:t>datatracker.ietf.org</a:t>
            </a:r>
            <a:r>
              <a:rPr lang="en-US" sz="1600" i="1" dirty="0">
                <a:solidFill>
                  <a:srgbClr val="000090"/>
                </a:solidFill>
                <a:hlinkClick r:id="rId2"/>
              </a:rPr>
              <a:t>/meeting/102/materials/agenda-102-6tisch-02</a:t>
            </a:r>
            <a:endParaRPr lang="en-US" sz="1000" i="1" dirty="0">
              <a:solidFill>
                <a:srgbClr val="000090"/>
              </a:solidFill>
            </a:endParaRPr>
          </a:p>
          <a:p>
            <a:pPr marL="0" indent="0">
              <a:buNone/>
            </a:pPr>
            <a:r>
              <a:rPr lang="en-US" sz="1600" dirty="0"/>
              <a:t> Chartered items</a:t>
            </a:r>
          </a:p>
          <a:p>
            <a:pPr>
              <a:buFont typeface="Arial"/>
              <a:buChar char="•"/>
            </a:pPr>
            <a:r>
              <a:rPr lang="en-US" sz="1600" dirty="0" smtClean="0"/>
              <a:t>draft</a:t>
            </a:r>
            <a:r>
              <a:rPr lang="en-US" sz="1600" dirty="0"/>
              <a:t>-ietf-6tisch-6top-protocol-12 </a:t>
            </a:r>
            <a:r>
              <a:rPr lang="en-US" sz="1600" dirty="0" smtClean="0"/>
              <a:t>(</a:t>
            </a:r>
            <a:r>
              <a:rPr lang="en-US" sz="1600" dirty="0" err="1"/>
              <a:t>Xavi</a:t>
            </a:r>
            <a:r>
              <a:rPr lang="en-US" sz="1600" dirty="0"/>
              <a:t> </a:t>
            </a:r>
            <a:r>
              <a:rPr lang="en-US" sz="1600" dirty="0" err="1"/>
              <a:t>Vilajosana</a:t>
            </a:r>
            <a:r>
              <a:rPr lang="en-US" sz="1600" dirty="0"/>
              <a:t>, remote</a:t>
            </a:r>
            <a:r>
              <a:rPr lang="en-US" sz="1600" dirty="0" smtClean="0"/>
              <a:t>)	</a:t>
            </a:r>
          </a:p>
          <a:p>
            <a:pPr marL="341313" indent="0">
              <a:buNone/>
            </a:pPr>
            <a:r>
              <a:rPr lang="en-US" sz="1600" dirty="0" smtClean="0"/>
              <a:t>goal</a:t>
            </a:r>
            <a:r>
              <a:rPr lang="en-US" sz="1600" dirty="0"/>
              <a:t>:  IESG LC </a:t>
            </a:r>
            <a:r>
              <a:rPr lang="en-US" sz="1600" dirty="0" smtClean="0"/>
              <a:t>status</a:t>
            </a:r>
          </a:p>
          <a:p>
            <a:pPr>
              <a:buFont typeface="Arial"/>
              <a:buChar char="•"/>
            </a:pPr>
            <a:r>
              <a:rPr lang="en-US" sz="1600" dirty="0" smtClean="0"/>
              <a:t>draft</a:t>
            </a:r>
            <a:r>
              <a:rPr lang="en-US" sz="1600" dirty="0"/>
              <a:t>-chang-6tisch-msf-02 </a:t>
            </a:r>
            <a:r>
              <a:rPr lang="en-US" sz="1600" dirty="0" smtClean="0"/>
              <a:t>(</a:t>
            </a:r>
            <a:r>
              <a:rPr lang="en-US" sz="1600" dirty="0" err="1"/>
              <a:t>Tengfei</a:t>
            </a:r>
            <a:r>
              <a:rPr lang="en-US" sz="1600" dirty="0"/>
              <a:t> Chang or Simon </a:t>
            </a:r>
            <a:r>
              <a:rPr lang="en-US" sz="1600" dirty="0" err="1"/>
              <a:t>Duquennoy</a:t>
            </a:r>
            <a:r>
              <a:rPr lang="en-US" sz="1600" dirty="0" smtClean="0"/>
              <a:t>)    </a:t>
            </a:r>
          </a:p>
          <a:p>
            <a:pPr marL="341313" indent="0">
              <a:buNone/>
            </a:pPr>
            <a:r>
              <a:rPr lang="en-US" sz="1600" dirty="0" smtClean="0"/>
              <a:t>goal</a:t>
            </a:r>
            <a:r>
              <a:rPr lang="en-US" sz="1600" dirty="0"/>
              <a:t>: prepare for WG </a:t>
            </a:r>
            <a:r>
              <a:rPr lang="en-US" sz="1600" dirty="0" smtClean="0"/>
              <a:t>adoption</a:t>
            </a:r>
          </a:p>
          <a:p>
            <a:pPr>
              <a:buFont typeface="Arial"/>
              <a:buChar char="•"/>
            </a:pPr>
            <a:r>
              <a:rPr lang="en-US" sz="1600" dirty="0" smtClean="0"/>
              <a:t>draft</a:t>
            </a:r>
            <a:r>
              <a:rPr lang="en-US" sz="1600" dirty="0"/>
              <a:t>-ietf-6tisch-minimal-security-</a:t>
            </a:r>
            <a:r>
              <a:rPr lang="en-US" sz="1600" dirty="0" smtClean="0"/>
              <a:t>06 (</a:t>
            </a:r>
            <a:r>
              <a:rPr lang="en-US" sz="1600" dirty="0" err="1"/>
              <a:t>Malisa</a:t>
            </a:r>
            <a:r>
              <a:rPr lang="en-US" sz="1600" dirty="0"/>
              <a:t> </a:t>
            </a:r>
            <a:r>
              <a:rPr lang="en-US" sz="1600" dirty="0" err="1"/>
              <a:t>Vucinic</a:t>
            </a:r>
            <a:r>
              <a:rPr lang="en-US" sz="1600" dirty="0"/>
              <a:t>, remote)</a:t>
            </a:r>
          </a:p>
          <a:p>
            <a:pPr marL="0" indent="0">
              <a:buNone/>
            </a:pPr>
            <a:r>
              <a:rPr lang="en-US" sz="1600" dirty="0"/>
              <a:t>      goal: present changes in -06 and discuss WGLC </a:t>
            </a:r>
            <a:r>
              <a:rPr lang="en-US" sz="1600" dirty="0" smtClean="0"/>
              <a:t>comments</a:t>
            </a:r>
          </a:p>
          <a:p>
            <a:pPr>
              <a:buFont typeface="Arial"/>
              <a:buChar char="•"/>
            </a:pPr>
            <a:r>
              <a:rPr lang="en-US" sz="1600" dirty="0" smtClean="0"/>
              <a:t>draft</a:t>
            </a:r>
            <a:r>
              <a:rPr lang="en-US" sz="1600" dirty="0"/>
              <a:t>-ietf-6tisch-dtsecurity-zerotouch-join-02 </a:t>
            </a:r>
            <a:r>
              <a:rPr lang="en-US" sz="1600" dirty="0" smtClean="0"/>
              <a:t>(</a:t>
            </a:r>
            <a:r>
              <a:rPr lang="en-US" sz="1600" dirty="0"/>
              <a:t>Michael Richardson)</a:t>
            </a:r>
          </a:p>
          <a:p>
            <a:pPr marL="0" indent="0">
              <a:buNone/>
            </a:pPr>
            <a:r>
              <a:rPr lang="en-US" sz="1600" dirty="0"/>
              <a:t>      goal: progress </a:t>
            </a:r>
            <a:r>
              <a:rPr lang="en-US" sz="1600" dirty="0" smtClean="0"/>
              <a:t>status</a:t>
            </a:r>
          </a:p>
          <a:p>
            <a:pPr>
              <a:buFont typeface="Arial"/>
              <a:buChar char="•"/>
            </a:pPr>
            <a:r>
              <a:rPr lang="en-US" sz="1600" dirty="0" smtClean="0"/>
              <a:t>draft</a:t>
            </a:r>
            <a:r>
              <a:rPr lang="en-US" sz="1600" dirty="0"/>
              <a:t>-richardson-6tisch-enrollment-enhanced-beacon-00 </a:t>
            </a:r>
            <a:r>
              <a:rPr lang="en-US" sz="1600" dirty="0" smtClean="0"/>
              <a:t>(</a:t>
            </a:r>
            <a:r>
              <a:rPr lang="en-US" sz="1600" dirty="0"/>
              <a:t>Michael Richardson)</a:t>
            </a:r>
          </a:p>
          <a:p>
            <a:pPr marL="0" indent="0">
              <a:buNone/>
            </a:pPr>
            <a:r>
              <a:rPr lang="en-US" sz="1600" dirty="0"/>
              <a:t>      goal: call for adoption</a:t>
            </a:r>
          </a:p>
          <a:p>
            <a:pPr marL="0" indent="0">
              <a:buNone/>
            </a:pPr>
            <a:r>
              <a:rPr lang="en-US" sz="1600" dirty="0" smtClean="0"/>
              <a:t>Unchartered </a:t>
            </a:r>
            <a:r>
              <a:rPr lang="en-US" sz="1600" dirty="0"/>
              <a:t>items, time </a:t>
            </a:r>
            <a:r>
              <a:rPr lang="en-US" sz="1600" dirty="0" smtClean="0"/>
              <a:t>permitting</a:t>
            </a:r>
          </a:p>
          <a:p>
            <a:pPr>
              <a:buFont typeface="Arial"/>
              <a:buChar char="•"/>
            </a:pPr>
            <a:r>
              <a:rPr lang="en-US" sz="1600" dirty="0" smtClean="0"/>
              <a:t>draft</a:t>
            </a:r>
            <a:r>
              <a:rPr lang="en-US" sz="1600" dirty="0"/>
              <a:t>-vilajosana-6tisch-globaltime-01 </a:t>
            </a:r>
            <a:r>
              <a:rPr lang="en-US" sz="1600" dirty="0" smtClean="0"/>
              <a:t>(</a:t>
            </a:r>
            <a:r>
              <a:rPr lang="en-US" sz="1600" dirty="0" err="1"/>
              <a:t>Xavi</a:t>
            </a:r>
            <a:r>
              <a:rPr lang="en-US" sz="1600" dirty="0"/>
              <a:t> </a:t>
            </a:r>
            <a:r>
              <a:rPr lang="en-US" sz="1600" dirty="0" err="1"/>
              <a:t>Vilajosana</a:t>
            </a:r>
            <a:r>
              <a:rPr lang="en-US" sz="1600" dirty="0"/>
              <a:t>)</a:t>
            </a:r>
          </a:p>
          <a:p>
            <a:pPr marL="0" indent="0">
              <a:buNone/>
            </a:pPr>
            <a:r>
              <a:rPr lang="en-US" sz="1600" dirty="0"/>
              <a:t>      goal: discuss interaction with minimal </a:t>
            </a:r>
            <a:r>
              <a:rPr lang="en-US" sz="1600" dirty="0" smtClean="0"/>
              <a:t>security</a:t>
            </a:r>
          </a:p>
          <a:p>
            <a:pPr>
              <a:buFont typeface="Arial"/>
              <a:buChar char="•"/>
            </a:pPr>
            <a:r>
              <a:rPr lang="en-US" sz="1600" dirty="0" smtClean="0"/>
              <a:t>draft</a:t>
            </a:r>
            <a:r>
              <a:rPr lang="en-US" sz="1600" dirty="0"/>
              <a:t>-munoz-6tisch-multiple-phys </a:t>
            </a:r>
            <a:r>
              <a:rPr lang="en-US" sz="1600" dirty="0" smtClean="0"/>
              <a:t>(</a:t>
            </a:r>
            <a:r>
              <a:rPr lang="en-US" sz="1600" dirty="0"/>
              <a:t>Jonathan Munoz)</a:t>
            </a:r>
          </a:p>
          <a:p>
            <a:pPr marL="0" indent="0">
              <a:buNone/>
            </a:pPr>
            <a:r>
              <a:rPr lang="en-US" sz="1600" dirty="0"/>
              <a:t>      goal: </a:t>
            </a:r>
            <a:r>
              <a:rPr lang="en-US" sz="1600" dirty="0" smtClean="0"/>
              <a:t>info</a:t>
            </a:r>
          </a:p>
          <a:p>
            <a:pPr>
              <a:buFont typeface="Arial"/>
              <a:buChar char="•"/>
            </a:pPr>
            <a:r>
              <a:rPr lang="en-US" sz="1600" dirty="0" smtClean="0"/>
              <a:t>retransmission </a:t>
            </a:r>
            <a:r>
              <a:rPr lang="en-US" sz="1600" dirty="0"/>
              <a:t>algorithm IEEE 802.15.4-2015 </a:t>
            </a:r>
            <a:r>
              <a:rPr lang="en-US" sz="1600" dirty="0" smtClean="0"/>
              <a:t>(</a:t>
            </a:r>
            <a:r>
              <a:rPr lang="en-US" sz="1600" dirty="0" err="1"/>
              <a:t>Yasuyuki</a:t>
            </a:r>
            <a:r>
              <a:rPr lang="en-US" sz="1600" dirty="0"/>
              <a:t> Tanaka&gt;)</a:t>
            </a:r>
          </a:p>
          <a:p>
            <a:pPr marL="0" indent="0">
              <a:buNone/>
            </a:pPr>
            <a:r>
              <a:rPr lang="en-US" sz="1600" dirty="0"/>
              <a:t>      goal: information </a:t>
            </a:r>
            <a:r>
              <a:rPr lang="en-US" sz="1600" dirty="0" smtClean="0"/>
              <a:t>sharing</a:t>
            </a:r>
          </a:p>
          <a:p>
            <a:pPr>
              <a:buFont typeface="Arial"/>
              <a:buChar char="•"/>
            </a:pPr>
            <a:r>
              <a:rPr lang="en-US" sz="1600" dirty="0" smtClean="0"/>
              <a:t>status </a:t>
            </a:r>
            <a:r>
              <a:rPr lang="en-US" sz="1600" dirty="0"/>
              <a:t>of the 6lo fragmentation design team (</a:t>
            </a:r>
            <a:r>
              <a:rPr lang="en-US" sz="1600" dirty="0" smtClean="0"/>
              <a:t>Thomas)</a:t>
            </a: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139079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a:t>
            </a:r>
            <a:r>
              <a:rPr lang="en-US" b="1" dirty="0"/>
              <a:t>Core </a:t>
            </a:r>
            <a:r>
              <a:rPr lang="en-US" sz="1600" b="1" dirty="0" smtClean="0"/>
              <a:t>(Monday</a:t>
            </a:r>
            <a:r>
              <a:rPr lang="en-US" sz="1600" b="1" dirty="0"/>
              <a:t>, July </a:t>
            </a:r>
            <a:r>
              <a:rPr lang="en-US" sz="1600" b="1" dirty="0" smtClean="0"/>
              <a:t>16, </a:t>
            </a:r>
            <a:r>
              <a:rPr lang="en-US" sz="1600" b="1" dirty="0"/>
              <a:t>2018)</a:t>
            </a:r>
            <a:endParaRPr lang="en-US" sz="1600" dirty="0"/>
          </a:p>
        </p:txBody>
      </p:sp>
      <p:sp>
        <p:nvSpPr>
          <p:cNvPr id="3" name="Content Placeholder 2"/>
          <p:cNvSpPr>
            <a:spLocks noGrp="1"/>
          </p:cNvSpPr>
          <p:nvPr>
            <p:ph idx="1"/>
          </p:nvPr>
        </p:nvSpPr>
        <p:spPr>
          <a:xfrm>
            <a:off x="228600" y="10668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Document </a:t>
            </a:r>
            <a:r>
              <a:rPr lang="en-US" sz="1600" u="sng" dirty="0"/>
              <a:t>status only </a:t>
            </a:r>
            <a:r>
              <a:rPr lang="en-US" sz="1600" dirty="0"/>
              <a:t>(IESG Processing):</a:t>
            </a:r>
          </a:p>
          <a:p>
            <a:pPr marL="0" indent="0">
              <a:buNone/>
            </a:pPr>
            <a:r>
              <a:rPr lang="en-US" sz="1600" dirty="0"/>
              <a:t>draft-ietf-core-links-json-10 2018-02-26 Waiting for AD Go-Ahead::Revised I-D Needed</a:t>
            </a:r>
          </a:p>
          <a:p>
            <a:pPr marL="0" indent="0">
              <a:buNone/>
            </a:pPr>
            <a:r>
              <a:rPr lang="en-US" sz="1600" dirty="0"/>
              <a:t>Document status, pointer to new work</a:t>
            </a:r>
          </a:p>
          <a:p>
            <a:pPr marL="0" indent="0">
              <a:buNone/>
            </a:pPr>
            <a:r>
              <a:rPr lang="en-US" sz="1600" dirty="0"/>
              <a:t>draft-ietf-core-cocoa-03 2018-02-21 AD Evaluation</a:t>
            </a:r>
          </a:p>
          <a:p>
            <a:pPr marL="0" indent="0">
              <a:buNone/>
            </a:pPr>
            <a:r>
              <a:rPr lang="en-US" sz="1600" dirty="0"/>
              <a:t>Related work: draft-jarvinen-core-fasor-00 new 2018-07-02 ➔ Thu</a:t>
            </a:r>
          </a:p>
          <a:p>
            <a:pPr marL="0" indent="0">
              <a:buNone/>
            </a:pPr>
            <a:r>
              <a:rPr lang="en-US" sz="1600" dirty="0"/>
              <a:t>Related work in other </a:t>
            </a:r>
            <a:r>
              <a:rPr lang="en-US" sz="1600" dirty="0" smtClean="0"/>
              <a:t>WGs: draft</a:t>
            </a:r>
            <a:r>
              <a:rPr lang="en-US" sz="1600" dirty="0"/>
              <a:t>-ietf-6tisch-minimal-security-06 (discuss stateless)</a:t>
            </a:r>
          </a:p>
          <a:p>
            <a:pPr marL="0" indent="0">
              <a:buNone/>
            </a:pPr>
            <a:r>
              <a:rPr lang="en-US" sz="1600" u="sng" dirty="0"/>
              <a:t>OSCORE </a:t>
            </a:r>
            <a:r>
              <a:rPr lang="en-US" sz="1600" u="sng" dirty="0" smtClean="0"/>
              <a:t>cluster</a:t>
            </a:r>
            <a:endParaRPr lang="en-US" sz="1600" u="sng" dirty="0"/>
          </a:p>
          <a:p>
            <a:pPr marL="0" indent="0">
              <a:buNone/>
            </a:pPr>
            <a:r>
              <a:rPr lang="en-US" sz="1600" dirty="0"/>
              <a:t>draft-ietf-core-object-security-13 2018-06-27 IESG Evaluation::AD </a:t>
            </a:r>
            <a:r>
              <a:rPr lang="en-US" sz="1600" dirty="0" err="1"/>
              <a:t>Followup</a:t>
            </a:r>
            <a:endParaRPr lang="en-US" sz="1600" dirty="0"/>
          </a:p>
          <a:p>
            <a:pPr marL="0" indent="0">
              <a:buNone/>
            </a:pPr>
            <a:r>
              <a:rPr lang="en-US" sz="1600" dirty="0"/>
              <a:t>draft-ietf-core-oscore-groupcomm-02 new 2018-06-28 Active</a:t>
            </a:r>
          </a:p>
          <a:p>
            <a:pPr marL="0" indent="0">
              <a:buNone/>
            </a:pPr>
            <a:r>
              <a:rPr lang="en-US" sz="1600" dirty="0"/>
              <a:t>draft-ietf-core-echo-request-tag-02 new 2018-06-29 Active</a:t>
            </a:r>
          </a:p>
          <a:p>
            <a:pPr marL="0" indent="0">
              <a:buNone/>
            </a:pPr>
            <a:r>
              <a:rPr lang="en-US" sz="1600" u="sng" dirty="0"/>
              <a:t>Resource directory cluster </a:t>
            </a:r>
            <a:endParaRPr lang="en-US" sz="1600" dirty="0"/>
          </a:p>
          <a:p>
            <a:pPr marL="0" indent="0">
              <a:buNone/>
            </a:pPr>
            <a:r>
              <a:rPr lang="en-US" sz="1600" dirty="0"/>
              <a:t>draft-ietf-core-resource-directory-14 new 2018-07-02 Active</a:t>
            </a:r>
          </a:p>
          <a:p>
            <a:pPr marL="0" indent="0">
              <a:buNone/>
            </a:pPr>
            <a:r>
              <a:rPr lang="en-US" sz="1600" dirty="0"/>
              <a:t>draft-ietf-core-rd-dns-sd-02 new 2018-07-02 Active</a:t>
            </a:r>
          </a:p>
          <a:p>
            <a:pPr marL="0" indent="0">
              <a:buNone/>
            </a:pPr>
            <a:r>
              <a:rPr lang="en-US" sz="1600" u="sng" dirty="0" err="1"/>
              <a:t>SenML</a:t>
            </a:r>
            <a:r>
              <a:rPr lang="en-US" sz="1600" u="sng" dirty="0"/>
              <a:t> </a:t>
            </a:r>
            <a:r>
              <a:rPr lang="en-US" sz="1600" u="sng" dirty="0" smtClean="0"/>
              <a:t>cluster</a:t>
            </a:r>
            <a:endParaRPr lang="en-US" sz="1600" u="sng" dirty="0"/>
          </a:p>
          <a:p>
            <a:pPr marL="0" indent="0">
              <a:buNone/>
            </a:pPr>
            <a:r>
              <a:rPr lang="en-US" sz="1600" dirty="0"/>
              <a:t>draft-ietf-core-dev-urn-02 new 2018-07-02 </a:t>
            </a:r>
            <a:r>
              <a:rPr lang="en-US" sz="1600" dirty="0" smtClean="0"/>
              <a:t>Active (</a:t>
            </a:r>
            <a:r>
              <a:rPr lang="en-US" sz="1600" dirty="0"/>
              <a:t>discuss </a:t>
            </a:r>
            <a:r>
              <a:rPr lang="en-US" sz="1600" dirty="0" err="1" smtClean="0"/>
              <a:t>wrt</a:t>
            </a:r>
            <a:r>
              <a:rPr lang="en-US" sz="1600" dirty="0" smtClean="0"/>
              <a:t> RD </a:t>
            </a:r>
            <a:r>
              <a:rPr lang="en-US" sz="1600" dirty="0"/>
              <a:t>endpoint naming issue)</a:t>
            </a:r>
          </a:p>
          <a:p>
            <a:pPr marL="0" indent="0">
              <a:buNone/>
            </a:pPr>
            <a:r>
              <a:rPr lang="en-US" sz="1600" dirty="0"/>
              <a:t>draft-ietf-core-senml-16 2018-05-18 RFC Ed </a:t>
            </a:r>
            <a:r>
              <a:rPr lang="en-US" sz="1600" dirty="0" smtClean="0"/>
              <a:t>Queue (</a:t>
            </a:r>
            <a:r>
              <a:rPr lang="en-US" sz="1600" dirty="0"/>
              <a:t>could discuss EXI schema issue)</a:t>
            </a:r>
          </a:p>
          <a:p>
            <a:pPr marL="0" indent="0">
              <a:buNone/>
            </a:pPr>
            <a:r>
              <a:rPr lang="en-US" sz="1600" dirty="0"/>
              <a:t>draft-keranen-core-senml-fetch-01 new 2018-07-</a:t>
            </a:r>
            <a:r>
              <a:rPr lang="en-US" sz="1600" dirty="0" smtClean="0"/>
              <a:t>02</a:t>
            </a:r>
            <a:endParaRPr lang="en-US" sz="16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Core </a:t>
            </a:r>
            <a:r>
              <a:rPr lang="en-US" sz="1600" b="1" dirty="0" smtClean="0"/>
              <a:t>(Thursday, </a:t>
            </a:r>
            <a:r>
              <a:rPr lang="en-US" sz="1600" b="1" dirty="0"/>
              <a:t>July 19, </a:t>
            </a:r>
            <a:r>
              <a:rPr lang="en-US" sz="1600" b="1" dirty="0" smtClean="0"/>
              <a:t>2018)</a:t>
            </a:r>
            <a:endParaRPr lang="en-US" sz="1600" b="1" dirty="0"/>
          </a:p>
        </p:txBody>
      </p:sp>
      <p:sp>
        <p:nvSpPr>
          <p:cNvPr id="3" name="Content Placeholder 2"/>
          <p:cNvSpPr>
            <a:spLocks noGrp="1"/>
          </p:cNvSpPr>
          <p:nvPr>
            <p:ph idx="1"/>
          </p:nvPr>
        </p:nvSpPr>
        <p:spPr>
          <a:xfrm>
            <a:off x="223945" y="914400"/>
            <a:ext cx="8915400" cy="5334000"/>
          </a:xfrm>
        </p:spPr>
        <p:txBody>
          <a:bodyPr/>
          <a:lstStyle/>
          <a:p>
            <a:pPr marL="0" indent="0">
              <a:buNone/>
            </a:pPr>
            <a:r>
              <a:rPr lang="en-US" sz="1600" dirty="0" smtClean="0"/>
              <a:t>Agenda</a:t>
            </a:r>
            <a:r>
              <a:rPr lang="en-US" sz="1600" dirty="0"/>
              <a:t>: </a:t>
            </a:r>
            <a:r>
              <a:rPr lang="en-US" sz="1600" i="1" dirty="0">
                <a:hlinkClick r:id="rId2"/>
              </a:rPr>
              <a:t>https://</a:t>
            </a:r>
            <a:r>
              <a:rPr lang="en-US" sz="1600" i="1" dirty="0" err="1">
                <a:hlinkClick r:id="rId2"/>
              </a:rPr>
              <a:t>datatracker.ietf.org</a:t>
            </a:r>
            <a:r>
              <a:rPr lang="en-US" sz="1600" i="1" dirty="0">
                <a:hlinkClick r:id="rId2"/>
              </a:rPr>
              <a:t>/meeting/102/materials/agenda-102-core-00</a:t>
            </a:r>
            <a:endParaRPr lang="en-US" sz="1600" i="1" dirty="0" smtClean="0"/>
          </a:p>
          <a:p>
            <a:pPr marL="0" indent="0">
              <a:buNone/>
            </a:pPr>
            <a:r>
              <a:rPr lang="en-US" sz="1600" u="sng" dirty="0" smtClean="0"/>
              <a:t>COMI cluster</a:t>
            </a:r>
            <a:endParaRPr lang="en-US" sz="1600" dirty="0"/>
          </a:p>
          <a:p>
            <a:pPr marL="0" indent="0">
              <a:buNone/>
            </a:pPr>
            <a:r>
              <a:rPr lang="en-US" sz="1600" dirty="0"/>
              <a:t>draft-ietf-core-yang-cbor-06 2018-02-08 </a:t>
            </a:r>
            <a:r>
              <a:rPr lang="en-US" sz="1600" dirty="0" smtClean="0"/>
              <a:t>Active  (</a:t>
            </a:r>
            <a:r>
              <a:rPr lang="en-US" sz="1600" dirty="0"/>
              <a:t>discuss observations from active use, NMDA)</a:t>
            </a:r>
          </a:p>
          <a:p>
            <a:pPr marL="0" indent="0">
              <a:buNone/>
            </a:pPr>
            <a:r>
              <a:rPr lang="en-US" sz="1600" dirty="0"/>
              <a:t>draft-ietf-core-comi-03 2018-06-04 Active</a:t>
            </a:r>
          </a:p>
          <a:p>
            <a:pPr marL="0" indent="0">
              <a:buNone/>
            </a:pPr>
            <a:r>
              <a:rPr lang="en-US" sz="1600" dirty="0"/>
              <a:t>draft-ietf-core-sid-04 2018-06-04 Active</a:t>
            </a:r>
          </a:p>
          <a:p>
            <a:pPr marL="0" indent="0">
              <a:buNone/>
            </a:pPr>
            <a:r>
              <a:rPr lang="en-US" sz="1600" dirty="0"/>
              <a:t>draft-veillette-core-yang-library-02 2018-01-</a:t>
            </a:r>
            <a:r>
              <a:rPr lang="en-US" sz="1600" dirty="0" smtClean="0"/>
              <a:t>24   (</a:t>
            </a:r>
            <a:r>
              <a:rPr lang="en-US" sz="1600" dirty="0"/>
              <a:t>sanity check: where are we with this?)</a:t>
            </a:r>
          </a:p>
          <a:p>
            <a:pPr marL="0" indent="0">
              <a:buNone/>
            </a:pPr>
            <a:r>
              <a:rPr lang="en-US" sz="1600" u="sng" dirty="0"/>
              <a:t>Housekeeping cluster </a:t>
            </a:r>
            <a:endParaRPr lang="en-US" sz="1600" dirty="0"/>
          </a:p>
          <a:p>
            <a:pPr marL="0" indent="0">
              <a:buNone/>
            </a:pPr>
            <a:r>
              <a:rPr lang="en-US" sz="1600" dirty="0"/>
              <a:t>draft-ietf-core-too-many-reqs-02 new 2018-07-02 Active</a:t>
            </a:r>
          </a:p>
          <a:p>
            <a:pPr marL="0" indent="0">
              <a:buNone/>
            </a:pPr>
            <a:r>
              <a:rPr lang="en-US" sz="1600" dirty="0"/>
              <a:t>draft-ietf-core-multipart-ct-01 new 2018-07-02 Active</a:t>
            </a:r>
          </a:p>
          <a:p>
            <a:pPr marL="0" indent="0">
              <a:buNone/>
            </a:pPr>
            <a:r>
              <a:rPr lang="en-US" sz="1600" dirty="0"/>
              <a:t>draft-bormann-core-proactive-ct-00 new 2018-07-02</a:t>
            </a:r>
          </a:p>
          <a:p>
            <a:pPr marL="0" indent="0">
              <a:buNone/>
            </a:pPr>
            <a:r>
              <a:rPr lang="en-US" sz="1600" u="sng" dirty="0" smtClean="0"/>
              <a:t>Active</a:t>
            </a:r>
            <a:endParaRPr lang="en-US" sz="1600" u="sng" dirty="0"/>
          </a:p>
          <a:p>
            <a:pPr marL="0" indent="0">
              <a:buNone/>
            </a:pPr>
            <a:r>
              <a:rPr lang="en-US" sz="1600" dirty="0"/>
              <a:t>draft-ietf-core-coap-pubsub-05 new 2018-07-02 Active</a:t>
            </a:r>
          </a:p>
          <a:p>
            <a:pPr marL="0" indent="0">
              <a:buNone/>
            </a:pPr>
            <a:r>
              <a:rPr lang="en-US" sz="1600" dirty="0"/>
              <a:t>draft-ietf-core-dynlink-06 new 2018-07-02 Active</a:t>
            </a:r>
          </a:p>
          <a:p>
            <a:pPr marL="0" indent="0">
              <a:buNone/>
            </a:pPr>
            <a:r>
              <a:rPr lang="en-US" sz="1600" dirty="0"/>
              <a:t>draft-ietf-core-interfaces-12 2018-06-26 Active</a:t>
            </a:r>
          </a:p>
          <a:p>
            <a:pPr marL="0" indent="0">
              <a:buNone/>
            </a:pPr>
            <a:r>
              <a:rPr lang="en-US" sz="1600" dirty="0"/>
              <a:t>draft-silverajan-core-coap-alternative-transports-11 2018-03-05</a:t>
            </a:r>
          </a:p>
          <a:p>
            <a:pPr marL="0" indent="0">
              <a:buNone/>
            </a:pPr>
            <a:r>
              <a:rPr lang="en-US" sz="1600" dirty="0"/>
              <a:t>draft-silverajan-core-coap-protocol-negotiation-09 new 2018-07-</a:t>
            </a:r>
            <a:r>
              <a:rPr lang="en-US" sz="1600" dirty="0" smtClean="0"/>
              <a:t>02 (</a:t>
            </a:r>
            <a:r>
              <a:rPr lang="en-US" sz="1600" dirty="0"/>
              <a:t>what is needed to be ready for WG adoption?)</a:t>
            </a:r>
          </a:p>
          <a:p>
            <a:pPr marL="0" indent="0">
              <a:buNone/>
            </a:pPr>
            <a:r>
              <a:rPr lang="en-US" sz="1600" u="sng" dirty="0"/>
              <a:t>New work: </a:t>
            </a:r>
            <a:r>
              <a:rPr lang="en-US" sz="1600" dirty="0"/>
              <a:t>Congestion control, </a:t>
            </a:r>
            <a:r>
              <a:rPr lang="en-US" sz="1600" dirty="0" smtClean="0"/>
              <a:t>continued</a:t>
            </a:r>
            <a:endParaRPr lang="en-US" sz="1600" dirty="0"/>
          </a:p>
          <a:p>
            <a:pPr marL="0" indent="0">
              <a:buNone/>
            </a:pPr>
            <a:r>
              <a:rPr lang="en-US" sz="1600" dirty="0"/>
              <a:t>draft-jarvinen-core-fasor-00 new 2018-07-02</a:t>
            </a:r>
            <a:endParaRPr lang="en-US" sz="16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35769188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6lo</a:t>
            </a:r>
            <a:endParaRPr lang="en-US" b="1" dirty="0"/>
          </a:p>
        </p:txBody>
      </p:sp>
      <p:sp>
        <p:nvSpPr>
          <p:cNvPr id="3" name="Content Placeholder 2"/>
          <p:cNvSpPr>
            <a:spLocks noGrp="1"/>
          </p:cNvSpPr>
          <p:nvPr>
            <p:ph idx="1"/>
          </p:nvPr>
        </p:nvSpPr>
        <p:spPr>
          <a:xfrm>
            <a:off x="228600" y="914400"/>
            <a:ext cx="8686800" cy="4724400"/>
          </a:xfrm>
        </p:spPr>
        <p:txBody>
          <a:bodyPr/>
          <a:lstStyle/>
          <a:p>
            <a:pPr marL="0" indent="0">
              <a:buNone/>
            </a:pPr>
            <a:r>
              <a:rPr lang="en-US" sz="1800" dirty="0" smtClean="0"/>
              <a:t>Agenda: No Agenda</a:t>
            </a:r>
            <a:endParaRPr lang="en-US" sz="18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76200" y="0"/>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 suit</a:t>
            </a:r>
            <a:endParaRPr lang="en-US" b="1" dirty="0"/>
          </a:p>
        </p:txBody>
      </p:sp>
      <p:sp>
        <p:nvSpPr>
          <p:cNvPr id="3" name="Content Placeholder 2"/>
          <p:cNvSpPr>
            <a:spLocks noGrp="1"/>
          </p:cNvSpPr>
          <p:nvPr>
            <p:ph idx="1"/>
          </p:nvPr>
        </p:nvSpPr>
        <p:spPr>
          <a:xfrm>
            <a:off x="228600" y="914400"/>
            <a:ext cx="8686800" cy="4724400"/>
          </a:xfrm>
        </p:spPr>
        <p:txBody>
          <a:bodyPr/>
          <a:lstStyle/>
          <a:p>
            <a:pPr marL="0" indent="0">
              <a:buNone/>
            </a:pPr>
            <a:r>
              <a:rPr lang="en-US" sz="1800" dirty="0" smtClean="0"/>
              <a:t>Agenda: No Agenda</a:t>
            </a:r>
            <a:endParaRPr lang="en-US" sz="18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1989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09600"/>
          </a:xfrm>
        </p:spPr>
        <p:txBody>
          <a:bodyPr/>
          <a:lstStyle/>
          <a:p>
            <a:r>
              <a:rPr lang="en-US" b="1" dirty="0" smtClean="0"/>
              <a:t>SC IETF </a:t>
            </a:r>
            <a:r>
              <a:rPr lang="mr-IN" b="1" dirty="0" smtClean="0"/>
              <a:t>–</a:t>
            </a:r>
            <a:r>
              <a:rPr lang="en-US" b="1" dirty="0" smtClean="0"/>
              <a:t> Roll </a:t>
            </a:r>
            <a:endParaRPr lang="en-US" b="1" dirty="0"/>
          </a:p>
        </p:txBody>
      </p:sp>
      <p:sp>
        <p:nvSpPr>
          <p:cNvPr id="3" name="Content Placeholder 2"/>
          <p:cNvSpPr>
            <a:spLocks noGrp="1"/>
          </p:cNvSpPr>
          <p:nvPr>
            <p:ph idx="1"/>
          </p:nvPr>
        </p:nvSpPr>
        <p:spPr>
          <a:xfrm>
            <a:off x="228600" y="990600"/>
            <a:ext cx="8534400" cy="5181600"/>
          </a:xfrm>
        </p:spPr>
        <p:txBody>
          <a:bodyPr/>
          <a:lstStyle/>
          <a:p>
            <a:pPr marL="0" indent="0">
              <a:buNone/>
            </a:pPr>
            <a:r>
              <a:rPr lang="en-US" sz="1400" dirty="0" smtClean="0"/>
              <a:t>Agenda:</a:t>
            </a:r>
          </a:p>
          <a:p>
            <a:pPr marL="0" indent="0">
              <a:buNone/>
            </a:pPr>
            <a:r>
              <a:rPr lang="mr-IN" sz="1400" dirty="0" smtClean="0">
                <a:latin typeface="Times New Roman"/>
              </a:rPr>
              <a:t>WG </a:t>
            </a:r>
            <a:r>
              <a:rPr lang="mr-IN" sz="1400" dirty="0">
                <a:latin typeface="Times New Roman"/>
              </a:rPr>
              <a:t>Status </a:t>
            </a:r>
            <a:r>
              <a:rPr lang="mr-IN" sz="1400" dirty="0" smtClean="0">
                <a:latin typeface="Times New Roman"/>
              </a:rPr>
              <a:t>– Introduction</a:t>
            </a:r>
            <a:r>
              <a:rPr lang="en-US" sz="1400" dirty="0" smtClean="0">
                <a:latin typeface="Times New Roman"/>
              </a:rPr>
              <a:t>					</a:t>
            </a:r>
            <a:r>
              <a:rPr lang="mr-IN" sz="1400" dirty="0" smtClean="0">
                <a:latin typeface="Times New Roman"/>
              </a:rPr>
              <a:t>Peter </a:t>
            </a:r>
            <a:endParaRPr lang="mr-IN" sz="1400" dirty="0">
              <a:latin typeface="Times New Roman"/>
            </a:endParaRPr>
          </a:p>
          <a:p>
            <a:pPr marL="0" indent="0">
              <a:buNone/>
            </a:pPr>
            <a:r>
              <a:rPr lang="mr-IN" sz="1400" u="sng" dirty="0" smtClean="0">
                <a:latin typeface="Times New Roman"/>
              </a:rPr>
              <a:t>BIER</a:t>
            </a:r>
            <a:r>
              <a:rPr lang="mr-IN" sz="1400" u="sng" dirty="0">
                <a:latin typeface="Times New Roman"/>
              </a:rPr>
              <a:t>-ROLL Design </a:t>
            </a:r>
            <a:r>
              <a:rPr lang="mr-IN" sz="1400" u="sng" dirty="0" smtClean="0">
                <a:latin typeface="Times New Roman"/>
              </a:rPr>
              <a:t>team</a:t>
            </a:r>
            <a:r>
              <a:rPr lang="en-US" sz="1400" dirty="0">
                <a:latin typeface="Times New Roman"/>
              </a:rPr>
              <a:t>	</a:t>
            </a:r>
            <a:r>
              <a:rPr lang="en-US" sz="1400" dirty="0" smtClean="0">
                <a:latin typeface="Times New Roman"/>
              </a:rPr>
              <a:t>				</a:t>
            </a:r>
            <a:r>
              <a:rPr lang="mr-IN" sz="1400" dirty="0" smtClean="0">
                <a:latin typeface="Times New Roman"/>
              </a:rPr>
              <a:t>Toerless</a:t>
            </a:r>
            <a:endParaRPr lang="mr-IN" sz="1400" dirty="0">
              <a:latin typeface="Times New Roman"/>
            </a:endParaRPr>
          </a:p>
          <a:p>
            <a:pPr marL="0" indent="0">
              <a:buNone/>
            </a:pPr>
            <a:r>
              <a:rPr lang="mr-IN" sz="1400" dirty="0" smtClean="0">
                <a:latin typeface="Times New Roman"/>
              </a:rPr>
              <a:t>Efficient </a:t>
            </a:r>
            <a:r>
              <a:rPr lang="mr-IN" sz="1400" dirty="0">
                <a:latin typeface="Times New Roman"/>
              </a:rPr>
              <a:t>Route </a:t>
            </a:r>
            <a:r>
              <a:rPr lang="mr-IN" sz="1400" dirty="0" smtClean="0">
                <a:latin typeface="Times New Roman"/>
              </a:rPr>
              <a:t>Invalidation</a:t>
            </a:r>
            <a:r>
              <a:rPr lang="en-US" sz="1400" dirty="0" smtClean="0">
                <a:latin typeface="Times New Roman"/>
              </a:rPr>
              <a:t>					</a:t>
            </a:r>
            <a:r>
              <a:rPr lang="mr-IN" sz="1400" dirty="0" smtClean="0">
                <a:latin typeface="Times New Roman"/>
              </a:rPr>
              <a:t>Rahul</a:t>
            </a:r>
            <a:endParaRPr lang="mr-IN" sz="1400" dirty="0">
              <a:latin typeface="Times New Roman"/>
            </a:endParaRPr>
          </a:p>
          <a:p>
            <a:r>
              <a:rPr lang="mr-IN" sz="1400" dirty="0" smtClean="0">
                <a:latin typeface="Times New Roman"/>
              </a:rPr>
              <a:t>draft</a:t>
            </a:r>
            <a:r>
              <a:rPr lang="mr-IN" sz="1400" dirty="0">
                <a:latin typeface="Times New Roman"/>
              </a:rPr>
              <a:t>-ietf-roll-efficient-npdao-03  </a:t>
            </a:r>
            <a:endParaRPr lang="en-US" sz="1400" dirty="0" smtClean="0">
              <a:latin typeface="Times New Roman"/>
            </a:endParaRPr>
          </a:p>
          <a:p>
            <a:pPr marL="0" indent="0">
              <a:buNone/>
            </a:pPr>
            <a:r>
              <a:rPr lang="mr-IN" sz="1400" dirty="0" smtClean="0">
                <a:latin typeface="Times New Roman"/>
              </a:rPr>
              <a:t>Asymmetric </a:t>
            </a:r>
            <a:r>
              <a:rPr lang="mr-IN" sz="1400" dirty="0">
                <a:latin typeface="Times New Roman"/>
              </a:rPr>
              <a:t>AODV-P2P-RPL in Low-Power and Lossy Networks (</a:t>
            </a:r>
            <a:r>
              <a:rPr lang="mr-IN" sz="1400" dirty="0" smtClean="0">
                <a:latin typeface="Times New Roman"/>
              </a:rPr>
              <a:t>LLNs</a:t>
            </a:r>
            <a:r>
              <a:rPr lang="en-US" sz="1400" dirty="0" smtClean="0">
                <a:latin typeface="Times New Roman"/>
              </a:rPr>
              <a:t>)		</a:t>
            </a:r>
            <a:r>
              <a:rPr lang="mr-IN" sz="1400" dirty="0" smtClean="0">
                <a:latin typeface="Times New Roman"/>
              </a:rPr>
              <a:t>Charlie</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-ietf-roll-aodv-rpl-04  </a:t>
            </a:r>
            <a:endParaRPr lang="en-US" sz="1400" dirty="0" smtClean="0">
              <a:latin typeface="Times New Roman"/>
            </a:endParaRPr>
          </a:p>
          <a:p>
            <a:pPr marL="0" indent="0">
              <a:buNone/>
            </a:pPr>
            <a:r>
              <a:rPr lang="mr-IN" sz="1400" dirty="0" smtClean="0">
                <a:latin typeface="Times New Roman"/>
              </a:rPr>
              <a:t>Root </a:t>
            </a:r>
            <a:r>
              <a:rPr lang="mr-IN" sz="1400" dirty="0">
                <a:latin typeface="Times New Roman"/>
              </a:rPr>
              <a:t>initiated routing state in </a:t>
            </a:r>
            <a:r>
              <a:rPr lang="mr-IN" sz="1400" dirty="0" smtClean="0">
                <a:latin typeface="Times New Roman"/>
              </a:rPr>
              <a:t>RPL</a:t>
            </a:r>
            <a:r>
              <a:rPr lang="en-US" sz="1400" dirty="0" smtClean="0">
                <a:latin typeface="Times New Roman"/>
              </a:rPr>
              <a:t>		</a:t>
            </a:r>
            <a:r>
              <a:rPr lang="en-US" sz="1400" dirty="0">
                <a:latin typeface="Times New Roman"/>
              </a:rPr>
              <a:t>	</a:t>
            </a:r>
            <a:r>
              <a:rPr lang="en-US" sz="1400" dirty="0" smtClean="0">
                <a:latin typeface="Times New Roman"/>
              </a:rPr>
              <a:t>		</a:t>
            </a:r>
            <a:r>
              <a:rPr lang="mr-IN" sz="1400" dirty="0" smtClean="0">
                <a:latin typeface="Times New Roman"/>
              </a:rPr>
              <a:t>Pascal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-ietf-roll-dao-projection-04 </a:t>
            </a:r>
            <a:endParaRPr lang="en-US" sz="1400" dirty="0" smtClean="0">
              <a:latin typeface="Times New Roman"/>
            </a:endParaRPr>
          </a:p>
          <a:p>
            <a:pPr marL="0" indent="0">
              <a:buNone/>
            </a:pPr>
            <a:r>
              <a:rPr lang="mr-IN" sz="1400" u="sng" dirty="0" smtClean="0">
                <a:latin typeface="Times New Roman"/>
              </a:rPr>
              <a:t>RPL Observations</a:t>
            </a:r>
            <a:r>
              <a:rPr lang="en-US" sz="1400" dirty="0" smtClean="0">
                <a:latin typeface="Times New Roman"/>
              </a:rPr>
              <a:t>						</a:t>
            </a:r>
            <a:r>
              <a:rPr lang="mr-IN" sz="1400" dirty="0" smtClean="0">
                <a:latin typeface="Times New Roman"/>
              </a:rPr>
              <a:t>Rahul</a:t>
            </a:r>
            <a:endParaRPr lang="mr-IN" sz="1400" dirty="0">
              <a:latin typeface="Times New Roman"/>
            </a:endParaRPr>
          </a:p>
          <a:p>
            <a:pPr>
              <a:buFont typeface="Arial"/>
              <a:buChar char="•"/>
            </a:pPr>
            <a:r>
              <a:rPr lang="mr-IN" sz="1400" dirty="0" smtClean="0">
                <a:latin typeface="Times New Roman"/>
              </a:rPr>
              <a:t>draft</a:t>
            </a:r>
            <a:r>
              <a:rPr lang="mr-IN" sz="1400" dirty="0">
                <a:latin typeface="Times New Roman"/>
              </a:rPr>
              <a:t>-rahul-roll-rpl-observations-</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RPL </a:t>
            </a:r>
            <a:r>
              <a:rPr lang="mr-IN" sz="1400" dirty="0">
                <a:latin typeface="Times New Roman"/>
              </a:rPr>
              <a:t>DAG Metric Container Node State and Attribute object type </a:t>
            </a:r>
            <a:r>
              <a:rPr lang="mr-IN" sz="1400" dirty="0" smtClean="0">
                <a:latin typeface="Times New Roman"/>
              </a:rPr>
              <a:t>extension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-koutsiamanis-roll-nsa-extension-02  </a:t>
            </a:r>
            <a:endParaRPr lang="en-US" sz="1400" dirty="0" smtClean="0">
              <a:latin typeface="Times New Roman"/>
            </a:endParaRPr>
          </a:p>
          <a:p>
            <a:pPr marL="0" indent="0">
              <a:buNone/>
            </a:pPr>
            <a:r>
              <a:rPr lang="mr-IN" sz="1400" dirty="0" smtClean="0">
                <a:latin typeface="Times New Roman"/>
              </a:rPr>
              <a:t>Traffic</a:t>
            </a:r>
            <a:r>
              <a:rPr lang="mr-IN" sz="1400" dirty="0">
                <a:latin typeface="Times New Roman"/>
              </a:rPr>
              <a:t>-aware Objective </a:t>
            </a:r>
            <a:r>
              <a:rPr lang="mr-IN" sz="1400" dirty="0" smtClean="0">
                <a:latin typeface="Times New Roman"/>
              </a:rPr>
              <a:t>Function</a:t>
            </a:r>
            <a:r>
              <a:rPr lang="en-US" sz="1400" dirty="0" smtClean="0">
                <a:latin typeface="Times New Roman"/>
              </a:rPr>
              <a:t>					</a:t>
            </a:r>
            <a:r>
              <a:rPr lang="mr-IN" sz="1400" dirty="0" smtClean="0">
                <a:latin typeface="Times New Roman"/>
              </a:rPr>
              <a:t>Georgios</a:t>
            </a:r>
            <a:endParaRPr lang="mr-IN" sz="1400" dirty="0">
              <a:latin typeface="Times New Roman"/>
            </a:endParaRPr>
          </a:p>
          <a:p>
            <a:r>
              <a:rPr lang="mr-IN" sz="1400" dirty="0" smtClean="0">
                <a:latin typeface="Times New Roman"/>
              </a:rPr>
              <a:t>draft</a:t>
            </a:r>
            <a:r>
              <a:rPr lang="mr-IN" sz="1400" dirty="0">
                <a:latin typeface="Times New Roman"/>
              </a:rPr>
              <a:t>-ji-roll-traffic-aware-objective-function-</a:t>
            </a:r>
            <a:r>
              <a:rPr lang="mr-IN" sz="1400" dirty="0" smtClean="0">
                <a:latin typeface="Times New Roman"/>
              </a:rPr>
              <a:t>01</a:t>
            </a:r>
            <a:endParaRPr lang="en-US" sz="1400" dirty="0" smtClean="0">
              <a:latin typeface="Times New Roman"/>
            </a:endParaRPr>
          </a:p>
          <a:p>
            <a:pPr marL="0" indent="0">
              <a:buNone/>
            </a:pPr>
            <a:r>
              <a:rPr lang="mr-IN" sz="1400" dirty="0" smtClean="0">
                <a:latin typeface="Times New Roman"/>
              </a:rPr>
              <a:t>A </a:t>
            </a:r>
            <a:r>
              <a:rPr lang="mr-IN" sz="1400" dirty="0">
                <a:latin typeface="Times New Roman"/>
              </a:rPr>
              <a:t>YANG model for Multicast Protocol for Low power and lossy Networks (MPL</a:t>
            </a:r>
            <a:r>
              <a:rPr lang="mr-IN" sz="1400" dirty="0" smtClean="0">
                <a:latin typeface="Times New Roman"/>
              </a:rPr>
              <a:t>)</a:t>
            </a:r>
            <a:r>
              <a:rPr lang="en-US" sz="1400" dirty="0" smtClean="0">
                <a:latin typeface="Times New Roman"/>
              </a:rPr>
              <a:t>	</a:t>
            </a:r>
            <a:r>
              <a:rPr lang="mr-IN" sz="1400" dirty="0" smtClean="0">
                <a:latin typeface="Times New Roman"/>
              </a:rPr>
              <a:t>Peter</a:t>
            </a:r>
            <a:endParaRPr lang="mr-IN" sz="1400" dirty="0">
              <a:latin typeface="Times New Roman"/>
            </a:endParaRPr>
          </a:p>
          <a:p>
            <a:r>
              <a:rPr lang="mr-IN" sz="1400" dirty="0" smtClean="0">
                <a:latin typeface="Times New Roman"/>
              </a:rPr>
              <a:t>draft</a:t>
            </a:r>
            <a:r>
              <a:rPr lang="mr-IN" sz="1400" dirty="0">
                <a:latin typeface="Times New Roman"/>
              </a:rPr>
              <a:t>-ietf-roll-mpl-yang-01 </a:t>
            </a:r>
            <a:endParaRPr lang="en-US" sz="1400" dirty="0" smtClean="0">
              <a:latin typeface="Times New Roman"/>
            </a:endParaRPr>
          </a:p>
          <a:p>
            <a:pPr marL="0" indent="0">
              <a:buNone/>
            </a:pPr>
            <a:r>
              <a:rPr lang="mr-IN" sz="1400" dirty="0" smtClean="0">
                <a:latin typeface="Times New Roman"/>
              </a:rPr>
              <a:t>Routing </a:t>
            </a:r>
            <a:r>
              <a:rPr lang="mr-IN" sz="1400" dirty="0">
                <a:latin typeface="Times New Roman"/>
              </a:rPr>
              <a:t>for RPL </a:t>
            </a:r>
            <a:r>
              <a:rPr lang="mr-IN" sz="1400" dirty="0" smtClean="0">
                <a:latin typeface="Times New Roman"/>
              </a:rPr>
              <a:t>Leaves</a:t>
            </a:r>
            <a:r>
              <a:rPr lang="en-US" sz="1400" dirty="0" smtClean="0">
                <a:latin typeface="Times New Roman"/>
              </a:rPr>
              <a:t>						</a:t>
            </a:r>
            <a:r>
              <a:rPr lang="mr-IN" sz="1400" dirty="0" smtClean="0">
                <a:latin typeface="Times New Roman"/>
              </a:rPr>
              <a:t>Pascal</a:t>
            </a:r>
            <a:endParaRPr lang="mr-IN" sz="1400" dirty="0">
              <a:latin typeface="Times New Roman"/>
            </a:endParaRPr>
          </a:p>
          <a:p>
            <a:r>
              <a:rPr lang="mr-IN" sz="1400" dirty="0" smtClean="0">
                <a:latin typeface="Times New Roman"/>
              </a:rPr>
              <a:t>draft</a:t>
            </a:r>
            <a:r>
              <a:rPr lang="mr-IN" sz="1400" dirty="0">
                <a:latin typeface="Times New Roman"/>
              </a:rPr>
              <a:t>-thubert-roll-unaware-leaves</a:t>
            </a:r>
            <a:r>
              <a:rPr lang="mr-IN" sz="1400" dirty="0" smtClean="0">
                <a:latin typeface="Times New Roman"/>
              </a:rPr>
              <a:t>-05</a:t>
            </a:r>
            <a:endParaRPr lang="en-US" sz="1400" dirty="0" smtClean="0">
              <a:latin typeface="Times New Roman"/>
            </a:endParaRPr>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 LP</a:t>
            </a:r>
            <a:r>
              <a:rPr lang="en-US" b="1" dirty="0"/>
              <a:t>-</a:t>
            </a:r>
            <a:r>
              <a:rPr lang="en-US" b="1" dirty="0" smtClean="0"/>
              <a:t>WAN </a:t>
            </a:r>
            <a:r>
              <a:rPr lang="en-US" sz="1800" b="1" dirty="0" smtClean="0"/>
              <a:t>(Thursday </a:t>
            </a:r>
            <a:r>
              <a:rPr lang="en-US" sz="1800" b="1" dirty="0"/>
              <a:t>July 19th, </a:t>
            </a:r>
            <a:r>
              <a:rPr lang="en-US" sz="1800" b="1" dirty="0" smtClean="0"/>
              <a:t>2018)</a:t>
            </a:r>
            <a:endParaRPr lang="en-US" sz="1800" b="1" dirty="0"/>
          </a:p>
        </p:txBody>
      </p:sp>
      <p:sp>
        <p:nvSpPr>
          <p:cNvPr id="3" name="Content Placeholder 2"/>
          <p:cNvSpPr>
            <a:spLocks noGrp="1"/>
          </p:cNvSpPr>
          <p:nvPr>
            <p:ph idx="1"/>
          </p:nvPr>
        </p:nvSpPr>
        <p:spPr>
          <a:xfrm>
            <a:off x="304800" y="1066800"/>
            <a:ext cx="8534400" cy="5410200"/>
          </a:xfrm>
        </p:spPr>
        <p:txBody>
          <a:bodyPr/>
          <a:lstStyle/>
          <a:p>
            <a:pPr marL="0" indent="0">
              <a:buNone/>
            </a:pPr>
            <a:r>
              <a:rPr lang="en-US" sz="1600" dirty="0" smtClean="0"/>
              <a:t>Agenda</a:t>
            </a:r>
            <a:r>
              <a:rPr lang="en-US" sz="1600" dirty="0"/>
              <a:t>: </a:t>
            </a:r>
            <a:r>
              <a:rPr lang="en-US" sz="1600" i="1" dirty="0"/>
              <a:t>https://</a:t>
            </a:r>
            <a:r>
              <a:rPr lang="en-US" sz="1600" i="1" dirty="0" err="1"/>
              <a:t>datatracker.ietf.org</a:t>
            </a:r>
            <a:r>
              <a:rPr lang="en-US" sz="1600" i="1" dirty="0"/>
              <a:t>/meeting/102/materials/agenda-102-lpwan-</a:t>
            </a:r>
            <a:r>
              <a:rPr lang="en-US" sz="1600" i="1" dirty="0" smtClean="0"/>
              <a:t>05</a:t>
            </a:r>
            <a:endParaRPr lang="en-US" sz="1600" i="1" dirty="0"/>
          </a:p>
          <a:p>
            <a:pPr marL="0" indent="0">
              <a:buNone/>
            </a:pPr>
            <a:r>
              <a:rPr lang="en-US" sz="1600" dirty="0" smtClean="0"/>
              <a:t>draft</a:t>
            </a:r>
            <a:r>
              <a:rPr lang="en-US" sz="1600" dirty="0"/>
              <a:t>-ietf-lpwan-ipv6-static-context-hc-</a:t>
            </a:r>
            <a:r>
              <a:rPr lang="en-US" sz="1600" dirty="0" smtClean="0"/>
              <a:t>16( Dominique </a:t>
            </a:r>
            <a:r>
              <a:rPr lang="en-US" sz="1600" dirty="0" err="1"/>
              <a:t>Barthel</a:t>
            </a:r>
            <a:r>
              <a:rPr lang="en-US" sz="1600" dirty="0"/>
              <a:t> and Ana </a:t>
            </a:r>
            <a:r>
              <a:rPr lang="en-US" sz="1600" dirty="0" err="1" smtClean="0"/>
              <a:t>Minaburo</a:t>
            </a:r>
            <a:r>
              <a:rPr lang="en-US" sz="1600" dirty="0" smtClean="0"/>
              <a:t>)</a:t>
            </a:r>
            <a:endParaRPr lang="en-US" sz="1600" dirty="0"/>
          </a:p>
          <a:p>
            <a:pPr>
              <a:buFont typeface="Arial"/>
              <a:buChar char="•"/>
            </a:pPr>
            <a:r>
              <a:rPr lang="en-US" sz="1600" dirty="0" smtClean="0"/>
              <a:t>Goal</a:t>
            </a:r>
            <a:r>
              <a:rPr lang="en-US" sz="1600" dirty="0"/>
              <a:t>: info on WGLC conclusion, submit for publication</a:t>
            </a:r>
          </a:p>
          <a:p>
            <a:pPr marL="0" indent="0">
              <a:buNone/>
            </a:pPr>
            <a:r>
              <a:rPr lang="en-US" sz="1600" dirty="0" smtClean="0"/>
              <a:t>draft</a:t>
            </a:r>
            <a:r>
              <a:rPr lang="en-US" sz="1600" dirty="0"/>
              <a:t>-ietf-lpwan-coap-static-context-hc-04 </a:t>
            </a:r>
            <a:r>
              <a:rPr lang="en-US" sz="1600" dirty="0" smtClean="0"/>
              <a:t>(Laurent </a:t>
            </a:r>
            <a:r>
              <a:rPr lang="en-US" sz="1600" dirty="0" err="1"/>
              <a:t>Toutain</a:t>
            </a:r>
            <a:r>
              <a:rPr lang="en-US" sz="1600" dirty="0"/>
              <a:t> -- Ricardo </a:t>
            </a:r>
            <a:r>
              <a:rPr lang="en-US" sz="1600" dirty="0" err="1" smtClean="0"/>
              <a:t>Andreasen</a:t>
            </a:r>
            <a:r>
              <a:rPr lang="en-US" sz="1600" dirty="0" smtClean="0"/>
              <a:t>) </a:t>
            </a:r>
            <a:endParaRPr lang="en-US" sz="1600" dirty="0"/>
          </a:p>
          <a:p>
            <a:pPr>
              <a:buFont typeface="Arial"/>
              <a:buChar char="•"/>
            </a:pPr>
            <a:r>
              <a:rPr lang="en-US" sz="1600" dirty="0" smtClean="0"/>
              <a:t>Goal</a:t>
            </a:r>
            <a:r>
              <a:rPr lang="en-US" sz="1600" dirty="0"/>
              <a:t>: WGLC; SCHC/OSCORE presentation</a:t>
            </a:r>
          </a:p>
          <a:p>
            <a:pPr marL="0" indent="0">
              <a:buNone/>
            </a:pPr>
            <a:r>
              <a:rPr lang="en-US" sz="1600" dirty="0" smtClean="0"/>
              <a:t>draft</a:t>
            </a:r>
            <a:r>
              <a:rPr lang="en-US" sz="1600" dirty="0"/>
              <a:t>-petrov-lpwan-ipv6-schc-over-lorawan-0</a:t>
            </a:r>
            <a:r>
              <a:rPr lang="en-US" sz="1600" dirty="0" smtClean="0"/>
              <a:t>? ( Nicolas </a:t>
            </a:r>
            <a:r>
              <a:rPr lang="en-US" sz="1600" dirty="0" err="1"/>
              <a:t>Sornin</a:t>
            </a:r>
            <a:r>
              <a:rPr lang="en-US" sz="1600" dirty="0"/>
              <a:t> (remote</a:t>
            </a:r>
            <a:r>
              <a:rPr lang="en-US" sz="1600" dirty="0" smtClean="0"/>
              <a:t>))</a:t>
            </a:r>
            <a:endParaRPr lang="en-US" sz="1600" dirty="0"/>
          </a:p>
          <a:p>
            <a:pPr>
              <a:buFont typeface="Arial"/>
              <a:buChar char="•"/>
            </a:pPr>
            <a:r>
              <a:rPr lang="en-US" sz="1600" dirty="0" smtClean="0"/>
              <a:t>Goal</a:t>
            </a:r>
            <a:r>
              <a:rPr lang="en-US" sz="1600" dirty="0"/>
              <a:t>: draft </a:t>
            </a:r>
            <a:r>
              <a:rPr lang="en-US" sz="1600" dirty="0" smtClean="0"/>
              <a:t>update;  call </a:t>
            </a:r>
            <a:r>
              <a:rPr lang="en-US" sz="1600" dirty="0"/>
              <a:t>for adoption ?</a:t>
            </a:r>
          </a:p>
          <a:p>
            <a:pPr marL="0" indent="0">
              <a:buNone/>
            </a:pPr>
            <a:r>
              <a:rPr lang="en-US" sz="1600" dirty="0" smtClean="0"/>
              <a:t>draft</a:t>
            </a:r>
            <a:r>
              <a:rPr lang="en-US" sz="1600" dirty="0"/>
              <a:t>-zuniga-lpwan-schc-over-sigfox-03 </a:t>
            </a:r>
            <a:r>
              <a:rPr lang="en-US" sz="1600" dirty="0" smtClean="0"/>
              <a:t>(Juan</a:t>
            </a:r>
            <a:r>
              <a:rPr lang="en-US" sz="1600" dirty="0"/>
              <a:t>-Carlos </a:t>
            </a:r>
            <a:r>
              <a:rPr lang="en-US" sz="1600" dirty="0" smtClean="0"/>
              <a:t>Zuniga)</a:t>
            </a:r>
            <a:endParaRPr lang="en-US" sz="1600" dirty="0"/>
          </a:p>
          <a:p>
            <a:pPr>
              <a:buFont typeface="Arial"/>
              <a:buChar char="•"/>
            </a:pPr>
            <a:r>
              <a:rPr lang="en-US" sz="1600" dirty="0" smtClean="0"/>
              <a:t>Goal</a:t>
            </a:r>
            <a:r>
              <a:rPr lang="en-US" sz="1600" dirty="0"/>
              <a:t>: draft update and discussion about ACK-on-Error </a:t>
            </a:r>
            <a:r>
              <a:rPr lang="en-US" sz="1600" dirty="0" smtClean="0"/>
              <a:t>mode;   call </a:t>
            </a:r>
            <a:r>
              <a:rPr lang="en-US" sz="1600" dirty="0"/>
              <a:t>for adoption ?</a:t>
            </a:r>
          </a:p>
          <a:p>
            <a:pPr>
              <a:buFont typeface="Arial"/>
              <a:buChar char="•"/>
            </a:pPr>
            <a:r>
              <a:rPr lang="en-US" sz="1600" dirty="0" smtClean="0"/>
              <a:t>Goal</a:t>
            </a:r>
            <a:r>
              <a:rPr lang="en-US" sz="1600" dirty="0"/>
              <a:t>: draft update</a:t>
            </a:r>
          </a:p>
          <a:p>
            <a:pPr marL="0" indent="0">
              <a:buNone/>
            </a:pPr>
            <a:r>
              <a:rPr lang="en-US" sz="1600" dirty="0" smtClean="0"/>
              <a:t>draft</a:t>
            </a:r>
            <a:r>
              <a:rPr lang="en-US" sz="1600" dirty="0"/>
              <a:t>-toutain-core-time-scale-00 </a:t>
            </a:r>
            <a:r>
              <a:rPr lang="en-US" sz="1600" dirty="0" smtClean="0"/>
              <a:t>(Laurent </a:t>
            </a:r>
            <a:r>
              <a:rPr lang="en-US" sz="1600" dirty="0" err="1" smtClean="0"/>
              <a:t>Toutain</a:t>
            </a:r>
            <a:r>
              <a:rPr lang="en-US" sz="1600" dirty="0" smtClean="0"/>
              <a:t>)</a:t>
            </a:r>
            <a:endParaRPr lang="en-US" sz="1600" dirty="0"/>
          </a:p>
          <a:p>
            <a:pPr>
              <a:buFont typeface="Arial"/>
              <a:buChar char="•"/>
            </a:pPr>
            <a:r>
              <a:rPr lang="en-US" sz="1600" dirty="0" smtClean="0"/>
              <a:t>Goal</a:t>
            </a:r>
            <a:r>
              <a:rPr lang="en-US" sz="1600" dirty="0"/>
              <a:t>: Get support from LPWAN to request attention from CORE</a:t>
            </a:r>
          </a:p>
          <a:p>
            <a:pPr marL="0" indent="0">
              <a:buNone/>
            </a:pPr>
            <a:r>
              <a:rPr lang="en-US" sz="1600" dirty="0" smtClean="0"/>
              <a:t>draft</a:t>
            </a:r>
            <a:r>
              <a:rPr lang="en-US" sz="1600" dirty="0"/>
              <a:t>-</a:t>
            </a:r>
            <a:r>
              <a:rPr lang="en-US" sz="1600" dirty="0" err="1"/>
              <a:t>perkins</a:t>
            </a:r>
            <a:r>
              <a:rPr lang="en-US" sz="1600" dirty="0"/>
              <a:t>-xxx                                       </a:t>
            </a:r>
            <a:r>
              <a:rPr lang="en-US" sz="1600" dirty="0" smtClean="0"/>
              <a:t>(Charlie Perkins)</a:t>
            </a:r>
            <a:endParaRPr lang="en-US" sz="1600" dirty="0"/>
          </a:p>
          <a:p>
            <a:pPr>
              <a:buFont typeface="Arial"/>
              <a:buChar char="•"/>
            </a:pPr>
            <a:r>
              <a:rPr lang="en-US" sz="1600" dirty="0" smtClean="0"/>
              <a:t>Goal</a:t>
            </a:r>
            <a:r>
              <a:rPr lang="en-US" sz="1600" dirty="0"/>
              <a:t>: ?</a:t>
            </a:r>
          </a:p>
          <a:p>
            <a:pPr>
              <a:buFont typeface="Arial"/>
              <a:buChar char="•"/>
            </a:pPr>
            <a:r>
              <a:rPr lang="en-US" sz="1600" dirty="0" smtClean="0"/>
              <a:t>AOB </a:t>
            </a:r>
            <a:r>
              <a:rPr lang="en-US" sz="1600" dirty="0"/>
              <a:t>(Charlie Perkins on </a:t>
            </a:r>
            <a:r>
              <a:rPr lang="en-US" sz="1600" dirty="0" smtClean="0"/>
              <a:t>IEEE</a:t>
            </a:r>
            <a:r>
              <a:rPr lang="en-US" sz="1600" dirty="0"/>
              <a:t>)</a:t>
            </a:r>
            <a:endParaRPr lang="en-US" sz="1600" dirty="0" smtClean="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WNG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828800"/>
            <a:ext cx="8305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Two presentation requests:</a:t>
            </a:r>
          </a:p>
          <a:p>
            <a:pPr marL="914400" lvl="1" indent="-457200" eaLnBrk="0" fontAlgn="b" hangingPunct="0">
              <a:buClr>
                <a:srgbClr val="FF0000"/>
              </a:buClr>
              <a:buFont typeface="Wingdings" charset="0"/>
              <a:buChar char="q"/>
            </a:pPr>
            <a:r>
              <a:rPr lang="en-US" sz="2800" dirty="0" smtClean="0"/>
              <a:t>IG Dependability </a:t>
            </a:r>
          </a:p>
          <a:p>
            <a:pPr marL="914400" lvl="1" indent="-457200" eaLnBrk="0" fontAlgn="b" hangingPunct="0">
              <a:buClr>
                <a:srgbClr val="FF0000"/>
              </a:buClr>
              <a:buFont typeface="Wingdings" charset="0"/>
              <a:buChar char="q"/>
            </a:pPr>
            <a:r>
              <a:rPr lang="en-US" sz="2800" dirty="0" smtClean="0"/>
              <a:t>IEEE </a:t>
            </a:r>
            <a:r>
              <a:rPr lang="en-US" sz="2800" dirty="0"/>
              <a:t>802.15.9 extensions needed to support the work in IEEE 802.I5.4y adjourn WNG </a:t>
            </a:r>
            <a:endParaRPr lang="en-US" sz="2800" b="1" dirty="0" smtClean="0"/>
          </a:p>
        </p:txBody>
      </p:sp>
    </p:spTree>
    <p:extLst>
      <p:ext uri="{BB962C8B-B14F-4D97-AF65-F5344CB8AC3E}">
        <p14:creationId xmlns:p14="http://schemas.microsoft.com/office/powerpoint/2010/main" val="2810880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comments from </a:t>
            </a:r>
            <a:r>
              <a:rPr lang="en-US" sz="1800" dirty="0"/>
              <a:t>the ISO/IEC/IEEE FDIS 8802-15-6 ballot </a:t>
            </a:r>
            <a:r>
              <a:rPr lang="en-US" sz="1800" dirty="0" smtClean="0"/>
              <a:t> were resolved and approved by 802.15 WG</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a:t>Consensus of the group was that we will need discussion on the topic of 802.15 ANA registration of alternate cryptographic algorithms </a:t>
            </a:r>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presentations were made</a:t>
            </a:r>
          </a:p>
          <a:p>
            <a:pPr marL="342900" indent="-342900">
              <a:buClr>
                <a:srgbClr val="FF0000"/>
              </a:buClr>
              <a:buFont typeface="Wingdings" charset="2"/>
              <a:buChar char="q"/>
            </a:pP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smtClean="0"/>
              <a:t>Reviewed agenda items for IETF Constrained WGs at IETF 102: </a:t>
            </a:r>
            <a:endParaRPr lang="en-US" sz="1600" b="1" dirty="0"/>
          </a:p>
          <a:p>
            <a:pPr marL="1257300" lvl="2" indent="-342900">
              <a:buClr>
                <a:srgbClr val="FF0000"/>
              </a:buClr>
              <a:buFont typeface="Wingdings" charset="2"/>
              <a:buChar char="q"/>
            </a:pPr>
            <a:r>
              <a:rPr lang="en-US" sz="1600" dirty="0"/>
              <a:t>6tisch, Core, 6lo, Roll, </a:t>
            </a:r>
            <a:r>
              <a:rPr lang="en-US" sz="1600" dirty="0" smtClean="0"/>
              <a:t>lp</a:t>
            </a:r>
            <a:r>
              <a:rPr lang="en-US" sz="1600" dirty="0"/>
              <a:t>-</a:t>
            </a:r>
            <a:r>
              <a:rPr lang="en-US" sz="1600" dirty="0" smtClean="0"/>
              <a:t>wan, suit</a:t>
            </a:r>
            <a:endParaRPr lang="en-US" sz="16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686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9 July, PM1 </a:t>
            </a:r>
          </a:p>
          <a:p>
            <a:pPr marL="800100" lvl="1" indent="-342900">
              <a:buClr>
                <a:srgbClr val="FF0000"/>
              </a:buClr>
              <a:buFont typeface="Wingdings" charset="2"/>
              <a:buChar char="q"/>
            </a:pPr>
            <a:r>
              <a:rPr lang="en-US" sz="2400" b="1" dirty="0" smtClean="0"/>
              <a:t>Discuss requested changes with </a:t>
            </a:r>
            <a:r>
              <a:rPr lang="en-US" sz="2400" b="1" dirty="0"/>
              <a:t>Existing </a:t>
            </a:r>
            <a:r>
              <a:rPr lang="en-US" sz="2400" b="1" dirty="0" smtClean="0"/>
              <a:t>Standards</a:t>
            </a:r>
          </a:p>
          <a:p>
            <a:pPr marL="800100" lvl="1" indent="-342900">
              <a:buClr>
                <a:srgbClr val="FF0000"/>
              </a:buClr>
              <a:buFont typeface="Wingdings" charset="2"/>
              <a:buChar char="q"/>
            </a:pPr>
            <a:r>
              <a:rPr lang="en-US" sz="2400" b="1" dirty="0" smtClean="0"/>
              <a:t>Discuss requested changes </a:t>
            </a:r>
            <a:r>
              <a:rPr lang="en-US" sz="2400" b="1" dirty="0"/>
              <a:t>with Operations </a:t>
            </a:r>
            <a:r>
              <a:rPr lang="en-US" sz="2400" b="1" dirty="0" smtClean="0"/>
              <a:t>Manual</a:t>
            </a:r>
            <a:endParaRPr lang="en-US" sz="2400" b="1" dirty="0"/>
          </a:p>
          <a:p>
            <a:pPr marL="0" lvl="1">
              <a:buClr>
                <a:srgbClr val="FF0000"/>
              </a:buClr>
              <a:buFont typeface="Wingdings" charset="2"/>
              <a:buChar char="q"/>
            </a:pPr>
            <a:r>
              <a:rPr lang="en-US" sz="3200" b="1" dirty="0" smtClean="0"/>
              <a:t>802.15&amp;802.1 </a:t>
            </a:r>
            <a:r>
              <a:rPr lang="en-US" sz="3200" b="1" dirty="0"/>
              <a:t>joint </a:t>
            </a:r>
            <a:r>
              <a:rPr lang="en-US" sz="3200" b="1" dirty="0" smtClean="0"/>
              <a:t>mtg. 	</a:t>
            </a:r>
            <a:r>
              <a:rPr lang="en-US" sz="2400" b="1" dirty="0" smtClean="0"/>
              <a:t>Tuesday 10 </a:t>
            </a:r>
            <a:r>
              <a:rPr lang="en-US" sz="2400" b="1" dirty="0"/>
              <a:t>July, </a:t>
            </a:r>
            <a:r>
              <a:rPr lang="en-US" sz="2400" b="1" dirty="0" smtClean="0"/>
              <a:t>PM3</a:t>
            </a:r>
          </a:p>
          <a:p>
            <a:pPr marL="457200" lvl="2">
              <a:buClr>
                <a:srgbClr val="FF0000"/>
              </a:buClr>
              <a:buFont typeface="Wingdings" charset="2"/>
              <a:buChar char="q"/>
            </a:pPr>
            <a:r>
              <a:rPr lang="en-US" sz="2400" b="1" dirty="0" smtClean="0"/>
              <a:t> </a:t>
            </a:r>
            <a:r>
              <a:rPr lang="en-US" sz="2400" b="1" dirty="0">
                <a:solidFill>
                  <a:srgbClr val="000000"/>
                </a:solidFill>
                <a:latin typeface="+mj-lt"/>
                <a:ea typeface="Lucida Grande"/>
                <a:cs typeface="Lucida Grande"/>
              </a:rPr>
              <a:t>Discussion on 48-bit MAC addresses into EUI-64s</a:t>
            </a:r>
            <a:endParaRPr lang="en-US" sz="2400" b="1" dirty="0" smtClean="0">
              <a:latin typeface="+mj-lt"/>
            </a:endParaRPr>
          </a:p>
          <a:p>
            <a:pPr marL="0" lvl="1">
              <a:buClr>
                <a:srgbClr val="FF0000"/>
              </a:buClr>
              <a:buFont typeface="Wingdings" charset="2"/>
              <a:buChar char="q"/>
              <a:tabLst>
                <a:tab pos="5091113" algn="l"/>
              </a:tabLst>
            </a:pPr>
            <a:r>
              <a:rPr lang="en-US" sz="3200" b="1" dirty="0" smtClean="0"/>
              <a:t>SC </a:t>
            </a:r>
            <a:r>
              <a:rPr lang="en-US" sz="3200" b="1" dirty="0"/>
              <a:t>WNG  </a:t>
            </a:r>
            <a:r>
              <a:rPr lang="en-US" sz="3200" b="1" dirty="0" smtClean="0"/>
              <a:t>	</a:t>
            </a:r>
            <a:r>
              <a:rPr lang="en-US" sz="2400" b="1" dirty="0" smtClean="0"/>
              <a:t>Wednesday 11 July, </a:t>
            </a:r>
            <a:r>
              <a:rPr lang="en-US" sz="2400" b="1" dirty="0"/>
              <a:t>AM2</a:t>
            </a:r>
          </a:p>
          <a:p>
            <a:pPr marL="801688" lvl="1" indent="-342900" fontAlgn="b">
              <a:buClr>
                <a:srgbClr val="FF0000"/>
              </a:buClr>
              <a:buFont typeface="Wingdings" charset="2"/>
              <a:buChar char="q"/>
            </a:pPr>
            <a:r>
              <a:rPr lang="en-US" sz="2400" b="1" dirty="0" smtClean="0"/>
              <a:t>Presentation slot has been requested for IG Dependability, and changes to 802.15.9 needed to 802.15.4y</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smtClean="0"/>
              <a:t>Thursday 12 July, PM1 </a:t>
            </a:r>
            <a:endParaRPr lang="en-US" sz="2400" b="1" dirty="0"/>
          </a:p>
          <a:p>
            <a:pPr marL="800100" lvl="1" indent="-342900">
              <a:buClr>
                <a:srgbClr val="FF0000"/>
              </a:buClr>
              <a:buFont typeface="Wingdings" charset="2"/>
              <a:buChar char="q"/>
            </a:pPr>
            <a:r>
              <a:rPr lang="en-US" sz="2400" b="1" dirty="0" smtClean="0"/>
              <a:t>IETF-102 Agenda: </a:t>
            </a:r>
            <a:r>
              <a:rPr lang="en-US" sz="2400" b="1" dirty="0"/>
              <a:t>6tisch, </a:t>
            </a:r>
            <a:r>
              <a:rPr lang="en-US" sz="2400" b="1" dirty="0" smtClean="0"/>
              <a:t>core</a:t>
            </a:r>
            <a:r>
              <a:rPr lang="en-US" sz="2400" b="1" dirty="0"/>
              <a:t>, 6lo, </a:t>
            </a:r>
            <a:r>
              <a:rPr lang="en-US" sz="2400" b="1" dirty="0" smtClean="0"/>
              <a:t>roll</a:t>
            </a:r>
            <a:r>
              <a:rPr lang="en-US" sz="2400" b="1" dirty="0"/>
              <a:t>, </a:t>
            </a:r>
            <a:r>
              <a:rPr lang="en-US" sz="2400" b="1" dirty="0" smtClean="0"/>
              <a:t>suit, </a:t>
            </a:r>
            <a:r>
              <a:rPr lang="en-US" sz="2400" b="1" dirty="0"/>
              <a:t>lp-</a:t>
            </a:r>
            <a:r>
              <a:rPr lang="en-US" sz="2400" b="1" dirty="0" smtClean="0"/>
              <a:t>wan</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45346</TotalTime>
  <Words>2740</Words>
  <Application>Microsoft Macintosh PowerPoint</Application>
  <PresentationFormat>On-screen Show (4:3)</PresentationFormat>
  <Paragraphs>346</Paragraphs>
  <Slides>24</Slides>
  <Notes>12</Notes>
  <HiddenSlides>17</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vt:lpstr>
      <vt:lpstr>SC Maintenance</vt:lpstr>
      <vt:lpstr>SC Maintenance</vt:lpstr>
      <vt:lpstr>SC Maintenance</vt:lpstr>
      <vt:lpstr>SC IETF</vt:lpstr>
      <vt:lpstr>SC IETG 6tisch</vt:lpstr>
      <vt:lpstr>SC IETF Core (Monday, July 16, 2018)</vt:lpstr>
      <vt:lpstr>SC IETF Core (Thursday, July 19, 2018)</vt:lpstr>
      <vt:lpstr>SC IETF 6lo</vt:lpstr>
      <vt:lpstr>SC IETF suit</vt:lpstr>
      <vt:lpstr>SC IETF – Roll </vt:lpstr>
      <vt:lpstr>SC IETF: LP-WAN (Thursday July 19th, 2018)</vt:lpstr>
      <vt:lpstr>SC WNG</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Warsaw</dc:title>
  <dc:subject>IEEE 802.15 &lt;SC Report&gt;</dc:subject>
  <dc:creator>Pat Kinney</dc:creator>
  <cp:keywords/>
  <dc:description>&lt;15-18-0217-00-0mag&gt;</dc:description>
  <cp:lastModifiedBy>Pat Kinney</cp:lastModifiedBy>
  <cp:revision>985</cp:revision>
  <cp:lastPrinted>2016-07-25T16:00:41Z</cp:lastPrinted>
  <dcterms:created xsi:type="dcterms:W3CDTF">2009-07-12T16:25:16Z</dcterms:created>
  <dcterms:modified xsi:type="dcterms:W3CDTF">2018-07-11T03:28:56Z</dcterms:modified>
  <cp:category/>
</cp:coreProperties>
</file>