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56" r:id="rId4"/>
    <p:sldId id="260" r:id="rId5"/>
    <p:sldId id="261" r:id="rId6"/>
    <p:sldId id="262" r:id="rId7"/>
    <p:sldId id="275" r:id="rId8"/>
    <p:sldId id="278" r:id="rId9"/>
    <p:sldId id="277" r:id="rId10"/>
    <p:sldId id="279" r:id="rId11"/>
    <p:sldId id="280" r:id="rId12"/>
    <p:sldId id="282" r:id="rId13"/>
    <p:sldId id="284" r:id="rId14"/>
    <p:sldId id="283" r:id="rId15"/>
    <p:sldId id="28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FF"/>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12207C7-B572-4C87-8F0C-45748E64ED7C}" type="slidenum">
              <a:rPr lang="en-US" altLang="en-US"/>
              <a:pPr>
                <a:defRPr/>
              </a:pPr>
              <a:t>‹#›</a:t>
            </a:fld>
            <a:endParaRPr lang="en-US" altLang="en-US"/>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1462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33911AA-BB3A-4905-BF9C-437B009EA13E}"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4651832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3</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4</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5</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6</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27F0C7F-06BF-4556-80E9-961285C4EE8B}" type="slidenum">
              <a:rPr lang="en-US" altLang="en-US"/>
              <a:pPr>
                <a:defRPr/>
              </a:pPr>
              <a:t>‹#›</a:t>
            </a:fld>
            <a:endParaRPr lang="en-US" altLang="en-US"/>
          </a:p>
        </p:txBody>
      </p:sp>
    </p:spTree>
    <p:extLst>
      <p:ext uri="{BB962C8B-B14F-4D97-AF65-F5344CB8AC3E}">
        <p14:creationId xmlns:p14="http://schemas.microsoft.com/office/powerpoint/2010/main" val="9382329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8F6149-F6F1-4A14-B4BB-64C7082143E9}" type="slidenum">
              <a:rPr lang="en-US" altLang="en-US"/>
              <a:pPr>
                <a:defRPr/>
              </a:pPr>
              <a:t>‹#›</a:t>
            </a:fld>
            <a:endParaRPr lang="en-US" altLang="en-US"/>
          </a:p>
        </p:txBody>
      </p:sp>
    </p:spTree>
    <p:extLst>
      <p:ext uri="{BB962C8B-B14F-4D97-AF65-F5344CB8AC3E}">
        <p14:creationId xmlns:p14="http://schemas.microsoft.com/office/powerpoint/2010/main" val="2357394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5ABD60-510C-4098-A579-E1DD911E11D0}" type="slidenum">
              <a:rPr lang="en-US" altLang="en-US"/>
              <a:pPr>
                <a:defRPr/>
              </a:pPr>
              <a:t>‹#›</a:t>
            </a:fld>
            <a:endParaRPr lang="en-US" altLang="en-US"/>
          </a:p>
        </p:txBody>
      </p:sp>
    </p:spTree>
    <p:extLst>
      <p:ext uri="{BB962C8B-B14F-4D97-AF65-F5344CB8AC3E}">
        <p14:creationId xmlns:p14="http://schemas.microsoft.com/office/powerpoint/2010/main" val="141476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668F83-D261-40F4-9E23-3FBB288658AE}" type="slidenum">
              <a:rPr lang="en-US" altLang="en-US"/>
              <a:pPr>
                <a:defRPr/>
              </a:pPr>
              <a:t>‹#›</a:t>
            </a:fld>
            <a:endParaRPr lang="en-US" altLang="en-US"/>
          </a:p>
        </p:txBody>
      </p:sp>
    </p:spTree>
    <p:extLst>
      <p:ext uri="{BB962C8B-B14F-4D97-AF65-F5344CB8AC3E}">
        <p14:creationId xmlns:p14="http://schemas.microsoft.com/office/powerpoint/2010/main" val="35843482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BDE3739-78AA-4098-83B6-9033BD255F7D}" type="slidenum">
              <a:rPr lang="en-US" altLang="en-US"/>
              <a:pPr>
                <a:defRPr/>
              </a:pPr>
              <a:t>‹#›</a:t>
            </a:fld>
            <a:endParaRPr lang="en-US" altLang="en-US"/>
          </a:p>
        </p:txBody>
      </p:sp>
    </p:spTree>
    <p:extLst>
      <p:ext uri="{BB962C8B-B14F-4D97-AF65-F5344CB8AC3E}">
        <p14:creationId xmlns:p14="http://schemas.microsoft.com/office/powerpoint/2010/main" val="260898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A3339A-3F6D-4075-BA9E-8A72CBBD35F8}" type="slidenum">
              <a:rPr lang="en-US" altLang="en-US"/>
              <a:pPr>
                <a:defRPr/>
              </a:pPr>
              <a:t>‹#›</a:t>
            </a:fld>
            <a:endParaRPr lang="en-US" altLang="en-US"/>
          </a:p>
        </p:txBody>
      </p:sp>
    </p:spTree>
    <p:extLst>
      <p:ext uri="{BB962C8B-B14F-4D97-AF65-F5344CB8AC3E}">
        <p14:creationId xmlns:p14="http://schemas.microsoft.com/office/powerpoint/2010/main" val="360740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590D39F-9ED8-4BE5-89EE-37A0DA6EAA83}" type="slidenum">
              <a:rPr lang="en-US" altLang="en-US"/>
              <a:pPr>
                <a:defRPr/>
              </a:pPr>
              <a:t>‹#›</a:t>
            </a:fld>
            <a:endParaRPr lang="en-US" altLang="en-US"/>
          </a:p>
        </p:txBody>
      </p:sp>
    </p:spTree>
    <p:extLst>
      <p:ext uri="{BB962C8B-B14F-4D97-AF65-F5344CB8AC3E}">
        <p14:creationId xmlns:p14="http://schemas.microsoft.com/office/powerpoint/2010/main" val="4023191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471FB57-6409-48DA-BC0F-2E9783C2C7FB}" type="slidenum">
              <a:rPr lang="en-US" altLang="en-US"/>
              <a:pPr>
                <a:defRPr/>
              </a:pPr>
              <a:t>‹#›</a:t>
            </a:fld>
            <a:endParaRPr lang="en-US" altLang="en-US"/>
          </a:p>
        </p:txBody>
      </p:sp>
    </p:spTree>
    <p:extLst>
      <p:ext uri="{BB962C8B-B14F-4D97-AF65-F5344CB8AC3E}">
        <p14:creationId xmlns:p14="http://schemas.microsoft.com/office/powerpoint/2010/main" val="131009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C842DB6-E0BF-4B44-B526-6091B6A77477}" type="slidenum">
              <a:rPr lang="en-US" altLang="en-US"/>
              <a:pPr>
                <a:defRPr/>
              </a:pPr>
              <a:t>‹#›</a:t>
            </a:fld>
            <a:endParaRPr lang="en-US" altLang="en-US"/>
          </a:p>
        </p:txBody>
      </p:sp>
    </p:spTree>
    <p:extLst>
      <p:ext uri="{BB962C8B-B14F-4D97-AF65-F5344CB8AC3E}">
        <p14:creationId xmlns:p14="http://schemas.microsoft.com/office/powerpoint/2010/main" val="126081618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DCF951B-3C8C-4D78-8463-549499F61632}" type="slidenum">
              <a:rPr lang="en-US" altLang="en-US"/>
              <a:pPr>
                <a:defRPr/>
              </a:pPr>
              <a:t>‹#›</a:t>
            </a:fld>
            <a:endParaRPr lang="en-US" altLang="en-US"/>
          </a:p>
        </p:txBody>
      </p:sp>
    </p:spTree>
    <p:extLst>
      <p:ext uri="{BB962C8B-B14F-4D97-AF65-F5344CB8AC3E}">
        <p14:creationId xmlns:p14="http://schemas.microsoft.com/office/powerpoint/2010/main" val="5625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F28AFCE-AF6E-4D08-AF60-7C79305509BB}" type="slidenum">
              <a:rPr lang="en-US" altLang="en-US"/>
              <a:pPr>
                <a:defRPr/>
              </a:pPr>
              <a:t>‹#›</a:t>
            </a:fld>
            <a:endParaRPr lang="en-US" altLang="en-US"/>
          </a:p>
        </p:txBody>
      </p:sp>
    </p:spTree>
    <p:extLst>
      <p:ext uri="{BB962C8B-B14F-4D97-AF65-F5344CB8AC3E}">
        <p14:creationId xmlns:p14="http://schemas.microsoft.com/office/powerpoint/2010/main" val="7992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mtClean="0"/>
              <a:t>July 2018</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en-US" smtClean="0"/>
              <a:t>Seiji Kobayashi, Sony Semiconductor Solutions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7A808B3-D66F-4DCD-B9B6-9C33E354682F}" type="slidenum">
              <a:rPr lang="en-US" altLang="en-US"/>
              <a:pPr>
                <a:defRPr/>
              </a:pPr>
              <a:t>‹#›</a:t>
            </a:fld>
            <a:endParaRPr lang="en-US" altLang="en-US"/>
          </a:p>
        </p:txBody>
      </p:sp>
      <p:sp>
        <p:nvSpPr>
          <p:cNvPr id="1031" name="Rectangle 7"/>
          <p:cNvSpPr>
            <a:spLocks noChangeArrowheads="1"/>
          </p:cNvSpPr>
          <p:nvPr/>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en-US" altLang="en-US" sz="1400" b="1"/>
              <a:t>IEEE </a:t>
            </a:r>
            <a:r>
              <a:rPr lang="en-US" altLang="en-US" sz="1400" b="1" smtClean="0"/>
              <a:t>802.15-18-</a:t>
            </a:r>
            <a:r>
              <a:rPr lang="de-DE" altLang="en-US" sz="1400" b="1" smtClean="0"/>
              <a:t>0289-02</a:t>
            </a:r>
            <a:r>
              <a:rPr lang="en-US" altLang="en-US" sz="1400" b="1" smtClean="0"/>
              <a:t>-004w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August</a:t>
            </a:r>
            <a:r>
              <a:rPr lang="en-US" altLang="en-US" sz="1400" smtClean="0"/>
              <a:t> </a:t>
            </a:r>
            <a:r>
              <a:rPr lang="en-US" altLang="en-US" sz="1400" smtClean="0"/>
              <a:t>2018</a:t>
            </a:r>
            <a:endParaRPr lang="en-US" altLang="en-US"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795A8D93-B28F-40AE-A263-88C1D0D5796D}" type="slidenum">
              <a:rPr lang="en-US" altLang="en-US"/>
              <a:pPr/>
              <a:t>1</a:t>
            </a:fld>
            <a:endParaRPr lang="en-US" altLang="en-US"/>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Proposal </a:t>
            </a:r>
            <a:r>
              <a:rPr lang="en-US" altLang="en-US" sz="1600" dirty="0">
                <a:solidFill>
                  <a:srgbClr val="FF0000"/>
                </a:solidFill>
              </a:rPr>
              <a:t>of LDPC (Low Density Parity </a:t>
            </a:r>
            <a:r>
              <a:rPr lang="en-US" altLang="en-US" sz="1600" dirty="0" smtClean="0">
                <a:solidFill>
                  <a:srgbClr val="FF0000"/>
                </a:solidFill>
              </a:rPr>
              <a:t>Check) Code for LPWA</a:t>
            </a:r>
            <a:r>
              <a:rPr lang="en-US" altLang="en-US" sz="1600" dirty="0" smtClean="0">
                <a:solidFill>
                  <a:schemeClr val="tx2"/>
                </a:solidFill>
              </a:rPr>
              <a:t>]	</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6 July, 2018</a:t>
            </a:r>
            <a:r>
              <a:rPr lang="en-US" altLang="en-US" sz="1600" dirty="0" smtClean="0">
                <a:solidFill>
                  <a:schemeClr val="tx2"/>
                </a:solidFill>
              </a:rPr>
              <a:t>]	</a:t>
            </a:r>
            <a:endParaRPr lang="en-US" altLang="en-US" sz="1600" dirty="0">
              <a:solidFill>
                <a:schemeClr val="tx2"/>
              </a:solidFill>
            </a:endParaRP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Seiji Kobayashi</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Sony Semiconductor Solutions Corporation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a:t>
            </a:r>
            <a:r>
              <a:rPr lang="en-US" altLang="en-US" sz="1600" dirty="0" smtClean="0">
                <a:solidFill>
                  <a:schemeClr val="tx2"/>
                </a:solidFill>
              </a:rPr>
              <a:t>[</a:t>
            </a:r>
            <a:r>
              <a:rPr lang="en-US" altLang="en-US" sz="1600" dirty="0" err="1" smtClean="0">
                <a:solidFill>
                  <a:schemeClr val="tx2"/>
                </a:solidFill>
              </a:rPr>
              <a:t>Astugi</a:t>
            </a:r>
            <a:r>
              <a:rPr lang="en-US" altLang="en-US" sz="1600" dirty="0" smtClean="0">
                <a:solidFill>
                  <a:schemeClr val="tx2"/>
                </a:solidFill>
              </a:rPr>
              <a:t> Tec. No2, 4-16-1 </a:t>
            </a:r>
            <a:r>
              <a:rPr lang="en-US" altLang="en-US" sz="1600" dirty="0" err="1" smtClean="0">
                <a:solidFill>
                  <a:schemeClr val="tx2"/>
                </a:solidFill>
              </a:rPr>
              <a:t>Okata</a:t>
            </a:r>
            <a:r>
              <a:rPr lang="en-US" altLang="en-US" sz="1600" dirty="0" smtClean="0">
                <a:solidFill>
                  <a:schemeClr val="tx2"/>
                </a:solidFill>
              </a:rPr>
              <a:t>, Atsugi-</a:t>
            </a:r>
            <a:r>
              <a:rPr lang="en-US" altLang="en-US" sz="1600" dirty="0" err="1" smtClean="0">
                <a:solidFill>
                  <a:schemeClr val="tx2"/>
                </a:solidFill>
              </a:rPr>
              <a:t>shi</a:t>
            </a:r>
            <a:r>
              <a:rPr lang="en-US" altLang="en-US" sz="1600" dirty="0" smtClean="0">
                <a:solidFill>
                  <a:schemeClr val="tx2"/>
                </a:solidFill>
              </a:rPr>
              <a:t> Kanagawa, 243-0021 Japan]</a:t>
            </a:r>
            <a:endParaRPr lang="en-US" altLang="en-US" sz="1600" dirty="0">
              <a:solidFill>
                <a:schemeClr val="tx2"/>
              </a:solidFill>
            </a:endParaRPr>
          </a:p>
          <a:p>
            <a:pPr>
              <a:defRPr/>
            </a:pPr>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+81 80 9976 0007</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a:t>
            </a:r>
            <a:r>
              <a:rPr lang="en-US" altLang="en-US" sz="1600" dirty="0" smtClean="0">
                <a:solidFill>
                  <a:srgbClr val="FF0000"/>
                </a:solidFill>
              </a:rPr>
              <a:t>+81 50 3809 1781</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:[Seiji.Kobayashi@sony.com]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IEEE P802.15.4w Low Power Wide Area Call for </a:t>
            </a:r>
            <a:r>
              <a:rPr lang="en-US" altLang="en-US" sz="1600" dirty="0" smtClean="0">
                <a:solidFill>
                  <a:srgbClr val="FF0000"/>
                </a:solidFill>
              </a:rPr>
              <a:t>Proposals, 12 March 2018</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defRPr/>
            </a:pPr>
            <a:r>
              <a:rPr lang="en-US" altLang="en-US" dirty="0">
                <a:solidFill>
                  <a:schemeClr val="accent2"/>
                </a:solidFill>
              </a:rPr>
              <a:t>	</a:t>
            </a:r>
            <a:endParaRPr lang="en-US" altLang="en-US"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LDPC (Low Density Parity Code) as a Forward Error Correction.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Contribution to IEEE 802.15.4w</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Erasure </a:t>
            </a:r>
            <a:r>
              <a:rPr lang="en-US" dirty="0" smtClean="0"/>
              <a:t>Performance: Summary</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91558986"/>
              </p:ext>
            </p:extLst>
          </p:nvPr>
        </p:nvGraphicFramePr>
        <p:xfrm>
          <a:off x="179510" y="2588880"/>
          <a:ext cx="8712972" cy="1920240"/>
        </p:xfrm>
        <a:graphic>
          <a:graphicData uri="http://schemas.openxmlformats.org/drawingml/2006/table">
            <a:tbl>
              <a:tblPr firstRow="1" bandRow="1">
                <a:tableStyleId>{5C22544A-7EE6-4342-B048-85BDC9FD1C3A}</a:tableStyleId>
              </a:tblPr>
              <a:tblGrid>
                <a:gridCol w="1656186"/>
                <a:gridCol w="1176131"/>
                <a:gridCol w="1176131"/>
                <a:gridCol w="1176131"/>
                <a:gridCol w="1176131"/>
                <a:gridCol w="1176131"/>
                <a:gridCol w="1176131"/>
              </a:tblGrid>
              <a:tr h="370840">
                <a:tc>
                  <a:txBody>
                    <a:bodyPr/>
                    <a:lstStyle/>
                    <a:p>
                      <a:pPr algn="ctr"/>
                      <a:r>
                        <a:rPr lang="en-US" dirty="0" smtClean="0"/>
                        <a:t>LDPC</a:t>
                      </a:r>
                      <a:r>
                        <a:rPr lang="en-US" baseline="0" dirty="0" smtClean="0"/>
                        <a:t> gain at 1% PER</a:t>
                      </a:r>
                      <a:endParaRPr lang="en-US" dirty="0"/>
                    </a:p>
                  </a:txBody>
                  <a:tcPr/>
                </a:tc>
                <a:tc>
                  <a:txBody>
                    <a:bodyPr/>
                    <a:lstStyle/>
                    <a:p>
                      <a:pPr algn="ctr"/>
                      <a:r>
                        <a:rPr lang="en-US" baseline="0" dirty="0" smtClean="0">
                          <a:sym typeface="Symbol"/>
                        </a:rPr>
                        <a:t> = 0</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ym typeface="Symbol"/>
                        </a:rPr>
                        <a:t> = 1/24</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ym typeface="Symbol"/>
                        </a:rPr>
                        <a:t> = 2/24</a:t>
                      </a:r>
                      <a:endParaRPr lang="en-US" dirty="0" smtClean="0"/>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ym typeface="Symbol"/>
                        </a:rPr>
                        <a:t> = 4/24</a:t>
                      </a:r>
                      <a:endParaRPr lang="en-US" dirty="0" smtClean="0"/>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sym typeface="Symbol"/>
                        </a:rPr>
                        <a:t> = 6/24</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ym typeface="Symbol"/>
                        </a:rPr>
                        <a:t> = 8/24</a:t>
                      </a:r>
                      <a:endParaRPr lang="en-US"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vs. baseline FEC [dB]</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1.54</a:t>
                      </a:r>
                    </a:p>
                  </a:txBody>
                  <a:tcPr anchor="ctr"/>
                </a:tc>
                <a:tc>
                  <a:txBody>
                    <a:bodyPr/>
                    <a:lstStyle/>
                    <a:p>
                      <a:pPr algn="ctr"/>
                      <a:r>
                        <a:rPr lang="en-US" dirty="0" smtClean="0"/>
                        <a:t>1.56</a:t>
                      </a:r>
                      <a:endParaRPr lang="en-US" dirty="0"/>
                    </a:p>
                  </a:txBody>
                  <a:tcPr anchor="ctr"/>
                </a:tc>
                <a:tc>
                  <a:txBody>
                    <a:bodyPr/>
                    <a:lstStyle/>
                    <a:p>
                      <a:pPr algn="ctr"/>
                      <a:r>
                        <a:rPr lang="en-US" dirty="0" smtClean="0"/>
                        <a:t>1.58</a:t>
                      </a:r>
                      <a:endParaRPr lang="en-US" dirty="0"/>
                    </a:p>
                  </a:txBody>
                  <a:tcPr anchor="ctr"/>
                </a:tc>
                <a:tc>
                  <a:txBody>
                    <a:bodyPr/>
                    <a:lstStyle/>
                    <a:p>
                      <a:pPr algn="ctr"/>
                      <a:r>
                        <a:rPr lang="en-US" dirty="0" smtClean="0"/>
                        <a:t>1.60</a:t>
                      </a:r>
                      <a:endParaRPr lang="en-US" dirty="0"/>
                    </a:p>
                  </a:txBody>
                  <a:tcPr anchor="ctr"/>
                </a:tc>
                <a:tc>
                  <a:txBody>
                    <a:bodyPr/>
                    <a:lstStyle/>
                    <a:p>
                      <a:pPr algn="ctr"/>
                      <a:r>
                        <a:rPr lang="en-US" dirty="0" smtClean="0"/>
                        <a:t>1.66</a:t>
                      </a:r>
                      <a:endParaRPr lang="en-US" dirty="0"/>
                    </a:p>
                  </a:txBody>
                  <a:tcPr anchor="ctr"/>
                </a:tc>
                <a:tc>
                  <a:txBody>
                    <a:bodyPr/>
                    <a:lstStyle/>
                    <a:p>
                      <a:pPr algn="ctr"/>
                      <a:r>
                        <a:rPr lang="en-US" dirty="0" smtClean="0"/>
                        <a:t>1.75</a:t>
                      </a:r>
                      <a:endParaRPr lang="en-US"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vs. best CC of rate 1/4 [dB]</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1.21</a:t>
                      </a:r>
                    </a:p>
                  </a:txBody>
                  <a:tcPr anchor="ctr"/>
                </a:tc>
                <a:tc>
                  <a:txBody>
                    <a:bodyPr/>
                    <a:lstStyle/>
                    <a:p>
                      <a:pPr algn="ctr"/>
                      <a:r>
                        <a:rPr lang="en-US" dirty="0" smtClean="0"/>
                        <a:t>1.27</a:t>
                      </a:r>
                      <a:endParaRPr lang="en-US" dirty="0"/>
                    </a:p>
                  </a:txBody>
                  <a:tcPr anchor="ctr"/>
                </a:tc>
                <a:tc>
                  <a:txBody>
                    <a:bodyPr/>
                    <a:lstStyle/>
                    <a:p>
                      <a:pPr algn="ctr"/>
                      <a:r>
                        <a:rPr lang="en-US" dirty="0" smtClean="0"/>
                        <a:t>1.23</a:t>
                      </a:r>
                      <a:endParaRPr lang="en-US" dirty="0"/>
                    </a:p>
                  </a:txBody>
                  <a:tcPr anchor="ctr"/>
                </a:tc>
                <a:tc>
                  <a:txBody>
                    <a:bodyPr/>
                    <a:lstStyle/>
                    <a:p>
                      <a:pPr algn="ctr"/>
                      <a:r>
                        <a:rPr lang="en-US" dirty="0" smtClean="0"/>
                        <a:t>1.27</a:t>
                      </a:r>
                      <a:endParaRPr lang="en-US" dirty="0"/>
                    </a:p>
                  </a:txBody>
                  <a:tcPr anchor="ctr"/>
                </a:tc>
                <a:tc>
                  <a:txBody>
                    <a:bodyPr/>
                    <a:lstStyle/>
                    <a:p>
                      <a:pPr algn="ctr"/>
                      <a:r>
                        <a:rPr lang="en-US" dirty="0" smtClean="0"/>
                        <a:t>1.29</a:t>
                      </a:r>
                      <a:endParaRPr lang="en-US" dirty="0"/>
                    </a:p>
                  </a:txBody>
                  <a:tcPr anchor="ctr"/>
                </a:tc>
                <a:tc>
                  <a:txBody>
                    <a:bodyPr/>
                    <a:lstStyle/>
                    <a:p>
                      <a:pPr algn="ctr"/>
                      <a:r>
                        <a:rPr lang="en-US" dirty="0" smtClean="0"/>
                        <a:t>1.36</a:t>
                      </a:r>
                      <a:endParaRPr lang="en-US" dirty="0"/>
                    </a:p>
                  </a:txBody>
                  <a:tcPr anchor="ctr"/>
                </a:tc>
              </a:tr>
            </a:tbl>
          </a:graphicData>
        </a:graphic>
      </p:graphicFrame>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10</a:t>
            </a:fld>
            <a:endParaRPr lang="en-US" altLang="en-US"/>
          </a:p>
        </p:txBody>
      </p:sp>
      <p:sp>
        <p:nvSpPr>
          <p:cNvPr id="8" name="Rectangle 7"/>
          <p:cNvSpPr/>
          <p:nvPr/>
        </p:nvSpPr>
        <p:spPr>
          <a:xfrm>
            <a:off x="3707904" y="2047698"/>
            <a:ext cx="2304256" cy="523220"/>
          </a:xfrm>
          <a:prstGeom prst="rect">
            <a:avLst/>
          </a:prstGeom>
        </p:spPr>
        <p:txBody>
          <a:bodyPr wrap="square">
            <a:spAutoFit/>
          </a:bodyPr>
          <a:lstStyle/>
          <a:p>
            <a:r>
              <a:rPr lang="en-US" sz="2800" dirty="0"/>
              <a:t>erasure </a:t>
            </a:r>
            <a:r>
              <a:rPr lang="en-US" sz="2800" dirty="0" smtClean="0"/>
              <a:t>rates</a:t>
            </a:r>
            <a:endParaRPr lang="en-US" sz="2800" dirty="0"/>
          </a:p>
        </p:txBody>
      </p:sp>
      <p:sp>
        <p:nvSpPr>
          <p:cNvPr id="9" name="Right Arrow 8"/>
          <p:cNvSpPr/>
          <p:nvPr/>
        </p:nvSpPr>
        <p:spPr bwMode="auto">
          <a:xfrm>
            <a:off x="1835696" y="4653136"/>
            <a:ext cx="6984776" cy="936104"/>
          </a:xfrm>
          <a:prstGeom prst="rightArrow">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gains even slightly increasing with larger erasure rates</a:t>
            </a:r>
          </a:p>
        </p:txBody>
      </p:sp>
    </p:spTree>
    <p:extLst>
      <p:ext uri="{BB962C8B-B14F-4D97-AF65-F5344CB8AC3E}">
        <p14:creationId xmlns:p14="http://schemas.microsoft.com/office/powerpoint/2010/main" val="1866558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Performance: Conditions</a:t>
            </a:r>
            <a:endParaRPr lang="en-US" dirty="0"/>
          </a:p>
        </p:txBody>
      </p:sp>
      <p:sp>
        <p:nvSpPr>
          <p:cNvPr id="3" name="Content Placeholder 2"/>
          <p:cNvSpPr>
            <a:spLocks noGrp="1"/>
          </p:cNvSpPr>
          <p:nvPr>
            <p:ph idx="1"/>
          </p:nvPr>
        </p:nvSpPr>
        <p:spPr/>
        <p:txBody>
          <a:bodyPr>
            <a:normAutofit fontScale="92500"/>
          </a:bodyPr>
          <a:lstStyle/>
          <a:p>
            <a:r>
              <a:rPr lang="en-US" sz="2800" dirty="0" smtClean="0"/>
              <a:t>TU6 channel has very short delay spread of 5µs &lt;&lt; symbol duration</a:t>
            </a:r>
          </a:p>
          <a:p>
            <a:r>
              <a:rPr lang="en-US" sz="2800" dirty="0" smtClean="0"/>
              <a:t>consider only 1-tap Rayleigh fading with Jakes’ </a:t>
            </a:r>
            <a:r>
              <a:rPr lang="en-US" sz="2800" dirty="0" err="1" smtClean="0"/>
              <a:t>psd</a:t>
            </a:r>
            <a:r>
              <a:rPr lang="en-US" sz="2800" dirty="0" smtClean="0"/>
              <a:t> @ </a:t>
            </a:r>
            <a:r>
              <a:rPr lang="en-US" sz="2800" dirty="0" err="1" smtClean="0"/>
              <a:t>f</a:t>
            </a:r>
            <a:r>
              <a:rPr lang="en-US" sz="2800" baseline="-25000" dirty="0" err="1" smtClean="0"/>
              <a:t>D,max</a:t>
            </a:r>
            <a:r>
              <a:rPr lang="en-US" sz="2800" dirty="0" smtClean="0"/>
              <a:t> = 25Hz (900MHz, 30km/h)</a:t>
            </a:r>
          </a:p>
          <a:p>
            <a:r>
              <a:rPr lang="de-DE" sz="2800" dirty="0" smtClean="0"/>
              <a:t>12kbaud, </a:t>
            </a:r>
            <a:r>
              <a:rPr lang="de-DE" sz="2800" dirty="0" err="1" smtClean="0"/>
              <a:t>corresponding</a:t>
            </a:r>
            <a:r>
              <a:rPr lang="de-DE" sz="2800" dirty="0" smtClean="0"/>
              <a:t> </a:t>
            </a:r>
            <a:r>
              <a:rPr lang="de-DE" sz="2800" dirty="0" err="1" smtClean="0"/>
              <a:t>to</a:t>
            </a:r>
            <a:r>
              <a:rPr lang="de-DE" sz="2800" dirty="0" smtClean="0"/>
              <a:t> 3kbps </a:t>
            </a:r>
            <a:r>
              <a:rPr lang="de-DE" sz="2800" dirty="0" err="1" smtClean="0"/>
              <a:t>data</a:t>
            </a:r>
            <a:r>
              <a:rPr lang="de-DE" sz="2800" dirty="0" smtClean="0"/>
              <a:t> rate</a:t>
            </a:r>
          </a:p>
          <a:p>
            <a:r>
              <a:rPr lang="de-DE" sz="2800" dirty="0" smtClean="0"/>
              <a:t>genie-</a:t>
            </a:r>
            <a:r>
              <a:rPr lang="de-DE" sz="2800" dirty="0" err="1" smtClean="0"/>
              <a:t>aided</a:t>
            </a:r>
            <a:r>
              <a:rPr lang="de-DE" sz="2800" dirty="0" smtClean="0"/>
              <a:t> </a:t>
            </a:r>
            <a:r>
              <a:rPr lang="de-DE" sz="2800" dirty="0" err="1" smtClean="0"/>
              <a:t>equalization</a:t>
            </a:r>
            <a:r>
              <a:rPr lang="de-DE" sz="2800" dirty="0" smtClean="0"/>
              <a:t> (</a:t>
            </a:r>
            <a:r>
              <a:rPr lang="de-DE" sz="2800" dirty="0" err="1" smtClean="0"/>
              <a:t>of</a:t>
            </a:r>
            <a:r>
              <a:rPr lang="de-DE" sz="2800" dirty="0" smtClean="0"/>
              <a:t> </a:t>
            </a:r>
            <a:r>
              <a:rPr lang="de-DE" sz="2800" dirty="0" err="1" smtClean="0"/>
              <a:t>each</a:t>
            </a:r>
            <a:r>
              <a:rPr lang="de-DE" sz="2800" dirty="0" smtClean="0"/>
              <a:t> </a:t>
            </a:r>
            <a:r>
              <a:rPr lang="de-DE" sz="2800" dirty="0" err="1" smtClean="0"/>
              <a:t>tap</a:t>
            </a:r>
            <a:r>
              <a:rPr lang="de-DE" sz="2800" dirty="0" smtClean="0"/>
              <a:t>)</a:t>
            </a:r>
          </a:p>
          <a:p>
            <a:r>
              <a:rPr lang="de-DE" sz="2800" dirty="0" err="1" smtClean="0"/>
              <a:t>assumed</a:t>
            </a:r>
            <a:r>
              <a:rPr lang="de-DE" sz="2800" dirty="0" smtClean="0"/>
              <a:t> </a:t>
            </a:r>
            <a:r>
              <a:rPr lang="de-DE" sz="2800" dirty="0" err="1" smtClean="0"/>
              <a:t>idealalized</a:t>
            </a:r>
            <a:r>
              <a:rPr lang="de-DE" sz="2800" dirty="0" smtClean="0"/>
              <a:t> </a:t>
            </a:r>
            <a:r>
              <a:rPr lang="de-DE" sz="2800" dirty="0" err="1" smtClean="0"/>
              <a:t>random</a:t>
            </a:r>
            <a:r>
              <a:rPr lang="de-DE" sz="2800" dirty="0" smtClean="0"/>
              <a:t> </a:t>
            </a:r>
            <a:r>
              <a:rPr lang="de-DE" sz="2800" dirty="0" err="1" smtClean="0"/>
              <a:t>interleaver</a:t>
            </a:r>
            <a:endParaRPr lang="de-DE" sz="2800" dirty="0" smtClean="0"/>
          </a:p>
          <a:p>
            <a:r>
              <a:rPr lang="de-DE" sz="2800" dirty="0" smtClean="0"/>
              <a:t>Maximum </a:t>
            </a:r>
            <a:r>
              <a:rPr lang="de-DE" sz="2800" dirty="0" err="1" smtClean="0"/>
              <a:t>ratio</a:t>
            </a:r>
            <a:r>
              <a:rPr lang="de-DE" sz="2800" dirty="0" smtClean="0"/>
              <a:t> </a:t>
            </a:r>
            <a:r>
              <a:rPr lang="de-DE" sz="2800" dirty="0" err="1" smtClean="0"/>
              <a:t>combining</a:t>
            </a:r>
            <a:r>
              <a:rPr lang="de-DE" sz="2800" dirty="0" smtClean="0"/>
              <a:t> </a:t>
            </a:r>
            <a:r>
              <a:rPr lang="de-DE" sz="2800" dirty="0" err="1" smtClean="0"/>
              <a:t>for</a:t>
            </a:r>
            <a:r>
              <a:rPr lang="de-DE" sz="2800" dirty="0" smtClean="0"/>
              <a:t> CR=1/2 </a:t>
            </a:r>
            <a:r>
              <a:rPr lang="de-DE" sz="2800" dirty="0" err="1" smtClean="0"/>
              <a:t>baseline</a:t>
            </a:r>
            <a:r>
              <a:rPr lang="de-DE" sz="2800" dirty="0" smtClean="0"/>
              <a:t> </a:t>
            </a:r>
            <a:r>
              <a:rPr lang="de-DE" sz="2800" dirty="0" err="1" smtClean="0"/>
              <a:t>code</a:t>
            </a:r>
            <a:r>
              <a:rPr lang="de-DE" sz="2800" dirty="0" smtClean="0"/>
              <a:t> </a:t>
            </a:r>
            <a:r>
              <a:rPr lang="de-DE" sz="2800" dirty="0" err="1" smtClean="0"/>
              <a:t>with</a:t>
            </a:r>
            <a:r>
              <a:rPr lang="de-DE" sz="2800" dirty="0" smtClean="0"/>
              <a:t> 2 </a:t>
            </a:r>
            <a:r>
              <a:rPr lang="de-DE" sz="2800" dirty="0" err="1" smtClean="0"/>
              <a:t>frame</a:t>
            </a:r>
            <a:r>
              <a:rPr lang="de-DE" sz="2800" dirty="0" smtClean="0"/>
              <a:t> </a:t>
            </a:r>
            <a:r>
              <a:rPr lang="de-DE" sz="2800" dirty="0" err="1" smtClean="0"/>
              <a:t>repetitions</a:t>
            </a:r>
            <a:endParaRPr lang="en-US" sz="2800" dirty="0" smtClean="0"/>
          </a:p>
        </p:txBody>
      </p:sp>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11</a:t>
            </a:fld>
            <a:endParaRPr lang="en-US" altLang="en-US"/>
          </a:p>
        </p:txBody>
      </p:sp>
    </p:spTree>
    <p:extLst>
      <p:ext uri="{BB962C8B-B14F-4D97-AF65-F5344CB8AC3E}">
        <p14:creationId xmlns:p14="http://schemas.microsoft.com/office/powerpoint/2010/main" val="853884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Performance: Results</a:t>
            </a:r>
            <a:endParaRPr lang="en-US" dirty="0"/>
          </a:p>
        </p:txBody>
      </p:sp>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12</a:t>
            </a:fld>
            <a:endParaRPr lang="en-US" altLang="en-US"/>
          </a:p>
        </p:txBody>
      </p:sp>
      <p:pic>
        <p:nvPicPr>
          <p:cNvPr id="1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7748166" cy="483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9765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Performance: Summary</a:t>
            </a:r>
            <a:r>
              <a:rPr lang="en-US" dirty="0"/>
              <a:t> </a:t>
            </a:r>
            <a:r>
              <a:rPr lang="en-US" dirty="0" smtClean="0"/>
              <a:t>(1/2)</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44995169"/>
              </p:ext>
            </p:extLst>
          </p:nvPr>
        </p:nvGraphicFramePr>
        <p:xfrm>
          <a:off x="179510" y="2588880"/>
          <a:ext cx="8568955" cy="1381760"/>
        </p:xfrm>
        <a:graphic>
          <a:graphicData uri="http://schemas.openxmlformats.org/drawingml/2006/table">
            <a:tbl>
              <a:tblPr firstRow="1" bandRow="1">
                <a:tableStyleId>{5C22544A-7EE6-4342-B048-85BDC9FD1C3A}</a:tableStyleId>
              </a:tblPr>
              <a:tblGrid>
                <a:gridCol w="3168354"/>
                <a:gridCol w="2886358"/>
                <a:gridCol w="2514243"/>
              </a:tblGrid>
              <a:tr h="370840">
                <a:tc>
                  <a:txBody>
                    <a:bodyPr/>
                    <a:lstStyle/>
                    <a:p>
                      <a:pPr algn="ctr"/>
                      <a:r>
                        <a:rPr lang="en-US" dirty="0" smtClean="0"/>
                        <a:t>LDPC</a:t>
                      </a:r>
                      <a:r>
                        <a:rPr lang="en-US" baseline="0" dirty="0" smtClean="0"/>
                        <a:t> gain at 1% PER</a:t>
                      </a:r>
                      <a:endParaRPr lang="en-US" dirty="0"/>
                    </a:p>
                  </a:txBody>
                  <a:tcPr/>
                </a:tc>
                <a:tc>
                  <a:txBody>
                    <a:bodyPr/>
                    <a:lstStyle/>
                    <a:p>
                      <a:pPr algn="ctr"/>
                      <a:r>
                        <a:rPr lang="en-US" baseline="0" dirty="0" smtClean="0">
                          <a:sym typeface="Symbol"/>
                        </a:rPr>
                        <a:t>without </a:t>
                      </a:r>
                      <a:r>
                        <a:rPr lang="en-US" baseline="0" dirty="0" err="1" smtClean="0">
                          <a:sym typeface="Symbol"/>
                        </a:rPr>
                        <a:t>interleaver</a:t>
                      </a:r>
                      <a:endParaRPr lang="en-US" dirty="0"/>
                    </a:p>
                  </a:txBody>
                  <a:tcPr/>
                </a:tc>
                <a:tc>
                  <a:txBody>
                    <a:bodyPr/>
                    <a:lstStyle/>
                    <a:p>
                      <a:pPr algn="ctr"/>
                      <a:r>
                        <a:rPr lang="en-US" baseline="0" dirty="0" smtClean="0">
                          <a:sym typeface="Symbol"/>
                        </a:rPr>
                        <a:t>without idealized random </a:t>
                      </a:r>
                      <a:r>
                        <a:rPr lang="en-US" baseline="0" dirty="0" err="1" smtClean="0">
                          <a:sym typeface="Symbol"/>
                        </a:rPr>
                        <a:t>interleaver</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vs. baseline FEC [dB]</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&gt; 5</a:t>
                      </a:r>
                    </a:p>
                  </a:txBody>
                  <a:tcPr anchor="ctr"/>
                </a:tc>
                <a:tc>
                  <a:txBody>
                    <a:bodyPr/>
                    <a:lstStyle/>
                    <a:p>
                      <a:pPr algn="ctr"/>
                      <a:r>
                        <a:rPr lang="en-US" dirty="0" smtClean="0"/>
                        <a:t>2.75</a:t>
                      </a:r>
                      <a:endParaRPr lang="en-US"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vs. best CC of rate 1/4 [dB]</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&gt; 5</a:t>
                      </a:r>
                    </a:p>
                  </a:txBody>
                  <a:tcPr anchor="ctr"/>
                </a:tc>
                <a:tc>
                  <a:txBody>
                    <a:bodyPr/>
                    <a:lstStyle/>
                    <a:p>
                      <a:pPr algn="ctr"/>
                      <a:r>
                        <a:rPr lang="en-US" dirty="0" smtClean="0"/>
                        <a:t>-0.25</a:t>
                      </a:r>
                      <a:endParaRPr lang="en-US" dirty="0"/>
                    </a:p>
                  </a:txBody>
                  <a:tcPr anchor="ctr"/>
                </a:tc>
              </a:tr>
            </a:tbl>
          </a:graphicData>
        </a:graphic>
      </p:graphicFrame>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13</a:t>
            </a:fld>
            <a:endParaRPr lang="en-US" altLang="en-US"/>
          </a:p>
        </p:txBody>
      </p:sp>
      <p:sp>
        <p:nvSpPr>
          <p:cNvPr id="3" name="Rectangle 2"/>
          <p:cNvSpPr/>
          <p:nvPr/>
        </p:nvSpPr>
        <p:spPr bwMode="auto">
          <a:xfrm>
            <a:off x="1835697" y="4399756"/>
            <a:ext cx="6984776" cy="1333500"/>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342900" lvl="0" indent="-342900">
              <a:buFont typeface="Arial" panose="020B0604020202020204" pitchFamily="34" charset="0"/>
              <a:buChar char="•"/>
            </a:pPr>
            <a:r>
              <a:rPr lang="en-US" sz="2000" dirty="0" smtClean="0">
                <a:solidFill>
                  <a:srgbClr val="000000"/>
                </a:solidFill>
              </a:rPr>
              <a:t>LDPC with </a:t>
            </a:r>
            <a:r>
              <a:rPr lang="en-US" sz="2000" b="1" dirty="0" smtClean="0">
                <a:solidFill>
                  <a:srgbClr val="000000"/>
                </a:solidFill>
              </a:rPr>
              <a:t>large gains </a:t>
            </a:r>
            <a:r>
              <a:rPr lang="en-US" sz="2000" dirty="0" smtClean="0">
                <a:solidFill>
                  <a:srgbClr val="000000"/>
                </a:solidFill>
              </a:rPr>
              <a:t>without specific </a:t>
            </a:r>
            <a:r>
              <a:rPr lang="en-US" sz="2000" dirty="0" err="1" smtClean="0">
                <a:solidFill>
                  <a:srgbClr val="000000"/>
                </a:solidFill>
              </a:rPr>
              <a:t>interleaver</a:t>
            </a:r>
            <a:r>
              <a:rPr lang="en-US" sz="2000" dirty="0" smtClean="0">
                <a:solidFill>
                  <a:srgbClr val="000000"/>
                </a:solidFill>
              </a:rPr>
              <a:t> </a:t>
            </a:r>
          </a:p>
          <a:p>
            <a:pPr marL="342900" lvl="0" indent="-342900">
              <a:buFont typeface="Arial" panose="020B0604020202020204" pitchFamily="34" charset="0"/>
              <a:buChar char="•"/>
            </a:pPr>
            <a:r>
              <a:rPr lang="de-DE" sz="2000" dirty="0" err="1">
                <a:solidFill>
                  <a:srgbClr val="000000"/>
                </a:solidFill>
              </a:rPr>
              <a:t>for</a:t>
            </a:r>
            <a:r>
              <a:rPr lang="de-DE" sz="2000" dirty="0">
                <a:solidFill>
                  <a:srgbClr val="000000"/>
                </a:solidFill>
              </a:rPr>
              <a:t> </a:t>
            </a:r>
            <a:r>
              <a:rPr lang="de-DE" sz="2000" dirty="0" err="1">
                <a:solidFill>
                  <a:srgbClr val="000000"/>
                </a:solidFill>
              </a:rPr>
              <a:t>fully</a:t>
            </a:r>
            <a:r>
              <a:rPr lang="de-DE" sz="2000" dirty="0">
                <a:solidFill>
                  <a:srgbClr val="000000"/>
                </a:solidFill>
              </a:rPr>
              <a:t> </a:t>
            </a:r>
            <a:r>
              <a:rPr lang="de-DE" sz="2000" dirty="0" err="1">
                <a:solidFill>
                  <a:srgbClr val="000000"/>
                </a:solidFill>
              </a:rPr>
              <a:t>random</a:t>
            </a:r>
            <a:r>
              <a:rPr lang="de-DE" sz="2000" dirty="0">
                <a:solidFill>
                  <a:srgbClr val="000000"/>
                </a:solidFill>
              </a:rPr>
              <a:t> </a:t>
            </a:r>
            <a:r>
              <a:rPr lang="de-DE" sz="2000" dirty="0" err="1">
                <a:solidFill>
                  <a:srgbClr val="000000"/>
                </a:solidFill>
              </a:rPr>
              <a:t>interleaver</a:t>
            </a:r>
            <a:r>
              <a:rPr lang="de-DE" sz="2000" dirty="0">
                <a:solidFill>
                  <a:srgbClr val="000000"/>
                </a:solidFill>
              </a:rPr>
              <a:t> </a:t>
            </a:r>
            <a:endParaRPr lang="de-DE" sz="2000" dirty="0" smtClean="0">
              <a:solidFill>
                <a:srgbClr val="000000"/>
              </a:solidFill>
            </a:endParaRPr>
          </a:p>
          <a:p>
            <a:pPr marL="800100" lvl="1" indent="-342900">
              <a:buFont typeface="Arial" panose="020B0604020202020204" pitchFamily="34" charset="0"/>
              <a:buChar char="•"/>
            </a:pPr>
            <a:r>
              <a:rPr lang="de-DE" sz="2000" dirty="0" smtClean="0">
                <a:solidFill>
                  <a:srgbClr val="000000"/>
                </a:solidFill>
              </a:rPr>
              <a:t>LDPC </a:t>
            </a:r>
            <a:r>
              <a:rPr lang="de-DE" sz="2000" dirty="0" err="1" smtClean="0">
                <a:solidFill>
                  <a:srgbClr val="000000"/>
                </a:solidFill>
              </a:rPr>
              <a:t>with</a:t>
            </a:r>
            <a:r>
              <a:rPr lang="de-DE" sz="2000" dirty="0" smtClean="0">
                <a:solidFill>
                  <a:srgbClr val="000000"/>
                </a:solidFill>
              </a:rPr>
              <a:t> large </a:t>
            </a:r>
            <a:r>
              <a:rPr lang="de-DE" sz="2000" dirty="0" err="1" smtClean="0">
                <a:solidFill>
                  <a:srgbClr val="000000"/>
                </a:solidFill>
              </a:rPr>
              <a:t>gain</a:t>
            </a:r>
            <a:r>
              <a:rPr lang="de-DE" sz="2000" dirty="0" smtClean="0">
                <a:solidFill>
                  <a:srgbClr val="000000"/>
                </a:solidFill>
              </a:rPr>
              <a:t> vs. </a:t>
            </a:r>
            <a:r>
              <a:rPr lang="de-DE" sz="2000" dirty="0" err="1" smtClean="0">
                <a:solidFill>
                  <a:srgbClr val="000000"/>
                </a:solidFill>
              </a:rPr>
              <a:t>baseline</a:t>
            </a:r>
            <a:r>
              <a:rPr lang="de-DE" sz="2000" dirty="0" smtClean="0">
                <a:solidFill>
                  <a:srgbClr val="000000"/>
                </a:solidFill>
              </a:rPr>
              <a:t> FEC</a:t>
            </a:r>
          </a:p>
          <a:p>
            <a:pPr marL="800100" lvl="1" indent="-342900">
              <a:buFont typeface="Arial" panose="020B0604020202020204" pitchFamily="34" charset="0"/>
              <a:buChar char="•"/>
            </a:pPr>
            <a:r>
              <a:rPr lang="de-DE" sz="2000" dirty="0" smtClean="0">
                <a:solidFill>
                  <a:srgbClr val="000000"/>
                </a:solidFill>
              </a:rPr>
              <a:t>minor </a:t>
            </a:r>
            <a:r>
              <a:rPr lang="de-DE" sz="2000" dirty="0" err="1" smtClean="0">
                <a:solidFill>
                  <a:srgbClr val="000000"/>
                </a:solidFill>
              </a:rPr>
              <a:t>degradation</a:t>
            </a:r>
            <a:r>
              <a:rPr lang="de-DE" sz="2000" dirty="0" smtClean="0">
                <a:solidFill>
                  <a:srgbClr val="000000"/>
                </a:solidFill>
              </a:rPr>
              <a:t> vs. </a:t>
            </a:r>
            <a:r>
              <a:rPr lang="de-DE" sz="2000" dirty="0" err="1" smtClean="0">
                <a:solidFill>
                  <a:srgbClr val="000000"/>
                </a:solidFill>
              </a:rPr>
              <a:t>best</a:t>
            </a:r>
            <a:r>
              <a:rPr lang="de-DE" sz="2000" dirty="0" smtClean="0">
                <a:solidFill>
                  <a:srgbClr val="000000"/>
                </a:solidFill>
              </a:rPr>
              <a:t> CR 1/4 </a:t>
            </a:r>
            <a:r>
              <a:rPr lang="de-DE" sz="2000" dirty="0" err="1" smtClean="0">
                <a:solidFill>
                  <a:srgbClr val="000000"/>
                </a:solidFill>
              </a:rPr>
              <a:t>conv</a:t>
            </a:r>
            <a:r>
              <a:rPr lang="de-DE" sz="2000" dirty="0" smtClean="0">
                <a:solidFill>
                  <a:srgbClr val="000000"/>
                </a:solidFill>
              </a:rPr>
              <a:t>. </a:t>
            </a:r>
            <a:r>
              <a:rPr lang="de-DE" sz="2000" dirty="0" err="1" smtClean="0">
                <a:solidFill>
                  <a:srgbClr val="000000"/>
                </a:solidFill>
              </a:rPr>
              <a:t>code</a:t>
            </a:r>
            <a:endParaRPr lang="en-US" sz="2000" dirty="0">
              <a:solidFill>
                <a:srgbClr val="000000"/>
              </a:solidFill>
            </a:endParaRPr>
          </a:p>
        </p:txBody>
      </p:sp>
    </p:spTree>
    <p:extLst>
      <p:ext uri="{BB962C8B-B14F-4D97-AF65-F5344CB8AC3E}">
        <p14:creationId xmlns:p14="http://schemas.microsoft.com/office/powerpoint/2010/main" val="2725193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Performance: Summary (2/2)</a:t>
            </a:r>
            <a:endParaRPr lang="en-US" dirty="0"/>
          </a:p>
        </p:txBody>
      </p:sp>
      <p:sp>
        <p:nvSpPr>
          <p:cNvPr id="3" name="Content Placeholder 2"/>
          <p:cNvSpPr>
            <a:spLocks noGrp="1"/>
          </p:cNvSpPr>
          <p:nvPr>
            <p:ph idx="1"/>
          </p:nvPr>
        </p:nvSpPr>
        <p:spPr>
          <a:xfrm>
            <a:off x="685800" y="1981200"/>
            <a:ext cx="8278688" cy="4114800"/>
          </a:xfrm>
        </p:spPr>
        <p:txBody>
          <a:bodyPr>
            <a:normAutofit/>
          </a:bodyPr>
          <a:lstStyle/>
          <a:p>
            <a:r>
              <a:rPr lang="de-DE" sz="2800" dirty="0" err="1" smtClean="0"/>
              <a:t>For</a:t>
            </a:r>
            <a:r>
              <a:rPr lang="de-DE" sz="2800" dirty="0" smtClean="0"/>
              <a:t> time-</a:t>
            </a:r>
            <a:r>
              <a:rPr lang="de-DE" sz="2800" dirty="0" err="1" smtClean="0"/>
              <a:t>varying</a:t>
            </a:r>
            <a:r>
              <a:rPr lang="de-DE" sz="2800" dirty="0" smtClean="0"/>
              <a:t> </a:t>
            </a:r>
            <a:r>
              <a:rPr lang="de-DE" sz="2800" dirty="0" err="1" smtClean="0"/>
              <a:t>fading</a:t>
            </a:r>
            <a:r>
              <a:rPr lang="de-DE" sz="2800" dirty="0" smtClean="0"/>
              <a:t>, </a:t>
            </a:r>
            <a:r>
              <a:rPr lang="de-DE" sz="2800" dirty="0" err="1" smtClean="0"/>
              <a:t>interleaver</a:t>
            </a:r>
            <a:r>
              <a:rPr lang="de-DE" sz="2800" dirty="0" smtClean="0"/>
              <a:t> </a:t>
            </a:r>
            <a:r>
              <a:rPr lang="de-DE" sz="2800" dirty="0" err="1" smtClean="0"/>
              <a:t>is</a:t>
            </a:r>
            <a:r>
              <a:rPr lang="de-DE" sz="2800" dirty="0" smtClean="0"/>
              <a:t> </a:t>
            </a:r>
            <a:r>
              <a:rPr lang="de-DE" sz="2800" dirty="0" err="1" smtClean="0"/>
              <a:t>required</a:t>
            </a:r>
            <a:endParaRPr lang="de-DE" sz="2800" dirty="0" smtClean="0"/>
          </a:p>
          <a:p>
            <a:r>
              <a:rPr lang="de-DE" sz="2800" dirty="0"/>
              <a:t>LDPC </a:t>
            </a:r>
            <a:r>
              <a:rPr lang="de-DE" sz="2800" dirty="0" err="1"/>
              <a:t>has</a:t>
            </a:r>
            <a:r>
              <a:rPr lang="de-DE" sz="2800" dirty="0"/>
              <a:t> </a:t>
            </a:r>
            <a:r>
              <a:rPr lang="de-DE" sz="2800" u="sng" dirty="0" err="1"/>
              <a:t>intrinsic</a:t>
            </a:r>
            <a:r>
              <a:rPr lang="de-DE" sz="2800" dirty="0"/>
              <a:t> </a:t>
            </a:r>
            <a:r>
              <a:rPr lang="de-DE" sz="2800" dirty="0" err="1"/>
              <a:t>interleaving</a:t>
            </a:r>
            <a:r>
              <a:rPr lang="de-DE" sz="2800" dirty="0"/>
              <a:t> </a:t>
            </a:r>
            <a:r>
              <a:rPr lang="de-DE" sz="2800" dirty="0" err="1"/>
              <a:t>between</a:t>
            </a:r>
            <a:r>
              <a:rPr lang="de-DE" sz="2800" dirty="0"/>
              <a:t> variable </a:t>
            </a:r>
            <a:r>
              <a:rPr lang="de-DE" sz="2800" dirty="0" err="1" smtClean="0"/>
              <a:t>node</a:t>
            </a:r>
            <a:r>
              <a:rPr lang="de-DE" sz="2800" dirty="0" smtClean="0"/>
              <a:t> </a:t>
            </a:r>
            <a:r>
              <a:rPr lang="de-DE" sz="2800" dirty="0" err="1" smtClean="0"/>
              <a:t>decoder</a:t>
            </a:r>
            <a:r>
              <a:rPr lang="de-DE" sz="2800" dirty="0" smtClean="0"/>
              <a:t> </a:t>
            </a:r>
            <a:r>
              <a:rPr lang="de-DE" sz="2800" dirty="0" err="1" smtClean="0"/>
              <a:t>and</a:t>
            </a:r>
            <a:r>
              <a:rPr lang="de-DE" sz="2800" dirty="0" smtClean="0"/>
              <a:t> </a:t>
            </a:r>
            <a:r>
              <a:rPr lang="de-DE" sz="2800" dirty="0"/>
              <a:t>check </a:t>
            </a:r>
            <a:r>
              <a:rPr lang="de-DE" sz="2800" dirty="0" err="1" smtClean="0"/>
              <a:t>node</a:t>
            </a:r>
            <a:r>
              <a:rPr lang="de-DE" sz="2800" dirty="0" smtClean="0"/>
              <a:t> </a:t>
            </a:r>
            <a:r>
              <a:rPr lang="de-DE" sz="2800" dirty="0" err="1" smtClean="0"/>
              <a:t>decoder</a:t>
            </a:r>
            <a:endParaRPr lang="de-DE" sz="2800" dirty="0" smtClean="0"/>
          </a:p>
          <a:p>
            <a:r>
              <a:rPr lang="de-DE" sz="2800" dirty="0" err="1" smtClean="0"/>
              <a:t>Using</a:t>
            </a:r>
            <a:r>
              <a:rPr lang="de-DE" sz="2800" dirty="0" smtClean="0"/>
              <a:t> </a:t>
            </a:r>
            <a:r>
              <a:rPr lang="de-DE" sz="2800" dirty="0" err="1" smtClean="0"/>
              <a:t>interleaver</a:t>
            </a:r>
            <a:r>
              <a:rPr lang="de-DE" sz="2800" dirty="0" smtClean="0"/>
              <a:t>, CR 1/4 </a:t>
            </a:r>
            <a:r>
              <a:rPr lang="de-DE" sz="2800" dirty="0" err="1" smtClean="0"/>
              <a:t>codes</a:t>
            </a:r>
            <a:r>
              <a:rPr lang="de-DE" sz="2800" dirty="0" smtClean="0"/>
              <a:t> </a:t>
            </a:r>
            <a:r>
              <a:rPr lang="de-DE" sz="2800" dirty="0" err="1" smtClean="0"/>
              <a:t>outperform</a:t>
            </a:r>
            <a:r>
              <a:rPr lang="de-DE" sz="2800" dirty="0" smtClean="0"/>
              <a:t> CR 1/2 </a:t>
            </a:r>
            <a:r>
              <a:rPr lang="de-DE" sz="2800" dirty="0" err="1" smtClean="0"/>
              <a:t>baseline</a:t>
            </a:r>
            <a:r>
              <a:rPr lang="de-DE" sz="2800" dirty="0" smtClean="0"/>
              <a:t> </a:t>
            </a:r>
            <a:r>
              <a:rPr lang="de-DE" sz="2800" dirty="0" err="1" smtClean="0"/>
              <a:t>code</a:t>
            </a:r>
            <a:r>
              <a:rPr lang="de-DE" sz="2800" dirty="0"/>
              <a:t> </a:t>
            </a:r>
            <a:r>
              <a:rPr lang="de-DE" sz="2800" dirty="0" smtClean="0"/>
              <a:t>+ 2 </a:t>
            </a:r>
            <a:r>
              <a:rPr lang="de-DE" sz="2800" dirty="0" err="1" smtClean="0"/>
              <a:t>repetitions</a:t>
            </a:r>
            <a:r>
              <a:rPr lang="de-DE" sz="2800" dirty="0" smtClean="0"/>
              <a:t>, </a:t>
            </a:r>
            <a:r>
              <a:rPr lang="de-DE" sz="2800" dirty="0" err="1" smtClean="0"/>
              <a:t>since</a:t>
            </a:r>
            <a:r>
              <a:rPr lang="de-DE" sz="2800" dirty="0" smtClean="0"/>
              <a:t> </a:t>
            </a:r>
            <a:r>
              <a:rPr lang="de-DE" sz="2800" dirty="0" err="1" smtClean="0"/>
              <a:t>only</a:t>
            </a:r>
            <a:r>
              <a:rPr lang="de-DE" sz="2800" dirty="0" smtClean="0"/>
              <a:t> </a:t>
            </a:r>
            <a:r>
              <a:rPr lang="de-DE" sz="2800" dirty="0" err="1" smtClean="0"/>
              <a:t>repetition</a:t>
            </a:r>
            <a:r>
              <a:rPr lang="de-DE" sz="2800" dirty="0" smtClean="0"/>
              <a:t> </a:t>
            </a:r>
            <a:r>
              <a:rPr lang="de-DE" sz="2800" dirty="0" err="1" smtClean="0"/>
              <a:t>only</a:t>
            </a:r>
            <a:r>
              <a:rPr lang="de-DE" sz="2800" dirty="0" smtClean="0"/>
              <a:t> </a:t>
            </a:r>
            <a:r>
              <a:rPr lang="de-DE" sz="2800" dirty="0" err="1" smtClean="0"/>
              <a:t>increases</a:t>
            </a:r>
            <a:r>
              <a:rPr lang="de-DE" sz="2800" dirty="0" smtClean="0"/>
              <a:t> temporal </a:t>
            </a:r>
            <a:r>
              <a:rPr lang="de-DE" sz="2800" dirty="0" err="1" smtClean="0"/>
              <a:t>diversity</a:t>
            </a:r>
            <a:r>
              <a:rPr lang="de-DE" sz="2800" dirty="0" smtClean="0"/>
              <a:t>, but </a:t>
            </a:r>
            <a:r>
              <a:rPr lang="de-DE" sz="2800" dirty="0" err="1" smtClean="0"/>
              <a:t>offers</a:t>
            </a:r>
            <a:r>
              <a:rPr lang="de-DE" sz="2800" dirty="0" smtClean="0"/>
              <a:t> </a:t>
            </a:r>
            <a:r>
              <a:rPr lang="de-DE" sz="2800" dirty="0" err="1" smtClean="0"/>
              <a:t>no</a:t>
            </a:r>
            <a:r>
              <a:rPr lang="de-DE" sz="2800" dirty="0" smtClean="0"/>
              <a:t> additional </a:t>
            </a:r>
            <a:r>
              <a:rPr lang="de-DE" sz="2800" dirty="0" err="1" smtClean="0"/>
              <a:t>coding</a:t>
            </a:r>
            <a:r>
              <a:rPr lang="de-DE" sz="2800" dirty="0" smtClean="0"/>
              <a:t> </a:t>
            </a:r>
            <a:r>
              <a:rPr lang="de-DE" sz="2800" dirty="0" err="1" smtClean="0"/>
              <a:t>gain</a:t>
            </a:r>
            <a:endParaRPr lang="de-DE" sz="2800" dirty="0"/>
          </a:p>
          <a:p>
            <a:pPr marL="457200" lvl="1" indent="0">
              <a:buNone/>
            </a:pPr>
            <a:endParaRPr lang="en-US" sz="2400" dirty="0" smtClean="0"/>
          </a:p>
        </p:txBody>
      </p:sp>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14</a:t>
            </a:fld>
            <a:endParaRPr lang="en-US" altLang="en-US"/>
          </a:p>
        </p:txBody>
      </p:sp>
    </p:spTree>
    <p:extLst>
      <p:ext uri="{BB962C8B-B14F-4D97-AF65-F5344CB8AC3E}">
        <p14:creationId xmlns:p14="http://schemas.microsoft.com/office/powerpoint/2010/main" val="1873355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de-DE" sz="2800" dirty="0" err="1" smtClean="0"/>
              <a:t>Comparison</a:t>
            </a:r>
            <a:r>
              <a:rPr lang="de-DE" sz="2800" dirty="0" smtClean="0"/>
              <a:t> </a:t>
            </a:r>
            <a:r>
              <a:rPr lang="de-DE" sz="2800" dirty="0" err="1" smtClean="0"/>
              <a:t>of</a:t>
            </a:r>
            <a:r>
              <a:rPr lang="de-DE" sz="2800" dirty="0" smtClean="0"/>
              <a:t> LDPC vs. </a:t>
            </a:r>
            <a:r>
              <a:rPr lang="de-DE" sz="2800" dirty="0" err="1" smtClean="0"/>
              <a:t>baseline</a:t>
            </a:r>
            <a:r>
              <a:rPr lang="de-DE" sz="2800" dirty="0" smtClean="0"/>
              <a:t> FEC vs. </a:t>
            </a:r>
            <a:r>
              <a:rPr lang="de-DE" sz="2800" dirty="0" err="1" smtClean="0"/>
              <a:t>conv</a:t>
            </a:r>
            <a:r>
              <a:rPr lang="de-DE" sz="2800" dirty="0" smtClean="0"/>
              <a:t>. </a:t>
            </a:r>
            <a:r>
              <a:rPr lang="de-DE" sz="2800" dirty="0" err="1" smtClean="0"/>
              <a:t>code</a:t>
            </a:r>
            <a:r>
              <a:rPr lang="de-DE" sz="2800" dirty="0" smtClean="0"/>
              <a:t> </a:t>
            </a:r>
            <a:r>
              <a:rPr lang="de-DE" sz="2800" dirty="0" err="1" smtClean="0"/>
              <a:t>of</a:t>
            </a:r>
            <a:r>
              <a:rPr lang="de-DE" sz="2800" dirty="0" smtClean="0"/>
              <a:t> rate 1/4</a:t>
            </a:r>
          </a:p>
          <a:p>
            <a:pPr lvl="1"/>
            <a:r>
              <a:rPr lang="de-DE" sz="2400" dirty="0" smtClean="0"/>
              <a:t>LDPC </a:t>
            </a:r>
            <a:r>
              <a:rPr lang="de-DE" sz="2400" dirty="0" err="1" smtClean="0"/>
              <a:t>encoding</a:t>
            </a:r>
            <a:r>
              <a:rPr lang="de-DE" sz="2400" dirty="0" smtClean="0"/>
              <a:t> </a:t>
            </a:r>
            <a:r>
              <a:rPr lang="de-DE" sz="2400" dirty="0" err="1" smtClean="0"/>
              <a:t>complexity</a:t>
            </a:r>
            <a:r>
              <a:rPr lang="de-DE" sz="2400" dirty="0" smtClean="0"/>
              <a:t> </a:t>
            </a:r>
          </a:p>
          <a:p>
            <a:pPr lvl="2"/>
            <a:r>
              <a:rPr lang="de-DE" sz="2000" dirty="0" smtClean="0"/>
              <a:t>13% larger </a:t>
            </a:r>
            <a:r>
              <a:rPr lang="de-DE" sz="2000" dirty="0" err="1" smtClean="0"/>
              <a:t>than</a:t>
            </a:r>
            <a:r>
              <a:rPr lang="de-DE" sz="2000" dirty="0" smtClean="0"/>
              <a:t> </a:t>
            </a:r>
            <a:r>
              <a:rPr lang="de-DE" sz="2000" dirty="0" err="1" smtClean="0"/>
              <a:t>for</a:t>
            </a:r>
            <a:r>
              <a:rPr lang="de-DE" sz="2000" dirty="0" smtClean="0"/>
              <a:t> </a:t>
            </a:r>
            <a:r>
              <a:rPr lang="de-DE" sz="2000" dirty="0" err="1" smtClean="0"/>
              <a:t>baseline</a:t>
            </a:r>
            <a:r>
              <a:rPr lang="de-DE" sz="2000" dirty="0" smtClean="0"/>
              <a:t> FEC</a:t>
            </a:r>
          </a:p>
          <a:p>
            <a:pPr lvl="2"/>
            <a:r>
              <a:rPr lang="de-DE" sz="2000" dirty="0" smtClean="0"/>
              <a:t>100% </a:t>
            </a:r>
            <a:r>
              <a:rPr lang="de-DE" sz="2000" dirty="0" err="1" smtClean="0"/>
              <a:t>smaller</a:t>
            </a:r>
            <a:r>
              <a:rPr lang="de-DE" sz="2000" dirty="0" smtClean="0"/>
              <a:t> </a:t>
            </a:r>
            <a:r>
              <a:rPr lang="de-DE" sz="2000" dirty="0" err="1" smtClean="0"/>
              <a:t>than</a:t>
            </a:r>
            <a:r>
              <a:rPr lang="de-DE" sz="2000" dirty="0" smtClean="0"/>
              <a:t> </a:t>
            </a:r>
            <a:r>
              <a:rPr lang="de-DE" sz="2000" dirty="0" err="1" smtClean="0"/>
              <a:t>conv</a:t>
            </a:r>
            <a:r>
              <a:rPr lang="de-DE" sz="2000" dirty="0" smtClean="0"/>
              <a:t>. </a:t>
            </a:r>
            <a:r>
              <a:rPr lang="de-DE" sz="2000" dirty="0" err="1" smtClean="0"/>
              <a:t>code</a:t>
            </a:r>
            <a:r>
              <a:rPr lang="de-DE" sz="2000" dirty="0" smtClean="0"/>
              <a:t> </a:t>
            </a:r>
            <a:r>
              <a:rPr lang="de-DE" sz="2000" dirty="0" err="1" smtClean="0"/>
              <a:t>of</a:t>
            </a:r>
            <a:r>
              <a:rPr lang="de-DE" sz="2000" dirty="0" smtClean="0"/>
              <a:t> same rate 1/4</a:t>
            </a:r>
          </a:p>
          <a:p>
            <a:pPr lvl="1"/>
            <a:r>
              <a:rPr lang="de-DE" sz="2400" dirty="0" smtClean="0"/>
              <a:t>AWGN + </a:t>
            </a:r>
            <a:r>
              <a:rPr lang="de-DE" sz="2400" dirty="0" err="1" smtClean="0"/>
              <a:t>erasure</a:t>
            </a:r>
            <a:r>
              <a:rPr lang="de-DE" sz="2400" dirty="0" smtClean="0"/>
              <a:t>: LDPC </a:t>
            </a:r>
            <a:r>
              <a:rPr lang="de-DE" sz="2400" dirty="0" err="1" smtClean="0"/>
              <a:t>gains</a:t>
            </a:r>
            <a:r>
              <a:rPr lang="de-DE" sz="2400" dirty="0" smtClean="0"/>
              <a:t>: </a:t>
            </a:r>
          </a:p>
          <a:p>
            <a:pPr lvl="2"/>
            <a:r>
              <a:rPr lang="de-DE" sz="2000" dirty="0" smtClean="0"/>
              <a:t>1.54 … 1.75dB vs. </a:t>
            </a:r>
            <a:r>
              <a:rPr lang="de-DE" sz="2000" dirty="0" err="1" smtClean="0"/>
              <a:t>baseline</a:t>
            </a:r>
            <a:r>
              <a:rPr lang="de-DE" sz="2000" dirty="0" smtClean="0"/>
              <a:t> </a:t>
            </a:r>
            <a:r>
              <a:rPr lang="de-DE" sz="2000" dirty="0"/>
              <a:t>FEC</a:t>
            </a:r>
          </a:p>
          <a:p>
            <a:pPr lvl="2"/>
            <a:r>
              <a:rPr lang="de-DE" sz="2000" dirty="0" smtClean="0"/>
              <a:t>1.21 … 1.36dB vs. </a:t>
            </a:r>
            <a:r>
              <a:rPr lang="de-DE" sz="2000" dirty="0" err="1" smtClean="0"/>
              <a:t>conv</a:t>
            </a:r>
            <a:r>
              <a:rPr lang="de-DE" sz="2000" dirty="0"/>
              <a:t>. </a:t>
            </a:r>
            <a:r>
              <a:rPr lang="de-DE" sz="2000" dirty="0" err="1"/>
              <a:t>code</a:t>
            </a:r>
            <a:r>
              <a:rPr lang="de-DE" sz="2000" dirty="0"/>
              <a:t> </a:t>
            </a:r>
            <a:r>
              <a:rPr lang="de-DE" sz="2000" dirty="0" err="1"/>
              <a:t>of</a:t>
            </a:r>
            <a:r>
              <a:rPr lang="de-DE" sz="2000" dirty="0"/>
              <a:t> same rate 1/4</a:t>
            </a:r>
          </a:p>
          <a:p>
            <a:pPr lvl="1"/>
            <a:r>
              <a:rPr lang="de-DE" dirty="0" smtClean="0"/>
              <a:t>mobile </a:t>
            </a:r>
            <a:r>
              <a:rPr lang="de-DE" dirty="0" err="1" smtClean="0"/>
              <a:t>fading</a:t>
            </a:r>
            <a:r>
              <a:rPr lang="de-DE" dirty="0" smtClean="0"/>
              <a:t> </a:t>
            </a:r>
            <a:r>
              <a:rPr lang="de-DE" dirty="0" err="1" smtClean="0"/>
              <a:t>channel</a:t>
            </a:r>
            <a:r>
              <a:rPr lang="de-DE" dirty="0" smtClean="0"/>
              <a:t> </a:t>
            </a:r>
            <a:r>
              <a:rPr lang="de-DE" dirty="0" err="1" smtClean="0"/>
              <a:t>with</a:t>
            </a:r>
            <a:r>
              <a:rPr lang="de-DE" dirty="0" smtClean="0"/>
              <a:t> ideal </a:t>
            </a:r>
            <a:r>
              <a:rPr lang="de-DE" dirty="0" err="1" smtClean="0"/>
              <a:t>interleaver</a:t>
            </a:r>
            <a:endParaRPr lang="de-DE" dirty="0" smtClean="0"/>
          </a:p>
          <a:p>
            <a:pPr lvl="2"/>
            <a:r>
              <a:rPr lang="de-DE" sz="2000" dirty="0" smtClean="0"/>
              <a:t>2.75dB </a:t>
            </a:r>
            <a:r>
              <a:rPr lang="de-DE" sz="2000" dirty="0" err="1" smtClean="0"/>
              <a:t>gain</a:t>
            </a:r>
            <a:r>
              <a:rPr lang="de-DE" sz="2000" dirty="0" smtClean="0"/>
              <a:t> vs</a:t>
            </a:r>
            <a:r>
              <a:rPr lang="de-DE" sz="2000" dirty="0"/>
              <a:t>. </a:t>
            </a:r>
            <a:r>
              <a:rPr lang="de-DE" sz="2000" dirty="0" err="1"/>
              <a:t>baseline</a:t>
            </a:r>
            <a:r>
              <a:rPr lang="de-DE" sz="2000" dirty="0"/>
              <a:t> FEC</a:t>
            </a:r>
          </a:p>
          <a:p>
            <a:pPr lvl="2"/>
            <a:r>
              <a:rPr lang="de-DE" sz="2000" dirty="0" smtClean="0"/>
              <a:t>0.25dB </a:t>
            </a:r>
            <a:r>
              <a:rPr lang="de-DE" sz="2000" dirty="0" err="1" smtClean="0"/>
              <a:t>loss</a:t>
            </a:r>
            <a:r>
              <a:rPr lang="de-DE" sz="2000" smtClean="0"/>
              <a:t> vs</a:t>
            </a:r>
            <a:r>
              <a:rPr lang="de-DE" sz="2000" dirty="0"/>
              <a:t>. </a:t>
            </a:r>
            <a:r>
              <a:rPr lang="de-DE" sz="2000" dirty="0" err="1"/>
              <a:t>conv</a:t>
            </a:r>
            <a:r>
              <a:rPr lang="de-DE" sz="2000" dirty="0"/>
              <a:t>. </a:t>
            </a:r>
            <a:r>
              <a:rPr lang="de-DE" sz="2000" dirty="0" err="1"/>
              <a:t>code</a:t>
            </a:r>
            <a:r>
              <a:rPr lang="de-DE" sz="2000" dirty="0"/>
              <a:t> </a:t>
            </a:r>
            <a:r>
              <a:rPr lang="de-DE" sz="2000" dirty="0" err="1"/>
              <a:t>of</a:t>
            </a:r>
            <a:r>
              <a:rPr lang="de-DE" sz="2000" dirty="0"/>
              <a:t> same rate 1/4</a:t>
            </a:r>
          </a:p>
          <a:p>
            <a:pPr lvl="1"/>
            <a:endParaRPr lang="de-DE" dirty="0" smtClean="0"/>
          </a:p>
          <a:p>
            <a:pPr lvl="2"/>
            <a:endParaRPr lang="en-US" sz="2000" dirty="0"/>
          </a:p>
        </p:txBody>
      </p:sp>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15</a:t>
            </a:fld>
            <a:endParaRPr lang="en-US" altLang="en-US"/>
          </a:p>
        </p:txBody>
      </p:sp>
    </p:spTree>
    <p:extLst>
      <p:ext uri="{BB962C8B-B14F-4D97-AF65-F5344CB8AC3E}">
        <p14:creationId xmlns:p14="http://schemas.microsoft.com/office/powerpoint/2010/main" val="2706134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504C5EA1-E66F-43D1-8501-60E9A71D4A53}" type="slidenum">
              <a:rPr lang="en-US" altLang="en-US"/>
              <a:pPr/>
              <a:t>2</a:t>
            </a:fld>
            <a:endParaRPr lang="en-US" altLang="en-US"/>
          </a:p>
        </p:txBody>
      </p:sp>
      <p:sp>
        <p:nvSpPr>
          <p:cNvPr id="3077" name="Rectangle 2"/>
          <p:cNvSpPr>
            <a:spLocks noGrp="1" noChangeArrowheads="1"/>
          </p:cNvSpPr>
          <p:nvPr>
            <p:ph type="ctrTitle"/>
          </p:nvPr>
        </p:nvSpPr>
        <p:spPr>
          <a:xfrm>
            <a:off x="685800" y="2286000"/>
            <a:ext cx="7772400" cy="1143000"/>
          </a:xfrm>
        </p:spPr>
        <p:txBody>
          <a:bodyPr/>
          <a:lstStyle/>
          <a:p>
            <a:r>
              <a:rPr lang="en-US" altLang="ko-KR" b="1" dirty="0" smtClean="0"/>
              <a:t>Proposal of LDPC (Low Density Parity Check) Code for LPWA</a:t>
            </a:r>
            <a:br>
              <a:rPr lang="en-US" altLang="ko-KR" b="1" dirty="0" smtClean="0"/>
            </a:br>
            <a:r>
              <a:rPr lang="en-US" altLang="ko-KR" b="1" dirty="0" smtClean="0"/>
              <a:t>-- </a:t>
            </a:r>
            <a:br>
              <a:rPr lang="en-US" altLang="ko-KR" b="1" dirty="0" smtClean="0"/>
            </a:br>
            <a:r>
              <a:rPr lang="en-US" altLang="ko-KR" b="1" dirty="0" smtClean="0"/>
              <a:t>new results</a:t>
            </a:r>
            <a:r>
              <a:rPr lang="ko-KR" altLang="en-US" b="1" dirty="0" smtClean="0"/>
              <a:t/>
            </a:r>
            <a:br>
              <a:rPr lang="ko-KR" altLang="en-US" b="1" dirty="0" smtClean="0"/>
            </a:br>
            <a:endParaRPr lang="en-US" altLang="en-US" dirty="0" smtClean="0"/>
          </a:p>
        </p:txBody>
      </p:sp>
      <p:sp>
        <p:nvSpPr>
          <p:cNvPr id="3078" name="Rectangle 3"/>
          <p:cNvSpPr>
            <a:spLocks noGrp="1" noChangeArrowheads="1"/>
          </p:cNvSpPr>
          <p:nvPr>
            <p:ph type="subTitle" idx="1"/>
          </p:nvPr>
        </p:nvSpPr>
        <p:spPr/>
        <p:txBody>
          <a:bodyPr/>
          <a:lstStyle/>
          <a:p>
            <a:r>
              <a:rPr lang="en-US" altLang="zh-CN" sz="1800">
                <a:solidFill>
                  <a:schemeClr val="tx1">
                    <a:lumMod val="85000"/>
                    <a:lumOff val="15000"/>
                  </a:schemeClr>
                </a:solidFill>
                <a:ea typeface="宋体" charset="-122"/>
              </a:rPr>
              <a:t>Seiji Kobayashi</a:t>
            </a:r>
            <a:r>
              <a:rPr lang="en-GB" sz="1800"/>
              <a:t> (Sony Semiconductor Solutions Corporation), Nabil Loghin (Sony European Technology Center, Stuttgart, Germany) and  Ryoji Ikegaya (Sony Semiconductor Solutions Corporation)</a:t>
            </a:r>
            <a:endParaRPr lang="en-US" altLang="ko-KR" sz="1800"/>
          </a:p>
          <a:p>
            <a:endParaRPr lang="en-US" altLang="en-US" sz="1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3</a:t>
            </a:fld>
            <a:endParaRPr lang="en-US" altLang="en-US"/>
          </a:p>
        </p:txBody>
      </p:sp>
      <p:sp>
        <p:nvSpPr>
          <p:cNvPr id="7"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802.15.4k Forward Error Correction</a:t>
            </a:r>
            <a:endParaRPr lang="ko-KR" altLang="en-US" sz="3600" b="1" dirty="0">
              <a:latin typeface="+mj-ea"/>
              <a:ea typeface="+mj-ea"/>
              <a:cs typeface="Arial" panose="020B0604020202020204" pitchFamily="34" charset="0"/>
            </a:endParaRPr>
          </a:p>
        </p:txBody>
      </p:sp>
      <p:sp>
        <p:nvSpPr>
          <p:cNvPr id="8"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685800" y="4401417"/>
            <a:ext cx="8005301" cy="204257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Rate ½ convolutional coding with constraint length K = 7 has been specified in 802.15.4k.</a:t>
            </a:r>
            <a:endParaRPr lang="en-US" altLang="ko-KR" sz="1600" dirty="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In a practical implimentation, additional 6 bits are needed as a purpose of  “termination”, which increases  redundancy.  6bits of redundant information is not negligible for a system with small-size payload. </a:t>
            </a:r>
            <a:endParaRPr lang="en-US" altLang="ko-KR" sz="1600" dirty="0">
              <a:solidFill>
                <a:srgbClr val="000000"/>
              </a:solidFill>
            </a:endParaRPr>
          </a:p>
        </p:txBody>
      </p:sp>
      <p:sp>
        <p:nvSpPr>
          <p:cNvPr id="10" name="Rectangle 31">
            <a:extLst>
              <a:ext uri="{FF2B5EF4-FFF2-40B4-BE49-F238E27FC236}">
                <a16:creationId xmlns="" xmlns:a16="http://schemas.microsoft.com/office/drawing/2014/main" id="{D97F2771-B955-4663-B941-4A46FB9B6E6D}"/>
              </a:ext>
            </a:extLst>
          </p:cNvPr>
          <p:cNvSpPr/>
          <p:nvPr/>
        </p:nvSpPr>
        <p:spPr>
          <a:xfrm>
            <a:off x="1187624" y="1585211"/>
            <a:ext cx="2304255" cy="338554"/>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smtClean="0"/>
              <a:t>Current FEC scheme</a:t>
            </a:r>
            <a:endParaRPr lang="en-GB" sz="1600" b="1" dirty="0"/>
          </a:p>
        </p:txBody>
      </p:sp>
      <p:sp>
        <p:nvSpPr>
          <p:cNvPr id="11" name="正方形/長方形 10"/>
          <p:cNvSpPr/>
          <p:nvPr/>
        </p:nvSpPr>
        <p:spPr bwMode="auto">
          <a:xfrm>
            <a:off x="3205577"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k-1</a:t>
            </a:r>
          </a:p>
        </p:txBody>
      </p:sp>
      <p:sp>
        <p:nvSpPr>
          <p:cNvPr id="12" name="正方形/長方形 11"/>
          <p:cNvSpPr/>
          <p:nvPr/>
        </p:nvSpPr>
        <p:spPr bwMode="auto">
          <a:xfrm>
            <a:off x="3637626"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k-2</a:t>
            </a:r>
          </a:p>
        </p:txBody>
      </p:sp>
      <p:sp>
        <p:nvSpPr>
          <p:cNvPr id="13" name="正方形/長方形 12"/>
          <p:cNvSpPr/>
          <p:nvPr/>
        </p:nvSpPr>
        <p:spPr bwMode="auto">
          <a:xfrm>
            <a:off x="4069675"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k-3</a:t>
            </a:r>
          </a:p>
        </p:txBody>
      </p:sp>
      <p:sp>
        <p:nvSpPr>
          <p:cNvPr id="14" name="正方形/長方形 13"/>
          <p:cNvSpPr/>
          <p:nvPr/>
        </p:nvSpPr>
        <p:spPr bwMode="auto">
          <a:xfrm>
            <a:off x="4501724"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k-4</a:t>
            </a:r>
          </a:p>
        </p:txBody>
      </p:sp>
      <p:sp>
        <p:nvSpPr>
          <p:cNvPr id="15" name="正方形/長方形 14"/>
          <p:cNvSpPr/>
          <p:nvPr/>
        </p:nvSpPr>
        <p:spPr bwMode="auto">
          <a:xfrm>
            <a:off x="4933773"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k-5</a:t>
            </a:r>
          </a:p>
        </p:txBody>
      </p:sp>
      <p:sp>
        <p:nvSpPr>
          <p:cNvPr id="16" name="正方形/長方形 15"/>
          <p:cNvSpPr/>
          <p:nvPr/>
        </p:nvSpPr>
        <p:spPr bwMode="auto">
          <a:xfrm>
            <a:off x="5365822"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k-6</a:t>
            </a:r>
          </a:p>
        </p:txBody>
      </p:sp>
      <p:sp>
        <p:nvSpPr>
          <p:cNvPr id="17" name="正方形/長方形 16"/>
          <p:cNvSpPr/>
          <p:nvPr/>
        </p:nvSpPr>
        <p:spPr bwMode="auto">
          <a:xfrm>
            <a:off x="2014977" y="2856707"/>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a:t>
            </a:r>
          </a:p>
        </p:txBody>
      </p:sp>
      <p:cxnSp>
        <p:nvCxnSpPr>
          <p:cNvPr id="18" name="直線矢印コネクタ 17"/>
          <p:cNvCxnSpPr>
            <a:stCxn id="17" idx="3"/>
          </p:cNvCxnSpPr>
          <p:nvPr/>
        </p:nvCxnSpPr>
        <p:spPr bwMode="auto">
          <a:xfrm>
            <a:off x="2447026" y="3036727"/>
            <a:ext cx="758551"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19" name="円/楕円 18"/>
          <p:cNvSpPr/>
          <p:nvPr/>
        </p:nvSpPr>
        <p:spPr bwMode="auto">
          <a:xfrm>
            <a:off x="3780398" y="2422376"/>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4213966" y="2422375"/>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5076545" y="2422376"/>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5508594" y="2422374"/>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3353498" y="3520578"/>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3787066" y="3520577"/>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5" name="円/楕円 24"/>
          <p:cNvSpPr/>
          <p:nvPr/>
        </p:nvSpPr>
        <p:spPr bwMode="auto">
          <a:xfrm>
            <a:off x="4212447" y="3520578"/>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6" name="円/楕円 25"/>
          <p:cNvSpPr/>
          <p:nvPr/>
        </p:nvSpPr>
        <p:spPr bwMode="auto">
          <a:xfrm>
            <a:off x="5508594" y="3527533"/>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cxnSp>
        <p:nvCxnSpPr>
          <p:cNvPr id="27" name="直線コネクタ 26"/>
          <p:cNvCxnSpPr/>
          <p:nvPr/>
        </p:nvCxnSpPr>
        <p:spPr bwMode="auto">
          <a:xfrm>
            <a:off x="2799834" y="2504248"/>
            <a:ext cx="0" cy="1098631"/>
          </a:xfrm>
          <a:prstGeom prst="line">
            <a:avLst/>
          </a:prstGeom>
          <a:solidFill>
            <a:schemeClr val="accent1"/>
          </a:solidFill>
          <a:ln w="19050" cap="flat" cmpd="sng" algn="ctr">
            <a:solidFill>
              <a:schemeClr val="tx1"/>
            </a:solidFill>
            <a:prstDash val="solid"/>
            <a:round/>
            <a:headEnd type="none" w="sm" len="sm"/>
            <a:tailEnd type="none"/>
          </a:ln>
          <a:effectLst/>
        </p:spPr>
      </p:cxnSp>
      <p:cxnSp>
        <p:nvCxnSpPr>
          <p:cNvPr id="28" name="直線矢印コネクタ 27"/>
          <p:cNvCxnSpPr>
            <a:endCxn id="19" idx="2"/>
          </p:cNvCxnSpPr>
          <p:nvPr/>
        </p:nvCxnSpPr>
        <p:spPr bwMode="auto">
          <a:xfrm>
            <a:off x="2799834" y="2497721"/>
            <a:ext cx="980564"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29" name="直線矢印コネクタ 28"/>
          <p:cNvCxnSpPr>
            <a:stCxn id="19" idx="6"/>
            <a:endCxn id="20" idx="2"/>
          </p:cNvCxnSpPr>
          <p:nvPr/>
        </p:nvCxnSpPr>
        <p:spPr bwMode="auto">
          <a:xfrm flipV="1">
            <a:off x="3926902" y="2497720"/>
            <a:ext cx="287064"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0" name="直線矢印コネクタ 29"/>
          <p:cNvCxnSpPr>
            <a:stCxn id="20" idx="6"/>
            <a:endCxn id="21" idx="2"/>
          </p:cNvCxnSpPr>
          <p:nvPr/>
        </p:nvCxnSpPr>
        <p:spPr bwMode="auto">
          <a:xfrm>
            <a:off x="4360470" y="2497720"/>
            <a:ext cx="716075"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1" name="直線矢印コネクタ 30"/>
          <p:cNvCxnSpPr>
            <a:stCxn id="21" idx="6"/>
            <a:endCxn id="22" idx="2"/>
          </p:cNvCxnSpPr>
          <p:nvPr/>
        </p:nvCxnSpPr>
        <p:spPr bwMode="auto">
          <a:xfrm flipV="1">
            <a:off x="5223049" y="2497719"/>
            <a:ext cx="285545" cy="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2" name="直線矢印コネクタ 31"/>
          <p:cNvCxnSpPr>
            <a:endCxn id="23" idx="2"/>
          </p:cNvCxnSpPr>
          <p:nvPr/>
        </p:nvCxnSpPr>
        <p:spPr bwMode="auto">
          <a:xfrm flipV="1">
            <a:off x="2799834" y="3595923"/>
            <a:ext cx="553664" cy="69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3" name="直線矢印コネクタ 32"/>
          <p:cNvCxnSpPr>
            <a:stCxn id="23" idx="6"/>
            <a:endCxn id="24" idx="2"/>
          </p:cNvCxnSpPr>
          <p:nvPr/>
        </p:nvCxnSpPr>
        <p:spPr bwMode="auto">
          <a:xfrm flipV="1">
            <a:off x="3500002" y="3595922"/>
            <a:ext cx="287064"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4" name="直線矢印コネクタ 33"/>
          <p:cNvCxnSpPr/>
          <p:nvPr/>
        </p:nvCxnSpPr>
        <p:spPr bwMode="auto">
          <a:xfrm>
            <a:off x="3952823" y="3594817"/>
            <a:ext cx="270726" cy="69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5" name="直線矢印コネクタ 34"/>
          <p:cNvCxnSpPr>
            <a:endCxn id="26" idx="2"/>
          </p:cNvCxnSpPr>
          <p:nvPr/>
        </p:nvCxnSpPr>
        <p:spPr bwMode="auto">
          <a:xfrm>
            <a:off x="4352304" y="3593711"/>
            <a:ext cx="1156290" cy="9167"/>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6" name="直線矢印コネクタ 35"/>
          <p:cNvCxnSpPr/>
          <p:nvPr/>
        </p:nvCxnSpPr>
        <p:spPr bwMode="auto">
          <a:xfrm>
            <a:off x="5655098" y="2504250"/>
            <a:ext cx="1162233"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a:off x="5655098" y="3602879"/>
            <a:ext cx="1162233"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8" name="直線矢印コネクタ 37"/>
          <p:cNvCxnSpPr>
            <a:stCxn id="12" idx="0"/>
            <a:endCxn id="19" idx="4"/>
          </p:cNvCxnSpPr>
          <p:nvPr/>
        </p:nvCxnSpPr>
        <p:spPr bwMode="auto">
          <a:xfrm flipH="1" flipV="1">
            <a:off x="3853650" y="2573065"/>
            <a:ext cx="1" cy="28364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9" name="直線矢印コネクタ 38"/>
          <p:cNvCxnSpPr>
            <a:stCxn id="13" idx="0"/>
            <a:endCxn id="20" idx="4"/>
          </p:cNvCxnSpPr>
          <p:nvPr/>
        </p:nvCxnSpPr>
        <p:spPr bwMode="auto">
          <a:xfrm flipV="1">
            <a:off x="4285700" y="2573064"/>
            <a:ext cx="1518" cy="283643"/>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0" name="直線矢印コネクタ 39"/>
          <p:cNvCxnSpPr>
            <a:stCxn id="15" idx="0"/>
            <a:endCxn id="21" idx="4"/>
          </p:cNvCxnSpPr>
          <p:nvPr/>
        </p:nvCxnSpPr>
        <p:spPr bwMode="auto">
          <a:xfrm flipH="1" flipV="1">
            <a:off x="5149797" y="2573065"/>
            <a:ext cx="1" cy="28364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1" name="直線矢印コネクタ 40"/>
          <p:cNvCxnSpPr>
            <a:stCxn id="16" idx="0"/>
            <a:endCxn id="22" idx="4"/>
          </p:cNvCxnSpPr>
          <p:nvPr/>
        </p:nvCxnSpPr>
        <p:spPr bwMode="auto">
          <a:xfrm flipH="1" flipV="1">
            <a:off x="5581846" y="2573063"/>
            <a:ext cx="1" cy="283644"/>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2" name="直線矢印コネクタ 41"/>
          <p:cNvCxnSpPr>
            <a:stCxn id="11" idx="2"/>
            <a:endCxn id="23" idx="0"/>
          </p:cNvCxnSpPr>
          <p:nvPr/>
        </p:nvCxnSpPr>
        <p:spPr bwMode="auto">
          <a:xfrm>
            <a:off x="3421602" y="3216747"/>
            <a:ext cx="5148" cy="30383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3" name="直線矢印コネクタ 42"/>
          <p:cNvCxnSpPr>
            <a:stCxn id="12" idx="2"/>
            <a:endCxn id="24" idx="0"/>
          </p:cNvCxnSpPr>
          <p:nvPr/>
        </p:nvCxnSpPr>
        <p:spPr bwMode="auto">
          <a:xfrm>
            <a:off x="3853651" y="3216747"/>
            <a:ext cx="6667" cy="30383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4" name="直線矢印コネクタ 43"/>
          <p:cNvCxnSpPr>
            <a:stCxn id="13" idx="2"/>
            <a:endCxn id="25" idx="0"/>
          </p:cNvCxnSpPr>
          <p:nvPr/>
        </p:nvCxnSpPr>
        <p:spPr bwMode="auto">
          <a:xfrm flipH="1">
            <a:off x="4285699" y="3216747"/>
            <a:ext cx="1" cy="30383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5" name="直線矢印コネクタ 44"/>
          <p:cNvCxnSpPr>
            <a:stCxn id="16" idx="2"/>
            <a:endCxn id="26" idx="0"/>
          </p:cNvCxnSpPr>
          <p:nvPr/>
        </p:nvCxnSpPr>
        <p:spPr bwMode="auto">
          <a:xfrm flipH="1">
            <a:off x="5581846" y="3216747"/>
            <a:ext cx="1" cy="310786"/>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46" name="正方形/長方形 45"/>
          <p:cNvSpPr/>
          <p:nvPr/>
        </p:nvSpPr>
        <p:spPr bwMode="auto">
          <a:xfrm>
            <a:off x="6817331" y="2317698"/>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a</a:t>
            </a:r>
            <a:r>
              <a:rPr kumimoji="0" lang="en-US" sz="1600" b="0" i="0" u="none" strike="noStrike" cap="none" normalizeH="0" baseline="-25000" smtClean="0">
                <a:ln>
                  <a:noFill/>
                </a:ln>
                <a:solidFill>
                  <a:schemeClr val="tx1"/>
                </a:solidFill>
                <a:effectLst/>
                <a:latin typeface="Times New Roman" pitchFamily="18" charset="0"/>
              </a:rPr>
              <a:t>k</a:t>
            </a:r>
          </a:p>
        </p:txBody>
      </p:sp>
      <p:sp>
        <p:nvSpPr>
          <p:cNvPr id="47" name="正方形/長方形 46"/>
          <p:cNvSpPr/>
          <p:nvPr/>
        </p:nvSpPr>
        <p:spPr bwMode="auto">
          <a:xfrm>
            <a:off x="6845419" y="3422859"/>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a</a:t>
            </a:r>
            <a:r>
              <a:rPr kumimoji="0" lang="en-US" sz="1600" b="0" i="0" u="none" strike="noStrike" cap="none" normalizeH="0" baseline="-25000" smtClean="0">
                <a:ln>
                  <a:noFill/>
                </a:ln>
                <a:solidFill>
                  <a:schemeClr val="tx1"/>
                </a:solidFill>
                <a:effectLst/>
                <a:latin typeface="Times New Roman" pitchFamily="18" charset="0"/>
              </a:rPr>
              <a:t>k</a:t>
            </a:r>
          </a:p>
        </p:txBody>
      </p:sp>
      <p:sp>
        <p:nvSpPr>
          <p:cNvPr id="48" name="テキスト ボックス 47"/>
          <p:cNvSpPr txBox="1"/>
          <p:nvPr/>
        </p:nvSpPr>
        <p:spPr>
          <a:xfrm>
            <a:off x="6996252" y="3385096"/>
            <a:ext cx="255198" cy="261610"/>
          </a:xfrm>
          <a:prstGeom prst="rect">
            <a:avLst/>
          </a:prstGeom>
          <a:noFill/>
        </p:spPr>
        <p:txBody>
          <a:bodyPr wrap="none" rtlCol="0">
            <a:spAutoFit/>
          </a:bodyPr>
          <a:lstStyle/>
          <a:p>
            <a:r>
              <a:rPr lang="en-US" sz="1100" smtClean="0"/>
              <a:t>1</a:t>
            </a:r>
            <a:endParaRPr lang="en-US" sz="1100"/>
          </a:p>
        </p:txBody>
      </p:sp>
      <p:sp>
        <p:nvSpPr>
          <p:cNvPr id="49" name="テキスト ボックス 48"/>
          <p:cNvSpPr txBox="1"/>
          <p:nvPr/>
        </p:nvSpPr>
        <p:spPr>
          <a:xfrm>
            <a:off x="6959149" y="2279598"/>
            <a:ext cx="255198" cy="261610"/>
          </a:xfrm>
          <a:prstGeom prst="rect">
            <a:avLst/>
          </a:prstGeom>
          <a:noFill/>
        </p:spPr>
        <p:txBody>
          <a:bodyPr wrap="none" rtlCol="0">
            <a:spAutoFit/>
          </a:bodyPr>
          <a:lstStyle/>
          <a:p>
            <a:r>
              <a:rPr lang="en-US" sz="1100" smtClean="0"/>
              <a:t>0</a:t>
            </a:r>
            <a:endParaRPr lang="en-US" sz="11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4</a:t>
            </a:fld>
            <a:endParaRPr lang="en-US" altLang="en-US"/>
          </a:p>
        </p:txBody>
      </p:sp>
      <p:sp>
        <p:nvSpPr>
          <p:cNvPr id="11"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LDPC (Rate ¼) performance comparison  </a:t>
            </a:r>
            <a:endParaRPr lang="ko-KR" altLang="en-US" sz="3600" b="1" dirty="0">
              <a:latin typeface="+mj-ea"/>
              <a:ea typeface="+mj-ea"/>
              <a:cs typeface="Arial" panose="020B0604020202020204" pitchFamily="34" charset="0"/>
            </a:endParaRPr>
          </a:p>
        </p:txBody>
      </p:sp>
      <p:sp>
        <p:nvSpPr>
          <p:cNvPr id="12"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755576" y="5836711"/>
            <a:ext cx="8005301" cy="616626"/>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In an example shown above, the LDPC (Rate ¼) outperforms 1.2dB (at BER=10</a:t>
            </a:r>
            <a:r>
              <a:rPr lang="en-US" altLang="ko-KR" sz="1600" baseline="30000" smtClean="0">
                <a:solidFill>
                  <a:srgbClr val="000000"/>
                </a:solidFill>
              </a:rPr>
              <a:t>-4</a:t>
            </a:r>
            <a:r>
              <a:rPr lang="en-US" altLang="ko-KR" sz="1600" smtClean="0">
                <a:solidFill>
                  <a:srgbClr val="000000"/>
                </a:solidFill>
              </a:rPr>
              <a:t> ) against Rate ½ convolutional code.</a:t>
            </a: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5" y="1753589"/>
            <a:ext cx="5778802" cy="3848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a:xfrm>
            <a:off x="3347864" y="1426373"/>
            <a:ext cx="5544616" cy="230832"/>
          </a:xfrm>
          <a:prstGeom prst="rect">
            <a:avLst/>
          </a:prstGeom>
        </p:spPr>
        <p:txBody>
          <a:bodyPr wrap="square">
            <a:spAutoFit/>
          </a:bodyPr>
          <a:lstStyle/>
          <a:p>
            <a:r>
              <a:rPr lang="en-US" altLang="en-US" sz="900" dirty="0" smtClean="0">
                <a:cs typeface="Times New Roman" panose="02020603050405020304" pitchFamily="18" charset="0"/>
              </a:rPr>
              <a:t>Reference: “</a:t>
            </a:r>
            <a:r>
              <a:rPr lang="en-US" altLang="en-US" sz="900" i="1" u="sng" dirty="0" smtClean="0">
                <a:cs typeface="Times New Roman" panose="02020603050405020304" pitchFamily="18" charset="0"/>
              </a:rPr>
              <a:t>A </a:t>
            </a:r>
            <a:r>
              <a:rPr lang="en-US" altLang="en-US" sz="900" i="1" u="sng" dirty="0">
                <a:cs typeface="Times New Roman" panose="02020603050405020304" pitchFamily="18" charset="0"/>
              </a:rPr>
              <a:t>GPS Synchronized, Long-Range Uplink-Only Radio </a:t>
            </a:r>
            <a:r>
              <a:rPr lang="en-US" altLang="en-US" sz="900" i="1" u="sng" dirty="0" smtClean="0">
                <a:cs typeface="Times New Roman" panose="02020603050405020304" pitchFamily="18" charset="0"/>
              </a:rPr>
              <a:t>Designed </a:t>
            </a:r>
            <a:r>
              <a:rPr lang="en-US" altLang="en-US" sz="900" i="1" u="sng" dirty="0">
                <a:cs typeface="Times New Roman" panose="02020603050405020304" pitchFamily="18" charset="0"/>
              </a:rPr>
              <a:t>for </a:t>
            </a:r>
            <a:r>
              <a:rPr lang="en-US" altLang="en-US" sz="900" i="1" u="sng" dirty="0" err="1" smtClean="0">
                <a:cs typeface="Times New Roman" panose="02020603050405020304" pitchFamily="18" charset="0"/>
              </a:rPr>
              <a:t>IoT</a:t>
            </a:r>
            <a:r>
              <a:rPr lang="en-US" altLang="en-US" sz="900" dirty="0" smtClean="0">
                <a:cs typeface="Times New Roman" panose="02020603050405020304" pitchFamily="18" charset="0"/>
              </a:rPr>
              <a:t>,“  ICC2018 (SAC-</a:t>
            </a:r>
            <a:r>
              <a:rPr lang="en-US" altLang="en-US" sz="900" dirty="0" err="1" smtClean="0">
                <a:cs typeface="Times New Roman" panose="02020603050405020304" pitchFamily="18" charset="0"/>
              </a:rPr>
              <a:t>IoT</a:t>
            </a:r>
            <a:r>
              <a:rPr lang="en-US" altLang="en-US" sz="900" dirty="0" smtClean="0">
                <a:cs typeface="Times New Roman" panose="02020603050405020304" pitchFamily="18" charset="0"/>
              </a:rPr>
              <a:t> 01)</a:t>
            </a:r>
            <a:endParaRPr lang="en-US" altLang="en-US" sz="900" dirty="0">
              <a:cs typeface="Times New Roman" panose="02020603050405020304" pitchFamily="18" charset="0"/>
            </a:endParaRPr>
          </a:p>
        </p:txBody>
      </p:sp>
      <p:cxnSp>
        <p:nvCxnSpPr>
          <p:cNvPr id="15" name="直線矢印コネクタ 14"/>
          <p:cNvCxnSpPr/>
          <p:nvPr/>
        </p:nvCxnSpPr>
        <p:spPr bwMode="auto">
          <a:xfrm flipH="1">
            <a:off x="3881111" y="3709531"/>
            <a:ext cx="882949" cy="0"/>
          </a:xfrm>
          <a:prstGeom prst="straightConnector1">
            <a:avLst/>
          </a:prstGeom>
          <a:solidFill>
            <a:schemeClr val="accent1"/>
          </a:solidFill>
          <a:ln w="38100" cap="flat" cmpd="sng" algn="ctr">
            <a:solidFill>
              <a:schemeClr val="tx1"/>
            </a:solidFill>
            <a:prstDash val="solid"/>
            <a:round/>
            <a:headEnd type="none" w="sm" len="sm"/>
            <a:tailEnd type="arrow"/>
          </a:ln>
          <a:effectLst/>
        </p:spPr>
      </p:cxnSp>
      <p:sp>
        <p:nvSpPr>
          <p:cNvPr id="16" name="テキスト ボックス 15"/>
          <p:cNvSpPr txBox="1"/>
          <p:nvPr/>
        </p:nvSpPr>
        <p:spPr>
          <a:xfrm>
            <a:off x="3262031" y="3554073"/>
            <a:ext cx="619080" cy="307777"/>
          </a:xfrm>
          <a:prstGeom prst="rect">
            <a:avLst/>
          </a:prstGeom>
          <a:noFill/>
        </p:spPr>
        <p:txBody>
          <a:bodyPr wrap="none" rtlCol="0">
            <a:spAutoFit/>
          </a:bodyPr>
          <a:lstStyle/>
          <a:p>
            <a:r>
              <a:rPr lang="en-US" sz="1400" smtClean="0"/>
              <a:t>1.2dB</a:t>
            </a:r>
            <a:endParaRPr lang="en-US" sz="1400"/>
          </a:p>
        </p:txBody>
      </p:sp>
    </p:spTree>
    <p:extLst>
      <p:ext uri="{BB962C8B-B14F-4D97-AF65-F5344CB8AC3E}">
        <p14:creationId xmlns:p14="http://schemas.microsoft.com/office/powerpoint/2010/main" val="808922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5</a:t>
            </a:fld>
            <a:endParaRPr lang="en-US" altLang="en-US"/>
          </a:p>
        </p:txBody>
      </p:sp>
      <p:sp>
        <p:nvSpPr>
          <p:cNvPr id="17"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LDPC Rate (1/4) for 802.15.4w </a:t>
            </a:r>
            <a:endParaRPr lang="ko-KR" altLang="en-US" sz="3600" b="1" dirty="0">
              <a:latin typeface="+mj-ea"/>
              <a:ea typeface="+mj-ea"/>
              <a:cs typeface="Arial" panose="020B0604020202020204" pitchFamily="34" charset="0"/>
            </a:endParaRPr>
          </a:p>
        </p:txBody>
      </p:sp>
      <p:sp>
        <p:nvSpPr>
          <p:cNvPr id="18" name="Rectangle 31">
            <a:extLst>
              <a:ext uri="{FF2B5EF4-FFF2-40B4-BE49-F238E27FC236}">
                <a16:creationId xmlns="" xmlns:a16="http://schemas.microsoft.com/office/drawing/2014/main" id="{D97F2771-B955-4663-B941-4A46FB9B6E6D}"/>
              </a:ext>
            </a:extLst>
          </p:cNvPr>
          <p:cNvSpPr/>
          <p:nvPr/>
        </p:nvSpPr>
        <p:spPr>
          <a:xfrm>
            <a:off x="203010" y="1392221"/>
            <a:ext cx="1296144" cy="338554"/>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GB" sz="1600" b="1" dirty="0" smtClean="0"/>
              <a:t>Proposal</a:t>
            </a:r>
            <a:endParaRPr lang="en-GB" sz="1600" b="1" dirty="0"/>
          </a:p>
        </p:txBody>
      </p:sp>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8546" y="1988840"/>
            <a:ext cx="6310313"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7280" y="3545581"/>
            <a:ext cx="2771775"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1" name="表 20"/>
          <p:cNvGraphicFramePr>
            <a:graphicFrameLocks noGrp="1"/>
          </p:cNvGraphicFramePr>
          <p:nvPr>
            <p:extLst>
              <p:ext uri="{D42A27DB-BD31-4B8C-83A1-F6EECF244321}">
                <p14:modId xmlns:p14="http://schemas.microsoft.com/office/powerpoint/2010/main" val="997156167"/>
              </p:ext>
            </p:extLst>
          </p:nvPr>
        </p:nvGraphicFramePr>
        <p:xfrm>
          <a:off x="992636" y="3645024"/>
          <a:ext cx="3610740" cy="2590800"/>
        </p:xfrm>
        <a:graphic>
          <a:graphicData uri="http://schemas.openxmlformats.org/drawingml/2006/table">
            <a:tbl>
              <a:tblPr firstRow="1" firstCol="1" bandRow="1"/>
              <a:tblGrid>
                <a:gridCol w="422975">
                  <a:extLst>
                    <a:ext uri="{9D8B030D-6E8A-4147-A177-3AD203B41FA5}">
                      <a16:colId xmlns="" xmlns:a16="http://schemas.microsoft.com/office/drawing/2014/main" val="20000"/>
                    </a:ext>
                  </a:extLst>
                </a:gridCol>
                <a:gridCol w="275393">
                  <a:extLst>
                    <a:ext uri="{9D8B030D-6E8A-4147-A177-3AD203B41FA5}">
                      <a16:colId xmlns="" xmlns:a16="http://schemas.microsoft.com/office/drawing/2014/main" val="20001"/>
                    </a:ext>
                  </a:extLst>
                </a:gridCol>
                <a:gridCol w="286380">
                  <a:extLst>
                    <a:ext uri="{9D8B030D-6E8A-4147-A177-3AD203B41FA5}">
                      <a16:colId xmlns="" xmlns:a16="http://schemas.microsoft.com/office/drawing/2014/main" val="20002"/>
                    </a:ext>
                  </a:extLst>
                </a:gridCol>
                <a:gridCol w="328249">
                  <a:extLst>
                    <a:ext uri="{9D8B030D-6E8A-4147-A177-3AD203B41FA5}">
                      <a16:colId xmlns="" xmlns:a16="http://schemas.microsoft.com/office/drawing/2014/main" val="20003"/>
                    </a:ext>
                  </a:extLst>
                </a:gridCol>
                <a:gridCol w="328249">
                  <a:extLst>
                    <a:ext uri="{9D8B030D-6E8A-4147-A177-3AD203B41FA5}">
                      <a16:colId xmlns="" xmlns:a16="http://schemas.microsoft.com/office/drawing/2014/main" val="20004"/>
                    </a:ext>
                  </a:extLst>
                </a:gridCol>
                <a:gridCol w="328249">
                  <a:extLst>
                    <a:ext uri="{9D8B030D-6E8A-4147-A177-3AD203B41FA5}">
                      <a16:colId xmlns="" xmlns:a16="http://schemas.microsoft.com/office/drawing/2014/main" val="20005"/>
                    </a:ext>
                  </a:extLst>
                </a:gridCol>
                <a:gridCol w="328249">
                  <a:extLst>
                    <a:ext uri="{9D8B030D-6E8A-4147-A177-3AD203B41FA5}">
                      <a16:colId xmlns="" xmlns:a16="http://schemas.microsoft.com/office/drawing/2014/main" val="20006"/>
                    </a:ext>
                  </a:extLst>
                </a:gridCol>
                <a:gridCol w="328249">
                  <a:extLst>
                    <a:ext uri="{9D8B030D-6E8A-4147-A177-3AD203B41FA5}">
                      <a16:colId xmlns="" xmlns:a16="http://schemas.microsoft.com/office/drawing/2014/main" val="20007"/>
                    </a:ext>
                  </a:extLst>
                </a:gridCol>
                <a:gridCol w="328249">
                  <a:extLst>
                    <a:ext uri="{9D8B030D-6E8A-4147-A177-3AD203B41FA5}">
                      <a16:colId xmlns="" xmlns:a16="http://schemas.microsoft.com/office/drawing/2014/main" val="20008"/>
                    </a:ext>
                  </a:extLst>
                </a:gridCol>
                <a:gridCol w="328249">
                  <a:extLst>
                    <a:ext uri="{9D8B030D-6E8A-4147-A177-3AD203B41FA5}">
                      <a16:colId xmlns="" xmlns:a16="http://schemas.microsoft.com/office/drawing/2014/main" val="20009"/>
                    </a:ext>
                  </a:extLst>
                </a:gridCol>
                <a:gridCol w="328249">
                  <a:extLst>
                    <a:ext uri="{9D8B030D-6E8A-4147-A177-3AD203B41FA5}">
                      <a16:colId xmlns="" xmlns:a16="http://schemas.microsoft.com/office/drawing/2014/main" val="20010"/>
                    </a:ext>
                  </a:extLst>
                </a:gridCol>
              </a:tblGrid>
              <a:tr h="130303">
                <a:tc>
                  <a:txBody>
                    <a:bodyPr/>
                    <a:lstStyle/>
                    <a:p>
                      <a:pPr algn="ctr" hangingPunct="0">
                        <a:spcAft>
                          <a:spcPts val="0"/>
                        </a:spcAft>
                      </a:pPr>
                      <a:r>
                        <a:rPr lang="en-GB" sz="600" b="1">
                          <a:effectLst/>
                          <a:latin typeface="Arial"/>
                          <a:ea typeface="Times New Roman"/>
                          <a:cs typeface="Times New Roman"/>
                        </a:rPr>
                        <a:t>Row and col index </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1</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2</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3</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4</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5</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6</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7</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8</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9</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10</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85868">
                <a:tc>
                  <a:txBody>
                    <a:bodyPr/>
                    <a:lstStyle/>
                    <a:p>
                      <a:pPr algn="ctr" hangingPunct="0">
                        <a:spcAft>
                          <a:spcPts val="0"/>
                        </a:spcAft>
                      </a:pPr>
                      <a:r>
                        <a:rPr lang="en-GB" sz="600" b="1">
                          <a:effectLst/>
                          <a:latin typeface="Arial"/>
                          <a:ea typeface="Times New Roman"/>
                          <a:cs typeface="Times New Roman"/>
                        </a:rPr>
                        <a:t>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209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85868">
                <a:tc>
                  <a:txBody>
                    <a:bodyPr/>
                    <a:lstStyle/>
                    <a:p>
                      <a:pPr algn="ctr" hangingPunct="0">
                        <a:spcAft>
                          <a:spcPts val="0"/>
                        </a:spcAft>
                      </a:pPr>
                      <a:r>
                        <a:rPr lang="en-GB" sz="600" b="1">
                          <a:effectLst/>
                          <a:latin typeface="Arial"/>
                          <a:ea typeface="Times New Roman"/>
                          <a:cs typeface="Times New Roman"/>
                        </a:rPr>
                        <a:t>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85868">
                <a:tc>
                  <a:txBody>
                    <a:bodyPr/>
                    <a:lstStyle/>
                    <a:p>
                      <a:pPr algn="ctr" hangingPunct="0">
                        <a:spcAft>
                          <a:spcPts val="0"/>
                        </a:spcAft>
                      </a:pPr>
                      <a:r>
                        <a:rPr lang="en-GB" sz="600" b="1">
                          <a:effectLst/>
                          <a:latin typeface="Arial"/>
                          <a:ea typeface="Times New Roman"/>
                          <a:cs typeface="Times New Roman"/>
                        </a:rPr>
                        <a:t>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445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543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85868">
                <a:tc>
                  <a:txBody>
                    <a:bodyPr/>
                    <a:lstStyle/>
                    <a:p>
                      <a:pPr algn="ctr" hangingPunct="0">
                        <a:spcAft>
                          <a:spcPts val="0"/>
                        </a:spcAft>
                      </a:pPr>
                      <a:r>
                        <a:rPr lang="en-GB" sz="600" b="1">
                          <a:effectLst/>
                          <a:latin typeface="Arial"/>
                          <a:ea typeface="Times New Roman"/>
                          <a:cs typeface="Times New Roman"/>
                        </a:rPr>
                        <a:t>4</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550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85868">
                <a:tc>
                  <a:txBody>
                    <a:bodyPr/>
                    <a:lstStyle/>
                    <a:p>
                      <a:pPr algn="ctr" hangingPunct="0">
                        <a:spcAft>
                          <a:spcPts val="0"/>
                        </a:spcAft>
                      </a:pPr>
                      <a:r>
                        <a:rPr lang="en-GB" sz="600" b="1">
                          <a:effectLst/>
                          <a:latin typeface="Arial"/>
                          <a:ea typeface="Times New Roman"/>
                          <a:cs typeface="Times New Roman"/>
                        </a:rPr>
                        <a:t>5</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201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5868">
                <a:tc>
                  <a:txBody>
                    <a:bodyPr/>
                    <a:lstStyle/>
                    <a:p>
                      <a:pPr algn="ctr" hangingPunct="0">
                        <a:spcAft>
                          <a:spcPts val="0"/>
                        </a:spcAft>
                      </a:pPr>
                      <a:r>
                        <a:rPr lang="en-GB" sz="600" b="1">
                          <a:effectLst/>
                          <a:latin typeface="Arial"/>
                          <a:ea typeface="Times New Roman"/>
                          <a:cs typeface="Times New Roman"/>
                        </a:rPr>
                        <a:t>6</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368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475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529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85868">
                <a:tc>
                  <a:txBody>
                    <a:bodyPr/>
                    <a:lstStyle/>
                    <a:p>
                      <a:pPr algn="ctr" hangingPunct="0">
                        <a:spcAft>
                          <a:spcPts val="0"/>
                        </a:spcAft>
                      </a:pPr>
                      <a:r>
                        <a:rPr lang="en-GB" sz="600" b="1">
                          <a:effectLst/>
                          <a:latin typeface="Arial"/>
                          <a:ea typeface="Times New Roman"/>
                          <a:cs typeface="Times New Roman"/>
                        </a:rPr>
                        <a:t>7</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85868">
                <a:tc>
                  <a:txBody>
                    <a:bodyPr/>
                    <a:lstStyle/>
                    <a:p>
                      <a:pPr algn="ctr" hangingPunct="0">
                        <a:spcAft>
                          <a:spcPts val="0"/>
                        </a:spcAft>
                      </a:pPr>
                      <a:r>
                        <a:rPr lang="en-GB" sz="600" b="1">
                          <a:effectLst/>
                          <a:latin typeface="Arial"/>
                          <a:ea typeface="Times New Roman"/>
                          <a:cs typeface="Times New Roman"/>
                        </a:rPr>
                        <a:t>8</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106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85868">
                <a:tc>
                  <a:txBody>
                    <a:bodyPr/>
                    <a:lstStyle/>
                    <a:p>
                      <a:pPr algn="ctr" hangingPunct="0">
                        <a:spcAft>
                          <a:spcPts val="0"/>
                        </a:spcAft>
                      </a:pPr>
                      <a:r>
                        <a:rPr lang="en-GB" sz="600" b="1">
                          <a:effectLst/>
                          <a:latin typeface="Arial"/>
                          <a:ea typeface="Times New Roman"/>
                          <a:cs typeface="Times New Roman"/>
                        </a:rPr>
                        <a:t>9</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129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444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549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95409">
                <a:tc>
                  <a:txBody>
                    <a:bodyPr/>
                    <a:lstStyle/>
                    <a:p>
                      <a:pPr algn="ctr" hangingPunct="0">
                        <a:spcAft>
                          <a:spcPts val="0"/>
                        </a:spcAft>
                      </a:pPr>
                      <a:r>
                        <a:rPr lang="en-GB" sz="600" b="1">
                          <a:effectLst/>
                          <a:latin typeface="Arial"/>
                          <a:ea typeface="Times New Roman"/>
                          <a:cs typeface="Times New Roman"/>
                        </a:rPr>
                        <a:t>10</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133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95409">
                <a:tc>
                  <a:txBody>
                    <a:bodyPr/>
                    <a:lstStyle/>
                    <a:p>
                      <a:pPr algn="ctr" hangingPunct="0">
                        <a:spcAft>
                          <a:spcPts val="0"/>
                        </a:spcAft>
                      </a:pPr>
                      <a:r>
                        <a:rPr lang="en-GB" sz="600" b="1">
                          <a:effectLst/>
                          <a:latin typeface="Arial"/>
                          <a:ea typeface="Times New Roman"/>
                          <a:cs typeface="Times New Roman"/>
                        </a:rPr>
                        <a:t>11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95409">
                <a:tc>
                  <a:txBody>
                    <a:bodyPr/>
                    <a:lstStyle/>
                    <a:p>
                      <a:pPr algn="ctr" hangingPunct="0">
                        <a:spcAft>
                          <a:spcPts val="0"/>
                        </a:spcAft>
                      </a:pPr>
                      <a:r>
                        <a:rPr lang="en-GB" sz="600" b="1">
                          <a:effectLst/>
                          <a:latin typeface="Arial"/>
                          <a:ea typeface="Times New Roman"/>
                          <a:cs typeface="Times New Roman"/>
                        </a:rPr>
                        <a:t>12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95409">
                <a:tc>
                  <a:txBody>
                    <a:bodyPr/>
                    <a:lstStyle/>
                    <a:p>
                      <a:pPr algn="ctr" hangingPunct="0">
                        <a:spcAft>
                          <a:spcPts val="0"/>
                        </a:spcAft>
                      </a:pPr>
                      <a:r>
                        <a:rPr lang="en-GB" sz="600" b="1">
                          <a:effectLst/>
                          <a:latin typeface="Arial"/>
                          <a:ea typeface="Times New Roman"/>
                          <a:cs typeface="Times New Roman"/>
                        </a:rPr>
                        <a:t>13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95409">
                <a:tc>
                  <a:txBody>
                    <a:bodyPr/>
                    <a:lstStyle/>
                    <a:p>
                      <a:pPr algn="ctr" hangingPunct="0">
                        <a:spcAft>
                          <a:spcPts val="0"/>
                        </a:spcAft>
                      </a:pPr>
                      <a:r>
                        <a:rPr lang="en-GB" sz="600" b="1">
                          <a:effectLst/>
                          <a:latin typeface="Arial"/>
                          <a:ea typeface="Times New Roman"/>
                          <a:cs typeface="Times New Roman"/>
                        </a:rPr>
                        <a:t>14</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95409">
                <a:tc>
                  <a:txBody>
                    <a:bodyPr/>
                    <a:lstStyle/>
                    <a:p>
                      <a:pPr algn="ctr" hangingPunct="0">
                        <a:spcAft>
                          <a:spcPts val="0"/>
                        </a:spcAft>
                      </a:pPr>
                      <a:r>
                        <a:rPr lang="en-GB" sz="600" b="1">
                          <a:effectLst/>
                          <a:latin typeface="Arial"/>
                          <a:ea typeface="Times New Roman"/>
                          <a:cs typeface="Times New Roman"/>
                        </a:rPr>
                        <a:t>15</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r h="95409">
                <a:tc>
                  <a:txBody>
                    <a:bodyPr/>
                    <a:lstStyle/>
                    <a:p>
                      <a:pPr algn="ctr" hangingPunct="0">
                        <a:spcAft>
                          <a:spcPts val="0"/>
                        </a:spcAft>
                      </a:pPr>
                      <a:r>
                        <a:rPr lang="en-GB" sz="600" b="1">
                          <a:effectLst/>
                          <a:latin typeface="Arial"/>
                          <a:ea typeface="Times New Roman"/>
                          <a:cs typeface="Times New Roman"/>
                        </a:rPr>
                        <a:t>16</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439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6"/>
                  </a:ext>
                </a:extLst>
              </a:tr>
              <a:tr h="95409">
                <a:tc>
                  <a:txBody>
                    <a:bodyPr/>
                    <a:lstStyle/>
                    <a:p>
                      <a:pPr algn="ctr" hangingPunct="0">
                        <a:spcAft>
                          <a:spcPts val="0"/>
                        </a:spcAft>
                      </a:pPr>
                      <a:r>
                        <a:rPr lang="en-GB" sz="600" b="1">
                          <a:effectLst/>
                          <a:latin typeface="Arial"/>
                          <a:ea typeface="Times New Roman"/>
                          <a:cs typeface="Times New Roman"/>
                        </a:rPr>
                        <a:t>17</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95409">
                <a:tc>
                  <a:txBody>
                    <a:bodyPr/>
                    <a:lstStyle/>
                    <a:p>
                      <a:pPr algn="ctr" hangingPunct="0">
                        <a:spcAft>
                          <a:spcPts val="0"/>
                        </a:spcAft>
                      </a:pPr>
                      <a:r>
                        <a:rPr lang="en-GB" sz="600" b="1">
                          <a:effectLst/>
                          <a:latin typeface="Arial"/>
                          <a:ea typeface="Times New Roman"/>
                          <a:cs typeface="Times New Roman"/>
                        </a:rPr>
                        <a:t>18</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95409">
                <a:tc>
                  <a:txBody>
                    <a:bodyPr/>
                    <a:lstStyle/>
                    <a:p>
                      <a:pPr algn="ctr" hangingPunct="0">
                        <a:spcAft>
                          <a:spcPts val="0"/>
                        </a:spcAft>
                      </a:pPr>
                      <a:r>
                        <a:rPr lang="en-GB" sz="600" b="1">
                          <a:effectLst/>
                          <a:latin typeface="Arial"/>
                          <a:ea typeface="Times New Roman"/>
                          <a:cs typeface="Times New Roman"/>
                        </a:rPr>
                        <a:t>19</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9"/>
                  </a:ext>
                </a:extLst>
              </a:tr>
              <a:tr h="95409">
                <a:tc>
                  <a:txBody>
                    <a:bodyPr/>
                    <a:lstStyle/>
                    <a:p>
                      <a:pPr algn="ctr" hangingPunct="0">
                        <a:spcAft>
                          <a:spcPts val="0"/>
                        </a:spcAft>
                      </a:pPr>
                      <a:r>
                        <a:rPr lang="en-GB" sz="600" b="1">
                          <a:effectLst/>
                          <a:latin typeface="Arial"/>
                          <a:ea typeface="Times New Roman"/>
                          <a:cs typeface="Times New Roman"/>
                        </a:rPr>
                        <a:t>20</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95409">
                <a:tc>
                  <a:txBody>
                    <a:bodyPr/>
                    <a:lstStyle/>
                    <a:p>
                      <a:pPr algn="ctr" hangingPunct="0">
                        <a:spcAft>
                          <a:spcPts val="0"/>
                        </a:spcAft>
                      </a:pPr>
                      <a:r>
                        <a:rPr lang="en-GB" sz="600" b="1">
                          <a:effectLst/>
                          <a:latin typeface="Arial"/>
                          <a:ea typeface="Times New Roman"/>
                          <a:cs typeface="Times New Roman"/>
                        </a:rPr>
                        <a:t>21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95409">
                <a:tc>
                  <a:txBody>
                    <a:bodyPr/>
                    <a:lstStyle/>
                    <a:p>
                      <a:pPr algn="ctr" hangingPunct="0">
                        <a:spcAft>
                          <a:spcPts val="0"/>
                        </a:spcAft>
                      </a:pPr>
                      <a:r>
                        <a:rPr lang="en-GB" sz="600" b="1">
                          <a:effectLst/>
                          <a:latin typeface="Arial"/>
                          <a:ea typeface="Times New Roman"/>
                          <a:cs typeface="Times New Roman"/>
                        </a:rPr>
                        <a:t>22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127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2"/>
                  </a:ext>
                </a:extLst>
              </a:tr>
              <a:tr h="95409">
                <a:tc>
                  <a:txBody>
                    <a:bodyPr/>
                    <a:lstStyle/>
                    <a:p>
                      <a:pPr algn="ctr" hangingPunct="0">
                        <a:spcAft>
                          <a:spcPts val="0"/>
                        </a:spcAft>
                      </a:pPr>
                      <a:r>
                        <a:rPr lang="en-GB" sz="600" b="1">
                          <a:effectLst/>
                          <a:latin typeface="Arial"/>
                          <a:ea typeface="Times New Roman"/>
                          <a:cs typeface="Times New Roman"/>
                        </a:rPr>
                        <a:t>23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bl>
          </a:graphicData>
        </a:graphic>
      </p:graphicFrame>
      <p:sp>
        <p:nvSpPr>
          <p:cNvPr id="22" name="テキスト ボックス 21"/>
          <p:cNvSpPr txBox="1"/>
          <p:nvPr/>
        </p:nvSpPr>
        <p:spPr>
          <a:xfrm>
            <a:off x="2051720" y="3407082"/>
            <a:ext cx="764953" cy="276999"/>
          </a:xfrm>
          <a:prstGeom prst="rect">
            <a:avLst/>
          </a:prstGeom>
          <a:noFill/>
        </p:spPr>
        <p:txBody>
          <a:bodyPr wrap="none" rtlCol="0">
            <a:spAutoFit/>
          </a:bodyPr>
          <a:lstStyle/>
          <a:p>
            <a:r>
              <a:rPr lang="en-US" smtClean="0"/>
              <a:t>The table</a:t>
            </a:r>
            <a:endParaRPr lang="en-US"/>
          </a:p>
        </p:txBody>
      </p:sp>
    </p:spTree>
    <p:extLst>
      <p:ext uri="{BB962C8B-B14F-4D97-AF65-F5344CB8AC3E}">
        <p14:creationId xmlns:p14="http://schemas.microsoft.com/office/powerpoint/2010/main" val="3465079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6</a:t>
            </a:fld>
            <a:endParaRPr lang="en-US" altLang="en-US"/>
          </a:p>
        </p:txBody>
      </p:sp>
      <mc:AlternateContent xmlns:mc="http://schemas.openxmlformats.org/markup-compatibility/2006" xmlns:a14="http://schemas.microsoft.com/office/drawing/2010/main">
        <mc:Choice Requires="a14">
          <p:sp>
            <p:nvSpPr>
              <p:cNvPr id="11"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755576" y="908720"/>
                <a:ext cx="7826695" cy="5904656"/>
              </a:xfrm>
              <a:prstGeom prst="rect">
                <a:avLst/>
              </a:prstGeom>
              <a:noFill/>
              <a:ln w="12700">
                <a:noFill/>
                <a:miter lim="800000"/>
                <a:headEnd type="none" w="sm" len="sm"/>
                <a:tailEnd type="none" w="sm" len="sm"/>
              </a:ln>
            </p:spPr>
            <p:txBody>
              <a:bodyPr/>
              <a:lstStyle/>
              <a:p>
                <a:pPr>
                  <a:lnSpc>
                    <a:spcPts val="700"/>
                  </a:lnSpc>
                  <a:spcAft>
                    <a:spcPts val="900"/>
                  </a:spcAft>
                </a:pPr>
                <a:r>
                  <a:rPr lang="en-GB" sz="900" dirty="0">
                    <a:latin typeface="Times New Roman"/>
                    <a:ea typeface="Times New Roman"/>
                  </a:rPr>
                  <a:t>LPDC code with rate R=1/4 shall be applied to form Coded Block size of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𝑐𝑜𝑑𝑒𝑑𝑏𝑙𝑜𝑐𝑘</m:t>
                        </m:r>
                      </m:sub>
                    </m:sSub>
                  </m:oMath>
                </a14:m>
                <a:r>
                  <a:rPr lang="en-GB" sz="900" dirty="0">
                    <a:effectLst/>
                    <a:latin typeface="Times New Roman"/>
                    <a:ea typeface="Times New Roman"/>
                  </a:rPr>
                  <a:t>=4*</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𝑐𝑜𝑑𝑒𝑏𝑙𝑜𝑐𝑘</m:t>
                        </m:r>
                      </m:sub>
                    </m:sSub>
                  </m:oMath>
                </a14:m>
                <a:r>
                  <a:rPr lang="en-GB" sz="900" dirty="0">
                    <a:effectLst/>
                    <a:latin typeface="Times New Roman"/>
                    <a:ea typeface="Times New Roman"/>
                  </a:rPr>
                  <a:t> where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𝑐𝑜𝑑𝑒𝑏𝑙𝑜𝑐𝑘</m:t>
                        </m:r>
                      </m:sub>
                    </m:sSub>
                  </m:oMath>
                </a14:m>
                <a:r>
                  <a:rPr lang="en-GB" sz="900" dirty="0">
                    <a:effectLst/>
                    <a:latin typeface="Times New Roman"/>
                    <a:ea typeface="Times New Roman"/>
                  </a:rPr>
                  <a:t>= </a:t>
                </a:r>
                <a:r>
                  <a:rPr lang="en-GB" sz="900" dirty="0" err="1">
                    <a:effectLst/>
                    <a:latin typeface="Times New Roman"/>
                    <a:ea typeface="Times New Roman"/>
                  </a:rPr>
                  <a:t>SizeMPDU</a:t>
                </a:r>
                <a:r>
                  <a:rPr lang="en-GB" sz="900" dirty="0">
                    <a:effectLst/>
                    <a:latin typeface="Times New Roman"/>
                    <a:ea typeface="Times New Roman"/>
                  </a:rPr>
                  <a:t>, i.e. 184-bit.</a:t>
                </a:r>
                <a:endParaRPr lang="en-US" sz="900" dirty="0">
                  <a:effectLst/>
                  <a:latin typeface="Times New Roman"/>
                  <a:ea typeface="Times New Roman"/>
                </a:endParaRPr>
              </a:p>
              <a:p>
                <a:pPr>
                  <a:lnSpc>
                    <a:spcPts val="900"/>
                  </a:lnSpc>
                  <a:spcAft>
                    <a:spcPts val="900"/>
                  </a:spcAft>
                </a:pPr>
                <a:r>
                  <a:rPr lang="en-GB" sz="900" dirty="0">
                    <a:effectLst/>
                    <a:latin typeface="Times New Roman"/>
                    <a:ea typeface="Times New Roman"/>
                  </a:rPr>
                  <a:t>Input: 184 </a:t>
                </a:r>
                <a:r>
                  <a:rPr lang="en-GB" sz="900" dirty="0" smtClean="0">
                    <a:effectLst/>
                    <a:latin typeface="Times New Roman"/>
                    <a:ea typeface="Times New Roman"/>
                  </a:rPr>
                  <a:t>bits, </a:t>
                </a:r>
                <a:r>
                  <a:rPr lang="en-GB" sz="900" dirty="0">
                    <a:effectLst/>
                    <a:latin typeface="Times New Roman"/>
                    <a:ea typeface="Times New Roman"/>
                  </a:rPr>
                  <a:t>denoted as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0</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sSub>
                          <m:sSubPr>
                            <m:ctrlPr>
                              <a:rPr lang="en-US" sz="900" i="1">
                                <a:effectLst/>
                                <a:latin typeface="Cambria Math"/>
                                <a:ea typeface="Times New Roman"/>
                              </a:rPr>
                            </m:ctrlPr>
                          </m:sSubPr>
                          <m:e>
                            <m:r>
                              <a:rPr lang="en-GB" sz="900" i="1">
                                <a:effectLst/>
                                <a:latin typeface="Cambria Math"/>
                                <a:ea typeface="Times New Roman"/>
                              </a:rPr>
                              <m:t>𝐾</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 </m:t>
                    </m:r>
                  </m:oMath>
                </a14:m>
                <a:r>
                  <a:rPr lang="en-GB" sz="900" dirty="0">
                    <a:effectLst/>
                    <a:latin typeface="Times New Roman"/>
                    <a:ea typeface="Times New Roman"/>
                  </a:rPr>
                  <a:t>with </a:t>
                </a:r>
                <a:r>
                  <a:rPr lang="en-GB" sz="900" dirty="0" err="1">
                    <a:effectLst/>
                    <a:latin typeface="Times New Roman"/>
                    <a:ea typeface="Times New Roman"/>
                  </a:rPr>
                  <a:t>K</a:t>
                </a:r>
                <a:r>
                  <a:rPr lang="en-GB" sz="900" u="none" strike="noStrike" baseline="-25000" dirty="0" err="1">
                    <a:effectLst/>
                    <a:latin typeface="Times New Roman"/>
                    <a:ea typeface="Times New Roman"/>
                  </a:rPr>
                  <a:t>ldpc</a:t>
                </a:r>
                <a:r>
                  <a:rPr lang="en-GB" sz="900" dirty="0">
                    <a:effectLst/>
                    <a:latin typeface="Times New Roman"/>
                    <a:ea typeface="Times New Roman"/>
                  </a:rPr>
                  <a:t> = 184</a:t>
                </a:r>
                <a:br>
                  <a:rPr lang="en-GB" sz="900" dirty="0">
                    <a:effectLst/>
                    <a:latin typeface="Times New Roman"/>
                    <a:ea typeface="Times New Roman"/>
                  </a:rPr>
                </a:br>
                <a:r>
                  <a:rPr lang="en-GB" sz="900" dirty="0">
                    <a:effectLst/>
                    <a:latin typeface="Times New Roman"/>
                    <a:ea typeface="Times New Roman"/>
                  </a:rPr>
                  <a:t>Output: 736 code bits, denoted as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𝜆</m:t>
                        </m:r>
                      </m:e>
                      <m:sub>
                        <m:r>
                          <a:rPr lang="en-GB" sz="900" i="1">
                            <a:effectLst/>
                            <a:latin typeface="Cambria Math"/>
                            <a:ea typeface="Times New Roman"/>
                          </a:rPr>
                          <m:t>0</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𝜆</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𝜆</m:t>
                        </m:r>
                      </m:e>
                      <m:sub>
                        <m:sSub>
                          <m:sSubPr>
                            <m:ctrlPr>
                              <a:rPr lang="en-US" sz="900" i="1">
                                <a:effectLst/>
                                <a:latin typeface="Cambria Math"/>
                                <a:ea typeface="Times New Roman"/>
                              </a:rPr>
                            </m:ctrlPr>
                          </m:sSubPr>
                          <m:e>
                            <m:r>
                              <a:rPr lang="en-GB" sz="900" i="1">
                                <a:effectLst/>
                                <a:latin typeface="Cambria Math"/>
                                <a:ea typeface="Times New Roman"/>
                              </a:rPr>
                              <m:t>𝑁</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0</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sSub>
                          <m:sSubPr>
                            <m:ctrlPr>
                              <a:rPr lang="en-US" sz="900" i="1">
                                <a:effectLst/>
                                <a:latin typeface="Cambria Math"/>
                                <a:ea typeface="Times New Roman"/>
                              </a:rPr>
                            </m:ctrlPr>
                          </m:sSubPr>
                          <m:e>
                            <m:r>
                              <a:rPr lang="en-GB" sz="900" i="1">
                                <a:effectLst/>
                                <a:latin typeface="Cambria Math"/>
                                <a:ea typeface="Times New Roman"/>
                              </a:rPr>
                              <m:t>𝐾</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0</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1</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2</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sSub>
                          <m:sSubPr>
                            <m:ctrlPr>
                              <a:rPr lang="en-US" sz="900" i="1">
                                <a:effectLst/>
                                <a:latin typeface="Cambria Math"/>
                                <a:ea typeface="Times New Roman"/>
                              </a:rPr>
                            </m:ctrlPr>
                          </m:sSubPr>
                          <m:e>
                            <m:r>
                              <a:rPr lang="en-GB" sz="900" i="1">
                                <a:effectLst/>
                                <a:latin typeface="Cambria Math"/>
                                <a:ea typeface="Times New Roman"/>
                              </a:rPr>
                              <m:t>𝑀</m:t>
                            </m:r>
                          </m:e>
                          <m:sub>
                            <m:r>
                              <a:rPr lang="en-GB" sz="900" i="1">
                                <a:effectLst/>
                                <a:latin typeface="Cambria Math"/>
                                <a:ea typeface="Times New Roman"/>
                              </a:rPr>
                              <m:t>𝑙𝑑𝑝𝑐</m:t>
                            </m:r>
                          </m:sub>
                        </m:sSub>
                        <m:r>
                          <a:rPr lang="en-GB" sz="900" i="1">
                            <a:effectLst/>
                            <a:latin typeface="Cambria Math"/>
                            <a:ea typeface="Times New Roman"/>
                          </a:rPr>
                          <m:t>−1</m:t>
                        </m:r>
                      </m:sub>
                    </m:sSub>
                  </m:oMath>
                </a14:m>
                <a:r>
                  <a:rPr lang="en-GB" sz="900" dirty="0">
                    <a:effectLst/>
                    <a:latin typeface="Times New Roman"/>
                    <a:ea typeface="Times New Roman"/>
                  </a:rPr>
                  <a:t> , with </a:t>
                </a:r>
                <a:r>
                  <a:rPr lang="en-GB" sz="900" dirty="0" err="1">
                    <a:effectLst/>
                    <a:latin typeface="Times New Roman"/>
                    <a:ea typeface="Times New Roman"/>
                  </a:rPr>
                  <a:t>N</a:t>
                </a:r>
                <a:r>
                  <a:rPr lang="en-GB" sz="900" u="none" strike="noStrike" baseline="-25000" dirty="0" err="1">
                    <a:effectLst/>
                    <a:latin typeface="Times New Roman"/>
                    <a:ea typeface="Times New Roman"/>
                  </a:rPr>
                  <a:t>ldpc</a:t>
                </a:r>
                <a:r>
                  <a:rPr lang="en-GB" sz="900" dirty="0">
                    <a:effectLst/>
                    <a:latin typeface="Times New Roman"/>
                    <a:ea typeface="Times New Roman"/>
                  </a:rPr>
                  <a:t> = 736 and </a:t>
                </a:r>
                <a:r>
                  <a:rPr lang="en-GB" sz="900" dirty="0" err="1">
                    <a:effectLst/>
                    <a:latin typeface="Times New Roman"/>
                    <a:ea typeface="Times New Roman"/>
                  </a:rPr>
                  <a:t>M</a:t>
                </a:r>
                <a:r>
                  <a:rPr lang="en-GB" sz="900" u="none" strike="noStrike" baseline="-25000" dirty="0" err="1">
                    <a:effectLst/>
                    <a:latin typeface="Times New Roman"/>
                    <a:ea typeface="Times New Roman"/>
                  </a:rPr>
                  <a:t>ldpc</a:t>
                </a:r>
                <a:r>
                  <a:rPr lang="en-GB" sz="900" dirty="0">
                    <a:effectLst/>
                    <a:latin typeface="Times New Roman"/>
                    <a:ea typeface="Times New Roman"/>
                  </a:rPr>
                  <a:t> = </a:t>
                </a:r>
                <a:r>
                  <a:rPr lang="en-GB" sz="900" dirty="0" smtClean="0">
                    <a:effectLst/>
                    <a:latin typeface="Times New Roman"/>
                    <a:ea typeface="Times New Roman"/>
                  </a:rPr>
                  <a:t>552. A </a:t>
                </a:r>
                <a:r>
                  <a:rPr lang="en-GB" sz="900" dirty="0">
                    <a:effectLst/>
                    <a:latin typeface="Times New Roman"/>
                    <a:ea typeface="Times New Roman"/>
                  </a:rPr>
                  <a:t>systematic binary LDPC code with quasi-cyclic structure (information part) and dual staircase (parity part) shall be used, i.e., parities shall be accumulated (see below). Encoding shall be performed as follows:</a:t>
                </a:r>
                <a:endParaRPr lang="en-US" sz="900" dirty="0">
                  <a:effectLst/>
                  <a:latin typeface="Times New Roman"/>
                  <a:ea typeface="Times New Roman"/>
                </a:endParaRPr>
              </a:p>
              <a:p>
                <a:pPr marL="342900" lvl="0" indent="-342900">
                  <a:lnSpc>
                    <a:spcPts val="700"/>
                  </a:lnSpc>
                  <a:spcAft>
                    <a:spcPts val="900"/>
                  </a:spcAft>
                  <a:buFont typeface="Symbol"/>
                  <a:buChar char=""/>
                </a:pPr>
                <a:r>
                  <a:rPr lang="en-GB" sz="900" dirty="0">
                    <a:effectLst/>
                    <a:latin typeface="Times New Roman"/>
                    <a:ea typeface="Times New Roman"/>
                  </a:rPr>
                  <a:t>First:</a:t>
                </a:r>
                <a:r>
                  <a:rPr lang="en-GB" sz="900" b="1" dirty="0">
                    <a:effectLst/>
                    <a:latin typeface="Times New Roman"/>
                    <a:ea typeface="Times New Roman"/>
                  </a:rPr>
                  <a:t/>
                </a:r>
                <a:br>
                  <a:rPr lang="en-GB" sz="900" b="1" dirty="0">
                    <a:effectLst/>
                    <a:latin typeface="Times New Roman"/>
                    <a:ea typeface="Times New Roman"/>
                  </a:rPr>
                </a:br>
                <a:r>
                  <a:rPr lang="en-GB" sz="900" dirty="0" err="1">
                    <a:effectLst/>
                    <a:latin typeface="Times New Roman"/>
                    <a:ea typeface="Times New Roman"/>
                  </a:rPr>
                  <a:t>K</a:t>
                </a:r>
                <a:r>
                  <a:rPr lang="en-GB" sz="900" u="none" strike="noStrike" baseline="-25000" dirty="0" err="1">
                    <a:effectLst/>
                    <a:latin typeface="Times New Roman"/>
                    <a:ea typeface="Times New Roman"/>
                  </a:rPr>
                  <a:t>ldpc</a:t>
                </a:r>
                <a:r>
                  <a:rPr lang="en-GB" sz="900" dirty="0">
                    <a:effectLst/>
                    <a:latin typeface="Times New Roman"/>
                    <a:ea typeface="Times New Roman"/>
                  </a:rPr>
                  <a:t> = 184 parities shall equal information bits: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𝜆</m:t>
                        </m:r>
                      </m:e>
                      <m:sub>
                        <m:r>
                          <a:rPr lang="en-GB" sz="900" b="0" i="1">
                            <a:effectLst/>
                            <a:latin typeface="Cambria Math"/>
                            <a:ea typeface="Times New Roman"/>
                          </a:rPr>
                          <m:t>𝑘</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𝑘</m:t>
                        </m:r>
                      </m:sub>
                    </m:sSub>
                    <m:r>
                      <a:rPr lang="en-GB" sz="900" b="0" i="1">
                        <a:effectLst/>
                        <a:latin typeface="Cambria Math"/>
                        <a:ea typeface="Times New Roman"/>
                      </a:rPr>
                      <m:t>,  </m:t>
                    </m:r>
                    <m:r>
                      <a:rPr lang="en-GB" sz="900" b="0" i="1">
                        <a:effectLst/>
                        <a:latin typeface="Cambria Math"/>
                        <a:ea typeface="Times New Roman"/>
                      </a:rPr>
                      <m:t>𝑓𝑜𝑟</m:t>
                    </m:r>
                    <m:r>
                      <a:rPr lang="en-GB" sz="900" b="0" i="1">
                        <a:effectLst/>
                        <a:latin typeface="Cambria Math"/>
                        <a:ea typeface="Times New Roman"/>
                      </a:rPr>
                      <m:t> </m:t>
                    </m:r>
                    <m:r>
                      <a:rPr lang="en-GB" sz="900" b="0" i="1">
                        <a:effectLst/>
                        <a:latin typeface="Cambria Math"/>
                        <a:ea typeface="Times New Roman"/>
                      </a:rPr>
                      <m:t>𝑘</m:t>
                    </m:r>
                    <m:r>
                      <a:rPr lang="en-GB" sz="900" b="0" i="1">
                        <a:effectLst/>
                        <a:latin typeface="Cambria Math"/>
                        <a:ea typeface="Times New Roman"/>
                      </a:rPr>
                      <m:t>=0,1,…,</m:t>
                    </m:r>
                    <m:sSub>
                      <m:sSubPr>
                        <m:ctrlPr>
                          <a:rPr lang="en-US" sz="900" i="1">
                            <a:effectLst/>
                            <a:latin typeface="Cambria Math"/>
                            <a:ea typeface="Times New Roman"/>
                          </a:rPr>
                        </m:ctrlPr>
                      </m:sSubPr>
                      <m:e>
                        <m:r>
                          <a:rPr lang="en-GB" sz="900" b="0" i="1">
                            <a:effectLst/>
                            <a:latin typeface="Cambria Math"/>
                            <a:ea typeface="Times New Roman"/>
                          </a:rPr>
                          <m:t>𝐾</m:t>
                        </m:r>
                      </m:e>
                      <m:sub>
                        <m:r>
                          <a:rPr lang="en-GB" sz="900" b="0" i="1">
                            <a:effectLst/>
                            <a:latin typeface="Cambria Math"/>
                            <a:ea typeface="Times New Roman"/>
                          </a:rPr>
                          <m:t>𝑙𝑑𝑝𝑐</m:t>
                        </m:r>
                      </m:sub>
                    </m:sSub>
                    <m:r>
                      <a:rPr lang="en-GB" sz="900" b="0" i="1">
                        <a:effectLst/>
                        <a:latin typeface="Cambria Math"/>
                        <a:ea typeface="Times New Roman"/>
                      </a:rPr>
                      <m:t>−1</m:t>
                    </m:r>
                  </m:oMath>
                </a14:m>
                <a:endParaRPr lang="en-US" sz="900" dirty="0">
                  <a:effectLst/>
                  <a:latin typeface="Times New Roman"/>
                  <a:ea typeface="Times New Roman"/>
                </a:endParaRPr>
              </a:p>
              <a:p>
                <a:pPr marL="342900" lvl="0" indent="-342900">
                  <a:lnSpc>
                    <a:spcPts val="700"/>
                  </a:lnSpc>
                  <a:spcAft>
                    <a:spcPts val="600"/>
                  </a:spcAft>
                  <a:buFont typeface="Symbol"/>
                  <a:buChar char=""/>
                </a:pPr>
                <a:r>
                  <a:rPr lang="en-GB" sz="900" dirty="0">
                    <a:effectLst/>
                    <a:latin typeface="Times New Roman"/>
                    <a:ea typeface="Times New Roman"/>
                  </a:rPr>
                  <a:t>Initialize:</a:t>
                </a:r>
                <a:r>
                  <a:rPr lang="en-GB" sz="900" b="1" dirty="0">
                    <a:effectLst/>
                    <a:latin typeface="Times New Roman"/>
                    <a:ea typeface="Times New Roman"/>
                  </a:rPr>
                  <a:t/>
                </a:r>
                <a:br>
                  <a:rPr lang="en-GB" sz="900" b="1" dirty="0">
                    <a:effectLst/>
                    <a:latin typeface="Times New Roman"/>
                    <a:ea typeface="Times New Roman"/>
                  </a:rPr>
                </a:br>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sSub>
                          <m:sSubPr>
                            <m:ctrlPr>
                              <a:rPr lang="en-US" sz="900" i="1">
                                <a:effectLst/>
                                <a:latin typeface="Cambria Math"/>
                                <a:ea typeface="Times New Roman"/>
                              </a:rPr>
                            </m:ctrlPr>
                          </m:sSubPr>
                          <m:e>
                            <m:r>
                              <a:rPr lang="en-GB" sz="900" b="0" i="1">
                                <a:effectLst/>
                                <a:latin typeface="Cambria Math"/>
                                <a:ea typeface="Times New Roman"/>
                              </a:rPr>
                              <m:t>𝑀</m:t>
                            </m:r>
                          </m:e>
                          <m:sub>
                            <m:r>
                              <a:rPr lang="en-GB" sz="900" b="0" i="1">
                                <a:effectLst/>
                                <a:latin typeface="Cambria Math"/>
                                <a:ea typeface="Times New Roman"/>
                              </a:rPr>
                              <m:t>𝑙𝑑𝑝𝑐</m:t>
                            </m:r>
                          </m:sub>
                        </m:sSub>
                        <m:r>
                          <a:rPr lang="en-GB" sz="900" b="0" i="1">
                            <a:effectLst/>
                            <a:latin typeface="Cambria Math"/>
                            <a:ea typeface="Times New Roman"/>
                          </a:rPr>
                          <m:t>−1</m:t>
                        </m:r>
                      </m:sub>
                    </m:sSub>
                    <m:r>
                      <a:rPr lang="en-GB" sz="900" b="0" i="1">
                        <a:effectLst/>
                        <a:latin typeface="Cambria Math"/>
                        <a:ea typeface="Times New Roman"/>
                      </a:rPr>
                      <m:t>=0</m:t>
                    </m:r>
                  </m:oMath>
                </a14:m>
                <a:endParaRPr lang="en-US" sz="900" dirty="0">
                  <a:effectLst/>
                  <a:latin typeface="Times New Roman"/>
                  <a:ea typeface="Times New Roman"/>
                </a:endParaRPr>
              </a:p>
              <a:p>
                <a:pPr marL="342900" lvl="0" indent="-342900">
                  <a:lnSpc>
                    <a:spcPts val="1000"/>
                  </a:lnSpc>
                  <a:spcAft>
                    <a:spcPts val="600"/>
                  </a:spcAft>
                  <a:buFont typeface="Symbol"/>
                  <a:buChar char=""/>
                </a:pPr>
                <a:r>
                  <a:rPr lang="en-GB" sz="900" dirty="0">
                    <a:effectLst/>
                    <a:latin typeface="Times New Roman"/>
                    <a:ea typeface="Times New Roman"/>
                  </a:rPr>
                  <a:t>Accumulate the first information bit, i</a:t>
                </a:r>
                <a:r>
                  <a:rPr lang="en-GB" sz="900" u="none" strike="noStrike" baseline="-25000" dirty="0">
                    <a:effectLst/>
                    <a:latin typeface="Times New Roman"/>
                    <a:ea typeface="Times New Roman"/>
                  </a:rPr>
                  <a:t>0</a:t>
                </a:r>
                <a:r>
                  <a:rPr lang="en-GB" sz="900" dirty="0">
                    <a:effectLst/>
                    <a:latin typeface="Times New Roman"/>
                    <a:ea typeface="Times New Roman"/>
                  </a:rPr>
                  <a:t>, at parity bit addresses specified in the first row of Table </a:t>
                </a:r>
                <a:r>
                  <a:rPr lang="en-GB" sz="900" dirty="0" smtClean="0">
                    <a:latin typeface="Times New Roman"/>
                    <a:ea typeface="Times New Roman"/>
                  </a:rPr>
                  <a:t>shown in previous page.</a:t>
                </a:r>
                <a:r>
                  <a:rPr lang="en-GB" sz="900" dirty="0" smtClean="0">
                    <a:effectLst/>
                    <a:latin typeface="Times New Roman"/>
                    <a:ea typeface="Times New Roman"/>
                  </a:rPr>
                  <a:t> </a:t>
                </a:r>
                <a:r>
                  <a:rPr lang="en-GB" sz="900" dirty="0">
                    <a:effectLst/>
                    <a:latin typeface="Times New Roman"/>
                    <a:ea typeface="Times New Roman"/>
                  </a:rPr>
                  <a:t>For example, (all additions are in GF(2)):</a:t>
                </a:r>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90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90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172</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172</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209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209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359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359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401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401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483</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483</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487</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487</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dirty="0">
                  <a:effectLst/>
                  <a:latin typeface="Times New Roman"/>
                  <a:ea typeface="Times New Roman"/>
                </a:endParaRPr>
              </a:p>
              <a:p>
                <a:pPr marL="342900" lvl="0" indent="-342900">
                  <a:lnSpc>
                    <a:spcPts val="1000"/>
                  </a:lnSpc>
                  <a:spcAft>
                    <a:spcPts val="600"/>
                  </a:spcAft>
                  <a:buFont typeface="Symbol"/>
                  <a:buChar char=""/>
                </a:pPr>
                <a:r>
                  <a:rPr lang="en-GB" sz="900" dirty="0">
                    <a:effectLst/>
                    <a:latin typeface="Times New Roman"/>
                    <a:ea typeface="Times New Roman"/>
                  </a:rPr>
                  <a:t>For the next 7 information bits, </a:t>
                </a:r>
                <a:r>
                  <a:rPr lang="en-GB" sz="900" dirty="0" err="1">
                    <a:effectLst/>
                    <a:latin typeface="Times New Roman"/>
                    <a:ea typeface="Times New Roman"/>
                  </a:rPr>
                  <a:t>i</a:t>
                </a:r>
                <a:r>
                  <a:rPr lang="en-GB" sz="900" u="none" strike="noStrike" baseline="-25000" dirty="0" err="1">
                    <a:effectLst/>
                    <a:latin typeface="Times New Roman"/>
                    <a:ea typeface="Times New Roman"/>
                  </a:rPr>
                  <a:t>m</a:t>
                </a:r>
                <a:r>
                  <a:rPr lang="en-GB" sz="900" dirty="0">
                    <a:effectLst/>
                    <a:latin typeface="Times New Roman"/>
                    <a:ea typeface="Times New Roman"/>
                  </a:rPr>
                  <a:t>, m =1, 2, ..., 7, accumulate </a:t>
                </a:r>
                <a:r>
                  <a:rPr lang="en-GB" sz="900" dirty="0" err="1">
                    <a:effectLst/>
                    <a:latin typeface="Times New Roman"/>
                    <a:ea typeface="Times New Roman"/>
                  </a:rPr>
                  <a:t>i</a:t>
                </a:r>
                <a:r>
                  <a:rPr lang="en-GB" sz="900" u="none" strike="noStrike" baseline="-25000" dirty="0" err="1">
                    <a:effectLst/>
                    <a:latin typeface="Times New Roman"/>
                    <a:ea typeface="Times New Roman"/>
                  </a:rPr>
                  <a:t>m</a:t>
                </a:r>
                <a:r>
                  <a:rPr lang="en-GB" sz="900" dirty="0">
                    <a:effectLst/>
                    <a:latin typeface="Times New Roman"/>
                    <a:ea typeface="Times New Roman"/>
                  </a:rPr>
                  <a:t> at parity bit addresses [x + (m mod 8)×</a:t>
                </a:r>
                <a:r>
                  <a:rPr lang="en-GB" sz="900" dirty="0" err="1">
                    <a:effectLst/>
                    <a:latin typeface="Times New Roman"/>
                    <a:ea typeface="Times New Roman"/>
                  </a:rPr>
                  <a:t>Q</a:t>
                </a:r>
                <a:r>
                  <a:rPr lang="en-GB" sz="900" u="none" strike="noStrike" baseline="-25000" dirty="0" err="1">
                    <a:effectLst/>
                    <a:latin typeface="Times New Roman"/>
                    <a:ea typeface="Times New Roman"/>
                  </a:rPr>
                  <a:t>ldpc</a:t>
                </a:r>
                <a:r>
                  <a:rPr lang="en-GB" sz="900" dirty="0">
                    <a:effectLst/>
                    <a:latin typeface="Times New Roman"/>
                    <a:ea typeface="Times New Roman"/>
                  </a:rPr>
                  <a:t>] mod </a:t>
                </a:r>
                <a:r>
                  <a:rPr lang="en-GB" sz="900" dirty="0" err="1">
                    <a:effectLst/>
                    <a:latin typeface="Times New Roman"/>
                    <a:ea typeface="Times New Roman"/>
                  </a:rPr>
                  <a:t>M</a:t>
                </a:r>
                <a:r>
                  <a:rPr lang="en-GB" sz="900" u="none" strike="noStrike" baseline="-25000" dirty="0" err="1">
                    <a:effectLst/>
                    <a:latin typeface="Times New Roman"/>
                    <a:ea typeface="Times New Roman"/>
                  </a:rPr>
                  <a:t>ldpc</a:t>
                </a:r>
                <a:r>
                  <a:rPr lang="en-GB" sz="900" dirty="0">
                    <a:effectLst/>
                    <a:latin typeface="Times New Roman"/>
                    <a:ea typeface="Times New Roman"/>
                  </a:rPr>
                  <a:t>, where x denotes the address of the parity bit accumulator corresponding to the first bit i</a:t>
                </a:r>
                <a:r>
                  <a:rPr lang="en-GB" sz="900" u="none" strike="noStrike" baseline="-25000" dirty="0">
                    <a:effectLst/>
                    <a:latin typeface="Times New Roman"/>
                    <a:ea typeface="Times New Roman"/>
                  </a:rPr>
                  <a:t>0</a:t>
                </a:r>
                <a:r>
                  <a:rPr lang="en-GB" sz="900" dirty="0">
                    <a:effectLst/>
                    <a:latin typeface="Times New Roman"/>
                    <a:ea typeface="Times New Roman"/>
                  </a:rPr>
                  <a:t>, and </a:t>
                </a:r>
                <a:r>
                  <a:rPr lang="en-GB" sz="900" dirty="0" err="1">
                    <a:effectLst/>
                    <a:latin typeface="Times New Roman"/>
                    <a:ea typeface="Times New Roman"/>
                  </a:rPr>
                  <a:t>Q</a:t>
                </a:r>
                <a:r>
                  <a:rPr lang="en-GB" sz="900" u="none" strike="noStrike" baseline="-25000" dirty="0" err="1">
                    <a:effectLst/>
                    <a:latin typeface="Times New Roman"/>
                    <a:ea typeface="Times New Roman"/>
                  </a:rPr>
                  <a:t>ldpc</a:t>
                </a:r>
                <a:r>
                  <a:rPr lang="en-GB" sz="900" dirty="0">
                    <a:effectLst/>
                    <a:latin typeface="Times New Roman"/>
                    <a:ea typeface="Times New Roman"/>
                  </a:rPr>
                  <a:t> = 69. So for example for information bit i</a:t>
                </a:r>
                <a:r>
                  <a:rPr lang="en-GB" sz="900" u="none" strike="noStrike" baseline="-25000" dirty="0">
                    <a:effectLst/>
                    <a:latin typeface="Times New Roman"/>
                    <a:ea typeface="Times New Roman"/>
                  </a:rPr>
                  <a:t>1</a:t>
                </a:r>
                <a:r>
                  <a:rPr lang="en-GB" sz="900" dirty="0">
                    <a:effectLst/>
                    <a:latin typeface="Times New Roman"/>
                    <a:ea typeface="Times New Roman"/>
                  </a:rPr>
                  <a:t>, the following operations are performed:</a:t>
                </a:r>
                <a:endParaRPr lang="en-US" sz="900" dirty="0" smtClean="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76</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76</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159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159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241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241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278</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278</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428</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428</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470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470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dirty="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dirty="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4</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4</m:t>
                        </m:r>
                      </m:sub>
                    </m:sSub>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oMath>
                </a14:m>
                <a:endParaRPr lang="en-US" sz="900" dirty="0">
                  <a:effectLst/>
                  <a:latin typeface="Times New Roman"/>
                  <a:ea typeface="Times New Roman"/>
                </a:endParaRPr>
              </a:p>
              <a:p>
                <a:pPr marL="342900" lvl="0" indent="-342900">
                  <a:lnSpc>
                    <a:spcPts val="1000"/>
                  </a:lnSpc>
                  <a:spcAft>
                    <a:spcPts val="900"/>
                  </a:spcAft>
                  <a:buFont typeface="Symbol"/>
                  <a:buChar char=""/>
                </a:pPr>
                <a:r>
                  <a:rPr lang="en-GB" sz="900" dirty="0">
                    <a:effectLst/>
                    <a:latin typeface="Times New Roman"/>
                    <a:ea typeface="Times New Roman"/>
                  </a:rPr>
                  <a:t>For the 9th information bit i</a:t>
                </a:r>
                <a:r>
                  <a:rPr lang="en-GB" sz="900" u="none" strike="noStrike" baseline="-25000" dirty="0">
                    <a:effectLst/>
                    <a:latin typeface="Times New Roman"/>
                    <a:ea typeface="Times New Roman"/>
                  </a:rPr>
                  <a:t>8</a:t>
                </a:r>
                <a:r>
                  <a:rPr lang="en-GB" sz="900" dirty="0">
                    <a:effectLst/>
                    <a:latin typeface="Times New Roman"/>
                    <a:ea typeface="Times New Roman"/>
                  </a:rPr>
                  <a:t>, the addresses of the parity bit accumulators are given in the second row of Table 5‑7. In a similar manner the addresses of the parity bit accumulators for the following 7 information bits </a:t>
                </a:r>
                <a:r>
                  <a:rPr lang="en-GB" sz="900" dirty="0" err="1">
                    <a:effectLst/>
                    <a:latin typeface="Times New Roman"/>
                    <a:ea typeface="Times New Roman"/>
                  </a:rPr>
                  <a:t>i</a:t>
                </a:r>
                <a:r>
                  <a:rPr lang="en-GB" sz="900" u="none" strike="noStrike" baseline="-25000" dirty="0" err="1">
                    <a:effectLst/>
                    <a:latin typeface="Times New Roman"/>
                    <a:ea typeface="Times New Roman"/>
                  </a:rPr>
                  <a:t>m</a:t>
                </a:r>
                <a:r>
                  <a:rPr lang="en-GB" sz="900" dirty="0">
                    <a:effectLst/>
                    <a:latin typeface="Times New Roman"/>
                    <a:ea typeface="Times New Roman"/>
                  </a:rPr>
                  <a:t>, m = 9, 10, ..., 15 are obtained using the formula [ x + (m mod 8)×</a:t>
                </a:r>
                <a:r>
                  <a:rPr lang="en-GB" sz="900" dirty="0" err="1">
                    <a:effectLst/>
                    <a:latin typeface="Times New Roman"/>
                    <a:ea typeface="Times New Roman"/>
                  </a:rPr>
                  <a:t>Q</a:t>
                </a:r>
                <a:r>
                  <a:rPr lang="en-GB" sz="900" u="none" strike="noStrike" baseline="-25000" dirty="0" err="1">
                    <a:effectLst/>
                    <a:latin typeface="Times New Roman"/>
                    <a:ea typeface="Times New Roman"/>
                  </a:rPr>
                  <a:t>ldpc</a:t>
                </a:r>
                <a:r>
                  <a:rPr lang="en-GB" sz="900" dirty="0">
                    <a:effectLst/>
                    <a:latin typeface="Times New Roman"/>
                    <a:ea typeface="Times New Roman"/>
                  </a:rPr>
                  <a:t>] mod </a:t>
                </a:r>
                <a:r>
                  <a:rPr lang="en-GB" sz="900" dirty="0" err="1">
                    <a:effectLst/>
                    <a:latin typeface="Times New Roman"/>
                    <a:ea typeface="Times New Roman"/>
                  </a:rPr>
                  <a:t>M</a:t>
                </a:r>
                <a:r>
                  <a:rPr lang="en-GB" sz="900" u="none" strike="noStrike" baseline="-25000" dirty="0" err="1">
                    <a:effectLst/>
                    <a:latin typeface="Times New Roman"/>
                    <a:ea typeface="Times New Roman"/>
                  </a:rPr>
                  <a:t>ldpc</a:t>
                </a:r>
                <a:r>
                  <a:rPr lang="en-GB" sz="900" dirty="0">
                    <a:effectLst/>
                    <a:latin typeface="Times New Roman"/>
                    <a:ea typeface="Times New Roman"/>
                  </a:rPr>
                  <a:t>, where x denotes the address of the parity bit accumulator corresponding to the information bit i</a:t>
                </a:r>
                <a:r>
                  <a:rPr lang="en-GB" sz="900" u="none" strike="noStrike" baseline="-25000" dirty="0">
                    <a:effectLst/>
                    <a:latin typeface="Times New Roman"/>
                    <a:ea typeface="Times New Roman"/>
                  </a:rPr>
                  <a:t>8</a:t>
                </a:r>
                <a:r>
                  <a:rPr lang="en-GB" sz="900" dirty="0">
                    <a:effectLst/>
                    <a:latin typeface="Times New Roman"/>
                    <a:ea typeface="Times New Roman"/>
                  </a:rPr>
                  <a:t> , i.e. the entries in the second row of Table 5‑7.</a:t>
                </a:r>
                <a:endParaRPr lang="en-US" sz="900" dirty="0">
                  <a:effectLst/>
                  <a:latin typeface="Times New Roman"/>
                  <a:ea typeface="Times New Roman"/>
                </a:endParaRPr>
              </a:p>
              <a:p>
                <a:pPr marL="342900" lvl="0" indent="-342900">
                  <a:lnSpc>
                    <a:spcPts val="700"/>
                  </a:lnSpc>
                  <a:spcAft>
                    <a:spcPts val="900"/>
                  </a:spcAft>
                  <a:buFont typeface="Symbol"/>
                  <a:buChar char=""/>
                </a:pPr>
                <a:r>
                  <a:rPr lang="en-GB" sz="900" dirty="0">
                    <a:effectLst/>
                    <a:latin typeface="Times New Roman"/>
                    <a:ea typeface="Times New Roman"/>
                  </a:rPr>
                  <a:t>In a similar manner, for every group of 8 new information bits, a new row from the Table 5‑7 is used to find the addresses of the parity bit accumulators.</a:t>
                </a:r>
                <a:endParaRPr lang="en-US" sz="900" dirty="0">
                  <a:effectLst/>
                  <a:latin typeface="Times New Roman"/>
                  <a:ea typeface="Times New Roman"/>
                </a:endParaRPr>
              </a:p>
              <a:p>
                <a:pPr>
                  <a:lnSpc>
                    <a:spcPts val="700"/>
                  </a:lnSpc>
                  <a:spcAft>
                    <a:spcPts val="900"/>
                  </a:spcAft>
                </a:pPr>
                <a:r>
                  <a:rPr lang="en-GB" sz="900" dirty="0">
                    <a:effectLst/>
                    <a:latin typeface="Times New Roman"/>
                    <a:ea typeface="Times New Roman"/>
                  </a:rPr>
                  <a:t>After all of the information bits are exhausted, the final parity bits shall be obtained by accumulation as follows:</a:t>
                </a:r>
                <a:endParaRPr lang="en-US" sz="900" dirty="0">
                  <a:effectLst/>
                  <a:latin typeface="Times New Roman"/>
                  <a:ea typeface="Times New Roman"/>
                </a:endParaRPr>
              </a:p>
              <a:p>
                <a:pPr marL="342900" lvl="0" indent="-342900">
                  <a:lnSpc>
                    <a:spcPts val="700"/>
                  </a:lnSpc>
                  <a:spcAft>
                    <a:spcPts val="900"/>
                  </a:spcAft>
                  <a:buFont typeface="Symbol"/>
                  <a:buChar char=""/>
                </a:pPr>
                <a:r>
                  <a:rPr lang="en-GB" sz="900" dirty="0">
                    <a:effectLst/>
                    <a:latin typeface="Times New Roman"/>
                    <a:ea typeface="Times New Roman"/>
                  </a:rPr>
                  <a:t>Sequentially perform the following operations starting with </a:t>
                </a:r>
                <a:r>
                  <a:rPr lang="en-GB" sz="900" dirty="0" err="1">
                    <a:effectLst/>
                    <a:latin typeface="Times New Roman"/>
                    <a:ea typeface="Times New Roman"/>
                  </a:rPr>
                  <a:t>i</a:t>
                </a:r>
                <a:r>
                  <a:rPr lang="en-GB" sz="900" dirty="0">
                    <a:effectLst/>
                    <a:latin typeface="Times New Roman"/>
                    <a:ea typeface="Times New Roman"/>
                  </a:rPr>
                  <a:t> = 1:</a:t>
                </a:r>
                <a:endParaRPr lang="en-US" sz="900" dirty="0">
                  <a:effectLst/>
                  <a:latin typeface="Times New Roman"/>
                  <a:ea typeface="Times New Roman"/>
                </a:endParaRPr>
              </a:p>
              <a:p>
                <a:pPr marL="630555">
                  <a:lnSpc>
                    <a:spcPts val="700"/>
                  </a:lnSpc>
                  <a:spcAft>
                    <a:spcPts val="900"/>
                  </a:spcAft>
                </a:pP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𝑖</m:t>
                        </m:r>
                      </m:sub>
                    </m:sSub>
                    <m:r>
                      <a:rPr lang="de-DE"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𝑖</m:t>
                        </m:r>
                      </m:sub>
                    </m:sSub>
                    <m:sSub>
                      <m:sSubPr>
                        <m:ctrlPr>
                          <a:rPr lang="en-US" sz="900" i="1">
                            <a:effectLst/>
                            <a:latin typeface="Cambria Math"/>
                            <a:ea typeface="Times New Roman"/>
                          </a:rPr>
                        </m:ctrlPr>
                      </m:sSubPr>
                      <m:e>
                        <m:r>
                          <a:rPr lang="en-US" sz="900" i="1" smtClean="0">
                            <a:effectLst/>
                            <a:latin typeface="Cambria Math"/>
                            <a:ea typeface="Times New Roman"/>
                            <a:sym typeface="Symbol"/>
                          </a:rPr>
                          <m:t></m:t>
                        </m:r>
                        <m:r>
                          <a:rPr lang="en-GB" sz="900" i="1">
                            <a:effectLst/>
                            <a:latin typeface="Cambria Math"/>
                            <a:ea typeface="Times New Roman"/>
                          </a:rPr>
                          <m:t>𝑝</m:t>
                        </m:r>
                      </m:e>
                      <m:sub>
                        <m:r>
                          <a:rPr lang="en-GB" sz="900" i="1">
                            <a:effectLst/>
                            <a:latin typeface="Cambria Math"/>
                            <a:ea typeface="Times New Roman"/>
                          </a:rPr>
                          <m:t>𝑖</m:t>
                        </m:r>
                        <m:r>
                          <a:rPr lang="de-DE" sz="900" i="1">
                            <a:effectLst/>
                            <a:latin typeface="Cambria Math"/>
                            <a:ea typeface="Times New Roman"/>
                          </a:rPr>
                          <m:t>−1</m:t>
                        </m:r>
                      </m:sub>
                    </m:sSub>
                    <m:r>
                      <a:rPr lang="en-GB" sz="900" i="1">
                        <a:effectLst/>
                        <a:latin typeface="Cambria Math"/>
                        <a:ea typeface="Times New Roman"/>
                      </a:rPr>
                      <m:t> </m:t>
                    </m:r>
                    <m:r>
                      <a:rPr lang="de-DE" sz="900" i="1">
                        <a:effectLst/>
                        <a:latin typeface="Cambria Math"/>
                        <a:ea typeface="Times New Roman"/>
                      </a:rPr>
                      <m:t>𝑓𝑜𝑟</m:t>
                    </m:r>
                    <m:r>
                      <a:rPr lang="de-DE" sz="900" i="1">
                        <a:effectLst/>
                        <a:latin typeface="Cambria Math"/>
                        <a:ea typeface="Times New Roman"/>
                      </a:rPr>
                      <m:t> </m:t>
                    </m:r>
                    <m:r>
                      <a:rPr lang="en-GB" sz="900" i="1">
                        <a:effectLst/>
                        <a:latin typeface="Cambria Math"/>
                        <a:ea typeface="Times New Roman"/>
                      </a:rPr>
                      <m:t>𝑖</m:t>
                    </m:r>
                    <m:r>
                      <a:rPr lang="de-DE" sz="900" i="1">
                        <a:effectLst/>
                        <a:latin typeface="Cambria Math"/>
                        <a:ea typeface="Times New Roman"/>
                      </a:rPr>
                      <m:t>=1, 2,…, </m:t>
                    </m:r>
                  </m:oMath>
                </a14:m>
                <a:r>
                  <a:rPr lang="de-DE" sz="900" dirty="0" err="1">
                    <a:effectLst/>
                    <a:latin typeface="Times New Roman"/>
                    <a:ea typeface="Times New Roman"/>
                  </a:rPr>
                  <a:t>M</a:t>
                </a:r>
                <a:r>
                  <a:rPr lang="de-DE" sz="900" u="none" strike="noStrike" baseline="-25000" dirty="0" err="1">
                    <a:effectLst/>
                    <a:latin typeface="Times New Roman"/>
                    <a:ea typeface="Times New Roman"/>
                  </a:rPr>
                  <a:t>ldpc</a:t>
                </a:r>
                <a:r>
                  <a:rPr lang="de-DE" sz="900" dirty="0">
                    <a:effectLst/>
                    <a:latin typeface="Times New Roman"/>
                    <a:ea typeface="Times New Roman"/>
                  </a:rPr>
                  <a:t> −1</a:t>
                </a:r>
                <a:endParaRPr lang="en-US" sz="900" dirty="0">
                  <a:effectLst/>
                  <a:latin typeface="Times New Roman"/>
                  <a:ea typeface="Times New Roman"/>
                </a:endParaRPr>
              </a:p>
              <a:p>
                <a:pPr marL="342900" lvl="0" indent="-342900">
                  <a:lnSpc>
                    <a:spcPts val="700"/>
                  </a:lnSpc>
                  <a:spcAft>
                    <a:spcPts val="900"/>
                  </a:spcAft>
                  <a:buFont typeface="Symbol"/>
                  <a:buChar char=""/>
                </a:pPr>
                <a:r>
                  <a:rPr lang="en-GB" sz="900" dirty="0">
                    <a:effectLst/>
                    <a:latin typeface="Times New Roman"/>
                    <a:ea typeface="Times New Roman"/>
                  </a:rPr>
                  <a:t>Final content of p</a:t>
                </a:r>
                <a:r>
                  <a:rPr lang="en-GB" sz="900" u="none" strike="noStrike" baseline="-25000" dirty="0">
                    <a:effectLst/>
                    <a:latin typeface="Times New Roman"/>
                    <a:ea typeface="Times New Roman"/>
                  </a:rPr>
                  <a:t>i</a:t>
                </a:r>
                <a:r>
                  <a:rPr lang="en-GB" sz="900" dirty="0">
                    <a:effectLst/>
                    <a:latin typeface="Times New Roman"/>
                    <a:ea typeface="Times New Roman"/>
                  </a:rPr>
                  <a:t> , </a:t>
                </a:r>
                <a:r>
                  <a:rPr lang="en-GB" sz="900" dirty="0" err="1">
                    <a:effectLst/>
                    <a:latin typeface="Times New Roman"/>
                    <a:ea typeface="Times New Roman"/>
                  </a:rPr>
                  <a:t>i</a:t>
                </a:r>
                <a:r>
                  <a:rPr lang="en-GB" sz="900" dirty="0">
                    <a:effectLst/>
                    <a:latin typeface="Times New Roman"/>
                    <a:ea typeface="Times New Roman"/>
                  </a:rPr>
                  <a:t> = 0, 1,.., </a:t>
                </a:r>
                <a:r>
                  <a:rPr lang="en-GB" sz="900" dirty="0" err="1">
                    <a:effectLst/>
                    <a:latin typeface="Times New Roman"/>
                    <a:ea typeface="Times New Roman"/>
                  </a:rPr>
                  <a:t>M</a:t>
                </a:r>
                <a:r>
                  <a:rPr lang="en-GB" sz="900" u="none" strike="noStrike" baseline="-25000" dirty="0" err="1">
                    <a:effectLst/>
                    <a:latin typeface="Times New Roman"/>
                    <a:ea typeface="Times New Roman"/>
                  </a:rPr>
                  <a:t>ldpc</a:t>
                </a:r>
                <a:r>
                  <a:rPr lang="en-GB" sz="900" dirty="0">
                    <a:effectLst/>
                    <a:latin typeface="Times New Roman"/>
                    <a:ea typeface="Times New Roman"/>
                  </a:rPr>
                  <a:t> −1 is equal to the parity bit p</a:t>
                </a:r>
                <a:r>
                  <a:rPr lang="en-GB" sz="900" u="none" strike="noStrike" baseline="-25000" dirty="0">
                    <a:effectLst/>
                    <a:latin typeface="Times New Roman"/>
                    <a:ea typeface="Times New Roman"/>
                  </a:rPr>
                  <a:t>i</a:t>
                </a:r>
                <a:r>
                  <a:rPr lang="en-GB" sz="900" dirty="0" smtClean="0">
                    <a:effectLst/>
                    <a:latin typeface="Times New Roman"/>
                    <a:ea typeface="Times New Roman"/>
                  </a:rPr>
                  <a:t>.</a:t>
                </a:r>
                <a:endParaRPr lang="en-US" sz="900" dirty="0">
                  <a:effectLst/>
                  <a:latin typeface="Times New Roman"/>
                  <a:ea typeface="Times New Roman"/>
                </a:endParaRPr>
              </a:p>
            </p:txBody>
          </p:sp>
        </mc:Choice>
        <mc:Fallback xmlns="">
          <p:sp>
            <p:nvSpPr>
              <p:cNvPr id="11" name="Rectangle 3">
                <a:extLst>
                  <a:ext uri="{FF2B5EF4-FFF2-40B4-BE49-F238E27FC236}">
                    <a16:creationId xmlns:a16="http://schemas.microsoft.com/office/drawing/2014/main" xmlns:a14="http://schemas.microsoft.com/office/drawing/2010/main" xmlns="" id="{F2CA67F6-2E41-463F-B4A0-337B112A8F74}"/>
                  </a:ext>
                </a:extLst>
              </p:cNvPr>
              <p:cNvSpPr>
                <a:spLocks noRot="1" noChangeAspect="1" noMove="1" noResize="1" noEditPoints="1" noAdjustHandles="1" noChangeArrowheads="1" noChangeShapeType="1" noTextEdit="1"/>
              </p:cNvSpPr>
              <p:nvPr/>
            </p:nvSpPr>
            <p:spPr bwMode="auto">
              <a:xfrm>
                <a:off x="755576" y="908720"/>
                <a:ext cx="7826695" cy="5904656"/>
              </a:xfrm>
              <a:prstGeom prst="rect">
                <a:avLst/>
              </a:prstGeom>
              <a:blipFill rotWithShape="1">
                <a:blip r:embed="rId3"/>
                <a:stretch>
                  <a:fillRect t="-619"/>
                </a:stretch>
              </a:blipFill>
              <a:ln w="12700">
                <a:noFill/>
                <a:miter lim="800000"/>
                <a:headEnd type="none" w="sm" len="sm"/>
                <a:tailEnd type="none" w="sm" len="sm"/>
              </a:ln>
            </p:spPr>
            <p:txBody>
              <a:bodyPr/>
              <a:lstStyle/>
              <a:p>
                <a:r>
                  <a:rPr lang="en-US">
                    <a:noFill/>
                  </a:rPr>
                  <a:t> </a:t>
                </a:r>
              </a:p>
            </p:txBody>
          </p:sp>
        </mc:Fallback>
      </mc:AlternateContent>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2572905"/>
            <a:ext cx="2304256" cy="78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5" y="3705072"/>
            <a:ext cx="3168351" cy="88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9238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Encoder </a:t>
            </a:r>
            <a:r>
              <a:rPr lang="en-US" dirty="0" smtClean="0"/>
              <a:t>Complexity (</a:t>
            </a:r>
            <a:r>
              <a:rPr lang="en-US" dirty="0" smtClean="0">
                <a:solidFill>
                  <a:srgbClr val="FF0000"/>
                </a:solidFill>
              </a:rPr>
              <a:t>corrected</a:t>
            </a:r>
            <a:r>
              <a:rPr lang="en-US" dirty="0" smtClean="0"/>
              <a:t>)</a:t>
            </a:r>
            <a:endParaRPr lang="en-US" dirty="0"/>
          </a:p>
        </p:txBody>
      </p:sp>
      <p:sp>
        <p:nvSpPr>
          <p:cNvPr id="3" name="Content Placeholder 2"/>
          <p:cNvSpPr>
            <a:spLocks noGrp="1"/>
          </p:cNvSpPr>
          <p:nvPr>
            <p:ph idx="1"/>
          </p:nvPr>
        </p:nvSpPr>
        <p:spPr>
          <a:xfrm>
            <a:off x="685800" y="1700808"/>
            <a:ext cx="8458200" cy="4114800"/>
          </a:xfrm>
        </p:spPr>
        <p:txBody>
          <a:bodyPr/>
          <a:lstStyle/>
          <a:p>
            <a:r>
              <a:rPr lang="en-US" sz="2400" dirty="0" smtClean="0"/>
              <a:t>Reference: </a:t>
            </a:r>
            <a:r>
              <a:rPr lang="en-US" sz="2400" dirty="0"/>
              <a:t>Convolutional Code of memory </a:t>
            </a:r>
            <a:r>
              <a:rPr lang="en-US" sz="2400" dirty="0">
                <a:solidFill>
                  <a:srgbClr val="FF0000"/>
                </a:solidFill>
              </a:rPr>
              <a:t>6</a:t>
            </a:r>
            <a:r>
              <a:rPr lang="en-US" sz="2400" dirty="0"/>
              <a:t> (133,171)</a:t>
            </a:r>
          </a:p>
          <a:p>
            <a:pPr lvl="1"/>
            <a:r>
              <a:rPr lang="en-US" sz="2000" dirty="0" smtClean="0"/>
              <a:t>184 </a:t>
            </a:r>
            <a:r>
              <a:rPr lang="en-US" sz="2000" dirty="0"/>
              <a:t>info bits, </a:t>
            </a:r>
            <a:r>
              <a:rPr lang="en-US" sz="2000" dirty="0">
                <a:solidFill>
                  <a:srgbClr val="00B050"/>
                </a:solidFill>
              </a:rPr>
              <a:t>5 </a:t>
            </a:r>
            <a:r>
              <a:rPr lang="en-US" sz="2000" dirty="0" smtClean="0">
                <a:solidFill>
                  <a:srgbClr val="00B050"/>
                </a:solidFill>
              </a:rPr>
              <a:t>elements in mod-2 addition</a:t>
            </a:r>
            <a:r>
              <a:rPr lang="en-US" sz="2000" dirty="0" smtClean="0"/>
              <a:t> </a:t>
            </a:r>
            <a:r>
              <a:rPr lang="en-US" sz="2000" dirty="0"/>
              <a:t>per code bit:</a:t>
            </a:r>
          </a:p>
          <a:p>
            <a:pPr lvl="2"/>
            <a:r>
              <a:rPr lang="en-US" sz="1800" dirty="0" smtClean="0"/>
              <a:t>(184+</a:t>
            </a:r>
            <a:r>
              <a:rPr lang="en-US" sz="1800" dirty="0" smtClean="0">
                <a:solidFill>
                  <a:srgbClr val="FF0000"/>
                </a:solidFill>
              </a:rPr>
              <a:t>6</a:t>
            </a:r>
            <a:r>
              <a:rPr lang="en-US" sz="1800" dirty="0" smtClean="0"/>
              <a:t>)*(</a:t>
            </a:r>
            <a:r>
              <a:rPr lang="en-US" sz="1800" dirty="0">
                <a:solidFill>
                  <a:srgbClr val="00B050"/>
                </a:solidFill>
              </a:rPr>
              <a:t>5-1</a:t>
            </a:r>
            <a:r>
              <a:rPr lang="en-US" sz="1800" dirty="0">
                <a:solidFill>
                  <a:srgbClr val="FF0000"/>
                </a:solidFill>
              </a:rPr>
              <a:t> </a:t>
            </a:r>
            <a:r>
              <a:rPr lang="en-US" sz="1800" dirty="0"/>
              <a:t>+</a:t>
            </a:r>
            <a:r>
              <a:rPr lang="en-US" sz="1800" dirty="0">
                <a:solidFill>
                  <a:srgbClr val="FF0000"/>
                </a:solidFill>
              </a:rPr>
              <a:t> </a:t>
            </a:r>
            <a:r>
              <a:rPr lang="en-US" sz="1800" dirty="0">
                <a:solidFill>
                  <a:srgbClr val="00B050"/>
                </a:solidFill>
              </a:rPr>
              <a:t>5-1</a:t>
            </a:r>
            <a:r>
              <a:rPr lang="en-US" sz="1800" dirty="0" smtClean="0"/>
              <a:t>) = </a:t>
            </a:r>
            <a:r>
              <a:rPr lang="en-US" sz="1800" b="1" dirty="0" smtClean="0">
                <a:solidFill>
                  <a:srgbClr val="7030A0"/>
                </a:solidFill>
              </a:rPr>
              <a:t>1.5k</a:t>
            </a:r>
            <a:r>
              <a:rPr lang="en-US" sz="1800" dirty="0" smtClean="0"/>
              <a:t> metrics</a:t>
            </a:r>
          </a:p>
          <a:p>
            <a:pPr lvl="2"/>
            <a:endParaRPr lang="de-DE" sz="1800" dirty="0"/>
          </a:p>
          <a:p>
            <a:r>
              <a:rPr lang="en-US" sz="2400" dirty="0" smtClean="0"/>
              <a:t>Conv. Code, CR 1/4 </a:t>
            </a:r>
            <a:r>
              <a:rPr lang="en-US" sz="2400" dirty="0"/>
              <a:t>of memory </a:t>
            </a:r>
            <a:r>
              <a:rPr lang="en-US" sz="2400" dirty="0">
                <a:solidFill>
                  <a:srgbClr val="FF0000"/>
                </a:solidFill>
              </a:rPr>
              <a:t>6</a:t>
            </a:r>
            <a:r>
              <a:rPr lang="en-US" sz="2400" dirty="0"/>
              <a:t> </a:t>
            </a:r>
            <a:r>
              <a:rPr lang="en-US" sz="2400" dirty="0" smtClean="0"/>
              <a:t>(</a:t>
            </a:r>
            <a:r>
              <a:rPr lang="en-US" sz="2400" dirty="0"/>
              <a:t>117 127 155 </a:t>
            </a:r>
            <a:r>
              <a:rPr lang="en-US" sz="2400" dirty="0" smtClean="0"/>
              <a:t>133)</a:t>
            </a:r>
            <a:endParaRPr lang="en-US" sz="2400" dirty="0"/>
          </a:p>
          <a:p>
            <a:pPr lvl="1"/>
            <a:r>
              <a:rPr lang="en-US" sz="2000" dirty="0"/>
              <a:t>184 info bits, </a:t>
            </a:r>
            <a:r>
              <a:rPr lang="en-US" sz="2000" dirty="0">
                <a:solidFill>
                  <a:srgbClr val="00B050"/>
                </a:solidFill>
              </a:rPr>
              <a:t>5 elements in mod-2 addition</a:t>
            </a:r>
            <a:r>
              <a:rPr lang="en-US" sz="2000" dirty="0"/>
              <a:t> per code bit:</a:t>
            </a:r>
          </a:p>
          <a:p>
            <a:pPr lvl="2"/>
            <a:r>
              <a:rPr lang="en-US" sz="1800" dirty="0"/>
              <a:t>(184+</a:t>
            </a:r>
            <a:r>
              <a:rPr lang="en-US" sz="1800" dirty="0">
                <a:solidFill>
                  <a:srgbClr val="FF0000"/>
                </a:solidFill>
              </a:rPr>
              <a:t>6</a:t>
            </a:r>
            <a:r>
              <a:rPr lang="en-US" sz="1800" dirty="0"/>
              <a:t>)*(</a:t>
            </a:r>
            <a:r>
              <a:rPr lang="en-US" sz="1800" dirty="0" smtClean="0">
                <a:solidFill>
                  <a:srgbClr val="00B050"/>
                </a:solidFill>
              </a:rPr>
              <a:t>5-1</a:t>
            </a:r>
            <a:r>
              <a:rPr lang="en-US" sz="1800" dirty="0" smtClean="0"/>
              <a:t>)*4 </a:t>
            </a:r>
            <a:r>
              <a:rPr lang="en-US" sz="1800" dirty="0"/>
              <a:t>= </a:t>
            </a:r>
            <a:r>
              <a:rPr lang="en-US" sz="1800" b="1" dirty="0" smtClean="0">
                <a:solidFill>
                  <a:srgbClr val="7030A0"/>
                </a:solidFill>
              </a:rPr>
              <a:t>3.4k</a:t>
            </a:r>
            <a:r>
              <a:rPr lang="en-US" sz="1800" dirty="0" smtClean="0"/>
              <a:t> metrics</a:t>
            </a:r>
          </a:p>
          <a:p>
            <a:pPr lvl="2"/>
            <a:endParaRPr lang="en-US" sz="1800" dirty="0"/>
          </a:p>
          <a:p>
            <a:r>
              <a:rPr lang="en-US" sz="2400" dirty="0" smtClean="0"/>
              <a:t>LDPC</a:t>
            </a:r>
            <a:r>
              <a:rPr lang="en-US" sz="2400" dirty="0"/>
              <a:t>, CR 1/4</a:t>
            </a:r>
          </a:p>
          <a:p>
            <a:pPr lvl="1"/>
            <a:r>
              <a:rPr lang="en-US" sz="2000" dirty="0" smtClean="0"/>
              <a:t>552 </a:t>
            </a:r>
            <a:r>
              <a:rPr lang="en-US" sz="2000" dirty="0"/>
              <a:t>parities, average </a:t>
            </a:r>
            <a:r>
              <a:rPr lang="en-US" sz="2000" dirty="0" smtClean="0"/>
              <a:t>check node </a:t>
            </a:r>
            <a:r>
              <a:rPr lang="en-US" sz="2000" dirty="0"/>
              <a:t>degree </a:t>
            </a:r>
            <a:r>
              <a:rPr lang="en-US" sz="2000" strike="sngStrike" dirty="0" smtClean="0">
                <a:solidFill>
                  <a:srgbClr val="0070C0"/>
                </a:solidFill>
              </a:rPr>
              <a:t>3</a:t>
            </a:r>
            <a:r>
              <a:rPr lang="en-US" sz="2000" dirty="0" smtClean="0">
                <a:solidFill>
                  <a:srgbClr val="0070C0"/>
                </a:solidFill>
              </a:rPr>
              <a:t> 4</a:t>
            </a:r>
            <a:br>
              <a:rPr lang="en-US" sz="2000" dirty="0" smtClean="0">
                <a:solidFill>
                  <a:srgbClr val="0070C0"/>
                </a:solidFill>
              </a:rPr>
            </a:br>
            <a:r>
              <a:rPr lang="en-US" sz="2000" dirty="0" smtClean="0">
                <a:solidFill>
                  <a:srgbClr val="0070C0"/>
                </a:solidFill>
              </a:rPr>
              <a:t>(</a:t>
            </a:r>
            <a:r>
              <a:rPr lang="x-none" sz="2000" smtClean="0">
                <a:solidFill>
                  <a:srgbClr val="0070C0"/>
                </a:solidFill>
                <a:sym typeface="Wingdings" panose="05000000000000000000" pitchFamily="2" charset="2"/>
              </a:rPr>
              <a:t></a:t>
            </a:r>
            <a:r>
              <a:rPr lang="en-US" sz="2000" strike="sngStrike" dirty="0">
                <a:solidFill>
                  <a:srgbClr val="0070C0"/>
                </a:solidFill>
              </a:rPr>
              <a:t> 3</a:t>
            </a:r>
            <a:r>
              <a:rPr lang="en-US" sz="2000" dirty="0">
                <a:solidFill>
                  <a:srgbClr val="0070C0"/>
                </a:solidFill>
              </a:rPr>
              <a:t> 4 </a:t>
            </a:r>
            <a:r>
              <a:rPr lang="en-US" sz="2000" dirty="0" smtClean="0">
                <a:solidFill>
                  <a:srgbClr val="0070C0"/>
                </a:solidFill>
              </a:rPr>
              <a:t>elements in mod-2 additions)</a:t>
            </a:r>
            <a:endParaRPr lang="en-US" sz="2000" dirty="0">
              <a:solidFill>
                <a:srgbClr val="0070C0"/>
              </a:solidFill>
            </a:endParaRPr>
          </a:p>
          <a:p>
            <a:pPr lvl="1"/>
            <a:r>
              <a:rPr lang="en-US" sz="2000" dirty="0" smtClean="0"/>
              <a:t>552*(</a:t>
            </a:r>
            <a:r>
              <a:rPr lang="en-US" sz="2000" strike="sngStrike" dirty="0">
                <a:solidFill>
                  <a:srgbClr val="0070C0"/>
                </a:solidFill>
              </a:rPr>
              <a:t>3</a:t>
            </a:r>
            <a:r>
              <a:rPr lang="en-US" sz="2000" dirty="0">
                <a:solidFill>
                  <a:srgbClr val="0070C0"/>
                </a:solidFill>
              </a:rPr>
              <a:t> 4 -</a:t>
            </a:r>
            <a:r>
              <a:rPr lang="en-US" sz="2000" dirty="0" smtClean="0">
                <a:solidFill>
                  <a:srgbClr val="0070C0"/>
                </a:solidFill>
              </a:rPr>
              <a:t>1</a:t>
            </a:r>
            <a:r>
              <a:rPr lang="en-US" sz="2000" dirty="0" smtClean="0"/>
              <a:t>) </a:t>
            </a:r>
            <a:r>
              <a:rPr lang="en-US" sz="2000" dirty="0"/>
              <a:t>= </a:t>
            </a:r>
            <a:r>
              <a:rPr lang="en-US" sz="2000" b="1" strike="sngStrike" dirty="0" smtClean="0">
                <a:solidFill>
                  <a:srgbClr val="7030A0"/>
                </a:solidFill>
              </a:rPr>
              <a:t>1.1k</a:t>
            </a:r>
            <a:r>
              <a:rPr lang="en-US" sz="2000" dirty="0" smtClean="0"/>
              <a:t> </a:t>
            </a:r>
            <a:r>
              <a:rPr lang="en-US" sz="2000" b="1" dirty="0" smtClean="0">
                <a:solidFill>
                  <a:srgbClr val="7030A0"/>
                </a:solidFill>
              </a:rPr>
              <a:t>1.7k </a:t>
            </a:r>
            <a:r>
              <a:rPr lang="en-US" sz="2000" dirty="0" smtClean="0"/>
              <a:t>metrics</a:t>
            </a:r>
            <a:endParaRPr lang="en-US" sz="2000" dirty="0"/>
          </a:p>
          <a:p>
            <a:pPr lvl="2"/>
            <a:endParaRPr lang="en-US" sz="1800" dirty="0"/>
          </a:p>
          <a:p>
            <a:endParaRPr lang="en-US" sz="2400" dirty="0"/>
          </a:p>
        </p:txBody>
      </p:sp>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7</a:t>
            </a:fld>
            <a:endParaRPr lang="en-US" altLang="en-US"/>
          </a:p>
        </p:txBody>
      </p:sp>
    </p:spTree>
    <p:extLst>
      <p:ext uri="{BB962C8B-B14F-4D97-AF65-F5344CB8AC3E}">
        <p14:creationId xmlns:p14="http://schemas.microsoft.com/office/powerpoint/2010/main" val="3933341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Erasure </a:t>
            </a:r>
            <a:r>
              <a:rPr lang="en-US" dirty="0" smtClean="0"/>
              <a:t>Performance: Conditions</a:t>
            </a:r>
            <a:endParaRPr lang="en-US" dirty="0"/>
          </a:p>
        </p:txBody>
      </p:sp>
      <p:sp>
        <p:nvSpPr>
          <p:cNvPr id="3" name="Content Placeholder 2"/>
          <p:cNvSpPr>
            <a:spLocks noGrp="1"/>
          </p:cNvSpPr>
          <p:nvPr>
            <p:ph idx="1"/>
          </p:nvPr>
        </p:nvSpPr>
        <p:spPr/>
        <p:txBody>
          <a:bodyPr/>
          <a:lstStyle/>
          <a:p>
            <a:r>
              <a:rPr lang="en-US" dirty="0" smtClean="0"/>
              <a:t>assuming telegram splitting with 24 telegrams</a:t>
            </a:r>
          </a:p>
          <a:p>
            <a:pPr lvl="1"/>
            <a:r>
              <a:rPr lang="en-US" dirty="0" smtClean="0"/>
              <a:t>lost frames result in complete erasure</a:t>
            </a:r>
          </a:p>
          <a:p>
            <a:pPr lvl="1"/>
            <a:r>
              <a:rPr lang="en-US" dirty="0" smtClean="0"/>
              <a:t>if interleaving is applied, resulting frame has </a:t>
            </a:r>
            <a:r>
              <a:rPr lang="en-US" dirty="0" err="1" smtClean="0"/>
              <a:t>iid</a:t>
            </a:r>
            <a:r>
              <a:rPr lang="en-US" dirty="0" smtClean="0"/>
              <a:t> erasures with erasure rates = n/24, integer n</a:t>
            </a:r>
          </a:p>
          <a:p>
            <a:r>
              <a:rPr lang="en-US" dirty="0" smtClean="0"/>
              <a:t>simulated AWGN, followed by </a:t>
            </a:r>
            <a:r>
              <a:rPr lang="en-US" dirty="0" err="1" smtClean="0"/>
              <a:t>iid</a:t>
            </a:r>
            <a:r>
              <a:rPr lang="en-US" dirty="0" smtClean="0"/>
              <a:t> erasure channel</a:t>
            </a:r>
          </a:p>
          <a:p>
            <a:endParaRPr lang="en-US" dirty="0"/>
          </a:p>
        </p:txBody>
      </p:sp>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8</a:t>
            </a:fld>
            <a:endParaRPr lang="en-US" altLang="en-US"/>
          </a:p>
        </p:txBody>
      </p:sp>
    </p:spTree>
    <p:extLst>
      <p:ext uri="{BB962C8B-B14F-4D97-AF65-F5344CB8AC3E}">
        <p14:creationId xmlns:p14="http://schemas.microsoft.com/office/powerpoint/2010/main" val="1523531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Erasure Performance: Results</a:t>
            </a:r>
            <a:endParaRPr lang="en-US" dirty="0"/>
          </a:p>
        </p:txBody>
      </p:sp>
      <p:sp>
        <p:nvSpPr>
          <p:cNvPr id="4" name="Date Placeholder 3"/>
          <p:cNvSpPr>
            <a:spLocks noGrp="1"/>
          </p:cNvSpPr>
          <p:nvPr>
            <p:ph type="dt" sz="half" idx="10"/>
          </p:nvPr>
        </p:nvSpPr>
        <p:spPr/>
        <p:txBody>
          <a:bodyPr/>
          <a:lstStyle/>
          <a:p>
            <a:pPr>
              <a:defRPr/>
            </a:pPr>
            <a:r>
              <a:rPr lang="en-US" altLang="en-US" smtClean="0"/>
              <a:t>July 2018</a:t>
            </a:r>
            <a:endParaRPr lang="en-US" altLang="en-US"/>
          </a:p>
        </p:txBody>
      </p:sp>
      <p:sp>
        <p:nvSpPr>
          <p:cNvPr id="5" name="Footer Placeholder 4"/>
          <p:cNvSpPr>
            <a:spLocks noGrp="1"/>
          </p:cNvSpPr>
          <p:nvPr>
            <p:ph type="ftr" sz="quarter" idx="11"/>
          </p:nvPr>
        </p:nvSpPr>
        <p:spPr/>
        <p:txBody>
          <a:bodyPr/>
          <a:lstStyle/>
          <a:p>
            <a:pPr>
              <a:defRPr/>
            </a:pPr>
            <a:r>
              <a:rPr lang="en-US" altLang="en-US" smtClean="0"/>
              <a:t>Seiji Kobayashi, Sony Semiconductor Solutions</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668F83-D261-40F4-9E23-3FBB288658AE}" type="slidenum">
              <a:rPr lang="en-US" altLang="en-US" smtClean="0"/>
              <a:pPr>
                <a:defRPr/>
              </a:pPr>
              <a:t>9</a:t>
            </a:fld>
            <a:endParaRPr lang="en-US" altLang="en-US"/>
          </a:p>
        </p:txBody>
      </p:sp>
      <p:pic>
        <p:nvPicPr>
          <p:cNvPr id="8" name="Picture 2"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559796"/>
            <a:ext cx="8064896" cy="5037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468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TotalTime>
  <Words>1161</Words>
  <Application>Microsoft Office PowerPoint</Application>
  <PresentationFormat>画面に合わせる (4:3)</PresentationFormat>
  <Paragraphs>379</Paragraphs>
  <Slides>15</Slides>
  <Notes>4</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IEEE-P802_15</vt:lpstr>
      <vt:lpstr>PowerPoint プレゼンテーション</vt:lpstr>
      <vt:lpstr>Proposal of LDPC (Low Density Parity Check) Code for LPWA --  new results </vt:lpstr>
      <vt:lpstr>PowerPoint プレゼンテーション</vt:lpstr>
      <vt:lpstr>PowerPoint プレゼンテーション</vt:lpstr>
      <vt:lpstr>PowerPoint プレゼンテーション</vt:lpstr>
      <vt:lpstr>PowerPoint プレゼンテーション</vt:lpstr>
      <vt:lpstr>Encoder Complexity (corrected)</vt:lpstr>
      <vt:lpstr>Erasure Performance: Conditions</vt:lpstr>
      <vt:lpstr>Erasure Performance: Results</vt:lpstr>
      <vt:lpstr>Erasure Performance: Summary</vt:lpstr>
      <vt:lpstr>Mobile Performance: Conditions</vt:lpstr>
      <vt:lpstr>Mobile Performance: Results</vt:lpstr>
      <vt:lpstr>Mobile Performance: Summary (1/2)</vt:lpstr>
      <vt:lpstr>Mobile Performance: Summary (2/2)</vt:lpstr>
      <vt:lpstr>Summary</vt:lpstr>
    </vt:vector>
  </TitlesOfParts>
  <Company>Sony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Kobayashi, Seiji (RandD)</dc:creator>
  <dc:description>&lt;doc#&gt;</dc:description>
  <cp:lastModifiedBy>Kobayashi, Seiji (RandD)</cp:lastModifiedBy>
  <cp:revision>122</cp:revision>
  <cp:lastPrinted>1998-02-10T13:28:06Z</cp:lastPrinted>
  <dcterms:created xsi:type="dcterms:W3CDTF">2018-07-06T09:07:16Z</dcterms:created>
  <dcterms:modified xsi:type="dcterms:W3CDTF">2018-08-07T10:34:09Z</dcterms:modified>
</cp:coreProperties>
</file>