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56" r:id="rId4"/>
    <p:sldId id="260" r:id="rId5"/>
    <p:sldId id="261" r:id="rId6"/>
    <p:sldId id="262" r:id="rId7"/>
    <p:sldId id="275" r:id="rId8"/>
    <p:sldId id="274" r:id="rId9"/>
    <p:sldId id="26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FF"/>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68" y="2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12207C7-B572-4C87-8F0C-45748E64ED7C}" type="slidenum">
              <a:rPr lang="en-US" altLang="en-US"/>
              <a:pPr>
                <a:defRPr/>
              </a:pPr>
              <a:t>‹#›</a:t>
            </a:fld>
            <a:endParaRPr lang="en-US" altLang="en-US"/>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1462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33911AA-BB3A-4905-BF9C-437B009EA13E}"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94651832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3</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4</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5</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6</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9</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27F0C7F-06BF-4556-80E9-961285C4EE8B}" type="slidenum">
              <a:rPr lang="en-US" altLang="en-US"/>
              <a:pPr>
                <a:defRPr/>
              </a:pPr>
              <a:t>‹#›</a:t>
            </a:fld>
            <a:endParaRPr lang="en-US" altLang="en-US"/>
          </a:p>
        </p:txBody>
      </p:sp>
    </p:spTree>
    <p:extLst>
      <p:ext uri="{BB962C8B-B14F-4D97-AF65-F5344CB8AC3E}">
        <p14:creationId xmlns:p14="http://schemas.microsoft.com/office/powerpoint/2010/main" val="938232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8F6149-F6F1-4A14-B4BB-64C7082143E9}" type="slidenum">
              <a:rPr lang="en-US" altLang="en-US"/>
              <a:pPr>
                <a:defRPr/>
              </a:pPr>
              <a:t>‹#›</a:t>
            </a:fld>
            <a:endParaRPr lang="en-US" altLang="en-US"/>
          </a:p>
        </p:txBody>
      </p:sp>
    </p:spTree>
    <p:extLst>
      <p:ext uri="{BB962C8B-B14F-4D97-AF65-F5344CB8AC3E}">
        <p14:creationId xmlns:p14="http://schemas.microsoft.com/office/powerpoint/2010/main" val="2357394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5ABD60-510C-4098-A579-E1DD911E11D0}" type="slidenum">
              <a:rPr lang="en-US" altLang="en-US"/>
              <a:pPr>
                <a:defRPr/>
              </a:pPr>
              <a:t>‹#›</a:t>
            </a:fld>
            <a:endParaRPr lang="en-US" altLang="en-US"/>
          </a:p>
        </p:txBody>
      </p:sp>
    </p:spTree>
    <p:extLst>
      <p:ext uri="{BB962C8B-B14F-4D97-AF65-F5344CB8AC3E}">
        <p14:creationId xmlns:p14="http://schemas.microsoft.com/office/powerpoint/2010/main" val="141476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668F83-D261-40F4-9E23-3FBB288658AE}" type="slidenum">
              <a:rPr lang="en-US" altLang="en-US"/>
              <a:pPr>
                <a:defRPr/>
              </a:pPr>
              <a:t>‹#›</a:t>
            </a:fld>
            <a:endParaRPr lang="en-US" altLang="en-US"/>
          </a:p>
        </p:txBody>
      </p:sp>
    </p:spTree>
    <p:extLst>
      <p:ext uri="{BB962C8B-B14F-4D97-AF65-F5344CB8AC3E}">
        <p14:creationId xmlns:p14="http://schemas.microsoft.com/office/powerpoint/2010/main" val="3584348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BDE3739-78AA-4098-83B6-9033BD255F7D}" type="slidenum">
              <a:rPr lang="en-US" altLang="en-US"/>
              <a:pPr>
                <a:defRPr/>
              </a:pPr>
              <a:t>‹#›</a:t>
            </a:fld>
            <a:endParaRPr lang="en-US" altLang="en-US"/>
          </a:p>
        </p:txBody>
      </p:sp>
    </p:spTree>
    <p:extLst>
      <p:ext uri="{BB962C8B-B14F-4D97-AF65-F5344CB8AC3E}">
        <p14:creationId xmlns:p14="http://schemas.microsoft.com/office/powerpoint/2010/main" val="260898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A3339A-3F6D-4075-BA9E-8A72CBBD35F8}" type="slidenum">
              <a:rPr lang="en-US" altLang="en-US"/>
              <a:pPr>
                <a:defRPr/>
              </a:pPr>
              <a:t>‹#›</a:t>
            </a:fld>
            <a:endParaRPr lang="en-US" altLang="en-US"/>
          </a:p>
        </p:txBody>
      </p:sp>
    </p:spTree>
    <p:extLst>
      <p:ext uri="{BB962C8B-B14F-4D97-AF65-F5344CB8AC3E}">
        <p14:creationId xmlns:p14="http://schemas.microsoft.com/office/powerpoint/2010/main" val="360740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590D39F-9ED8-4BE5-89EE-37A0DA6EAA83}" type="slidenum">
              <a:rPr lang="en-US" altLang="en-US"/>
              <a:pPr>
                <a:defRPr/>
              </a:pPr>
              <a:t>‹#›</a:t>
            </a:fld>
            <a:endParaRPr lang="en-US" altLang="en-US"/>
          </a:p>
        </p:txBody>
      </p:sp>
    </p:spTree>
    <p:extLst>
      <p:ext uri="{BB962C8B-B14F-4D97-AF65-F5344CB8AC3E}">
        <p14:creationId xmlns:p14="http://schemas.microsoft.com/office/powerpoint/2010/main" val="4023191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471FB57-6409-48DA-BC0F-2E9783C2C7FB}" type="slidenum">
              <a:rPr lang="en-US" altLang="en-US"/>
              <a:pPr>
                <a:defRPr/>
              </a:pPr>
              <a:t>‹#›</a:t>
            </a:fld>
            <a:endParaRPr lang="en-US" altLang="en-US"/>
          </a:p>
        </p:txBody>
      </p:sp>
    </p:spTree>
    <p:extLst>
      <p:ext uri="{BB962C8B-B14F-4D97-AF65-F5344CB8AC3E}">
        <p14:creationId xmlns:p14="http://schemas.microsoft.com/office/powerpoint/2010/main" val="1310091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C842DB6-E0BF-4B44-B526-6091B6A77477}" type="slidenum">
              <a:rPr lang="en-US" altLang="en-US"/>
              <a:pPr>
                <a:defRPr/>
              </a:pPr>
              <a:t>‹#›</a:t>
            </a:fld>
            <a:endParaRPr lang="en-US" altLang="en-US"/>
          </a:p>
        </p:txBody>
      </p:sp>
    </p:spTree>
    <p:extLst>
      <p:ext uri="{BB962C8B-B14F-4D97-AF65-F5344CB8AC3E}">
        <p14:creationId xmlns:p14="http://schemas.microsoft.com/office/powerpoint/2010/main" val="126081618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DCF951B-3C8C-4D78-8463-549499F61632}" type="slidenum">
              <a:rPr lang="en-US" altLang="en-US"/>
              <a:pPr>
                <a:defRPr/>
              </a:pPr>
              <a:t>‹#›</a:t>
            </a:fld>
            <a:endParaRPr lang="en-US" altLang="en-US"/>
          </a:p>
        </p:txBody>
      </p:sp>
    </p:spTree>
    <p:extLst>
      <p:ext uri="{BB962C8B-B14F-4D97-AF65-F5344CB8AC3E}">
        <p14:creationId xmlns:p14="http://schemas.microsoft.com/office/powerpoint/2010/main" val="5625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F28AFCE-AF6E-4D08-AF60-7C79305509BB}" type="slidenum">
              <a:rPr lang="en-US" altLang="en-US"/>
              <a:pPr>
                <a:defRPr/>
              </a:pPr>
              <a:t>‹#›</a:t>
            </a:fld>
            <a:endParaRPr lang="en-US" altLang="en-US"/>
          </a:p>
        </p:txBody>
      </p:sp>
    </p:spTree>
    <p:extLst>
      <p:ext uri="{BB962C8B-B14F-4D97-AF65-F5344CB8AC3E}">
        <p14:creationId xmlns:p14="http://schemas.microsoft.com/office/powerpoint/2010/main" val="7992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mtClean="0"/>
              <a:t>July 2018</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en-US" smtClean="0"/>
              <a:t>Seiji Kobayashi, Sony Semiconductor Solutions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7A808B3-D66F-4DCD-B9B6-9C33E354682F}" type="slidenum">
              <a:rPr lang="en-US" altLang="en-US"/>
              <a:pPr>
                <a:defRPr/>
              </a:pPr>
              <a:t>‹#›</a:t>
            </a:fld>
            <a:endParaRPr lang="en-US" altLang="en-US"/>
          </a:p>
        </p:txBody>
      </p:sp>
      <p:sp>
        <p:nvSpPr>
          <p:cNvPr id="1031" name="Rectangle 7"/>
          <p:cNvSpPr>
            <a:spLocks noChangeArrowheads="1"/>
          </p:cNvSpPr>
          <p:nvPr/>
        </p:nvSpPr>
        <p:spPr bwMode="auto">
          <a:xfrm>
            <a:off x="3491880" y="394156"/>
            <a:ext cx="49663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802.15-18-</a:t>
            </a:r>
            <a:r>
              <a:rPr lang="x-none" altLang="en-US" sz="1400" b="1" dirty="0" smtClean="0"/>
              <a:t>028</a:t>
            </a:r>
            <a:r>
              <a:rPr lang="en-US" altLang="en-US" sz="1400" b="1" dirty="0" smtClean="0"/>
              <a:t>9</a:t>
            </a:r>
            <a:r>
              <a:rPr lang="x-none" altLang="en-US" sz="1400" b="1" dirty="0" smtClean="0"/>
              <a:t>-0</a:t>
            </a:r>
            <a:r>
              <a:rPr lang="en-US" altLang="en-US" sz="1400" b="1" dirty="0" smtClean="0"/>
              <a:t>1-004w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795A8D93-B28F-40AE-A263-88C1D0D5796D}" type="slidenum">
              <a:rPr lang="en-US" altLang="en-US"/>
              <a:pPr/>
              <a:t>1</a:t>
            </a:fld>
            <a:endParaRPr lang="en-US" altLang="en-US"/>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Proposal </a:t>
            </a:r>
            <a:r>
              <a:rPr lang="en-US" altLang="en-US" sz="1600" dirty="0">
                <a:solidFill>
                  <a:srgbClr val="FF0000"/>
                </a:solidFill>
              </a:rPr>
              <a:t>of LDPC (Low Density Parity Code) for </a:t>
            </a:r>
            <a:r>
              <a:rPr lang="en-US" altLang="en-US" sz="1600" dirty="0" smtClean="0">
                <a:solidFill>
                  <a:srgbClr val="FF0000"/>
                </a:solidFill>
              </a:rPr>
              <a:t>LPWA</a:t>
            </a:r>
            <a:r>
              <a:rPr lang="en-US" altLang="en-US" sz="1600" dirty="0" smtClean="0">
                <a:solidFill>
                  <a:schemeClr val="tx2"/>
                </a:solidFill>
              </a:rPr>
              <a:t>]	</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6 July, 2018</a:t>
            </a:r>
            <a:r>
              <a:rPr lang="en-US" altLang="en-US" sz="1600" dirty="0" smtClean="0">
                <a:solidFill>
                  <a:schemeClr val="tx2"/>
                </a:solidFill>
              </a:rPr>
              <a:t>]	</a:t>
            </a:r>
            <a:endParaRPr lang="en-US" altLang="en-US" sz="1600" dirty="0">
              <a:solidFill>
                <a:schemeClr val="tx2"/>
              </a:solidFill>
            </a:endParaRP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Seiji Kobayashi</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Sony Semiconductor Solutions Corporation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a:t>
            </a:r>
            <a:r>
              <a:rPr lang="en-US" altLang="en-US" sz="1600" dirty="0" smtClean="0">
                <a:solidFill>
                  <a:schemeClr val="tx2"/>
                </a:solidFill>
              </a:rPr>
              <a:t>[</a:t>
            </a:r>
            <a:r>
              <a:rPr lang="en-US" altLang="en-US" sz="1600" dirty="0" err="1" smtClean="0">
                <a:solidFill>
                  <a:schemeClr val="tx2"/>
                </a:solidFill>
              </a:rPr>
              <a:t>Astugi</a:t>
            </a:r>
            <a:r>
              <a:rPr lang="en-US" altLang="en-US" sz="1600" dirty="0" smtClean="0">
                <a:solidFill>
                  <a:schemeClr val="tx2"/>
                </a:solidFill>
              </a:rPr>
              <a:t> Tec. No2, 4-16-1 </a:t>
            </a:r>
            <a:r>
              <a:rPr lang="en-US" altLang="en-US" sz="1600" dirty="0" err="1" smtClean="0">
                <a:solidFill>
                  <a:schemeClr val="tx2"/>
                </a:solidFill>
              </a:rPr>
              <a:t>Okata</a:t>
            </a:r>
            <a:r>
              <a:rPr lang="en-US" altLang="en-US" sz="1600" dirty="0" smtClean="0">
                <a:solidFill>
                  <a:schemeClr val="tx2"/>
                </a:solidFill>
              </a:rPr>
              <a:t>, Atsugi-</a:t>
            </a:r>
            <a:r>
              <a:rPr lang="en-US" altLang="en-US" sz="1600" dirty="0" err="1" smtClean="0">
                <a:solidFill>
                  <a:schemeClr val="tx2"/>
                </a:solidFill>
              </a:rPr>
              <a:t>shi</a:t>
            </a:r>
            <a:r>
              <a:rPr lang="en-US" altLang="en-US" sz="1600" dirty="0" smtClean="0">
                <a:solidFill>
                  <a:schemeClr val="tx2"/>
                </a:solidFill>
              </a:rPr>
              <a:t> Kanagawa, 243-0021 Japan]</a:t>
            </a:r>
            <a:endParaRPr lang="en-US" altLang="en-US" sz="1600" dirty="0">
              <a:solidFill>
                <a:schemeClr val="tx2"/>
              </a:solidFill>
            </a:endParaRPr>
          </a:p>
          <a:p>
            <a:pPr>
              <a:defRPr/>
            </a:pPr>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+81 80 9976 0007</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a:t>
            </a:r>
            <a:r>
              <a:rPr lang="en-US" altLang="en-US" sz="1600" dirty="0" smtClean="0">
                <a:solidFill>
                  <a:srgbClr val="FF0000"/>
                </a:solidFill>
              </a:rPr>
              <a:t>+81 50 3809 1781</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:[Seiji.Kobayashi@sony.com]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IEEE P802.15.4w Low Power Wide Area Call for </a:t>
            </a:r>
            <a:r>
              <a:rPr lang="en-US" altLang="en-US" sz="1600" dirty="0" smtClean="0">
                <a:solidFill>
                  <a:srgbClr val="FF0000"/>
                </a:solidFill>
              </a:rPr>
              <a:t>Proposals, 12 March 2018</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defRPr/>
            </a:pPr>
            <a:r>
              <a:rPr lang="en-US" altLang="en-US" dirty="0">
                <a:solidFill>
                  <a:schemeClr val="accent2"/>
                </a:solidFill>
              </a:rPr>
              <a:t>	</a:t>
            </a:r>
            <a:endParaRPr lang="en-US" altLang="en-US"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LDPC (Low Density Parity Code) as a Forward Error Correction.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Contribution to IEEE 802.15.4w</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504C5EA1-E66F-43D1-8501-60E9A71D4A53}" type="slidenum">
              <a:rPr lang="en-US" altLang="en-US"/>
              <a:pPr/>
              <a:t>2</a:t>
            </a:fld>
            <a:endParaRPr lang="en-US" altLang="en-US"/>
          </a:p>
        </p:txBody>
      </p:sp>
      <p:sp>
        <p:nvSpPr>
          <p:cNvPr id="3077" name="Rectangle 2"/>
          <p:cNvSpPr>
            <a:spLocks noGrp="1" noChangeArrowheads="1"/>
          </p:cNvSpPr>
          <p:nvPr>
            <p:ph type="ctrTitle"/>
          </p:nvPr>
        </p:nvSpPr>
        <p:spPr>
          <a:xfrm>
            <a:off x="685800" y="2286000"/>
            <a:ext cx="7772400" cy="1143000"/>
          </a:xfrm>
        </p:spPr>
        <p:txBody>
          <a:bodyPr/>
          <a:lstStyle/>
          <a:p>
            <a:r>
              <a:rPr lang="en-US" altLang="ko-KR" b="1" smtClean="0"/>
              <a:t>Proposal of LDPC (Low Density Parity Code) for LPWA</a:t>
            </a:r>
            <a:r>
              <a:rPr lang="ko-KR" altLang="en-US" b="1" smtClean="0"/>
              <a:t/>
            </a:r>
            <a:br>
              <a:rPr lang="ko-KR" altLang="en-US" b="1" smtClean="0"/>
            </a:br>
            <a:endParaRPr lang="en-US" altLang="en-US" smtClean="0"/>
          </a:p>
        </p:txBody>
      </p:sp>
      <p:sp>
        <p:nvSpPr>
          <p:cNvPr id="3078" name="Rectangle 3"/>
          <p:cNvSpPr>
            <a:spLocks noGrp="1" noChangeArrowheads="1"/>
          </p:cNvSpPr>
          <p:nvPr>
            <p:ph type="subTitle" idx="1"/>
          </p:nvPr>
        </p:nvSpPr>
        <p:spPr/>
        <p:txBody>
          <a:bodyPr/>
          <a:lstStyle/>
          <a:p>
            <a:r>
              <a:rPr lang="en-US" altLang="zh-CN" sz="1800">
                <a:solidFill>
                  <a:schemeClr val="tx1">
                    <a:lumMod val="85000"/>
                    <a:lumOff val="15000"/>
                  </a:schemeClr>
                </a:solidFill>
                <a:ea typeface="宋体" charset="-122"/>
              </a:rPr>
              <a:t>Seiji Kobayashi</a:t>
            </a:r>
            <a:r>
              <a:rPr lang="en-GB" sz="1800"/>
              <a:t> (Sony Semiconductor Solutions Corporation), Nabil Loghin (Sony European Technology Center, Stuttgart, Germany) and  Ryoji Ikegaya (Sony Semiconductor Solutions Corporation)</a:t>
            </a:r>
            <a:endParaRPr lang="en-US" altLang="ko-KR" sz="1800"/>
          </a:p>
          <a:p>
            <a:endParaRPr lang="en-US" altLang="en-US" sz="1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3</a:t>
            </a:fld>
            <a:endParaRPr lang="en-US" altLang="en-US"/>
          </a:p>
        </p:txBody>
      </p:sp>
      <p:sp>
        <p:nvSpPr>
          <p:cNvPr id="7"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802.15.4k Forward Error Correction</a:t>
            </a:r>
            <a:endParaRPr lang="ko-KR" altLang="en-US" sz="3600" b="1" dirty="0">
              <a:latin typeface="+mj-ea"/>
              <a:ea typeface="+mj-ea"/>
              <a:cs typeface="Arial" panose="020B0604020202020204" pitchFamily="34" charset="0"/>
            </a:endParaRPr>
          </a:p>
        </p:txBody>
      </p:sp>
      <p:sp>
        <p:nvSpPr>
          <p:cNvPr id="8"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685800" y="4401417"/>
            <a:ext cx="8005301" cy="204257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Rate ½ convolutional coding with constraint length K = 7 has been specified in 802.15.4k.</a:t>
            </a:r>
            <a:endParaRPr lang="en-US" altLang="ko-KR" sz="1600" dirty="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In a practical implimentation, additional 6 bits are needed as a purpose of  “termination”, which increases  redundancy.  6bits of redundant information is not negligible for a system with small-size payload. </a:t>
            </a:r>
            <a:endParaRPr lang="en-US" altLang="ko-KR" sz="1600" dirty="0">
              <a:solidFill>
                <a:srgbClr val="000000"/>
              </a:solidFill>
            </a:endParaRPr>
          </a:p>
        </p:txBody>
      </p:sp>
      <p:sp>
        <p:nvSpPr>
          <p:cNvPr id="10" name="Rectangle 31">
            <a:extLst>
              <a:ext uri="{FF2B5EF4-FFF2-40B4-BE49-F238E27FC236}">
                <a16:creationId xmlns="" xmlns:a16="http://schemas.microsoft.com/office/drawing/2014/main" id="{D97F2771-B955-4663-B941-4A46FB9B6E6D}"/>
              </a:ext>
            </a:extLst>
          </p:cNvPr>
          <p:cNvSpPr/>
          <p:nvPr/>
        </p:nvSpPr>
        <p:spPr>
          <a:xfrm>
            <a:off x="1187624" y="1585211"/>
            <a:ext cx="2304255" cy="338554"/>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smtClean="0"/>
              <a:t>Current FEC scheme</a:t>
            </a:r>
            <a:endParaRPr lang="en-GB" sz="1600" b="1" dirty="0"/>
          </a:p>
        </p:txBody>
      </p:sp>
      <p:sp>
        <p:nvSpPr>
          <p:cNvPr id="11" name="正方形/長方形 10"/>
          <p:cNvSpPr/>
          <p:nvPr/>
        </p:nvSpPr>
        <p:spPr bwMode="auto">
          <a:xfrm>
            <a:off x="3205577"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k-1</a:t>
            </a:r>
          </a:p>
        </p:txBody>
      </p:sp>
      <p:sp>
        <p:nvSpPr>
          <p:cNvPr id="12" name="正方形/長方形 11"/>
          <p:cNvSpPr/>
          <p:nvPr/>
        </p:nvSpPr>
        <p:spPr bwMode="auto">
          <a:xfrm>
            <a:off x="3637626"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k-2</a:t>
            </a:r>
          </a:p>
        </p:txBody>
      </p:sp>
      <p:sp>
        <p:nvSpPr>
          <p:cNvPr id="13" name="正方形/長方形 12"/>
          <p:cNvSpPr/>
          <p:nvPr/>
        </p:nvSpPr>
        <p:spPr bwMode="auto">
          <a:xfrm>
            <a:off x="4069675"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k-3</a:t>
            </a:r>
          </a:p>
        </p:txBody>
      </p:sp>
      <p:sp>
        <p:nvSpPr>
          <p:cNvPr id="14" name="正方形/長方形 13"/>
          <p:cNvSpPr/>
          <p:nvPr/>
        </p:nvSpPr>
        <p:spPr bwMode="auto">
          <a:xfrm>
            <a:off x="4501724"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k-4</a:t>
            </a:r>
          </a:p>
        </p:txBody>
      </p:sp>
      <p:sp>
        <p:nvSpPr>
          <p:cNvPr id="15" name="正方形/長方形 14"/>
          <p:cNvSpPr/>
          <p:nvPr/>
        </p:nvSpPr>
        <p:spPr bwMode="auto">
          <a:xfrm>
            <a:off x="4933773"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k-5</a:t>
            </a:r>
          </a:p>
        </p:txBody>
      </p:sp>
      <p:sp>
        <p:nvSpPr>
          <p:cNvPr id="16" name="正方形/長方形 15"/>
          <p:cNvSpPr/>
          <p:nvPr/>
        </p:nvSpPr>
        <p:spPr bwMode="auto">
          <a:xfrm>
            <a:off x="5365822"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k-6</a:t>
            </a:r>
          </a:p>
        </p:txBody>
      </p:sp>
      <p:sp>
        <p:nvSpPr>
          <p:cNvPr id="17" name="正方形/長方形 16"/>
          <p:cNvSpPr/>
          <p:nvPr/>
        </p:nvSpPr>
        <p:spPr bwMode="auto">
          <a:xfrm>
            <a:off x="2014977" y="2856707"/>
            <a:ext cx="432049" cy="360040"/>
          </a:xfrm>
          <a:prstGeom prst="rect">
            <a:avLst/>
          </a:prstGeom>
          <a:noFill/>
          <a:ln w="28575" cap="flat" cmpd="sng" algn="ctr">
            <a:no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a:t>
            </a:r>
          </a:p>
        </p:txBody>
      </p:sp>
      <p:cxnSp>
        <p:nvCxnSpPr>
          <p:cNvPr id="18" name="直線矢印コネクタ 17"/>
          <p:cNvCxnSpPr>
            <a:stCxn id="17" idx="3"/>
          </p:cNvCxnSpPr>
          <p:nvPr/>
        </p:nvCxnSpPr>
        <p:spPr bwMode="auto">
          <a:xfrm>
            <a:off x="2447026" y="3036727"/>
            <a:ext cx="758551"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19" name="円/楕円 18"/>
          <p:cNvSpPr/>
          <p:nvPr/>
        </p:nvSpPr>
        <p:spPr bwMode="auto">
          <a:xfrm>
            <a:off x="3780398" y="2422376"/>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4213966" y="2422375"/>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5076545" y="2422376"/>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5508594" y="2422374"/>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3353498" y="3520578"/>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3787066" y="3520577"/>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5" name="円/楕円 24"/>
          <p:cNvSpPr/>
          <p:nvPr/>
        </p:nvSpPr>
        <p:spPr bwMode="auto">
          <a:xfrm>
            <a:off x="4212447" y="3520578"/>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6" name="円/楕円 25"/>
          <p:cNvSpPr/>
          <p:nvPr/>
        </p:nvSpPr>
        <p:spPr bwMode="auto">
          <a:xfrm>
            <a:off x="5508594" y="3527533"/>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cxnSp>
        <p:nvCxnSpPr>
          <p:cNvPr id="27" name="直線コネクタ 26"/>
          <p:cNvCxnSpPr/>
          <p:nvPr/>
        </p:nvCxnSpPr>
        <p:spPr bwMode="auto">
          <a:xfrm>
            <a:off x="2799834" y="2504248"/>
            <a:ext cx="0" cy="1098631"/>
          </a:xfrm>
          <a:prstGeom prst="line">
            <a:avLst/>
          </a:prstGeom>
          <a:solidFill>
            <a:schemeClr val="accent1"/>
          </a:solidFill>
          <a:ln w="19050" cap="flat" cmpd="sng" algn="ctr">
            <a:solidFill>
              <a:schemeClr val="tx1"/>
            </a:solidFill>
            <a:prstDash val="solid"/>
            <a:round/>
            <a:headEnd type="none" w="sm" len="sm"/>
            <a:tailEnd type="none"/>
          </a:ln>
          <a:effectLst/>
        </p:spPr>
      </p:cxnSp>
      <p:cxnSp>
        <p:nvCxnSpPr>
          <p:cNvPr id="28" name="直線矢印コネクタ 27"/>
          <p:cNvCxnSpPr>
            <a:endCxn id="19" idx="2"/>
          </p:cNvCxnSpPr>
          <p:nvPr/>
        </p:nvCxnSpPr>
        <p:spPr bwMode="auto">
          <a:xfrm>
            <a:off x="2799834" y="2497721"/>
            <a:ext cx="980564"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29" name="直線矢印コネクタ 28"/>
          <p:cNvCxnSpPr>
            <a:stCxn id="19" idx="6"/>
            <a:endCxn id="20" idx="2"/>
          </p:cNvCxnSpPr>
          <p:nvPr/>
        </p:nvCxnSpPr>
        <p:spPr bwMode="auto">
          <a:xfrm flipV="1">
            <a:off x="3926902" y="2497720"/>
            <a:ext cx="287064" cy="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0" name="直線矢印コネクタ 29"/>
          <p:cNvCxnSpPr>
            <a:stCxn id="20" idx="6"/>
            <a:endCxn id="21" idx="2"/>
          </p:cNvCxnSpPr>
          <p:nvPr/>
        </p:nvCxnSpPr>
        <p:spPr bwMode="auto">
          <a:xfrm>
            <a:off x="4360470" y="2497720"/>
            <a:ext cx="716075" cy="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1" name="直線矢印コネクタ 30"/>
          <p:cNvCxnSpPr>
            <a:stCxn id="21" idx="6"/>
            <a:endCxn id="22" idx="2"/>
          </p:cNvCxnSpPr>
          <p:nvPr/>
        </p:nvCxnSpPr>
        <p:spPr bwMode="auto">
          <a:xfrm flipV="1">
            <a:off x="5223049" y="2497719"/>
            <a:ext cx="285545" cy="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2" name="直線矢印コネクタ 31"/>
          <p:cNvCxnSpPr>
            <a:endCxn id="23" idx="2"/>
          </p:cNvCxnSpPr>
          <p:nvPr/>
        </p:nvCxnSpPr>
        <p:spPr bwMode="auto">
          <a:xfrm flipV="1">
            <a:off x="2799834" y="3595923"/>
            <a:ext cx="553664" cy="69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3" name="直線矢印コネクタ 32"/>
          <p:cNvCxnSpPr>
            <a:stCxn id="23" idx="6"/>
            <a:endCxn id="24" idx="2"/>
          </p:cNvCxnSpPr>
          <p:nvPr/>
        </p:nvCxnSpPr>
        <p:spPr bwMode="auto">
          <a:xfrm flipV="1">
            <a:off x="3500002" y="3595922"/>
            <a:ext cx="287064" cy="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4" name="直線矢印コネクタ 33"/>
          <p:cNvCxnSpPr/>
          <p:nvPr/>
        </p:nvCxnSpPr>
        <p:spPr bwMode="auto">
          <a:xfrm>
            <a:off x="3952823" y="3594817"/>
            <a:ext cx="270726" cy="69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5" name="直線矢印コネクタ 34"/>
          <p:cNvCxnSpPr>
            <a:endCxn id="26" idx="2"/>
          </p:cNvCxnSpPr>
          <p:nvPr/>
        </p:nvCxnSpPr>
        <p:spPr bwMode="auto">
          <a:xfrm>
            <a:off x="4352304" y="3593711"/>
            <a:ext cx="1156290" cy="9167"/>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6" name="直線矢印コネクタ 35"/>
          <p:cNvCxnSpPr/>
          <p:nvPr/>
        </p:nvCxnSpPr>
        <p:spPr bwMode="auto">
          <a:xfrm>
            <a:off x="5655098" y="2504250"/>
            <a:ext cx="1162233"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a:off x="5655098" y="3602879"/>
            <a:ext cx="1162233"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8" name="直線矢印コネクタ 37"/>
          <p:cNvCxnSpPr>
            <a:stCxn id="12" idx="0"/>
            <a:endCxn id="19" idx="4"/>
          </p:cNvCxnSpPr>
          <p:nvPr/>
        </p:nvCxnSpPr>
        <p:spPr bwMode="auto">
          <a:xfrm flipH="1" flipV="1">
            <a:off x="3853650" y="2573065"/>
            <a:ext cx="1" cy="28364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9" name="直線矢印コネクタ 38"/>
          <p:cNvCxnSpPr>
            <a:stCxn id="13" idx="0"/>
            <a:endCxn id="20" idx="4"/>
          </p:cNvCxnSpPr>
          <p:nvPr/>
        </p:nvCxnSpPr>
        <p:spPr bwMode="auto">
          <a:xfrm flipV="1">
            <a:off x="4285700" y="2573064"/>
            <a:ext cx="1518" cy="283643"/>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0" name="直線矢印コネクタ 39"/>
          <p:cNvCxnSpPr>
            <a:stCxn id="15" idx="0"/>
            <a:endCxn id="21" idx="4"/>
          </p:cNvCxnSpPr>
          <p:nvPr/>
        </p:nvCxnSpPr>
        <p:spPr bwMode="auto">
          <a:xfrm flipH="1" flipV="1">
            <a:off x="5149797" y="2573065"/>
            <a:ext cx="1" cy="28364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1" name="直線矢印コネクタ 40"/>
          <p:cNvCxnSpPr>
            <a:stCxn id="16" idx="0"/>
            <a:endCxn id="22" idx="4"/>
          </p:cNvCxnSpPr>
          <p:nvPr/>
        </p:nvCxnSpPr>
        <p:spPr bwMode="auto">
          <a:xfrm flipH="1" flipV="1">
            <a:off x="5581846" y="2573063"/>
            <a:ext cx="1" cy="283644"/>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2" name="直線矢印コネクタ 41"/>
          <p:cNvCxnSpPr>
            <a:stCxn id="11" idx="2"/>
            <a:endCxn id="23" idx="0"/>
          </p:cNvCxnSpPr>
          <p:nvPr/>
        </p:nvCxnSpPr>
        <p:spPr bwMode="auto">
          <a:xfrm>
            <a:off x="3421602" y="3216747"/>
            <a:ext cx="5148" cy="30383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3" name="直線矢印コネクタ 42"/>
          <p:cNvCxnSpPr>
            <a:stCxn id="12" idx="2"/>
            <a:endCxn id="24" idx="0"/>
          </p:cNvCxnSpPr>
          <p:nvPr/>
        </p:nvCxnSpPr>
        <p:spPr bwMode="auto">
          <a:xfrm>
            <a:off x="3853651" y="3216747"/>
            <a:ext cx="6667" cy="30383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4" name="直線矢印コネクタ 43"/>
          <p:cNvCxnSpPr>
            <a:stCxn id="13" idx="2"/>
            <a:endCxn id="25" idx="0"/>
          </p:cNvCxnSpPr>
          <p:nvPr/>
        </p:nvCxnSpPr>
        <p:spPr bwMode="auto">
          <a:xfrm flipH="1">
            <a:off x="4285699" y="3216747"/>
            <a:ext cx="1" cy="30383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5" name="直線矢印コネクタ 44"/>
          <p:cNvCxnSpPr>
            <a:stCxn id="16" idx="2"/>
            <a:endCxn id="26" idx="0"/>
          </p:cNvCxnSpPr>
          <p:nvPr/>
        </p:nvCxnSpPr>
        <p:spPr bwMode="auto">
          <a:xfrm flipH="1">
            <a:off x="5581846" y="3216747"/>
            <a:ext cx="1" cy="310786"/>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46" name="正方形/長方形 45"/>
          <p:cNvSpPr/>
          <p:nvPr/>
        </p:nvSpPr>
        <p:spPr bwMode="auto">
          <a:xfrm>
            <a:off x="6817331" y="2317698"/>
            <a:ext cx="432049" cy="360040"/>
          </a:xfrm>
          <a:prstGeom prst="rect">
            <a:avLst/>
          </a:prstGeom>
          <a:noFill/>
          <a:ln w="28575" cap="flat" cmpd="sng" algn="ctr">
            <a:no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a</a:t>
            </a:r>
            <a:r>
              <a:rPr kumimoji="0" lang="en-US" sz="1600" b="0" i="0" u="none" strike="noStrike" cap="none" normalizeH="0" baseline="-25000" smtClean="0">
                <a:ln>
                  <a:noFill/>
                </a:ln>
                <a:solidFill>
                  <a:schemeClr val="tx1"/>
                </a:solidFill>
                <a:effectLst/>
                <a:latin typeface="Times New Roman" pitchFamily="18" charset="0"/>
              </a:rPr>
              <a:t>k</a:t>
            </a:r>
          </a:p>
        </p:txBody>
      </p:sp>
      <p:sp>
        <p:nvSpPr>
          <p:cNvPr id="47" name="正方形/長方形 46"/>
          <p:cNvSpPr/>
          <p:nvPr/>
        </p:nvSpPr>
        <p:spPr bwMode="auto">
          <a:xfrm>
            <a:off x="6845419" y="3422859"/>
            <a:ext cx="432049" cy="360040"/>
          </a:xfrm>
          <a:prstGeom prst="rect">
            <a:avLst/>
          </a:prstGeom>
          <a:noFill/>
          <a:ln w="28575" cap="flat" cmpd="sng" algn="ctr">
            <a:no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a</a:t>
            </a:r>
            <a:r>
              <a:rPr kumimoji="0" lang="en-US" sz="1600" b="0" i="0" u="none" strike="noStrike" cap="none" normalizeH="0" baseline="-25000" smtClean="0">
                <a:ln>
                  <a:noFill/>
                </a:ln>
                <a:solidFill>
                  <a:schemeClr val="tx1"/>
                </a:solidFill>
                <a:effectLst/>
                <a:latin typeface="Times New Roman" pitchFamily="18" charset="0"/>
              </a:rPr>
              <a:t>k</a:t>
            </a:r>
          </a:p>
        </p:txBody>
      </p:sp>
      <p:sp>
        <p:nvSpPr>
          <p:cNvPr id="48" name="テキスト ボックス 47"/>
          <p:cNvSpPr txBox="1"/>
          <p:nvPr/>
        </p:nvSpPr>
        <p:spPr>
          <a:xfrm>
            <a:off x="6996252" y="3385096"/>
            <a:ext cx="255198" cy="261610"/>
          </a:xfrm>
          <a:prstGeom prst="rect">
            <a:avLst/>
          </a:prstGeom>
          <a:noFill/>
        </p:spPr>
        <p:txBody>
          <a:bodyPr wrap="none" rtlCol="0">
            <a:spAutoFit/>
          </a:bodyPr>
          <a:lstStyle/>
          <a:p>
            <a:r>
              <a:rPr lang="en-US" sz="1100" smtClean="0"/>
              <a:t>1</a:t>
            </a:r>
            <a:endParaRPr lang="en-US" sz="1100"/>
          </a:p>
        </p:txBody>
      </p:sp>
      <p:sp>
        <p:nvSpPr>
          <p:cNvPr id="49" name="テキスト ボックス 48"/>
          <p:cNvSpPr txBox="1"/>
          <p:nvPr/>
        </p:nvSpPr>
        <p:spPr>
          <a:xfrm>
            <a:off x="6959149" y="2279598"/>
            <a:ext cx="255198" cy="261610"/>
          </a:xfrm>
          <a:prstGeom prst="rect">
            <a:avLst/>
          </a:prstGeom>
          <a:noFill/>
        </p:spPr>
        <p:txBody>
          <a:bodyPr wrap="none" rtlCol="0">
            <a:spAutoFit/>
          </a:bodyPr>
          <a:lstStyle/>
          <a:p>
            <a:r>
              <a:rPr lang="en-US" sz="1100" smtClean="0"/>
              <a:t>0</a:t>
            </a:r>
            <a:endParaRPr lang="en-US" sz="11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4</a:t>
            </a:fld>
            <a:endParaRPr lang="en-US" altLang="en-US"/>
          </a:p>
        </p:txBody>
      </p:sp>
      <p:sp>
        <p:nvSpPr>
          <p:cNvPr id="11"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LDPC (Rate ¼) performance comparison  </a:t>
            </a:r>
            <a:endParaRPr lang="ko-KR" altLang="en-US" sz="3600" b="1" dirty="0">
              <a:latin typeface="+mj-ea"/>
              <a:ea typeface="+mj-ea"/>
              <a:cs typeface="Arial" panose="020B0604020202020204" pitchFamily="34" charset="0"/>
            </a:endParaRPr>
          </a:p>
        </p:txBody>
      </p:sp>
      <p:sp>
        <p:nvSpPr>
          <p:cNvPr id="12"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755576" y="5836711"/>
            <a:ext cx="8005301" cy="616626"/>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In an example shown above, the LDPC (Rate ¼) outperforms 1.2dB (at BER=10</a:t>
            </a:r>
            <a:r>
              <a:rPr lang="en-US" altLang="ko-KR" sz="1600" baseline="30000" smtClean="0">
                <a:solidFill>
                  <a:srgbClr val="000000"/>
                </a:solidFill>
              </a:rPr>
              <a:t>-4</a:t>
            </a:r>
            <a:r>
              <a:rPr lang="en-US" altLang="ko-KR" sz="1600" smtClean="0">
                <a:solidFill>
                  <a:srgbClr val="000000"/>
                </a:solidFill>
              </a:rPr>
              <a:t> ) against Rate ½ convolutional code.</a:t>
            </a: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5" y="1753589"/>
            <a:ext cx="5778802" cy="3848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13"/>
          <p:cNvSpPr/>
          <p:nvPr/>
        </p:nvSpPr>
        <p:spPr>
          <a:xfrm>
            <a:off x="3347864" y="1426373"/>
            <a:ext cx="5544616" cy="230832"/>
          </a:xfrm>
          <a:prstGeom prst="rect">
            <a:avLst/>
          </a:prstGeom>
        </p:spPr>
        <p:txBody>
          <a:bodyPr wrap="square">
            <a:spAutoFit/>
          </a:bodyPr>
          <a:lstStyle/>
          <a:p>
            <a:r>
              <a:rPr lang="en-US" altLang="en-US" sz="900" dirty="0" smtClean="0">
                <a:cs typeface="Times New Roman" panose="02020603050405020304" pitchFamily="18" charset="0"/>
              </a:rPr>
              <a:t>Reference: “</a:t>
            </a:r>
            <a:r>
              <a:rPr lang="en-US" altLang="en-US" sz="900" i="1" u="sng" dirty="0" smtClean="0">
                <a:cs typeface="Times New Roman" panose="02020603050405020304" pitchFamily="18" charset="0"/>
              </a:rPr>
              <a:t>A </a:t>
            </a:r>
            <a:r>
              <a:rPr lang="en-US" altLang="en-US" sz="900" i="1" u="sng" dirty="0">
                <a:cs typeface="Times New Roman" panose="02020603050405020304" pitchFamily="18" charset="0"/>
              </a:rPr>
              <a:t>GPS Synchronized, Long-Range Uplink-Only Radio </a:t>
            </a:r>
            <a:r>
              <a:rPr lang="en-US" altLang="en-US" sz="900" i="1" u="sng" dirty="0" smtClean="0">
                <a:cs typeface="Times New Roman" panose="02020603050405020304" pitchFamily="18" charset="0"/>
              </a:rPr>
              <a:t>Designed </a:t>
            </a:r>
            <a:r>
              <a:rPr lang="en-US" altLang="en-US" sz="900" i="1" u="sng" dirty="0">
                <a:cs typeface="Times New Roman" panose="02020603050405020304" pitchFamily="18" charset="0"/>
              </a:rPr>
              <a:t>for </a:t>
            </a:r>
            <a:r>
              <a:rPr lang="en-US" altLang="en-US" sz="900" i="1" u="sng" dirty="0" err="1" smtClean="0">
                <a:cs typeface="Times New Roman" panose="02020603050405020304" pitchFamily="18" charset="0"/>
              </a:rPr>
              <a:t>IoT</a:t>
            </a:r>
            <a:r>
              <a:rPr lang="en-US" altLang="en-US" sz="900" dirty="0" smtClean="0">
                <a:cs typeface="Times New Roman" panose="02020603050405020304" pitchFamily="18" charset="0"/>
              </a:rPr>
              <a:t>,“  ICC2018 (SAC-</a:t>
            </a:r>
            <a:r>
              <a:rPr lang="en-US" altLang="en-US" sz="900" dirty="0" err="1" smtClean="0">
                <a:cs typeface="Times New Roman" panose="02020603050405020304" pitchFamily="18" charset="0"/>
              </a:rPr>
              <a:t>IoT</a:t>
            </a:r>
            <a:r>
              <a:rPr lang="en-US" altLang="en-US" sz="900" dirty="0" smtClean="0">
                <a:cs typeface="Times New Roman" panose="02020603050405020304" pitchFamily="18" charset="0"/>
              </a:rPr>
              <a:t> 01)</a:t>
            </a:r>
            <a:endParaRPr lang="en-US" altLang="en-US" sz="900" dirty="0">
              <a:cs typeface="Times New Roman" panose="02020603050405020304" pitchFamily="18" charset="0"/>
            </a:endParaRPr>
          </a:p>
        </p:txBody>
      </p:sp>
      <p:cxnSp>
        <p:nvCxnSpPr>
          <p:cNvPr id="15" name="直線矢印コネクタ 14"/>
          <p:cNvCxnSpPr/>
          <p:nvPr/>
        </p:nvCxnSpPr>
        <p:spPr bwMode="auto">
          <a:xfrm flipH="1">
            <a:off x="3881111" y="3709531"/>
            <a:ext cx="882949" cy="0"/>
          </a:xfrm>
          <a:prstGeom prst="straightConnector1">
            <a:avLst/>
          </a:prstGeom>
          <a:solidFill>
            <a:schemeClr val="accent1"/>
          </a:solidFill>
          <a:ln w="38100" cap="flat" cmpd="sng" algn="ctr">
            <a:solidFill>
              <a:schemeClr val="tx1"/>
            </a:solidFill>
            <a:prstDash val="solid"/>
            <a:round/>
            <a:headEnd type="none" w="sm" len="sm"/>
            <a:tailEnd type="arrow"/>
          </a:ln>
          <a:effectLst/>
        </p:spPr>
      </p:cxnSp>
      <p:sp>
        <p:nvSpPr>
          <p:cNvPr id="16" name="テキスト ボックス 15"/>
          <p:cNvSpPr txBox="1"/>
          <p:nvPr/>
        </p:nvSpPr>
        <p:spPr>
          <a:xfrm>
            <a:off x="3262031" y="3554073"/>
            <a:ext cx="619080" cy="307777"/>
          </a:xfrm>
          <a:prstGeom prst="rect">
            <a:avLst/>
          </a:prstGeom>
          <a:noFill/>
        </p:spPr>
        <p:txBody>
          <a:bodyPr wrap="none" rtlCol="0">
            <a:spAutoFit/>
          </a:bodyPr>
          <a:lstStyle/>
          <a:p>
            <a:r>
              <a:rPr lang="en-US" sz="1400" smtClean="0"/>
              <a:t>1.2dB</a:t>
            </a:r>
            <a:endParaRPr lang="en-US" sz="1400"/>
          </a:p>
        </p:txBody>
      </p:sp>
    </p:spTree>
    <p:extLst>
      <p:ext uri="{BB962C8B-B14F-4D97-AF65-F5344CB8AC3E}">
        <p14:creationId xmlns:p14="http://schemas.microsoft.com/office/powerpoint/2010/main" val="808922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5</a:t>
            </a:fld>
            <a:endParaRPr lang="en-US" altLang="en-US"/>
          </a:p>
        </p:txBody>
      </p:sp>
      <p:sp>
        <p:nvSpPr>
          <p:cNvPr id="17"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LDPC Rate (1/4) for 802.15.4w </a:t>
            </a:r>
            <a:endParaRPr lang="ko-KR" altLang="en-US" sz="3600" b="1" dirty="0">
              <a:latin typeface="+mj-ea"/>
              <a:ea typeface="+mj-ea"/>
              <a:cs typeface="Arial" panose="020B0604020202020204" pitchFamily="34" charset="0"/>
            </a:endParaRPr>
          </a:p>
        </p:txBody>
      </p:sp>
      <p:sp>
        <p:nvSpPr>
          <p:cNvPr id="18" name="Rectangle 31">
            <a:extLst>
              <a:ext uri="{FF2B5EF4-FFF2-40B4-BE49-F238E27FC236}">
                <a16:creationId xmlns="" xmlns:a16="http://schemas.microsoft.com/office/drawing/2014/main" id="{D97F2771-B955-4663-B941-4A46FB9B6E6D}"/>
              </a:ext>
            </a:extLst>
          </p:cNvPr>
          <p:cNvSpPr/>
          <p:nvPr/>
        </p:nvSpPr>
        <p:spPr>
          <a:xfrm>
            <a:off x="203010" y="1392221"/>
            <a:ext cx="1296144" cy="338554"/>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GB" sz="1600" b="1" smtClean="0"/>
              <a:t>Porposal</a:t>
            </a:r>
            <a:endParaRPr lang="en-GB" sz="1600" b="1" dirty="0"/>
          </a:p>
        </p:txBody>
      </p:sp>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8546" y="1988840"/>
            <a:ext cx="6310313"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7280" y="3545581"/>
            <a:ext cx="2771775"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1" name="表 20"/>
          <p:cNvGraphicFramePr>
            <a:graphicFrameLocks noGrp="1"/>
          </p:cNvGraphicFramePr>
          <p:nvPr>
            <p:extLst>
              <p:ext uri="{D42A27DB-BD31-4B8C-83A1-F6EECF244321}">
                <p14:modId xmlns:p14="http://schemas.microsoft.com/office/powerpoint/2010/main" val="997156167"/>
              </p:ext>
            </p:extLst>
          </p:nvPr>
        </p:nvGraphicFramePr>
        <p:xfrm>
          <a:off x="992636" y="3645024"/>
          <a:ext cx="3610740" cy="2590800"/>
        </p:xfrm>
        <a:graphic>
          <a:graphicData uri="http://schemas.openxmlformats.org/drawingml/2006/table">
            <a:tbl>
              <a:tblPr firstRow="1" firstCol="1" bandRow="1"/>
              <a:tblGrid>
                <a:gridCol w="422975">
                  <a:extLst>
                    <a:ext uri="{9D8B030D-6E8A-4147-A177-3AD203B41FA5}">
                      <a16:colId xmlns="" xmlns:a16="http://schemas.microsoft.com/office/drawing/2014/main" val="20000"/>
                    </a:ext>
                  </a:extLst>
                </a:gridCol>
                <a:gridCol w="275393">
                  <a:extLst>
                    <a:ext uri="{9D8B030D-6E8A-4147-A177-3AD203B41FA5}">
                      <a16:colId xmlns="" xmlns:a16="http://schemas.microsoft.com/office/drawing/2014/main" val="20001"/>
                    </a:ext>
                  </a:extLst>
                </a:gridCol>
                <a:gridCol w="286380">
                  <a:extLst>
                    <a:ext uri="{9D8B030D-6E8A-4147-A177-3AD203B41FA5}">
                      <a16:colId xmlns="" xmlns:a16="http://schemas.microsoft.com/office/drawing/2014/main" val="20002"/>
                    </a:ext>
                  </a:extLst>
                </a:gridCol>
                <a:gridCol w="328249">
                  <a:extLst>
                    <a:ext uri="{9D8B030D-6E8A-4147-A177-3AD203B41FA5}">
                      <a16:colId xmlns="" xmlns:a16="http://schemas.microsoft.com/office/drawing/2014/main" val="20003"/>
                    </a:ext>
                  </a:extLst>
                </a:gridCol>
                <a:gridCol w="328249">
                  <a:extLst>
                    <a:ext uri="{9D8B030D-6E8A-4147-A177-3AD203B41FA5}">
                      <a16:colId xmlns="" xmlns:a16="http://schemas.microsoft.com/office/drawing/2014/main" val="20004"/>
                    </a:ext>
                  </a:extLst>
                </a:gridCol>
                <a:gridCol w="328249">
                  <a:extLst>
                    <a:ext uri="{9D8B030D-6E8A-4147-A177-3AD203B41FA5}">
                      <a16:colId xmlns="" xmlns:a16="http://schemas.microsoft.com/office/drawing/2014/main" val="20005"/>
                    </a:ext>
                  </a:extLst>
                </a:gridCol>
                <a:gridCol w="328249">
                  <a:extLst>
                    <a:ext uri="{9D8B030D-6E8A-4147-A177-3AD203B41FA5}">
                      <a16:colId xmlns="" xmlns:a16="http://schemas.microsoft.com/office/drawing/2014/main" val="20006"/>
                    </a:ext>
                  </a:extLst>
                </a:gridCol>
                <a:gridCol w="328249">
                  <a:extLst>
                    <a:ext uri="{9D8B030D-6E8A-4147-A177-3AD203B41FA5}">
                      <a16:colId xmlns="" xmlns:a16="http://schemas.microsoft.com/office/drawing/2014/main" val="20007"/>
                    </a:ext>
                  </a:extLst>
                </a:gridCol>
                <a:gridCol w="328249">
                  <a:extLst>
                    <a:ext uri="{9D8B030D-6E8A-4147-A177-3AD203B41FA5}">
                      <a16:colId xmlns="" xmlns:a16="http://schemas.microsoft.com/office/drawing/2014/main" val="20008"/>
                    </a:ext>
                  </a:extLst>
                </a:gridCol>
                <a:gridCol w="328249">
                  <a:extLst>
                    <a:ext uri="{9D8B030D-6E8A-4147-A177-3AD203B41FA5}">
                      <a16:colId xmlns="" xmlns:a16="http://schemas.microsoft.com/office/drawing/2014/main" val="20009"/>
                    </a:ext>
                  </a:extLst>
                </a:gridCol>
                <a:gridCol w="328249">
                  <a:extLst>
                    <a:ext uri="{9D8B030D-6E8A-4147-A177-3AD203B41FA5}">
                      <a16:colId xmlns="" xmlns:a16="http://schemas.microsoft.com/office/drawing/2014/main" val="20010"/>
                    </a:ext>
                  </a:extLst>
                </a:gridCol>
              </a:tblGrid>
              <a:tr h="130303">
                <a:tc>
                  <a:txBody>
                    <a:bodyPr/>
                    <a:lstStyle/>
                    <a:p>
                      <a:pPr algn="ctr" hangingPunct="0">
                        <a:spcAft>
                          <a:spcPts val="0"/>
                        </a:spcAft>
                      </a:pPr>
                      <a:r>
                        <a:rPr lang="en-GB" sz="600" b="1">
                          <a:effectLst/>
                          <a:latin typeface="Arial"/>
                          <a:ea typeface="Times New Roman"/>
                          <a:cs typeface="Times New Roman"/>
                        </a:rPr>
                        <a:t>Row and col index </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1</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2</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3</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4</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5</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6</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7</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8</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9</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10</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85868">
                <a:tc>
                  <a:txBody>
                    <a:bodyPr/>
                    <a:lstStyle/>
                    <a:p>
                      <a:pPr algn="ctr" hangingPunct="0">
                        <a:spcAft>
                          <a:spcPts val="0"/>
                        </a:spcAft>
                      </a:pPr>
                      <a:r>
                        <a:rPr lang="en-GB" sz="600" b="1">
                          <a:effectLst/>
                          <a:latin typeface="Arial"/>
                          <a:ea typeface="Times New Roman"/>
                          <a:cs typeface="Times New Roman"/>
                        </a:rPr>
                        <a:t>1</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90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209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420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85868">
                <a:tc>
                  <a:txBody>
                    <a:bodyPr/>
                    <a:lstStyle/>
                    <a:p>
                      <a:pPr algn="ctr" hangingPunct="0">
                        <a:spcAft>
                          <a:spcPts val="0"/>
                        </a:spcAft>
                      </a:pPr>
                      <a:r>
                        <a:rPr lang="en-GB" sz="600" b="1">
                          <a:effectLst/>
                          <a:latin typeface="Arial"/>
                          <a:ea typeface="Times New Roman"/>
                          <a:cs typeface="Times New Roman"/>
                        </a:rPr>
                        <a:t>2</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307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425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85868">
                <a:tc>
                  <a:txBody>
                    <a:bodyPr/>
                    <a:lstStyle/>
                    <a:p>
                      <a:pPr algn="ctr" hangingPunct="0">
                        <a:spcAft>
                          <a:spcPts val="0"/>
                        </a:spcAft>
                      </a:pPr>
                      <a:r>
                        <a:rPr lang="en-GB" sz="600" b="1">
                          <a:effectLst/>
                          <a:latin typeface="Arial"/>
                          <a:ea typeface="Times New Roman"/>
                          <a:cs typeface="Times New Roman"/>
                        </a:rPr>
                        <a:t>3</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396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427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445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543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85868">
                <a:tc>
                  <a:txBody>
                    <a:bodyPr/>
                    <a:lstStyle/>
                    <a:p>
                      <a:pPr algn="ctr" hangingPunct="0">
                        <a:spcAft>
                          <a:spcPts val="0"/>
                        </a:spcAft>
                      </a:pPr>
                      <a:r>
                        <a:rPr lang="en-GB" sz="600" b="1">
                          <a:effectLst/>
                          <a:latin typeface="Arial"/>
                          <a:ea typeface="Times New Roman"/>
                          <a:cs typeface="Times New Roman"/>
                        </a:rPr>
                        <a:t>4</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234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297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537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550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85868">
                <a:tc>
                  <a:txBody>
                    <a:bodyPr/>
                    <a:lstStyle/>
                    <a:p>
                      <a:pPr algn="ctr" hangingPunct="0">
                        <a:spcAft>
                          <a:spcPts val="0"/>
                        </a:spcAft>
                      </a:pPr>
                      <a:r>
                        <a:rPr lang="en-GB" sz="600" b="1">
                          <a:effectLst/>
                          <a:latin typeface="Arial"/>
                          <a:ea typeface="Times New Roman"/>
                          <a:cs typeface="Times New Roman"/>
                        </a:rPr>
                        <a:t>5</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111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201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322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499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5868">
                <a:tc>
                  <a:txBody>
                    <a:bodyPr/>
                    <a:lstStyle/>
                    <a:p>
                      <a:pPr algn="ctr" hangingPunct="0">
                        <a:spcAft>
                          <a:spcPts val="0"/>
                        </a:spcAft>
                      </a:pPr>
                      <a:r>
                        <a:rPr lang="en-GB" sz="600" b="1">
                          <a:effectLst/>
                          <a:latin typeface="Arial"/>
                          <a:ea typeface="Times New Roman"/>
                          <a:cs typeface="Times New Roman"/>
                        </a:rPr>
                        <a:t>6</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94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266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368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475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529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85868">
                <a:tc>
                  <a:txBody>
                    <a:bodyPr/>
                    <a:lstStyle/>
                    <a:p>
                      <a:pPr algn="ctr" hangingPunct="0">
                        <a:spcAft>
                          <a:spcPts val="0"/>
                        </a:spcAft>
                      </a:pPr>
                      <a:r>
                        <a:rPr lang="en-GB" sz="600" b="1">
                          <a:effectLst/>
                          <a:latin typeface="Arial"/>
                          <a:ea typeface="Times New Roman"/>
                          <a:cs typeface="Times New Roman"/>
                        </a:rPr>
                        <a:t>7</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134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242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496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534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85868">
                <a:tc>
                  <a:txBody>
                    <a:bodyPr/>
                    <a:lstStyle/>
                    <a:p>
                      <a:pPr algn="ctr" hangingPunct="0">
                        <a:spcAft>
                          <a:spcPts val="0"/>
                        </a:spcAft>
                      </a:pPr>
                      <a:r>
                        <a:rPr lang="en-GB" sz="600" b="1">
                          <a:effectLst/>
                          <a:latin typeface="Arial"/>
                          <a:ea typeface="Times New Roman"/>
                          <a:cs typeface="Times New Roman"/>
                        </a:rPr>
                        <a:t>8</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106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321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85868">
                <a:tc>
                  <a:txBody>
                    <a:bodyPr/>
                    <a:lstStyle/>
                    <a:p>
                      <a:pPr algn="ctr" hangingPunct="0">
                        <a:spcAft>
                          <a:spcPts val="0"/>
                        </a:spcAft>
                      </a:pPr>
                      <a:r>
                        <a:rPr lang="en-GB" sz="600" b="1">
                          <a:effectLst/>
                          <a:latin typeface="Arial"/>
                          <a:ea typeface="Times New Roman"/>
                          <a:cs typeface="Times New Roman"/>
                        </a:rPr>
                        <a:t>9</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129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158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269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397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444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549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95409">
                <a:tc>
                  <a:txBody>
                    <a:bodyPr/>
                    <a:lstStyle/>
                    <a:p>
                      <a:pPr algn="ctr" hangingPunct="0">
                        <a:spcAft>
                          <a:spcPts val="0"/>
                        </a:spcAft>
                      </a:pPr>
                      <a:r>
                        <a:rPr lang="en-GB" sz="600" b="1">
                          <a:effectLst/>
                          <a:latin typeface="Arial"/>
                          <a:ea typeface="Times New Roman"/>
                          <a:cs typeface="Times New Roman"/>
                        </a:rPr>
                        <a:t>10</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113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133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305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95409">
                <a:tc>
                  <a:txBody>
                    <a:bodyPr/>
                    <a:lstStyle/>
                    <a:p>
                      <a:pPr algn="ctr" hangingPunct="0">
                        <a:spcAft>
                          <a:spcPts val="0"/>
                        </a:spcAft>
                      </a:pPr>
                      <a:r>
                        <a:rPr lang="en-GB" sz="600" b="1">
                          <a:effectLst/>
                          <a:latin typeface="Arial"/>
                          <a:ea typeface="Times New Roman"/>
                          <a:cs typeface="Times New Roman"/>
                        </a:rPr>
                        <a:t>11</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95409">
                <a:tc>
                  <a:txBody>
                    <a:bodyPr/>
                    <a:lstStyle/>
                    <a:p>
                      <a:pPr algn="ctr" hangingPunct="0">
                        <a:spcAft>
                          <a:spcPts val="0"/>
                        </a:spcAft>
                      </a:pPr>
                      <a:r>
                        <a:rPr lang="en-GB" sz="600" b="1">
                          <a:effectLst/>
                          <a:latin typeface="Arial"/>
                          <a:ea typeface="Times New Roman"/>
                          <a:cs typeface="Times New Roman"/>
                        </a:rPr>
                        <a:t>12</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64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95409">
                <a:tc>
                  <a:txBody>
                    <a:bodyPr/>
                    <a:lstStyle/>
                    <a:p>
                      <a:pPr algn="ctr" hangingPunct="0">
                        <a:spcAft>
                          <a:spcPts val="0"/>
                        </a:spcAft>
                      </a:pPr>
                      <a:r>
                        <a:rPr lang="en-GB" sz="600" b="1">
                          <a:effectLst/>
                          <a:latin typeface="Arial"/>
                          <a:ea typeface="Times New Roman"/>
                          <a:cs typeface="Times New Roman"/>
                        </a:rPr>
                        <a:t>13</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95409">
                <a:tc>
                  <a:txBody>
                    <a:bodyPr/>
                    <a:lstStyle/>
                    <a:p>
                      <a:pPr algn="ctr" hangingPunct="0">
                        <a:spcAft>
                          <a:spcPts val="0"/>
                        </a:spcAft>
                      </a:pPr>
                      <a:r>
                        <a:rPr lang="en-GB" sz="600" b="1">
                          <a:effectLst/>
                          <a:latin typeface="Arial"/>
                          <a:ea typeface="Times New Roman"/>
                          <a:cs typeface="Times New Roman"/>
                        </a:rPr>
                        <a:t>14</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95409">
                <a:tc>
                  <a:txBody>
                    <a:bodyPr/>
                    <a:lstStyle/>
                    <a:p>
                      <a:pPr algn="ctr" hangingPunct="0">
                        <a:spcAft>
                          <a:spcPts val="0"/>
                        </a:spcAft>
                      </a:pPr>
                      <a:r>
                        <a:rPr lang="en-GB" sz="600" b="1">
                          <a:effectLst/>
                          <a:latin typeface="Arial"/>
                          <a:ea typeface="Times New Roman"/>
                          <a:cs typeface="Times New Roman"/>
                        </a:rPr>
                        <a:t>15</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5"/>
                  </a:ext>
                </a:extLst>
              </a:tr>
              <a:tr h="95409">
                <a:tc>
                  <a:txBody>
                    <a:bodyPr/>
                    <a:lstStyle/>
                    <a:p>
                      <a:pPr algn="ctr" hangingPunct="0">
                        <a:spcAft>
                          <a:spcPts val="0"/>
                        </a:spcAft>
                      </a:pPr>
                      <a:r>
                        <a:rPr lang="en-GB" sz="600" b="1">
                          <a:effectLst/>
                          <a:latin typeface="Arial"/>
                          <a:ea typeface="Times New Roman"/>
                          <a:cs typeface="Times New Roman"/>
                        </a:rPr>
                        <a:t>16</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185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439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6"/>
                  </a:ext>
                </a:extLst>
              </a:tr>
              <a:tr h="95409">
                <a:tc>
                  <a:txBody>
                    <a:bodyPr/>
                    <a:lstStyle/>
                    <a:p>
                      <a:pPr algn="ctr" hangingPunct="0">
                        <a:spcAft>
                          <a:spcPts val="0"/>
                        </a:spcAft>
                      </a:pPr>
                      <a:r>
                        <a:rPr lang="en-GB" sz="600" b="1">
                          <a:effectLst/>
                          <a:latin typeface="Arial"/>
                          <a:ea typeface="Times New Roman"/>
                          <a:cs typeface="Times New Roman"/>
                        </a:rPr>
                        <a:t>17</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119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156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95409">
                <a:tc>
                  <a:txBody>
                    <a:bodyPr/>
                    <a:lstStyle/>
                    <a:p>
                      <a:pPr algn="ctr" hangingPunct="0">
                        <a:spcAft>
                          <a:spcPts val="0"/>
                        </a:spcAft>
                      </a:pPr>
                      <a:r>
                        <a:rPr lang="en-GB" sz="600" b="1">
                          <a:effectLst/>
                          <a:latin typeface="Arial"/>
                          <a:ea typeface="Times New Roman"/>
                          <a:cs typeface="Times New Roman"/>
                        </a:rPr>
                        <a:t>18</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62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244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95409">
                <a:tc>
                  <a:txBody>
                    <a:bodyPr/>
                    <a:lstStyle/>
                    <a:p>
                      <a:pPr algn="ctr" hangingPunct="0">
                        <a:spcAft>
                          <a:spcPts val="0"/>
                        </a:spcAft>
                      </a:pPr>
                      <a:r>
                        <a:rPr lang="en-GB" sz="600" b="1">
                          <a:effectLst/>
                          <a:latin typeface="Arial"/>
                          <a:ea typeface="Times New Roman"/>
                          <a:cs typeface="Times New Roman"/>
                        </a:rPr>
                        <a:t>19</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246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9"/>
                  </a:ext>
                </a:extLst>
              </a:tr>
              <a:tr h="95409">
                <a:tc>
                  <a:txBody>
                    <a:bodyPr/>
                    <a:lstStyle/>
                    <a:p>
                      <a:pPr algn="ctr" hangingPunct="0">
                        <a:spcAft>
                          <a:spcPts val="0"/>
                        </a:spcAft>
                      </a:pPr>
                      <a:r>
                        <a:rPr lang="en-GB" sz="600" b="1">
                          <a:effectLst/>
                          <a:latin typeface="Arial"/>
                          <a:ea typeface="Times New Roman"/>
                          <a:cs typeface="Times New Roman"/>
                        </a:rPr>
                        <a:t>20</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91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95409">
                <a:tc>
                  <a:txBody>
                    <a:bodyPr/>
                    <a:lstStyle/>
                    <a:p>
                      <a:pPr algn="ctr" hangingPunct="0">
                        <a:spcAft>
                          <a:spcPts val="0"/>
                        </a:spcAft>
                      </a:pPr>
                      <a:r>
                        <a:rPr lang="en-GB" sz="600" b="1">
                          <a:effectLst/>
                          <a:latin typeface="Arial"/>
                          <a:ea typeface="Times New Roman"/>
                          <a:cs typeface="Times New Roman"/>
                        </a:rPr>
                        <a:t>21</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69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390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95409">
                <a:tc>
                  <a:txBody>
                    <a:bodyPr/>
                    <a:lstStyle/>
                    <a:p>
                      <a:pPr algn="ctr" hangingPunct="0">
                        <a:spcAft>
                          <a:spcPts val="0"/>
                        </a:spcAft>
                      </a:pPr>
                      <a:r>
                        <a:rPr lang="en-GB" sz="600" b="1">
                          <a:effectLst/>
                          <a:latin typeface="Arial"/>
                          <a:ea typeface="Times New Roman"/>
                          <a:cs typeface="Times New Roman"/>
                        </a:rPr>
                        <a:t>22</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127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2"/>
                  </a:ext>
                </a:extLst>
              </a:tr>
              <a:tr h="95409">
                <a:tc>
                  <a:txBody>
                    <a:bodyPr/>
                    <a:lstStyle/>
                    <a:p>
                      <a:pPr algn="ctr" hangingPunct="0">
                        <a:spcAft>
                          <a:spcPts val="0"/>
                        </a:spcAft>
                      </a:pPr>
                      <a:r>
                        <a:rPr lang="en-GB" sz="600" b="1">
                          <a:effectLst/>
                          <a:latin typeface="Arial"/>
                          <a:ea typeface="Times New Roman"/>
                          <a:cs typeface="Times New Roman"/>
                        </a:rPr>
                        <a:t>23</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bl>
          </a:graphicData>
        </a:graphic>
      </p:graphicFrame>
      <p:sp>
        <p:nvSpPr>
          <p:cNvPr id="22" name="テキスト ボックス 21"/>
          <p:cNvSpPr txBox="1"/>
          <p:nvPr/>
        </p:nvSpPr>
        <p:spPr>
          <a:xfrm>
            <a:off x="2051720" y="3407082"/>
            <a:ext cx="764953" cy="276999"/>
          </a:xfrm>
          <a:prstGeom prst="rect">
            <a:avLst/>
          </a:prstGeom>
          <a:noFill/>
        </p:spPr>
        <p:txBody>
          <a:bodyPr wrap="none" rtlCol="0">
            <a:spAutoFit/>
          </a:bodyPr>
          <a:lstStyle/>
          <a:p>
            <a:r>
              <a:rPr lang="en-US" smtClean="0"/>
              <a:t>The table</a:t>
            </a:r>
            <a:endParaRPr lang="en-US"/>
          </a:p>
        </p:txBody>
      </p:sp>
    </p:spTree>
    <p:extLst>
      <p:ext uri="{BB962C8B-B14F-4D97-AF65-F5344CB8AC3E}">
        <p14:creationId xmlns:p14="http://schemas.microsoft.com/office/powerpoint/2010/main" val="3465079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6</a:t>
            </a:fld>
            <a:endParaRPr lang="en-US" altLang="en-US"/>
          </a:p>
        </p:txBody>
      </p:sp>
      <mc:AlternateContent xmlns:mc="http://schemas.openxmlformats.org/markup-compatibility/2006" xmlns:a14="http://schemas.microsoft.com/office/drawing/2010/main">
        <mc:Choice Requires="a14">
          <p:sp>
            <p:nvSpPr>
              <p:cNvPr id="11"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755576" y="908720"/>
                <a:ext cx="7826695" cy="5904656"/>
              </a:xfrm>
              <a:prstGeom prst="rect">
                <a:avLst/>
              </a:prstGeom>
              <a:noFill/>
              <a:ln w="12700">
                <a:noFill/>
                <a:miter lim="800000"/>
                <a:headEnd type="none" w="sm" len="sm"/>
                <a:tailEnd type="none" w="sm" len="sm"/>
              </a:ln>
            </p:spPr>
            <p:txBody>
              <a:bodyPr/>
              <a:lstStyle/>
              <a:p>
                <a:pPr>
                  <a:lnSpc>
                    <a:spcPts val="700"/>
                  </a:lnSpc>
                  <a:spcAft>
                    <a:spcPts val="900"/>
                  </a:spcAft>
                </a:pPr>
                <a:r>
                  <a:rPr lang="en-GB" sz="900">
                    <a:latin typeface="Times New Roman"/>
                    <a:ea typeface="Times New Roman"/>
                  </a:rPr>
                  <a:t>LPDC code with rate R=1/4 shall be applied to form Coded Block size of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𝐿</m:t>
                        </m:r>
                      </m:e>
                      <m:sub>
                        <m:r>
                          <a:rPr lang="en-GB" sz="900" i="1">
                            <a:effectLst/>
                            <a:latin typeface="Cambria Math"/>
                            <a:ea typeface="Times New Roman"/>
                          </a:rPr>
                          <m:t>𝑐𝑜𝑑𝑒𝑑𝑏𝑙𝑜𝑐𝑘</m:t>
                        </m:r>
                      </m:sub>
                    </m:sSub>
                  </m:oMath>
                </a14:m>
                <a:r>
                  <a:rPr lang="en-GB" sz="900">
                    <a:effectLst/>
                    <a:latin typeface="Times New Roman"/>
                    <a:ea typeface="Times New Roman"/>
                  </a:rPr>
                  <a:t>=4*</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𝐿</m:t>
                        </m:r>
                      </m:e>
                      <m:sub>
                        <m:r>
                          <a:rPr lang="en-GB" sz="900" i="1">
                            <a:effectLst/>
                            <a:latin typeface="Cambria Math"/>
                            <a:ea typeface="Times New Roman"/>
                          </a:rPr>
                          <m:t>𝑐𝑜𝑑𝑒𝑏𝑙𝑜𝑐𝑘</m:t>
                        </m:r>
                      </m:sub>
                    </m:sSub>
                  </m:oMath>
                </a14:m>
                <a:r>
                  <a:rPr lang="en-GB" sz="900">
                    <a:effectLst/>
                    <a:latin typeface="Times New Roman"/>
                    <a:ea typeface="Times New Roman"/>
                  </a:rPr>
                  <a:t> where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𝐿</m:t>
                        </m:r>
                      </m:e>
                      <m:sub>
                        <m:r>
                          <a:rPr lang="en-GB" sz="900" i="1">
                            <a:effectLst/>
                            <a:latin typeface="Cambria Math"/>
                            <a:ea typeface="Times New Roman"/>
                          </a:rPr>
                          <m:t>𝑐𝑜𝑑𝑒𝑏𝑙𝑜𝑐𝑘</m:t>
                        </m:r>
                      </m:sub>
                    </m:sSub>
                  </m:oMath>
                </a14:m>
                <a:r>
                  <a:rPr lang="en-GB" sz="900">
                    <a:effectLst/>
                    <a:latin typeface="Times New Roman"/>
                    <a:ea typeface="Times New Roman"/>
                  </a:rPr>
                  <a:t>= SizeMPDU, i.e. 184-bit.</a:t>
                </a:r>
                <a:endParaRPr lang="en-US" sz="900">
                  <a:effectLst/>
                  <a:latin typeface="Times New Roman"/>
                  <a:ea typeface="Times New Roman"/>
                </a:endParaRPr>
              </a:p>
              <a:p>
                <a:pPr>
                  <a:lnSpc>
                    <a:spcPts val="900"/>
                  </a:lnSpc>
                  <a:spcAft>
                    <a:spcPts val="900"/>
                  </a:spcAft>
                </a:pPr>
                <a:r>
                  <a:rPr lang="en-GB" sz="900">
                    <a:effectLst/>
                    <a:latin typeface="Times New Roman"/>
                    <a:ea typeface="Times New Roman"/>
                  </a:rPr>
                  <a:t>Input: 184 </a:t>
                </a:r>
                <a:r>
                  <a:rPr lang="en-GB" sz="900" smtClean="0">
                    <a:effectLst/>
                    <a:latin typeface="Times New Roman"/>
                    <a:ea typeface="Times New Roman"/>
                  </a:rPr>
                  <a:t>bits, </a:t>
                </a:r>
                <a:r>
                  <a:rPr lang="en-GB" sz="900">
                    <a:effectLst/>
                    <a:latin typeface="Times New Roman"/>
                    <a:ea typeface="Times New Roman"/>
                  </a:rPr>
                  <a:t>denoted as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0</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sSub>
                          <m:sSubPr>
                            <m:ctrlPr>
                              <a:rPr lang="en-US" sz="900" i="1">
                                <a:effectLst/>
                                <a:latin typeface="Cambria Math"/>
                                <a:ea typeface="Times New Roman"/>
                              </a:rPr>
                            </m:ctrlPr>
                          </m:sSubPr>
                          <m:e>
                            <m:r>
                              <a:rPr lang="en-GB" sz="900" i="1">
                                <a:effectLst/>
                                <a:latin typeface="Cambria Math"/>
                                <a:ea typeface="Times New Roman"/>
                              </a:rPr>
                              <m:t>𝐾</m:t>
                            </m:r>
                          </m:e>
                          <m:sub>
                            <m:r>
                              <a:rPr lang="en-GB" sz="900" i="1">
                                <a:effectLst/>
                                <a:latin typeface="Cambria Math"/>
                                <a:ea typeface="Times New Roman"/>
                              </a:rPr>
                              <m:t>𝑙𝑑𝑝𝑐</m:t>
                            </m:r>
                          </m:sub>
                        </m:sSub>
                        <m:r>
                          <a:rPr lang="en-GB" sz="900" i="1">
                            <a:effectLst/>
                            <a:latin typeface="Cambria Math"/>
                            <a:ea typeface="Times New Roman"/>
                          </a:rPr>
                          <m:t>−1</m:t>
                        </m:r>
                      </m:sub>
                    </m:sSub>
                    <m:r>
                      <a:rPr lang="en-GB" sz="900" i="1">
                        <a:effectLst/>
                        <a:latin typeface="Cambria Math"/>
                        <a:ea typeface="Times New Roman"/>
                      </a:rPr>
                      <m:t> </m:t>
                    </m:r>
                  </m:oMath>
                </a14:m>
                <a:r>
                  <a:rPr lang="en-GB" sz="900">
                    <a:effectLst/>
                    <a:latin typeface="Times New Roman"/>
                    <a:ea typeface="Times New Roman"/>
                  </a:rPr>
                  <a:t>with K</a:t>
                </a:r>
                <a:r>
                  <a:rPr lang="en-GB" sz="900" u="none" strike="noStrike" baseline="-25000">
                    <a:effectLst/>
                    <a:latin typeface="Times New Roman"/>
                    <a:ea typeface="Times New Roman"/>
                  </a:rPr>
                  <a:t>ldpc</a:t>
                </a:r>
                <a:r>
                  <a:rPr lang="en-GB" sz="900">
                    <a:effectLst/>
                    <a:latin typeface="Times New Roman"/>
                    <a:ea typeface="Times New Roman"/>
                  </a:rPr>
                  <a:t> = 184</a:t>
                </a:r>
                <a:br>
                  <a:rPr lang="en-GB" sz="900">
                    <a:effectLst/>
                    <a:latin typeface="Times New Roman"/>
                    <a:ea typeface="Times New Roman"/>
                  </a:rPr>
                </a:br>
                <a:r>
                  <a:rPr lang="en-GB" sz="900">
                    <a:effectLst/>
                    <a:latin typeface="Times New Roman"/>
                    <a:ea typeface="Times New Roman"/>
                  </a:rPr>
                  <a:t>Output: 736 code bits, denoted as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𝜆</m:t>
                        </m:r>
                      </m:e>
                      <m:sub>
                        <m:r>
                          <a:rPr lang="en-GB" sz="900" i="1">
                            <a:effectLst/>
                            <a:latin typeface="Cambria Math"/>
                            <a:ea typeface="Times New Roman"/>
                          </a:rPr>
                          <m:t>0</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𝜆</m:t>
                        </m:r>
                      </m:e>
                      <m: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𝜆</m:t>
                        </m:r>
                      </m:e>
                      <m:sub>
                        <m:sSub>
                          <m:sSubPr>
                            <m:ctrlPr>
                              <a:rPr lang="en-US" sz="900" i="1">
                                <a:effectLst/>
                                <a:latin typeface="Cambria Math"/>
                                <a:ea typeface="Times New Roman"/>
                              </a:rPr>
                            </m:ctrlPr>
                          </m:sSubPr>
                          <m:e>
                            <m:r>
                              <a:rPr lang="en-GB" sz="900" i="1">
                                <a:effectLst/>
                                <a:latin typeface="Cambria Math"/>
                                <a:ea typeface="Times New Roman"/>
                              </a:rPr>
                              <m:t>𝑁</m:t>
                            </m:r>
                          </m:e>
                          <m:sub>
                            <m:r>
                              <a:rPr lang="en-GB" sz="900" i="1">
                                <a:effectLst/>
                                <a:latin typeface="Cambria Math"/>
                                <a:ea typeface="Times New Roman"/>
                              </a:rPr>
                              <m:t>𝑙𝑑𝑝𝑐</m:t>
                            </m:r>
                          </m:sub>
                        </m:sSub>
                        <m:r>
                          <a:rPr lang="en-GB" sz="900" i="1">
                            <a:effectLst/>
                            <a:latin typeface="Cambria Math"/>
                            <a:ea typeface="Times New Roman"/>
                          </a:rPr>
                          <m:t>−1</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0</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sSub>
                          <m:sSubPr>
                            <m:ctrlPr>
                              <a:rPr lang="en-US" sz="900" i="1">
                                <a:effectLst/>
                                <a:latin typeface="Cambria Math"/>
                                <a:ea typeface="Times New Roman"/>
                              </a:rPr>
                            </m:ctrlPr>
                          </m:sSubPr>
                          <m:e>
                            <m:r>
                              <a:rPr lang="en-GB" sz="900" i="1">
                                <a:effectLst/>
                                <a:latin typeface="Cambria Math"/>
                                <a:ea typeface="Times New Roman"/>
                              </a:rPr>
                              <m:t>𝐾</m:t>
                            </m:r>
                          </m:e>
                          <m:sub>
                            <m:r>
                              <a:rPr lang="en-GB" sz="900" i="1">
                                <a:effectLst/>
                                <a:latin typeface="Cambria Math"/>
                                <a:ea typeface="Times New Roman"/>
                              </a:rPr>
                              <m:t>𝑙𝑑𝑝𝑐</m:t>
                            </m:r>
                          </m:sub>
                        </m:s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0</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1</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2</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sSub>
                          <m:sSubPr>
                            <m:ctrlPr>
                              <a:rPr lang="en-US" sz="900" i="1">
                                <a:effectLst/>
                                <a:latin typeface="Cambria Math"/>
                                <a:ea typeface="Times New Roman"/>
                              </a:rPr>
                            </m:ctrlPr>
                          </m:sSubPr>
                          <m:e>
                            <m:r>
                              <a:rPr lang="en-GB" sz="900" i="1">
                                <a:effectLst/>
                                <a:latin typeface="Cambria Math"/>
                                <a:ea typeface="Times New Roman"/>
                              </a:rPr>
                              <m:t>𝑀</m:t>
                            </m:r>
                          </m:e>
                          <m:sub>
                            <m:r>
                              <a:rPr lang="en-GB" sz="900" i="1">
                                <a:effectLst/>
                                <a:latin typeface="Cambria Math"/>
                                <a:ea typeface="Times New Roman"/>
                              </a:rPr>
                              <m:t>𝑙𝑑𝑝𝑐</m:t>
                            </m:r>
                          </m:sub>
                        </m:sSub>
                        <m:r>
                          <a:rPr lang="en-GB" sz="900" i="1">
                            <a:effectLst/>
                            <a:latin typeface="Cambria Math"/>
                            <a:ea typeface="Times New Roman"/>
                          </a:rPr>
                          <m:t>−1</m:t>
                        </m:r>
                      </m:sub>
                    </m:sSub>
                  </m:oMath>
                </a14:m>
                <a:r>
                  <a:rPr lang="en-GB" sz="900">
                    <a:effectLst/>
                    <a:latin typeface="Times New Roman"/>
                    <a:ea typeface="Times New Roman"/>
                  </a:rPr>
                  <a:t> , with N</a:t>
                </a:r>
                <a:r>
                  <a:rPr lang="en-GB" sz="900" u="none" strike="noStrike" baseline="-25000">
                    <a:effectLst/>
                    <a:latin typeface="Times New Roman"/>
                    <a:ea typeface="Times New Roman"/>
                  </a:rPr>
                  <a:t>ldpc</a:t>
                </a:r>
                <a:r>
                  <a:rPr lang="en-GB" sz="900">
                    <a:effectLst/>
                    <a:latin typeface="Times New Roman"/>
                    <a:ea typeface="Times New Roman"/>
                  </a:rPr>
                  <a:t> = 736 and M</a:t>
                </a:r>
                <a:r>
                  <a:rPr lang="en-GB" sz="900" u="none" strike="noStrike" baseline="-25000">
                    <a:effectLst/>
                    <a:latin typeface="Times New Roman"/>
                    <a:ea typeface="Times New Roman"/>
                  </a:rPr>
                  <a:t>ldpc</a:t>
                </a:r>
                <a:r>
                  <a:rPr lang="en-GB" sz="900">
                    <a:effectLst/>
                    <a:latin typeface="Times New Roman"/>
                    <a:ea typeface="Times New Roman"/>
                  </a:rPr>
                  <a:t> = </a:t>
                </a:r>
                <a:r>
                  <a:rPr lang="en-GB" sz="900" smtClean="0">
                    <a:effectLst/>
                    <a:latin typeface="Times New Roman"/>
                    <a:ea typeface="Times New Roman"/>
                  </a:rPr>
                  <a:t>552. A </a:t>
                </a:r>
                <a:r>
                  <a:rPr lang="en-GB" sz="900">
                    <a:effectLst/>
                    <a:latin typeface="Times New Roman"/>
                    <a:ea typeface="Times New Roman"/>
                  </a:rPr>
                  <a:t>systematic binary LDPC code with quasi-cyclic structure (information part) and dual staircase (parity part) shall be used, i.e., parities shall be accumulated (see below). Encoding shall be performed as follows:</a:t>
                </a:r>
                <a:endParaRPr lang="en-US" sz="900">
                  <a:effectLst/>
                  <a:latin typeface="Times New Roman"/>
                  <a:ea typeface="Times New Roman"/>
                </a:endParaRPr>
              </a:p>
              <a:p>
                <a:pPr marL="342900" lvl="0" indent="-342900">
                  <a:lnSpc>
                    <a:spcPts val="700"/>
                  </a:lnSpc>
                  <a:spcAft>
                    <a:spcPts val="900"/>
                  </a:spcAft>
                  <a:buFont typeface="Symbol"/>
                  <a:buChar char=""/>
                </a:pPr>
                <a:r>
                  <a:rPr lang="en-GB" sz="900">
                    <a:effectLst/>
                    <a:latin typeface="Times New Roman"/>
                    <a:ea typeface="Times New Roman"/>
                  </a:rPr>
                  <a:t>First:</a:t>
                </a:r>
                <a:r>
                  <a:rPr lang="en-GB" sz="900" b="1">
                    <a:effectLst/>
                    <a:latin typeface="Times New Roman"/>
                    <a:ea typeface="Times New Roman"/>
                  </a:rPr>
                  <a:t/>
                </a:r>
                <a:br>
                  <a:rPr lang="en-GB" sz="900" b="1">
                    <a:effectLst/>
                    <a:latin typeface="Times New Roman"/>
                    <a:ea typeface="Times New Roman"/>
                  </a:rPr>
                </a:br>
                <a:r>
                  <a:rPr lang="en-GB" sz="900">
                    <a:effectLst/>
                    <a:latin typeface="Times New Roman"/>
                    <a:ea typeface="Times New Roman"/>
                  </a:rPr>
                  <a:t>K</a:t>
                </a:r>
                <a:r>
                  <a:rPr lang="en-GB" sz="900" u="none" strike="noStrike" baseline="-25000">
                    <a:effectLst/>
                    <a:latin typeface="Times New Roman"/>
                    <a:ea typeface="Times New Roman"/>
                  </a:rPr>
                  <a:t>ldpc</a:t>
                </a:r>
                <a:r>
                  <a:rPr lang="en-GB" sz="900">
                    <a:effectLst/>
                    <a:latin typeface="Times New Roman"/>
                    <a:ea typeface="Times New Roman"/>
                  </a:rPr>
                  <a:t> = 184 parities shall equal information bits: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𝜆</m:t>
                        </m:r>
                      </m:e>
                      <m:sub>
                        <m:r>
                          <a:rPr lang="en-GB" sz="900" b="0" i="1">
                            <a:effectLst/>
                            <a:latin typeface="Cambria Math"/>
                            <a:ea typeface="Times New Roman"/>
                          </a:rPr>
                          <m:t>𝑘</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𝑘</m:t>
                        </m:r>
                      </m:sub>
                    </m:sSub>
                    <m:r>
                      <a:rPr lang="en-GB" sz="900" b="0" i="1">
                        <a:effectLst/>
                        <a:latin typeface="Cambria Math"/>
                        <a:ea typeface="Times New Roman"/>
                      </a:rPr>
                      <m:t>,  </m:t>
                    </m:r>
                    <m:r>
                      <a:rPr lang="en-GB" sz="900" b="0" i="1">
                        <a:effectLst/>
                        <a:latin typeface="Cambria Math"/>
                        <a:ea typeface="Times New Roman"/>
                      </a:rPr>
                      <m:t>𝑓𝑜𝑟</m:t>
                    </m:r>
                    <m:r>
                      <a:rPr lang="en-GB" sz="900" b="0" i="1">
                        <a:effectLst/>
                        <a:latin typeface="Cambria Math"/>
                        <a:ea typeface="Times New Roman"/>
                      </a:rPr>
                      <m:t> </m:t>
                    </m:r>
                    <m:r>
                      <a:rPr lang="en-GB" sz="900" b="0" i="1">
                        <a:effectLst/>
                        <a:latin typeface="Cambria Math"/>
                        <a:ea typeface="Times New Roman"/>
                      </a:rPr>
                      <m:t>𝑘</m:t>
                    </m:r>
                    <m:r>
                      <a:rPr lang="en-GB" sz="900" b="0" i="1">
                        <a:effectLst/>
                        <a:latin typeface="Cambria Math"/>
                        <a:ea typeface="Times New Roman"/>
                      </a:rPr>
                      <m:t>=0,1,…,</m:t>
                    </m:r>
                    <m:sSub>
                      <m:sSubPr>
                        <m:ctrlPr>
                          <a:rPr lang="en-US" sz="900" i="1">
                            <a:effectLst/>
                            <a:latin typeface="Cambria Math"/>
                            <a:ea typeface="Times New Roman"/>
                          </a:rPr>
                        </m:ctrlPr>
                      </m:sSubPr>
                      <m:e>
                        <m:r>
                          <a:rPr lang="en-GB" sz="900" b="0" i="1">
                            <a:effectLst/>
                            <a:latin typeface="Cambria Math"/>
                            <a:ea typeface="Times New Roman"/>
                          </a:rPr>
                          <m:t>𝐾</m:t>
                        </m:r>
                      </m:e>
                      <m:sub>
                        <m:r>
                          <a:rPr lang="en-GB" sz="900" b="0" i="1">
                            <a:effectLst/>
                            <a:latin typeface="Cambria Math"/>
                            <a:ea typeface="Times New Roman"/>
                          </a:rPr>
                          <m:t>𝑙𝑑𝑝𝑐</m:t>
                        </m:r>
                      </m:sub>
                    </m:sSub>
                    <m:r>
                      <a:rPr lang="en-GB" sz="900" b="0" i="1">
                        <a:effectLst/>
                        <a:latin typeface="Cambria Math"/>
                        <a:ea typeface="Times New Roman"/>
                      </a:rPr>
                      <m:t>−1</m:t>
                    </m:r>
                  </m:oMath>
                </a14:m>
                <a:endParaRPr lang="en-US" sz="900">
                  <a:effectLst/>
                  <a:latin typeface="Times New Roman"/>
                  <a:ea typeface="Times New Roman"/>
                </a:endParaRPr>
              </a:p>
              <a:p>
                <a:pPr marL="342900" lvl="0" indent="-342900">
                  <a:lnSpc>
                    <a:spcPts val="700"/>
                  </a:lnSpc>
                  <a:spcAft>
                    <a:spcPts val="600"/>
                  </a:spcAft>
                  <a:buFont typeface="Symbol"/>
                  <a:buChar char=""/>
                </a:pPr>
                <a:r>
                  <a:rPr lang="en-GB" sz="900">
                    <a:effectLst/>
                    <a:latin typeface="Times New Roman"/>
                    <a:ea typeface="Times New Roman"/>
                  </a:rPr>
                  <a:t>Initialize:</a:t>
                </a:r>
                <a:r>
                  <a:rPr lang="en-GB" sz="900" b="1">
                    <a:effectLst/>
                    <a:latin typeface="Times New Roman"/>
                    <a:ea typeface="Times New Roman"/>
                  </a:rPr>
                  <a:t/>
                </a:r>
                <a:br>
                  <a:rPr lang="en-GB" sz="900" b="1">
                    <a:effectLst/>
                    <a:latin typeface="Times New Roman"/>
                    <a:ea typeface="Times New Roman"/>
                  </a:rPr>
                </a:br>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sSub>
                          <m:sSubPr>
                            <m:ctrlPr>
                              <a:rPr lang="en-US" sz="900" i="1">
                                <a:effectLst/>
                                <a:latin typeface="Cambria Math"/>
                                <a:ea typeface="Times New Roman"/>
                              </a:rPr>
                            </m:ctrlPr>
                          </m:sSubPr>
                          <m:e>
                            <m:r>
                              <a:rPr lang="en-GB" sz="900" b="0" i="1">
                                <a:effectLst/>
                                <a:latin typeface="Cambria Math"/>
                                <a:ea typeface="Times New Roman"/>
                              </a:rPr>
                              <m:t>𝑀</m:t>
                            </m:r>
                          </m:e>
                          <m:sub>
                            <m:r>
                              <a:rPr lang="en-GB" sz="900" b="0" i="1">
                                <a:effectLst/>
                                <a:latin typeface="Cambria Math"/>
                                <a:ea typeface="Times New Roman"/>
                              </a:rPr>
                              <m:t>𝑙𝑑𝑝𝑐</m:t>
                            </m:r>
                          </m:sub>
                        </m:sSub>
                        <m:r>
                          <a:rPr lang="en-GB" sz="900" b="0" i="1">
                            <a:effectLst/>
                            <a:latin typeface="Cambria Math"/>
                            <a:ea typeface="Times New Roman"/>
                          </a:rPr>
                          <m:t>−1</m:t>
                        </m:r>
                      </m:sub>
                    </m:sSub>
                    <m:r>
                      <a:rPr lang="en-GB" sz="900" b="0" i="1">
                        <a:effectLst/>
                        <a:latin typeface="Cambria Math"/>
                        <a:ea typeface="Times New Roman"/>
                      </a:rPr>
                      <m:t>=0</m:t>
                    </m:r>
                  </m:oMath>
                </a14:m>
                <a:endParaRPr lang="en-US" sz="900">
                  <a:effectLst/>
                  <a:latin typeface="Times New Roman"/>
                  <a:ea typeface="Times New Roman"/>
                </a:endParaRPr>
              </a:p>
              <a:p>
                <a:pPr marL="342900" lvl="0" indent="-342900">
                  <a:lnSpc>
                    <a:spcPts val="1000"/>
                  </a:lnSpc>
                  <a:spcAft>
                    <a:spcPts val="600"/>
                  </a:spcAft>
                  <a:buFont typeface="Symbol"/>
                  <a:buChar char=""/>
                </a:pPr>
                <a:r>
                  <a:rPr lang="en-GB" sz="900">
                    <a:effectLst/>
                    <a:latin typeface="Times New Roman"/>
                    <a:ea typeface="Times New Roman"/>
                  </a:rPr>
                  <a:t>Accumulate the first information bit, i</a:t>
                </a:r>
                <a:r>
                  <a:rPr lang="en-GB" sz="900" u="none" strike="noStrike" baseline="-25000">
                    <a:effectLst/>
                    <a:latin typeface="Times New Roman"/>
                    <a:ea typeface="Times New Roman"/>
                  </a:rPr>
                  <a:t>0</a:t>
                </a:r>
                <a:r>
                  <a:rPr lang="en-GB" sz="900">
                    <a:effectLst/>
                    <a:latin typeface="Times New Roman"/>
                    <a:ea typeface="Times New Roman"/>
                  </a:rPr>
                  <a:t>, at parity bit addresses specified in the first row of Table </a:t>
                </a:r>
                <a:r>
                  <a:rPr lang="en-GB" sz="900" smtClean="0">
                    <a:latin typeface="Times New Roman"/>
                    <a:ea typeface="Times New Roman"/>
                  </a:rPr>
                  <a:t>shown in previous page.</a:t>
                </a:r>
                <a:r>
                  <a:rPr lang="en-GB" sz="900" smtClean="0">
                    <a:effectLst/>
                    <a:latin typeface="Times New Roman"/>
                    <a:ea typeface="Times New Roman"/>
                  </a:rPr>
                  <a:t> </a:t>
                </a:r>
                <a:r>
                  <a:rPr lang="en-GB" sz="900">
                    <a:effectLst/>
                    <a:latin typeface="Times New Roman"/>
                    <a:ea typeface="Times New Roman"/>
                  </a:rPr>
                  <a:t>For example, (all additions are in GF(2)):</a:t>
                </a:r>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90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90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172</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172</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209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209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359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359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401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401</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483</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483</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487</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487</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342900" lvl="0" indent="-342900">
                  <a:lnSpc>
                    <a:spcPts val="1000"/>
                  </a:lnSpc>
                  <a:spcAft>
                    <a:spcPts val="600"/>
                  </a:spcAft>
                  <a:buFont typeface="Symbol"/>
                  <a:buChar char=""/>
                </a:pPr>
                <a:r>
                  <a:rPr lang="en-GB" sz="900">
                    <a:effectLst/>
                    <a:latin typeface="Times New Roman"/>
                    <a:ea typeface="Times New Roman"/>
                  </a:rPr>
                  <a:t>For the next 7 information bits, i</a:t>
                </a:r>
                <a:r>
                  <a:rPr lang="en-GB" sz="900" u="none" strike="noStrike" baseline="-25000">
                    <a:effectLst/>
                    <a:latin typeface="Times New Roman"/>
                    <a:ea typeface="Times New Roman"/>
                  </a:rPr>
                  <a:t>m</a:t>
                </a:r>
                <a:r>
                  <a:rPr lang="en-GB" sz="900">
                    <a:effectLst/>
                    <a:latin typeface="Times New Roman"/>
                    <a:ea typeface="Times New Roman"/>
                  </a:rPr>
                  <a:t>, m =1, 2, ..., 7, accumulate i</a:t>
                </a:r>
                <a:r>
                  <a:rPr lang="en-GB" sz="900" u="none" strike="noStrike" baseline="-25000">
                    <a:effectLst/>
                    <a:latin typeface="Times New Roman"/>
                    <a:ea typeface="Times New Roman"/>
                  </a:rPr>
                  <a:t>m</a:t>
                </a:r>
                <a:r>
                  <a:rPr lang="en-GB" sz="900">
                    <a:effectLst/>
                    <a:latin typeface="Times New Roman"/>
                    <a:ea typeface="Times New Roman"/>
                  </a:rPr>
                  <a:t> at parity bit addresses [x + (m mod 8)×Q</a:t>
                </a:r>
                <a:r>
                  <a:rPr lang="en-GB" sz="900" u="none" strike="noStrike" baseline="-25000">
                    <a:effectLst/>
                    <a:latin typeface="Times New Roman"/>
                    <a:ea typeface="Times New Roman"/>
                  </a:rPr>
                  <a:t>ldpc</a:t>
                </a:r>
                <a:r>
                  <a:rPr lang="en-GB" sz="900">
                    <a:effectLst/>
                    <a:latin typeface="Times New Roman"/>
                    <a:ea typeface="Times New Roman"/>
                  </a:rPr>
                  <a:t>] mod M</a:t>
                </a:r>
                <a:r>
                  <a:rPr lang="en-GB" sz="900" u="none" strike="noStrike" baseline="-25000">
                    <a:effectLst/>
                    <a:latin typeface="Times New Roman"/>
                    <a:ea typeface="Times New Roman"/>
                  </a:rPr>
                  <a:t>ldpc</a:t>
                </a:r>
                <a:r>
                  <a:rPr lang="en-GB" sz="900">
                    <a:effectLst/>
                    <a:latin typeface="Times New Roman"/>
                    <a:ea typeface="Times New Roman"/>
                  </a:rPr>
                  <a:t>, where x denotes the address of the parity bit accumulator corresponding to the first bit i</a:t>
                </a:r>
                <a:r>
                  <a:rPr lang="en-GB" sz="900" u="none" strike="noStrike" baseline="-25000">
                    <a:effectLst/>
                    <a:latin typeface="Times New Roman"/>
                    <a:ea typeface="Times New Roman"/>
                  </a:rPr>
                  <a:t>0</a:t>
                </a:r>
                <a:r>
                  <a:rPr lang="en-GB" sz="900">
                    <a:effectLst/>
                    <a:latin typeface="Times New Roman"/>
                    <a:ea typeface="Times New Roman"/>
                  </a:rPr>
                  <a:t>, and Q</a:t>
                </a:r>
                <a:r>
                  <a:rPr lang="en-GB" sz="900" u="none" strike="noStrike" baseline="-25000">
                    <a:effectLst/>
                    <a:latin typeface="Times New Roman"/>
                    <a:ea typeface="Times New Roman"/>
                  </a:rPr>
                  <a:t>ldpc</a:t>
                </a:r>
                <a:r>
                  <a:rPr lang="en-GB" sz="900">
                    <a:effectLst/>
                    <a:latin typeface="Times New Roman"/>
                    <a:ea typeface="Times New Roman"/>
                  </a:rPr>
                  <a:t> = 69. So for example for information bit i</a:t>
                </a:r>
                <a:r>
                  <a:rPr lang="en-GB" sz="900" u="none" strike="noStrike" baseline="-25000">
                    <a:effectLst/>
                    <a:latin typeface="Times New Roman"/>
                    <a:ea typeface="Times New Roman"/>
                  </a:rPr>
                  <a:t>1</a:t>
                </a:r>
                <a:r>
                  <a:rPr lang="en-GB" sz="900">
                    <a:effectLst/>
                    <a:latin typeface="Times New Roman"/>
                    <a:ea typeface="Times New Roman"/>
                  </a:rPr>
                  <a:t>, the following operations are performed:</a:t>
                </a:r>
                <a:endParaRPr lang="en-US" sz="900" smtClean="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76</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76</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159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159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241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241</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278</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278</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428</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428</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470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470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4</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4</m:t>
                        </m:r>
                      </m:sub>
                    </m:sSub>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1</m:t>
                        </m:r>
                      </m:sub>
                    </m:sSub>
                  </m:oMath>
                </a14:m>
                <a:endParaRPr lang="en-US" sz="900">
                  <a:effectLst/>
                  <a:latin typeface="Times New Roman"/>
                  <a:ea typeface="Times New Roman"/>
                </a:endParaRPr>
              </a:p>
              <a:p>
                <a:pPr marL="342900" lvl="0" indent="-342900">
                  <a:lnSpc>
                    <a:spcPts val="1000"/>
                  </a:lnSpc>
                  <a:spcAft>
                    <a:spcPts val="900"/>
                  </a:spcAft>
                  <a:buFont typeface="Symbol"/>
                  <a:buChar char=""/>
                </a:pPr>
                <a:r>
                  <a:rPr lang="en-GB" sz="900">
                    <a:effectLst/>
                    <a:latin typeface="Times New Roman"/>
                    <a:ea typeface="Times New Roman"/>
                  </a:rPr>
                  <a:t>For the 9th information bit i</a:t>
                </a:r>
                <a:r>
                  <a:rPr lang="en-GB" sz="900" u="none" strike="noStrike" baseline="-25000">
                    <a:effectLst/>
                    <a:latin typeface="Times New Roman"/>
                    <a:ea typeface="Times New Roman"/>
                  </a:rPr>
                  <a:t>8</a:t>
                </a:r>
                <a:r>
                  <a:rPr lang="en-GB" sz="900">
                    <a:effectLst/>
                    <a:latin typeface="Times New Roman"/>
                    <a:ea typeface="Times New Roman"/>
                  </a:rPr>
                  <a:t>, the addresses of the parity bit accumulators are given in the second row of Table 5‑7. In a similar manner the addresses of the parity bit accumulators for the following 7 information bits i</a:t>
                </a:r>
                <a:r>
                  <a:rPr lang="en-GB" sz="900" u="none" strike="noStrike" baseline="-25000">
                    <a:effectLst/>
                    <a:latin typeface="Times New Roman"/>
                    <a:ea typeface="Times New Roman"/>
                  </a:rPr>
                  <a:t>m</a:t>
                </a:r>
                <a:r>
                  <a:rPr lang="en-GB" sz="900">
                    <a:effectLst/>
                    <a:latin typeface="Times New Roman"/>
                    <a:ea typeface="Times New Roman"/>
                  </a:rPr>
                  <a:t>, m = 9, 10, ..., 15 are obtained using the formula [ x + (m mod 8)×Q</a:t>
                </a:r>
                <a:r>
                  <a:rPr lang="en-GB" sz="900" u="none" strike="noStrike" baseline="-25000">
                    <a:effectLst/>
                    <a:latin typeface="Times New Roman"/>
                    <a:ea typeface="Times New Roman"/>
                  </a:rPr>
                  <a:t>ldpc</a:t>
                </a:r>
                <a:r>
                  <a:rPr lang="en-GB" sz="900">
                    <a:effectLst/>
                    <a:latin typeface="Times New Roman"/>
                    <a:ea typeface="Times New Roman"/>
                  </a:rPr>
                  <a:t>] mod M</a:t>
                </a:r>
                <a:r>
                  <a:rPr lang="en-GB" sz="900" u="none" strike="noStrike" baseline="-25000">
                    <a:effectLst/>
                    <a:latin typeface="Times New Roman"/>
                    <a:ea typeface="Times New Roman"/>
                  </a:rPr>
                  <a:t>ldpc</a:t>
                </a:r>
                <a:r>
                  <a:rPr lang="en-GB" sz="900">
                    <a:effectLst/>
                    <a:latin typeface="Times New Roman"/>
                    <a:ea typeface="Times New Roman"/>
                  </a:rPr>
                  <a:t>, where x denotes the address of the parity bit accumulator corresponding to the information bit i</a:t>
                </a:r>
                <a:r>
                  <a:rPr lang="en-GB" sz="900" u="none" strike="noStrike" baseline="-25000">
                    <a:effectLst/>
                    <a:latin typeface="Times New Roman"/>
                    <a:ea typeface="Times New Roman"/>
                  </a:rPr>
                  <a:t>8</a:t>
                </a:r>
                <a:r>
                  <a:rPr lang="en-GB" sz="900">
                    <a:effectLst/>
                    <a:latin typeface="Times New Roman"/>
                    <a:ea typeface="Times New Roman"/>
                  </a:rPr>
                  <a:t> , i.e. the entries in the second row of Table 5‑7.</a:t>
                </a:r>
                <a:endParaRPr lang="en-US" sz="900">
                  <a:effectLst/>
                  <a:latin typeface="Times New Roman"/>
                  <a:ea typeface="Times New Roman"/>
                </a:endParaRPr>
              </a:p>
              <a:p>
                <a:pPr marL="342900" lvl="0" indent="-342900">
                  <a:lnSpc>
                    <a:spcPts val="700"/>
                  </a:lnSpc>
                  <a:spcAft>
                    <a:spcPts val="900"/>
                  </a:spcAft>
                  <a:buFont typeface="Symbol"/>
                  <a:buChar char=""/>
                </a:pPr>
                <a:r>
                  <a:rPr lang="en-GB" sz="900">
                    <a:effectLst/>
                    <a:latin typeface="Times New Roman"/>
                    <a:ea typeface="Times New Roman"/>
                  </a:rPr>
                  <a:t>In a similar manner, for every group of 8 new information bits, a new row from the Table 5‑7 is used to find the addresses of the parity bit accumulators.</a:t>
                </a:r>
                <a:endParaRPr lang="en-US" sz="900">
                  <a:effectLst/>
                  <a:latin typeface="Times New Roman"/>
                  <a:ea typeface="Times New Roman"/>
                </a:endParaRPr>
              </a:p>
              <a:p>
                <a:pPr>
                  <a:lnSpc>
                    <a:spcPts val="700"/>
                  </a:lnSpc>
                  <a:spcAft>
                    <a:spcPts val="900"/>
                  </a:spcAft>
                </a:pPr>
                <a:r>
                  <a:rPr lang="en-GB" sz="900">
                    <a:effectLst/>
                    <a:latin typeface="Times New Roman"/>
                    <a:ea typeface="Times New Roman"/>
                  </a:rPr>
                  <a:t>After all of the information bits are exhausted, the final parity bits shall be obtained by accumulation as follows:</a:t>
                </a:r>
                <a:endParaRPr lang="en-US" sz="900">
                  <a:effectLst/>
                  <a:latin typeface="Times New Roman"/>
                  <a:ea typeface="Times New Roman"/>
                </a:endParaRPr>
              </a:p>
              <a:p>
                <a:pPr marL="342900" lvl="0" indent="-342900">
                  <a:lnSpc>
                    <a:spcPts val="700"/>
                  </a:lnSpc>
                  <a:spcAft>
                    <a:spcPts val="900"/>
                  </a:spcAft>
                  <a:buFont typeface="Symbol"/>
                  <a:buChar char=""/>
                </a:pPr>
                <a:r>
                  <a:rPr lang="en-GB" sz="900">
                    <a:effectLst/>
                    <a:latin typeface="Times New Roman"/>
                    <a:ea typeface="Times New Roman"/>
                  </a:rPr>
                  <a:t>Sequentially perform the following operations starting with i = 1:</a:t>
                </a:r>
                <a:endParaRPr lang="en-US" sz="900">
                  <a:effectLst/>
                  <a:latin typeface="Times New Roman"/>
                  <a:ea typeface="Times New Roman"/>
                </a:endParaRPr>
              </a:p>
              <a:p>
                <a:pPr marL="630555">
                  <a:lnSpc>
                    <a:spcPts val="700"/>
                  </a:lnSpc>
                  <a:spcAft>
                    <a:spcPts val="900"/>
                  </a:spcAft>
                </a:pP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𝑖</m:t>
                        </m:r>
                      </m:sub>
                    </m:sSub>
                    <m:r>
                      <a:rPr lang="de-DE"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𝑖</m:t>
                        </m:r>
                      </m:sub>
                    </m:sSub>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𝑖</m:t>
                        </m:r>
                        <m:r>
                          <a:rPr lang="de-DE" sz="900" i="1">
                            <a:effectLst/>
                            <a:latin typeface="Cambria Math"/>
                            <a:ea typeface="Times New Roman"/>
                          </a:rPr>
                          <m:t>−1</m:t>
                        </m:r>
                      </m:sub>
                    </m:sSub>
                    <m:r>
                      <a:rPr lang="en-GB" sz="900" i="1">
                        <a:effectLst/>
                        <a:latin typeface="Cambria Math"/>
                        <a:ea typeface="Times New Roman"/>
                      </a:rPr>
                      <m:t> </m:t>
                    </m:r>
                    <m:r>
                      <a:rPr lang="de-DE" sz="900" i="1">
                        <a:effectLst/>
                        <a:latin typeface="Cambria Math"/>
                        <a:ea typeface="Times New Roman"/>
                      </a:rPr>
                      <m:t>𝑓𝑜𝑟</m:t>
                    </m:r>
                    <m:r>
                      <a:rPr lang="de-DE" sz="900" i="1">
                        <a:effectLst/>
                        <a:latin typeface="Cambria Math"/>
                        <a:ea typeface="Times New Roman"/>
                      </a:rPr>
                      <m:t> </m:t>
                    </m:r>
                    <m:r>
                      <a:rPr lang="en-GB" sz="900" i="1">
                        <a:effectLst/>
                        <a:latin typeface="Cambria Math"/>
                        <a:ea typeface="Times New Roman"/>
                      </a:rPr>
                      <m:t>𝑖</m:t>
                    </m:r>
                    <m:r>
                      <a:rPr lang="de-DE" sz="900" i="1">
                        <a:effectLst/>
                        <a:latin typeface="Cambria Math"/>
                        <a:ea typeface="Times New Roman"/>
                      </a:rPr>
                      <m:t>=1, 2,…, </m:t>
                    </m:r>
                  </m:oMath>
                </a14:m>
                <a:r>
                  <a:rPr lang="de-DE" sz="900">
                    <a:effectLst/>
                    <a:latin typeface="Times New Roman"/>
                    <a:ea typeface="Times New Roman"/>
                  </a:rPr>
                  <a:t>M</a:t>
                </a:r>
                <a:r>
                  <a:rPr lang="de-DE" sz="900" u="none" strike="noStrike" baseline="-25000">
                    <a:effectLst/>
                    <a:latin typeface="Times New Roman"/>
                    <a:ea typeface="Times New Roman"/>
                  </a:rPr>
                  <a:t>ldpc</a:t>
                </a:r>
                <a:r>
                  <a:rPr lang="de-DE" sz="900">
                    <a:effectLst/>
                    <a:latin typeface="Times New Roman"/>
                    <a:ea typeface="Times New Roman"/>
                  </a:rPr>
                  <a:t> −1</a:t>
                </a:r>
                <a:endParaRPr lang="en-US" sz="900">
                  <a:effectLst/>
                  <a:latin typeface="Times New Roman"/>
                  <a:ea typeface="Times New Roman"/>
                </a:endParaRPr>
              </a:p>
              <a:p>
                <a:pPr marL="342900" lvl="0" indent="-342900">
                  <a:lnSpc>
                    <a:spcPts val="700"/>
                  </a:lnSpc>
                  <a:spcAft>
                    <a:spcPts val="900"/>
                  </a:spcAft>
                  <a:buFont typeface="Symbol"/>
                  <a:buChar char=""/>
                </a:pPr>
                <a:r>
                  <a:rPr lang="en-GB" sz="900">
                    <a:effectLst/>
                    <a:latin typeface="Times New Roman"/>
                    <a:ea typeface="Times New Roman"/>
                  </a:rPr>
                  <a:t>Final content of p</a:t>
                </a:r>
                <a:r>
                  <a:rPr lang="en-GB" sz="900" u="none" strike="noStrike" baseline="-25000">
                    <a:effectLst/>
                    <a:latin typeface="Times New Roman"/>
                    <a:ea typeface="Times New Roman"/>
                  </a:rPr>
                  <a:t>i</a:t>
                </a:r>
                <a:r>
                  <a:rPr lang="en-GB" sz="900">
                    <a:effectLst/>
                    <a:latin typeface="Times New Roman"/>
                    <a:ea typeface="Times New Roman"/>
                  </a:rPr>
                  <a:t> , i = 0, 1,.., M</a:t>
                </a:r>
                <a:r>
                  <a:rPr lang="en-GB" sz="900" u="none" strike="noStrike" baseline="-25000">
                    <a:effectLst/>
                    <a:latin typeface="Times New Roman"/>
                    <a:ea typeface="Times New Roman"/>
                  </a:rPr>
                  <a:t>ldpc</a:t>
                </a:r>
                <a:r>
                  <a:rPr lang="en-GB" sz="900">
                    <a:effectLst/>
                    <a:latin typeface="Times New Roman"/>
                    <a:ea typeface="Times New Roman"/>
                  </a:rPr>
                  <a:t> −1 is equal to the parity bit p</a:t>
                </a:r>
                <a:r>
                  <a:rPr lang="en-GB" sz="900" u="none" strike="noStrike" baseline="-25000">
                    <a:effectLst/>
                    <a:latin typeface="Times New Roman"/>
                    <a:ea typeface="Times New Roman"/>
                  </a:rPr>
                  <a:t>i</a:t>
                </a:r>
                <a:r>
                  <a:rPr lang="en-GB" sz="900" smtClean="0">
                    <a:effectLst/>
                    <a:latin typeface="Times New Roman"/>
                    <a:ea typeface="Times New Roman"/>
                  </a:rPr>
                  <a:t>.</a:t>
                </a:r>
                <a:endParaRPr lang="en-US" sz="900">
                  <a:effectLst/>
                  <a:latin typeface="Times New Roman"/>
                  <a:ea typeface="Times New Roman"/>
                </a:endParaRPr>
              </a:p>
            </p:txBody>
          </p:sp>
        </mc:Choice>
        <mc:Fallback xmlns="">
          <p:sp>
            <p:nvSpPr>
              <p:cNvPr id="11" name="Rectangle 3">
                <a:extLst>
                  <a:ext uri="{FF2B5EF4-FFF2-40B4-BE49-F238E27FC236}">
                    <a16:creationId xmlns:a16="http://schemas.microsoft.com/office/drawing/2014/main" xmlns="" xmlns:a14="http://schemas.microsoft.com/office/drawing/2010/main" id="{F2CA67F6-2E41-463F-B4A0-337B112A8F74}"/>
                  </a:ext>
                </a:extLst>
              </p:cNvPr>
              <p:cNvSpPr>
                <a:spLocks noRot="1" noChangeAspect="1" noMove="1" noResize="1" noEditPoints="1" noAdjustHandles="1" noChangeArrowheads="1" noChangeShapeType="1" noTextEdit="1"/>
              </p:cNvSpPr>
              <p:nvPr/>
            </p:nvSpPr>
            <p:spPr bwMode="auto">
              <a:xfrm>
                <a:off x="755576" y="908720"/>
                <a:ext cx="7826695" cy="5904656"/>
              </a:xfrm>
              <a:prstGeom prst="rect">
                <a:avLst/>
              </a:prstGeom>
              <a:blipFill rotWithShape="1">
                <a:blip r:embed="rId3"/>
                <a:stretch>
                  <a:fillRect t="-619"/>
                </a:stretch>
              </a:blipFill>
              <a:ln w="12700">
                <a:noFill/>
                <a:miter lim="800000"/>
                <a:headEnd type="none" w="sm" len="sm"/>
                <a:tailEnd type="none" w="sm" len="sm"/>
              </a:ln>
            </p:spPr>
            <p:txBody>
              <a:bodyPr/>
              <a:lstStyle/>
              <a:p>
                <a:r>
                  <a:rPr lang="en-US">
                    <a:noFill/>
                  </a:rPr>
                  <a:t> </a:t>
                </a:r>
              </a:p>
            </p:txBody>
          </p:sp>
        </mc:Fallback>
      </mc:AlternateContent>
    </p:spTree>
    <p:extLst>
      <p:ext uri="{BB962C8B-B14F-4D97-AF65-F5344CB8AC3E}">
        <p14:creationId xmlns:p14="http://schemas.microsoft.com/office/powerpoint/2010/main" val="729238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Encoder </a:t>
            </a:r>
            <a:r>
              <a:rPr lang="en-US" dirty="0" smtClean="0"/>
              <a:t>Complexity</a:t>
            </a:r>
            <a:endParaRPr lang="en-US" dirty="0"/>
          </a:p>
        </p:txBody>
      </p:sp>
      <p:sp>
        <p:nvSpPr>
          <p:cNvPr id="3" name="Content Placeholder 2"/>
          <p:cNvSpPr>
            <a:spLocks noGrp="1"/>
          </p:cNvSpPr>
          <p:nvPr>
            <p:ph idx="1"/>
          </p:nvPr>
        </p:nvSpPr>
        <p:spPr>
          <a:xfrm>
            <a:off x="685800" y="1700808"/>
            <a:ext cx="8458200" cy="4114800"/>
          </a:xfrm>
        </p:spPr>
        <p:txBody>
          <a:bodyPr/>
          <a:lstStyle/>
          <a:p>
            <a:r>
              <a:rPr lang="en-US" sz="2400" dirty="0" smtClean="0"/>
              <a:t>Reference: </a:t>
            </a:r>
            <a:r>
              <a:rPr lang="en-US" sz="2400" dirty="0"/>
              <a:t>Convolutional Code of memory </a:t>
            </a:r>
            <a:r>
              <a:rPr lang="en-US" sz="2400" dirty="0">
                <a:solidFill>
                  <a:srgbClr val="FF0000"/>
                </a:solidFill>
              </a:rPr>
              <a:t>6</a:t>
            </a:r>
            <a:r>
              <a:rPr lang="en-US" sz="2400" dirty="0"/>
              <a:t> (133,171)</a:t>
            </a:r>
          </a:p>
          <a:p>
            <a:pPr lvl="1"/>
            <a:r>
              <a:rPr lang="en-US" sz="2000" dirty="0" smtClean="0"/>
              <a:t>184 </a:t>
            </a:r>
            <a:r>
              <a:rPr lang="en-US" sz="2000" dirty="0"/>
              <a:t>info bits, </a:t>
            </a:r>
            <a:r>
              <a:rPr lang="en-US" sz="2000" dirty="0">
                <a:solidFill>
                  <a:srgbClr val="00B050"/>
                </a:solidFill>
              </a:rPr>
              <a:t>5 </a:t>
            </a:r>
            <a:r>
              <a:rPr lang="en-US" sz="2000" dirty="0" smtClean="0">
                <a:solidFill>
                  <a:srgbClr val="00B050"/>
                </a:solidFill>
              </a:rPr>
              <a:t>elements in mod-2 addition</a:t>
            </a:r>
            <a:r>
              <a:rPr lang="en-US" sz="2000" dirty="0" smtClean="0"/>
              <a:t> </a:t>
            </a:r>
            <a:r>
              <a:rPr lang="en-US" sz="2000" dirty="0"/>
              <a:t>per code bit:</a:t>
            </a:r>
          </a:p>
          <a:p>
            <a:pPr lvl="2"/>
            <a:r>
              <a:rPr lang="en-US" sz="1800" dirty="0" smtClean="0"/>
              <a:t>(184+</a:t>
            </a:r>
            <a:r>
              <a:rPr lang="en-US" sz="1800" dirty="0" smtClean="0">
                <a:solidFill>
                  <a:srgbClr val="FF0000"/>
                </a:solidFill>
              </a:rPr>
              <a:t>6</a:t>
            </a:r>
            <a:r>
              <a:rPr lang="en-US" sz="1800" dirty="0" smtClean="0"/>
              <a:t>)*(</a:t>
            </a:r>
            <a:r>
              <a:rPr lang="en-US" sz="1800" dirty="0">
                <a:solidFill>
                  <a:srgbClr val="00B050"/>
                </a:solidFill>
              </a:rPr>
              <a:t>5-1</a:t>
            </a:r>
            <a:r>
              <a:rPr lang="en-US" sz="1800" dirty="0">
                <a:solidFill>
                  <a:srgbClr val="FF0000"/>
                </a:solidFill>
              </a:rPr>
              <a:t> </a:t>
            </a:r>
            <a:r>
              <a:rPr lang="en-US" sz="1800" dirty="0"/>
              <a:t>+</a:t>
            </a:r>
            <a:r>
              <a:rPr lang="en-US" sz="1800" dirty="0">
                <a:solidFill>
                  <a:srgbClr val="FF0000"/>
                </a:solidFill>
              </a:rPr>
              <a:t> </a:t>
            </a:r>
            <a:r>
              <a:rPr lang="en-US" sz="1800" dirty="0">
                <a:solidFill>
                  <a:srgbClr val="00B050"/>
                </a:solidFill>
              </a:rPr>
              <a:t>5-1</a:t>
            </a:r>
            <a:r>
              <a:rPr lang="en-US" sz="1800" dirty="0"/>
              <a:t>)= </a:t>
            </a:r>
            <a:r>
              <a:rPr lang="en-US" sz="1800" b="1" dirty="0" smtClean="0">
                <a:solidFill>
                  <a:srgbClr val="7030A0"/>
                </a:solidFill>
              </a:rPr>
              <a:t>1.5k</a:t>
            </a:r>
            <a:r>
              <a:rPr lang="en-US" sz="1800" dirty="0" smtClean="0"/>
              <a:t> metrics</a:t>
            </a:r>
          </a:p>
          <a:p>
            <a:pPr lvl="2"/>
            <a:endParaRPr lang="en-US" sz="1800" dirty="0"/>
          </a:p>
          <a:p>
            <a:r>
              <a:rPr lang="en-US" sz="2400" dirty="0" smtClean="0"/>
              <a:t>LDPC</a:t>
            </a:r>
            <a:r>
              <a:rPr lang="en-US" sz="2400" dirty="0"/>
              <a:t>, CR 1/4</a:t>
            </a:r>
          </a:p>
          <a:p>
            <a:pPr lvl="1"/>
            <a:r>
              <a:rPr lang="en-US" sz="2000" dirty="0" smtClean="0"/>
              <a:t>552 </a:t>
            </a:r>
            <a:r>
              <a:rPr lang="en-US" sz="2000" dirty="0"/>
              <a:t>parities, average </a:t>
            </a:r>
            <a:r>
              <a:rPr lang="en-US" sz="2000" dirty="0" smtClean="0"/>
              <a:t>check node </a:t>
            </a:r>
            <a:r>
              <a:rPr lang="en-US" sz="2000" dirty="0"/>
              <a:t>degree </a:t>
            </a:r>
            <a:r>
              <a:rPr lang="en-US" sz="2000" dirty="0" smtClean="0">
                <a:solidFill>
                  <a:srgbClr val="0070C0"/>
                </a:solidFill>
              </a:rPr>
              <a:t>3 </a:t>
            </a:r>
            <a:br>
              <a:rPr lang="en-US" sz="2000" dirty="0" smtClean="0">
                <a:solidFill>
                  <a:srgbClr val="0070C0"/>
                </a:solidFill>
              </a:rPr>
            </a:br>
            <a:r>
              <a:rPr lang="en-US" sz="2000" dirty="0" smtClean="0">
                <a:solidFill>
                  <a:srgbClr val="0070C0"/>
                </a:solidFill>
              </a:rPr>
              <a:t>(</a:t>
            </a:r>
            <a:r>
              <a:rPr lang="x-none" sz="2000" dirty="0" smtClean="0">
                <a:solidFill>
                  <a:srgbClr val="0070C0"/>
                </a:solidFill>
                <a:sym typeface="Wingdings" panose="05000000000000000000" pitchFamily="2" charset="2"/>
              </a:rPr>
              <a:t></a:t>
            </a:r>
            <a:r>
              <a:rPr lang="en-US" sz="2000" dirty="0" smtClean="0">
                <a:solidFill>
                  <a:srgbClr val="0070C0"/>
                </a:solidFill>
              </a:rPr>
              <a:t>3 elements in mod-2 additions)</a:t>
            </a:r>
            <a:endParaRPr lang="en-US" sz="2000" dirty="0">
              <a:solidFill>
                <a:srgbClr val="0070C0"/>
              </a:solidFill>
            </a:endParaRPr>
          </a:p>
          <a:p>
            <a:pPr lvl="1"/>
            <a:r>
              <a:rPr lang="en-US" sz="2000" dirty="0" smtClean="0"/>
              <a:t>552*(</a:t>
            </a:r>
            <a:r>
              <a:rPr lang="en-US" sz="2000" dirty="0" smtClean="0">
                <a:solidFill>
                  <a:srgbClr val="0070C0"/>
                </a:solidFill>
              </a:rPr>
              <a:t>3-1</a:t>
            </a:r>
            <a:r>
              <a:rPr lang="en-US" sz="2000" dirty="0" smtClean="0"/>
              <a:t>) </a:t>
            </a:r>
            <a:r>
              <a:rPr lang="en-US" sz="2000" dirty="0"/>
              <a:t>= </a:t>
            </a:r>
            <a:r>
              <a:rPr lang="en-US" sz="2000" b="1" dirty="0" smtClean="0">
                <a:solidFill>
                  <a:srgbClr val="7030A0"/>
                </a:solidFill>
              </a:rPr>
              <a:t>1.1k</a:t>
            </a:r>
            <a:r>
              <a:rPr lang="en-US" sz="2000" dirty="0" smtClean="0"/>
              <a:t> </a:t>
            </a:r>
            <a:r>
              <a:rPr lang="en-US" sz="2000" dirty="0"/>
              <a:t>metrics</a:t>
            </a:r>
          </a:p>
          <a:p>
            <a:pPr lvl="2"/>
            <a:endParaRPr lang="en-US" sz="1800" dirty="0"/>
          </a:p>
          <a:p>
            <a:endParaRPr lang="en-US" sz="2400" dirty="0"/>
          </a:p>
        </p:txBody>
      </p:sp>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7</a:t>
            </a:fld>
            <a:endParaRPr lang="en-US" altLang="en-US"/>
          </a:p>
        </p:txBody>
      </p:sp>
    </p:spTree>
    <p:extLst>
      <p:ext uri="{BB962C8B-B14F-4D97-AF65-F5344CB8AC3E}">
        <p14:creationId xmlns:p14="http://schemas.microsoft.com/office/powerpoint/2010/main" val="3933341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172" y="508516"/>
            <a:ext cx="7772400" cy="1066800"/>
          </a:xfrm>
        </p:spPr>
        <p:txBody>
          <a:bodyPr/>
          <a:lstStyle/>
          <a:p>
            <a:r>
              <a:rPr lang="en-US" sz="2800" dirty="0" smtClean="0"/>
              <a:t>Consideration of TSMA in Japanese Regulation</a:t>
            </a:r>
            <a:endParaRPr lang="en-US" sz="2800" dirty="0"/>
          </a:p>
        </p:txBody>
      </p:sp>
      <p:sp>
        <p:nvSpPr>
          <p:cNvPr id="16" name="Footer Placeholder 4"/>
          <p:cNvSpPr>
            <a:spLocks noGrp="1"/>
          </p:cNvSpPr>
          <p:nvPr>
            <p:ph type="ftr" sz="quarter" idx="11"/>
          </p:nvPr>
        </p:nvSpPr>
        <p:spPr>
          <a:xfrm>
            <a:off x="5486400" y="6475413"/>
            <a:ext cx="3124200" cy="182562"/>
          </a:xfrm>
        </p:spPr>
        <p:txBody>
          <a:bodyPr/>
          <a:lstStyle/>
          <a:p>
            <a:pPr>
              <a:defRPr/>
            </a:pPr>
            <a:r>
              <a:rPr lang="en-US" altLang="en-US" dirty="0" smtClean="0"/>
              <a:t>Seiji Kobayashi, Sony Semiconductor Solutions</a:t>
            </a:r>
            <a:endParaRPr lang="en-US" altLang="en-US" dirty="0"/>
          </a:p>
        </p:txBody>
      </p:sp>
      <p:grpSp>
        <p:nvGrpSpPr>
          <p:cNvPr id="18" name="Group 82"/>
          <p:cNvGrpSpPr/>
          <p:nvPr/>
        </p:nvGrpSpPr>
        <p:grpSpPr>
          <a:xfrm>
            <a:off x="179512" y="2359738"/>
            <a:ext cx="5631113" cy="3524550"/>
            <a:chOff x="1640625" y="3318768"/>
            <a:chExt cx="5495931" cy="3064971"/>
          </a:xfrm>
        </p:grpSpPr>
        <p:grpSp>
          <p:nvGrpSpPr>
            <p:cNvPr id="19" name="Group 98"/>
            <p:cNvGrpSpPr>
              <a:grpSpLocks/>
            </p:cNvGrpSpPr>
            <p:nvPr/>
          </p:nvGrpSpPr>
          <p:grpSpPr bwMode="auto">
            <a:xfrm>
              <a:off x="1640625" y="3318768"/>
              <a:ext cx="5495931" cy="3064971"/>
              <a:chOff x="1420" y="8207"/>
              <a:chExt cx="9120" cy="5087"/>
            </a:xfrm>
          </p:grpSpPr>
          <p:grpSp>
            <p:nvGrpSpPr>
              <p:cNvPr id="27" name="Group 149"/>
              <p:cNvGrpSpPr>
                <a:grpSpLocks/>
              </p:cNvGrpSpPr>
              <p:nvPr/>
            </p:nvGrpSpPr>
            <p:grpSpPr bwMode="auto">
              <a:xfrm>
                <a:off x="2166" y="8207"/>
                <a:ext cx="7973" cy="4560"/>
                <a:chOff x="1990" y="8207"/>
                <a:chExt cx="7924" cy="4560"/>
              </a:xfrm>
            </p:grpSpPr>
            <p:sp>
              <p:nvSpPr>
                <p:cNvPr id="78" name="Line 157"/>
                <p:cNvSpPr>
                  <a:spLocks noChangeShapeType="1"/>
                </p:cNvSpPr>
                <p:nvPr/>
              </p:nvSpPr>
              <p:spPr bwMode="auto">
                <a:xfrm flipV="1">
                  <a:off x="1990" y="8207"/>
                  <a:ext cx="1" cy="4560"/>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79" name="Line 156"/>
                <p:cNvSpPr>
                  <a:spLocks noChangeShapeType="1"/>
                </p:cNvSpPr>
                <p:nvPr/>
              </p:nvSpPr>
              <p:spPr bwMode="auto">
                <a:xfrm flipV="1">
                  <a:off x="6517" y="8207"/>
                  <a:ext cx="1" cy="4560"/>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80" name="Line 155"/>
                <p:cNvSpPr>
                  <a:spLocks noChangeShapeType="1"/>
                </p:cNvSpPr>
                <p:nvPr/>
              </p:nvSpPr>
              <p:spPr bwMode="auto">
                <a:xfrm flipV="1">
                  <a:off x="4253" y="8207"/>
                  <a:ext cx="1" cy="4560"/>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81" name="Line 154"/>
                <p:cNvSpPr>
                  <a:spLocks noChangeShapeType="1"/>
                </p:cNvSpPr>
                <p:nvPr/>
              </p:nvSpPr>
              <p:spPr bwMode="auto">
                <a:xfrm flipV="1">
                  <a:off x="8781" y="8207"/>
                  <a:ext cx="1" cy="4560"/>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82" name="Line 153"/>
                <p:cNvSpPr>
                  <a:spLocks noChangeShapeType="1"/>
                </p:cNvSpPr>
                <p:nvPr/>
              </p:nvSpPr>
              <p:spPr bwMode="auto">
                <a:xfrm flipV="1">
                  <a:off x="9913" y="8207"/>
                  <a:ext cx="1" cy="4560"/>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83" name="Line 152"/>
                <p:cNvSpPr>
                  <a:spLocks noChangeShapeType="1"/>
                </p:cNvSpPr>
                <p:nvPr/>
              </p:nvSpPr>
              <p:spPr bwMode="auto">
                <a:xfrm flipV="1">
                  <a:off x="3121" y="8207"/>
                  <a:ext cx="1" cy="4560"/>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84" name="Line 151"/>
                <p:cNvSpPr>
                  <a:spLocks noChangeShapeType="1"/>
                </p:cNvSpPr>
                <p:nvPr/>
              </p:nvSpPr>
              <p:spPr bwMode="auto">
                <a:xfrm flipV="1">
                  <a:off x="5385" y="8207"/>
                  <a:ext cx="1" cy="4560"/>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85" name="Line 150"/>
                <p:cNvSpPr>
                  <a:spLocks noChangeShapeType="1"/>
                </p:cNvSpPr>
                <p:nvPr/>
              </p:nvSpPr>
              <p:spPr bwMode="auto">
                <a:xfrm flipV="1">
                  <a:off x="7649" y="8207"/>
                  <a:ext cx="1" cy="4560"/>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grpSp>
          <p:sp>
            <p:nvSpPr>
              <p:cNvPr id="28" name="Line 148"/>
              <p:cNvSpPr>
                <a:spLocks noChangeShapeType="1"/>
              </p:cNvSpPr>
              <p:nvPr/>
            </p:nvSpPr>
            <p:spPr bwMode="auto">
              <a:xfrm>
                <a:off x="2051" y="12710"/>
                <a:ext cx="8489"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29" name="Line 147"/>
              <p:cNvSpPr>
                <a:spLocks noChangeShapeType="1"/>
              </p:cNvSpPr>
              <p:nvPr/>
            </p:nvSpPr>
            <p:spPr bwMode="auto">
              <a:xfrm flipV="1">
                <a:off x="2108" y="8207"/>
                <a:ext cx="1" cy="456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grpSp>
            <p:nvGrpSpPr>
              <p:cNvPr id="30" name="Group 121"/>
              <p:cNvGrpSpPr>
                <a:grpSpLocks/>
              </p:cNvGrpSpPr>
              <p:nvPr/>
            </p:nvGrpSpPr>
            <p:grpSpPr bwMode="auto">
              <a:xfrm>
                <a:off x="2108" y="8435"/>
                <a:ext cx="8432" cy="4105"/>
                <a:chOff x="3347" y="4157"/>
                <a:chExt cx="6278" cy="3275"/>
              </a:xfrm>
            </p:grpSpPr>
            <p:sp>
              <p:nvSpPr>
                <p:cNvPr id="53" name="Line 146"/>
                <p:cNvSpPr>
                  <a:spLocks noChangeShapeType="1"/>
                </p:cNvSpPr>
                <p:nvPr/>
              </p:nvSpPr>
              <p:spPr bwMode="auto">
                <a:xfrm flipV="1">
                  <a:off x="3347" y="6339"/>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54" name="Line 145"/>
                <p:cNvSpPr>
                  <a:spLocks noChangeShapeType="1"/>
                </p:cNvSpPr>
                <p:nvPr/>
              </p:nvSpPr>
              <p:spPr bwMode="auto">
                <a:xfrm>
                  <a:off x="3347" y="6475"/>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55" name="Line 144"/>
                <p:cNvSpPr>
                  <a:spLocks noChangeShapeType="1"/>
                </p:cNvSpPr>
                <p:nvPr/>
              </p:nvSpPr>
              <p:spPr bwMode="auto">
                <a:xfrm>
                  <a:off x="3347" y="6612"/>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56" name="Line 143"/>
                <p:cNvSpPr>
                  <a:spLocks noChangeShapeType="1"/>
                </p:cNvSpPr>
                <p:nvPr/>
              </p:nvSpPr>
              <p:spPr bwMode="auto">
                <a:xfrm>
                  <a:off x="3347" y="6748"/>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57" name="Line 142"/>
                <p:cNvSpPr>
                  <a:spLocks noChangeShapeType="1"/>
                </p:cNvSpPr>
                <p:nvPr/>
              </p:nvSpPr>
              <p:spPr bwMode="auto">
                <a:xfrm>
                  <a:off x="3347" y="6885"/>
                  <a:ext cx="6277" cy="2"/>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58" name="Line 141"/>
                <p:cNvSpPr>
                  <a:spLocks noChangeShapeType="1"/>
                </p:cNvSpPr>
                <p:nvPr/>
              </p:nvSpPr>
              <p:spPr bwMode="auto">
                <a:xfrm>
                  <a:off x="3347" y="7022"/>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59" name="Line 140"/>
                <p:cNvSpPr>
                  <a:spLocks noChangeShapeType="1"/>
                </p:cNvSpPr>
                <p:nvPr/>
              </p:nvSpPr>
              <p:spPr bwMode="auto">
                <a:xfrm>
                  <a:off x="3347" y="7158"/>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0" name="Line 139"/>
                <p:cNvSpPr>
                  <a:spLocks noChangeShapeType="1"/>
                </p:cNvSpPr>
                <p:nvPr/>
              </p:nvSpPr>
              <p:spPr bwMode="auto">
                <a:xfrm>
                  <a:off x="3347" y="7294"/>
                  <a:ext cx="6277" cy="2"/>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1" name="Line 138"/>
                <p:cNvSpPr>
                  <a:spLocks noChangeShapeType="1"/>
                </p:cNvSpPr>
                <p:nvPr/>
              </p:nvSpPr>
              <p:spPr bwMode="auto">
                <a:xfrm>
                  <a:off x="3347" y="7431"/>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2" name="Line 137"/>
                <p:cNvSpPr>
                  <a:spLocks noChangeShapeType="1"/>
                </p:cNvSpPr>
                <p:nvPr/>
              </p:nvSpPr>
              <p:spPr bwMode="auto">
                <a:xfrm flipV="1">
                  <a:off x="3347" y="5384"/>
                  <a:ext cx="6278"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3" name="Line 136"/>
                <p:cNvSpPr>
                  <a:spLocks noChangeShapeType="1"/>
                </p:cNvSpPr>
                <p:nvPr/>
              </p:nvSpPr>
              <p:spPr bwMode="auto">
                <a:xfrm>
                  <a:off x="3347" y="5521"/>
                  <a:ext cx="6278"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4" name="Line 135"/>
                <p:cNvSpPr>
                  <a:spLocks noChangeShapeType="1"/>
                </p:cNvSpPr>
                <p:nvPr/>
              </p:nvSpPr>
              <p:spPr bwMode="auto">
                <a:xfrm>
                  <a:off x="3347" y="5657"/>
                  <a:ext cx="6278"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5" name="Line 134"/>
                <p:cNvSpPr>
                  <a:spLocks noChangeShapeType="1"/>
                </p:cNvSpPr>
                <p:nvPr/>
              </p:nvSpPr>
              <p:spPr bwMode="auto">
                <a:xfrm>
                  <a:off x="3347" y="5794"/>
                  <a:ext cx="6278"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6" name="Line 133"/>
                <p:cNvSpPr>
                  <a:spLocks noChangeShapeType="1"/>
                </p:cNvSpPr>
                <p:nvPr/>
              </p:nvSpPr>
              <p:spPr bwMode="auto">
                <a:xfrm>
                  <a:off x="3347" y="5930"/>
                  <a:ext cx="6278" cy="2"/>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7" name="Line 132"/>
                <p:cNvSpPr>
                  <a:spLocks noChangeShapeType="1"/>
                </p:cNvSpPr>
                <p:nvPr/>
              </p:nvSpPr>
              <p:spPr bwMode="auto">
                <a:xfrm>
                  <a:off x="3347" y="6067"/>
                  <a:ext cx="6278"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8" name="Line 131"/>
                <p:cNvSpPr>
                  <a:spLocks noChangeShapeType="1"/>
                </p:cNvSpPr>
                <p:nvPr/>
              </p:nvSpPr>
              <p:spPr bwMode="auto">
                <a:xfrm>
                  <a:off x="3347" y="6203"/>
                  <a:ext cx="6278"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69" name="Line 130"/>
                <p:cNvSpPr>
                  <a:spLocks noChangeShapeType="1"/>
                </p:cNvSpPr>
                <p:nvPr/>
              </p:nvSpPr>
              <p:spPr bwMode="auto">
                <a:xfrm flipV="1">
                  <a:off x="3347" y="4157"/>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70" name="Line 129"/>
                <p:cNvSpPr>
                  <a:spLocks noChangeShapeType="1"/>
                </p:cNvSpPr>
                <p:nvPr/>
              </p:nvSpPr>
              <p:spPr bwMode="auto">
                <a:xfrm>
                  <a:off x="3347" y="4293"/>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71" name="Line 128"/>
                <p:cNvSpPr>
                  <a:spLocks noChangeShapeType="1"/>
                </p:cNvSpPr>
                <p:nvPr/>
              </p:nvSpPr>
              <p:spPr bwMode="auto">
                <a:xfrm>
                  <a:off x="3347" y="4430"/>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72" name="Line 127"/>
                <p:cNvSpPr>
                  <a:spLocks noChangeShapeType="1"/>
                </p:cNvSpPr>
                <p:nvPr/>
              </p:nvSpPr>
              <p:spPr bwMode="auto">
                <a:xfrm>
                  <a:off x="3347" y="4566"/>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73" name="Line 126"/>
                <p:cNvSpPr>
                  <a:spLocks noChangeShapeType="1"/>
                </p:cNvSpPr>
                <p:nvPr/>
              </p:nvSpPr>
              <p:spPr bwMode="auto">
                <a:xfrm>
                  <a:off x="3347" y="4702"/>
                  <a:ext cx="6277" cy="3"/>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74" name="Line 125"/>
                <p:cNvSpPr>
                  <a:spLocks noChangeShapeType="1"/>
                </p:cNvSpPr>
                <p:nvPr/>
              </p:nvSpPr>
              <p:spPr bwMode="auto">
                <a:xfrm>
                  <a:off x="3347" y="4840"/>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75" name="Line 124"/>
                <p:cNvSpPr>
                  <a:spLocks noChangeShapeType="1"/>
                </p:cNvSpPr>
                <p:nvPr/>
              </p:nvSpPr>
              <p:spPr bwMode="auto">
                <a:xfrm>
                  <a:off x="3347" y="4975"/>
                  <a:ext cx="6277" cy="2"/>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76" name="Line 123"/>
                <p:cNvSpPr>
                  <a:spLocks noChangeShapeType="1"/>
                </p:cNvSpPr>
                <p:nvPr/>
              </p:nvSpPr>
              <p:spPr bwMode="auto">
                <a:xfrm>
                  <a:off x="3347" y="5112"/>
                  <a:ext cx="6277" cy="2"/>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sp>
              <p:nvSpPr>
                <p:cNvPr id="77" name="Line 122"/>
                <p:cNvSpPr>
                  <a:spLocks noChangeShapeType="1"/>
                </p:cNvSpPr>
                <p:nvPr/>
              </p:nvSpPr>
              <p:spPr bwMode="auto">
                <a:xfrm>
                  <a:off x="3347" y="5249"/>
                  <a:ext cx="6277" cy="1"/>
                </a:xfrm>
                <a:prstGeom prst="line">
                  <a:avLst/>
                </a:prstGeom>
                <a:noFill/>
                <a:ln w="317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grpSp>
          <p:sp>
            <p:nvSpPr>
              <p:cNvPr id="31" name="Text Box 120"/>
              <p:cNvSpPr txBox="1">
                <a:spLocks noChangeArrowheads="1"/>
              </p:cNvSpPr>
              <p:nvPr/>
            </p:nvSpPr>
            <p:spPr bwMode="auto">
              <a:xfrm>
                <a:off x="1994" y="12767"/>
                <a:ext cx="458"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0</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32" name="Text Box 119"/>
              <p:cNvSpPr txBox="1">
                <a:spLocks noChangeArrowheads="1"/>
              </p:cNvSpPr>
              <p:nvPr/>
            </p:nvSpPr>
            <p:spPr bwMode="auto">
              <a:xfrm>
                <a:off x="8762" y="12772"/>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3</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33" name="Text Box 118"/>
              <p:cNvSpPr txBox="1">
                <a:spLocks noChangeArrowheads="1"/>
              </p:cNvSpPr>
              <p:nvPr/>
            </p:nvSpPr>
            <p:spPr bwMode="auto">
              <a:xfrm>
                <a:off x="7615" y="12772"/>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2.5</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34" name="Text Box 117"/>
              <p:cNvSpPr txBox="1">
                <a:spLocks noChangeArrowheads="1"/>
              </p:cNvSpPr>
              <p:nvPr/>
            </p:nvSpPr>
            <p:spPr bwMode="auto">
              <a:xfrm>
                <a:off x="6468" y="12772"/>
                <a:ext cx="458"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2</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35" name="Text Box 116"/>
              <p:cNvSpPr txBox="1">
                <a:spLocks noChangeArrowheads="1"/>
              </p:cNvSpPr>
              <p:nvPr/>
            </p:nvSpPr>
            <p:spPr bwMode="auto">
              <a:xfrm>
                <a:off x="5320" y="12772"/>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1.5</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36" name="Text Box 115"/>
              <p:cNvSpPr txBox="1">
                <a:spLocks noChangeArrowheads="1"/>
              </p:cNvSpPr>
              <p:nvPr/>
            </p:nvSpPr>
            <p:spPr bwMode="auto">
              <a:xfrm>
                <a:off x="4231" y="12772"/>
                <a:ext cx="458"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1</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37" name="Text Box 114"/>
              <p:cNvSpPr txBox="1">
                <a:spLocks noChangeArrowheads="1"/>
              </p:cNvSpPr>
              <p:nvPr/>
            </p:nvSpPr>
            <p:spPr bwMode="auto">
              <a:xfrm>
                <a:off x="3083" y="12772"/>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0.5</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38" name="Text Box 113"/>
              <p:cNvSpPr txBox="1">
                <a:spLocks noChangeArrowheads="1"/>
              </p:cNvSpPr>
              <p:nvPr/>
            </p:nvSpPr>
            <p:spPr bwMode="auto">
              <a:xfrm>
                <a:off x="1994" y="13052"/>
                <a:ext cx="8374"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time [sec]  </a:t>
                </a: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sym typeface="Symbol" pitchFamily="18" charset="2"/>
                  </a:rPr>
                  <a:t></a:t>
                </a:r>
              </a:p>
            </p:txBody>
          </p:sp>
          <p:sp>
            <p:nvSpPr>
              <p:cNvPr id="39" name="Text Box 112"/>
              <p:cNvSpPr txBox="1">
                <a:spLocks noChangeArrowheads="1"/>
              </p:cNvSpPr>
              <p:nvPr/>
            </p:nvSpPr>
            <p:spPr bwMode="auto">
              <a:xfrm>
                <a:off x="1592" y="12311"/>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0</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40" name="Text Box 111"/>
              <p:cNvSpPr txBox="1">
                <a:spLocks noChangeArrowheads="1"/>
              </p:cNvSpPr>
              <p:nvPr/>
            </p:nvSpPr>
            <p:spPr bwMode="auto">
              <a:xfrm>
                <a:off x="1592" y="11969"/>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2</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41" name="Text Box 110"/>
              <p:cNvSpPr txBox="1">
                <a:spLocks noChangeArrowheads="1"/>
              </p:cNvSpPr>
              <p:nvPr/>
            </p:nvSpPr>
            <p:spPr bwMode="auto">
              <a:xfrm>
                <a:off x="1592" y="11627"/>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4</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42" name="Text Box 109"/>
              <p:cNvSpPr txBox="1">
                <a:spLocks noChangeArrowheads="1"/>
              </p:cNvSpPr>
              <p:nvPr/>
            </p:nvSpPr>
            <p:spPr bwMode="auto">
              <a:xfrm>
                <a:off x="1592" y="11285"/>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6</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43" name="Text Box 108"/>
              <p:cNvSpPr txBox="1">
                <a:spLocks noChangeArrowheads="1"/>
              </p:cNvSpPr>
              <p:nvPr/>
            </p:nvSpPr>
            <p:spPr bwMode="auto">
              <a:xfrm>
                <a:off x="1592" y="10943"/>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8</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44" name="Text Box 107"/>
              <p:cNvSpPr txBox="1">
                <a:spLocks noChangeArrowheads="1"/>
              </p:cNvSpPr>
              <p:nvPr/>
            </p:nvSpPr>
            <p:spPr bwMode="auto">
              <a:xfrm>
                <a:off x="1592" y="10601"/>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10</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45" name="Text Box 106"/>
              <p:cNvSpPr txBox="1">
                <a:spLocks noChangeArrowheads="1"/>
              </p:cNvSpPr>
              <p:nvPr/>
            </p:nvSpPr>
            <p:spPr bwMode="auto">
              <a:xfrm>
                <a:off x="1592" y="10259"/>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12</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46" name="Text Box 105"/>
              <p:cNvSpPr txBox="1">
                <a:spLocks noChangeArrowheads="1"/>
              </p:cNvSpPr>
              <p:nvPr/>
            </p:nvSpPr>
            <p:spPr bwMode="auto">
              <a:xfrm>
                <a:off x="1592" y="9917"/>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14</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47" name="Text Box 104"/>
              <p:cNvSpPr txBox="1">
                <a:spLocks noChangeArrowheads="1"/>
              </p:cNvSpPr>
              <p:nvPr/>
            </p:nvSpPr>
            <p:spPr bwMode="auto">
              <a:xfrm>
                <a:off x="1592" y="9575"/>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dirty="0" smtClean="0">
                    <a:ln>
                      <a:noFill/>
                    </a:ln>
                    <a:solidFill>
                      <a:schemeClr val="tx1"/>
                    </a:solidFill>
                    <a:effectLst/>
                    <a:latin typeface="Frutiger 45 Light" panose="020B0300000000000000" pitchFamily="34" charset="0"/>
                    <a:ea typeface="Times New Roman" pitchFamily="18" charset="0"/>
                    <a:cs typeface="Times New Roman" pitchFamily="18" charset="0"/>
                  </a:rPr>
                  <a:t>16</a:t>
                </a:r>
                <a:endParaRPr kumimoji="0" lang="en-US" altLang="de-DE" sz="1000" b="0" i="0" u="none" strike="noStrike" cap="none" normalizeH="0" baseline="0" dirty="0" smtClean="0">
                  <a:ln>
                    <a:noFill/>
                  </a:ln>
                  <a:solidFill>
                    <a:schemeClr val="tx1"/>
                  </a:solidFill>
                  <a:effectLst/>
                  <a:latin typeface="Frutiger 45 Light" panose="020B0300000000000000" pitchFamily="34" charset="0"/>
                  <a:cs typeface="Arial" pitchFamily="34" charset="0"/>
                </a:endParaRPr>
              </a:p>
            </p:txBody>
          </p:sp>
          <p:sp>
            <p:nvSpPr>
              <p:cNvPr id="48" name="Text Box 103"/>
              <p:cNvSpPr txBox="1">
                <a:spLocks noChangeArrowheads="1"/>
              </p:cNvSpPr>
              <p:nvPr/>
            </p:nvSpPr>
            <p:spPr bwMode="auto">
              <a:xfrm>
                <a:off x="1592" y="9233"/>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dirty="0" smtClean="0">
                    <a:ln>
                      <a:noFill/>
                    </a:ln>
                    <a:solidFill>
                      <a:schemeClr val="tx1"/>
                    </a:solidFill>
                    <a:effectLst/>
                    <a:latin typeface="Frutiger 45 Light" panose="020B0300000000000000" pitchFamily="34" charset="0"/>
                    <a:ea typeface="Times New Roman" pitchFamily="18" charset="0"/>
                    <a:cs typeface="Times New Roman" pitchFamily="18" charset="0"/>
                  </a:rPr>
                  <a:t>18</a:t>
                </a:r>
                <a:endParaRPr kumimoji="0" lang="en-US" altLang="de-DE" sz="1000" b="0" i="0" u="none" strike="noStrike" cap="none" normalizeH="0" baseline="0" dirty="0" smtClean="0">
                  <a:ln>
                    <a:noFill/>
                  </a:ln>
                  <a:solidFill>
                    <a:schemeClr val="tx1"/>
                  </a:solidFill>
                  <a:effectLst/>
                  <a:latin typeface="Frutiger 45 Light" panose="020B0300000000000000" pitchFamily="34" charset="0"/>
                  <a:cs typeface="Arial" pitchFamily="34" charset="0"/>
                </a:endParaRPr>
              </a:p>
            </p:txBody>
          </p:sp>
          <p:sp>
            <p:nvSpPr>
              <p:cNvPr id="49" name="Text Box 102"/>
              <p:cNvSpPr txBox="1">
                <a:spLocks noChangeArrowheads="1"/>
              </p:cNvSpPr>
              <p:nvPr/>
            </p:nvSpPr>
            <p:spPr bwMode="auto">
              <a:xfrm>
                <a:off x="1592" y="8891"/>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20</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50" name="Text Box 101"/>
              <p:cNvSpPr txBox="1">
                <a:spLocks noChangeArrowheads="1"/>
              </p:cNvSpPr>
              <p:nvPr/>
            </p:nvSpPr>
            <p:spPr bwMode="auto">
              <a:xfrm>
                <a:off x="1592" y="8549"/>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22</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sp>
            <p:nvSpPr>
              <p:cNvPr id="51" name="Text Box 100"/>
              <p:cNvSpPr txBox="1">
                <a:spLocks noChangeArrowheads="1"/>
              </p:cNvSpPr>
              <p:nvPr/>
            </p:nvSpPr>
            <p:spPr bwMode="auto">
              <a:xfrm>
                <a:off x="1420" y="9005"/>
                <a:ext cx="344" cy="30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vert270"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dirty="0" smtClean="0">
                    <a:ln>
                      <a:noFill/>
                    </a:ln>
                    <a:solidFill>
                      <a:schemeClr val="tx1"/>
                    </a:solidFill>
                    <a:effectLst/>
                    <a:latin typeface="Frutiger 45 Light" panose="020B0300000000000000" pitchFamily="34" charset="0"/>
                    <a:ea typeface="Times New Roman" pitchFamily="18" charset="0"/>
                    <a:cs typeface="Times New Roman" pitchFamily="18" charset="0"/>
                  </a:rPr>
                  <a:t>frequency channel </a:t>
                </a:r>
                <a:r>
                  <a:rPr kumimoji="0" lang="en-US" altLang="de-DE" sz="1000" b="0" i="0" u="none" strike="noStrike" cap="none" normalizeH="0" baseline="0" dirty="0" smtClean="0">
                    <a:ln>
                      <a:noFill/>
                    </a:ln>
                    <a:solidFill>
                      <a:schemeClr val="tx1"/>
                    </a:solidFill>
                    <a:effectLst/>
                    <a:latin typeface="Frutiger 45 Light" panose="020B0300000000000000" pitchFamily="34" charset="0"/>
                    <a:ea typeface="Times New Roman" pitchFamily="18" charset="0"/>
                    <a:cs typeface="Times New Roman" pitchFamily="18" charset="0"/>
                    <a:sym typeface="Symbol" pitchFamily="18" charset="2"/>
                  </a:rPr>
                  <a:t></a:t>
                </a:r>
              </a:p>
            </p:txBody>
          </p:sp>
          <p:sp>
            <p:nvSpPr>
              <p:cNvPr id="52" name="Text Box 99"/>
              <p:cNvSpPr txBox="1">
                <a:spLocks noChangeArrowheads="1"/>
              </p:cNvSpPr>
              <p:nvPr/>
            </p:nvSpPr>
            <p:spPr bwMode="auto">
              <a:xfrm>
                <a:off x="9909" y="12762"/>
                <a:ext cx="459"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de-DE" sz="1000" b="0" i="0" u="none" strike="noStrike" cap="none" normalizeH="0" baseline="0" smtClean="0">
                    <a:ln>
                      <a:noFill/>
                    </a:ln>
                    <a:solidFill>
                      <a:schemeClr val="tx1"/>
                    </a:solidFill>
                    <a:effectLst/>
                    <a:latin typeface="Frutiger 45 Light" panose="020B0300000000000000" pitchFamily="34" charset="0"/>
                    <a:ea typeface="Times New Roman" pitchFamily="18" charset="0"/>
                    <a:cs typeface="Times New Roman" pitchFamily="18" charset="0"/>
                  </a:rPr>
                  <a:t>3.5</a:t>
                </a:r>
                <a:endParaRPr kumimoji="0" lang="en-US" altLang="de-DE" sz="1000" b="0" i="0" u="none" strike="noStrike" cap="none" normalizeH="0" baseline="0" smtClean="0">
                  <a:ln>
                    <a:noFill/>
                  </a:ln>
                  <a:solidFill>
                    <a:schemeClr val="tx1"/>
                  </a:solidFill>
                  <a:effectLst/>
                  <a:latin typeface="Frutiger 45 Light" panose="020B0300000000000000" pitchFamily="34" charset="0"/>
                  <a:cs typeface="Arial" pitchFamily="34" charset="0"/>
                </a:endParaRPr>
              </a:p>
            </p:txBody>
          </p:sp>
        </p:grpSp>
        <p:sp>
          <p:nvSpPr>
            <p:cNvPr id="24" name="Freeform 86"/>
            <p:cNvSpPr>
              <a:spLocks noEditPoints="1"/>
            </p:cNvSpPr>
            <p:nvPr/>
          </p:nvSpPr>
          <p:spPr bwMode="auto">
            <a:xfrm>
              <a:off x="2070296" y="3456141"/>
              <a:ext cx="5012024" cy="2472703"/>
            </a:xfrm>
            <a:custGeom>
              <a:avLst/>
              <a:gdLst>
                <a:gd name="T0" fmla="*/ 52 w 6204"/>
                <a:gd name="T1" fmla="*/ 2390 h 3019"/>
                <a:gd name="T2" fmla="*/ 0 w 6204"/>
                <a:gd name="T3" fmla="*/ 2516 h 3019"/>
                <a:gd name="T4" fmla="*/ 287 w 6204"/>
                <a:gd name="T5" fmla="*/ 503 h 3019"/>
                <a:gd name="T6" fmla="*/ 236 w 6204"/>
                <a:gd name="T7" fmla="*/ 377 h 3019"/>
                <a:gd name="T8" fmla="*/ 287 w 6204"/>
                <a:gd name="T9" fmla="*/ 503 h 3019"/>
                <a:gd name="T10" fmla="*/ 563 w 6204"/>
                <a:gd name="T11" fmla="*/ 1383 h 3019"/>
                <a:gd name="T12" fmla="*/ 512 w 6204"/>
                <a:gd name="T13" fmla="*/ 1509 h 3019"/>
                <a:gd name="T14" fmla="*/ 818 w 6204"/>
                <a:gd name="T15" fmla="*/ 2642 h 3019"/>
                <a:gd name="T16" fmla="*/ 766 w 6204"/>
                <a:gd name="T17" fmla="*/ 2516 h 3019"/>
                <a:gd name="T18" fmla="*/ 818 w 6204"/>
                <a:gd name="T19" fmla="*/ 2642 h 3019"/>
                <a:gd name="T20" fmla="*/ 1053 w 6204"/>
                <a:gd name="T21" fmla="*/ 503 h 3019"/>
                <a:gd name="T22" fmla="*/ 1002 w 6204"/>
                <a:gd name="T23" fmla="*/ 629 h 3019"/>
                <a:gd name="T24" fmla="*/ 1329 w 6204"/>
                <a:gd name="T25" fmla="*/ 1636 h 3019"/>
                <a:gd name="T26" fmla="*/ 1278 w 6204"/>
                <a:gd name="T27" fmla="*/ 1509 h 3019"/>
                <a:gd name="T28" fmla="*/ 1329 w 6204"/>
                <a:gd name="T29" fmla="*/ 1636 h 3019"/>
                <a:gd name="T30" fmla="*/ 1642 w 6204"/>
                <a:gd name="T31" fmla="*/ 2139 h 3019"/>
                <a:gd name="T32" fmla="*/ 1591 w 6204"/>
                <a:gd name="T33" fmla="*/ 2264 h 3019"/>
                <a:gd name="T34" fmla="*/ 1878 w 6204"/>
                <a:gd name="T35" fmla="*/ 251 h 3019"/>
                <a:gd name="T36" fmla="*/ 1827 w 6204"/>
                <a:gd name="T37" fmla="*/ 125 h 3019"/>
                <a:gd name="T38" fmla="*/ 1878 w 6204"/>
                <a:gd name="T39" fmla="*/ 251 h 3019"/>
                <a:gd name="T40" fmla="*/ 2154 w 6204"/>
                <a:gd name="T41" fmla="*/ 1132 h 3019"/>
                <a:gd name="T42" fmla="*/ 2103 w 6204"/>
                <a:gd name="T43" fmla="*/ 1258 h 3019"/>
                <a:gd name="T44" fmla="*/ 2449 w 6204"/>
                <a:gd name="T45" fmla="*/ 2139 h 3019"/>
                <a:gd name="T46" fmla="*/ 2397 w 6204"/>
                <a:gd name="T47" fmla="*/ 2013 h 3019"/>
                <a:gd name="T48" fmla="*/ 2449 w 6204"/>
                <a:gd name="T49" fmla="*/ 2139 h 3019"/>
                <a:gd name="T50" fmla="*/ 2684 w 6204"/>
                <a:gd name="T51" fmla="*/ 0 h 3019"/>
                <a:gd name="T52" fmla="*/ 2633 w 6204"/>
                <a:gd name="T53" fmla="*/ 125 h 3019"/>
                <a:gd name="T54" fmla="*/ 2960 w 6204"/>
                <a:gd name="T55" fmla="*/ 1132 h 3019"/>
                <a:gd name="T56" fmla="*/ 2909 w 6204"/>
                <a:gd name="T57" fmla="*/ 1006 h 3019"/>
                <a:gd name="T58" fmla="*/ 2960 w 6204"/>
                <a:gd name="T59" fmla="*/ 1132 h 3019"/>
                <a:gd name="T60" fmla="*/ 3212 w 6204"/>
                <a:gd name="T61" fmla="*/ 2893 h 3019"/>
                <a:gd name="T62" fmla="*/ 3160 w 6204"/>
                <a:gd name="T63" fmla="*/ 3019 h 3019"/>
                <a:gd name="T64" fmla="*/ 3447 w 6204"/>
                <a:gd name="T65" fmla="*/ 1006 h 3019"/>
                <a:gd name="T66" fmla="*/ 3396 w 6204"/>
                <a:gd name="T67" fmla="*/ 880 h 3019"/>
                <a:gd name="T68" fmla="*/ 3447 w 6204"/>
                <a:gd name="T69" fmla="*/ 1006 h 3019"/>
                <a:gd name="T70" fmla="*/ 3723 w 6204"/>
                <a:gd name="T71" fmla="*/ 1887 h 3019"/>
                <a:gd name="T72" fmla="*/ 3672 w 6204"/>
                <a:gd name="T73" fmla="*/ 2013 h 3019"/>
                <a:gd name="T74" fmla="*/ 4069 w 6204"/>
                <a:gd name="T75" fmla="*/ 2390 h 3019"/>
                <a:gd name="T76" fmla="*/ 4018 w 6204"/>
                <a:gd name="T77" fmla="*/ 2264 h 3019"/>
                <a:gd name="T78" fmla="*/ 4069 w 6204"/>
                <a:gd name="T79" fmla="*/ 2390 h 3019"/>
                <a:gd name="T80" fmla="*/ 4305 w 6204"/>
                <a:gd name="T81" fmla="*/ 251 h 3019"/>
                <a:gd name="T82" fmla="*/ 4253 w 6204"/>
                <a:gd name="T83" fmla="*/ 377 h 3019"/>
                <a:gd name="T84" fmla="*/ 4581 w 6204"/>
                <a:gd name="T85" fmla="*/ 1383 h 3019"/>
                <a:gd name="T86" fmla="*/ 4530 w 6204"/>
                <a:gd name="T87" fmla="*/ 1258 h 3019"/>
                <a:gd name="T88" fmla="*/ 4581 w 6204"/>
                <a:gd name="T89" fmla="*/ 1383 h 3019"/>
                <a:gd name="T90" fmla="*/ 4864 w 6204"/>
                <a:gd name="T91" fmla="*/ 2642 h 3019"/>
                <a:gd name="T92" fmla="*/ 4813 w 6204"/>
                <a:gd name="T93" fmla="*/ 2768 h 3019"/>
                <a:gd name="T94" fmla="*/ 5100 w 6204"/>
                <a:gd name="T95" fmla="*/ 754 h 3019"/>
                <a:gd name="T96" fmla="*/ 5048 w 6204"/>
                <a:gd name="T97" fmla="*/ 629 h 3019"/>
                <a:gd name="T98" fmla="*/ 5100 w 6204"/>
                <a:gd name="T99" fmla="*/ 754 h 3019"/>
                <a:gd name="T100" fmla="*/ 5376 w 6204"/>
                <a:gd name="T101" fmla="*/ 1636 h 3019"/>
                <a:gd name="T102" fmla="*/ 5324 w 6204"/>
                <a:gd name="T103" fmla="*/ 1761 h 3019"/>
                <a:gd name="T104" fmla="*/ 5693 w 6204"/>
                <a:gd name="T105" fmla="*/ 2893 h 3019"/>
                <a:gd name="T106" fmla="*/ 5641 w 6204"/>
                <a:gd name="T107" fmla="*/ 2768 h 3019"/>
                <a:gd name="T108" fmla="*/ 5693 w 6204"/>
                <a:gd name="T109" fmla="*/ 2893 h 3019"/>
                <a:gd name="T110" fmla="*/ 5928 w 6204"/>
                <a:gd name="T111" fmla="*/ 754 h 3019"/>
                <a:gd name="T112" fmla="*/ 5877 w 6204"/>
                <a:gd name="T113" fmla="*/ 880 h 3019"/>
                <a:gd name="T114" fmla="*/ 6204 w 6204"/>
                <a:gd name="T115" fmla="*/ 1887 h 3019"/>
                <a:gd name="T116" fmla="*/ 6153 w 6204"/>
                <a:gd name="T117" fmla="*/ 1761 h 3019"/>
                <a:gd name="T118" fmla="*/ 6204 w 6204"/>
                <a:gd name="T119" fmla="*/ 1887 h 3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04" h="3019">
                  <a:moveTo>
                    <a:pt x="52" y="2516"/>
                  </a:moveTo>
                  <a:lnTo>
                    <a:pt x="52" y="2390"/>
                  </a:lnTo>
                  <a:lnTo>
                    <a:pt x="0" y="2390"/>
                  </a:lnTo>
                  <a:lnTo>
                    <a:pt x="0" y="2516"/>
                  </a:lnTo>
                  <a:lnTo>
                    <a:pt x="52" y="2516"/>
                  </a:lnTo>
                  <a:close/>
                  <a:moveTo>
                    <a:pt x="287" y="503"/>
                  </a:moveTo>
                  <a:lnTo>
                    <a:pt x="287" y="377"/>
                  </a:lnTo>
                  <a:lnTo>
                    <a:pt x="236" y="377"/>
                  </a:lnTo>
                  <a:lnTo>
                    <a:pt x="236" y="503"/>
                  </a:lnTo>
                  <a:lnTo>
                    <a:pt x="287" y="503"/>
                  </a:lnTo>
                  <a:close/>
                  <a:moveTo>
                    <a:pt x="563" y="1509"/>
                  </a:moveTo>
                  <a:lnTo>
                    <a:pt x="563" y="1383"/>
                  </a:lnTo>
                  <a:lnTo>
                    <a:pt x="512" y="1383"/>
                  </a:lnTo>
                  <a:lnTo>
                    <a:pt x="512" y="1509"/>
                  </a:lnTo>
                  <a:lnTo>
                    <a:pt x="563" y="1509"/>
                  </a:lnTo>
                  <a:close/>
                  <a:moveTo>
                    <a:pt x="818" y="2642"/>
                  </a:moveTo>
                  <a:lnTo>
                    <a:pt x="818" y="2516"/>
                  </a:lnTo>
                  <a:lnTo>
                    <a:pt x="766" y="2516"/>
                  </a:lnTo>
                  <a:lnTo>
                    <a:pt x="766" y="2642"/>
                  </a:lnTo>
                  <a:lnTo>
                    <a:pt x="818" y="2642"/>
                  </a:lnTo>
                  <a:close/>
                  <a:moveTo>
                    <a:pt x="1053" y="629"/>
                  </a:moveTo>
                  <a:lnTo>
                    <a:pt x="1053" y="503"/>
                  </a:lnTo>
                  <a:lnTo>
                    <a:pt x="1002" y="503"/>
                  </a:lnTo>
                  <a:lnTo>
                    <a:pt x="1002" y="629"/>
                  </a:lnTo>
                  <a:lnTo>
                    <a:pt x="1053" y="629"/>
                  </a:lnTo>
                  <a:close/>
                  <a:moveTo>
                    <a:pt x="1329" y="1636"/>
                  </a:moveTo>
                  <a:lnTo>
                    <a:pt x="1329" y="1509"/>
                  </a:lnTo>
                  <a:lnTo>
                    <a:pt x="1278" y="1509"/>
                  </a:lnTo>
                  <a:lnTo>
                    <a:pt x="1278" y="1636"/>
                  </a:lnTo>
                  <a:lnTo>
                    <a:pt x="1329" y="1636"/>
                  </a:lnTo>
                  <a:close/>
                  <a:moveTo>
                    <a:pt x="1642" y="2264"/>
                  </a:moveTo>
                  <a:lnTo>
                    <a:pt x="1642" y="2139"/>
                  </a:lnTo>
                  <a:lnTo>
                    <a:pt x="1591" y="2139"/>
                  </a:lnTo>
                  <a:lnTo>
                    <a:pt x="1591" y="2264"/>
                  </a:lnTo>
                  <a:lnTo>
                    <a:pt x="1642" y="2264"/>
                  </a:lnTo>
                  <a:close/>
                  <a:moveTo>
                    <a:pt x="1878" y="251"/>
                  </a:moveTo>
                  <a:lnTo>
                    <a:pt x="1878" y="125"/>
                  </a:lnTo>
                  <a:lnTo>
                    <a:pt x="1827" y="125"/>
                  </a:lnTo>
                  <a:lnTo>
                    <a:pt x="1827" y="251"/>
                  </a:lnTo>
                  <a:lnTo>
                    <a:pt x="1878" y="251"/>
                  </a:lnTo>
                  <a:close/>
                  <a:moveTo>
                    <a:pt x="2154" y="1258"/>
                  </a:moveTo>
                  <a:lnTo>
                    <a:pt x="2154" y="1132"/>
                  </a:lnTo>
                  <a:lnTo>
                    <a:pt x="2103" y="1132"/>
                  </a:lnTo>
                  <a:lnTo>
                    <a:pt x="2103" y="1258"/>
                  </a:lnTo>
                  <a:lnTo>
                    <a:pt x="2154" y="1258"/>
                  </a:lnTo>
                  <a:close/>
                  <a:moveTo>
                    <a:pt x="2449" y="2139"/>
                  </a:moveTo>
                  <a:lnTo>
                    <a:pt x="2449" y="2013"/>
                  </a:lnTo>
                  <a:lnTo>
                    <a:pt x="2397" y="2013"/>
                  </a:lnTo>
                  <a:lnTo>
                    <a:pt x="2397" y="2139"/>
                  </a:lnTo>
                  <a:lnTo>
                    <a:pt x="2449" y="2139"/>
                  </a:lnTo>
                  <a:close/>
                  <a:moveTo>
                    <a:pt x="2684" y="125"/>
                  </a:moveTo>
                  <a:lnTo>
                    <a:pt x="2684" y="0"/>
                  </a:lnTo>
                  <a:lnTo>
                    <a:pt x="2633" y="0"/>
                  </a:lnTo>
                  <a:lnTo>
                    <a:pt x="2633" y="125"/>
                  </a:lnTo>
                  <a:lnTo>
                    <a:pt x="2684" y="125"/>
                  </a:lnTo>
                  <a:close/>
                  <a:moveTo>
                    <a:pt x="2960" y="1132"/>
                  </a:moveTo>
                  <a:lnTo>
                    <a:pt x="2960" y="1006"/>
                  </a:lnTo>
                  <a:lnTo>
                    <a:pt x="2909" y="1006"/>
                  </a:lnTo>
                  <a:lnTo>
                    <a:pt x="2909" y="1132"/>
                  </a:lnTo>
                  <a:lnTo>
                    <a:pt x="2960" y="1132"/>
                  </a:lnTo>
                  <a:close/>
                  <a:moveTo>
                    <a:pt x="3212" y="3019"/>
                  </a:moveTo>
                  <a:lnTo>
                    <a:pt x="3212" y="2893"/>
                  </a:lnTo>
                  <a:lnTo>
                    <a:pt x="3160" y="2893"/>
                  </a:lnTo>
                  <a:lnTo>
                    <a:pt x="3160" y="3019"/>
                  </a:lnTo>
                  <a:lnTo>
                    <a:pt x="3212" y="3019"/>
                  </a:lnTo>
                  <a:close/>
                  <a:moveTo>
                    <a:pt x="3447" y="1006"/>
                  </a:moveTo>
                  <a:lnTo>
                    <a:pt x="3447" y="880"/>
                  </a:lnTo>
                  <a:lnTo>
                    <a:pt x="3396" y="880"/>
                  </a:lnTo>
                  <a:lnTo>
                    <a:pt x="3396" y="1006"/>
                  </a:lnTo>
                  <a:lnTo>
                    <a:pt x="3447" y="1006"/>
                  </a:lnTo>
                  <a:close/>
                  <a:moveTo>
                    <a:pt x="3723" y="2013"/>
                  </a:moveTo>
                  <a:lnTo>
                    <a:pt x="3723" y="1887"/>
                  </a:lnTo>
                  <a:lnTo>
                    <a:pt x="3672" y="1887"/>
                  </a:lnTo>
                  <a:lnTo>
                    <a:pt x="3672" y="2013"/>
                  </a:lnTo>
                  <a:lnTo>
                    <a:pt x="3723" y="2013"/>
                  </a:lnTo>
                  <a:close/>
                  <a:moveTo>
                    <a:pt x="4069" y="2390"/>
                  </a:moveTo>
                  <a:lnTo>
                    <a:pt x="4069" y="2264"/>
                  </a:lnTo>
                  <a:lnTo>
                    <a:pt x="4018" y="2264"/>
                  </a:lnTo>
                  <a:lnTo>
                    <a:pt x="4018" y="2390"/>
                  </a:lnTo>
                  <a:lnTo>
                    <a:pt x="4069" y="2390"/>
                  </a:lnTo>
                  <a:close/>
                  <a:moveTo>
                    <a:pt x="4305" y="377"/>
                  </a:moveTo>
                  <a:lnTo>
                    <a:pt x="4305" y="251"/>
                  </a:lnTo>
                  <a:lnTo>
                    <a:pt x="4253" y="251"/>
                  </a:lnTo>
                  <a:lnTo>
                    <a:pt x="4253" y="377"/>
                  </a:lnTo>
                  <a:lnTo>
                    <a:pt x="4305" y="377"/>
                  </a:lnTo>
                  <a:close/>
                  <a:moveTo>
                    <a:pt x="4581" y="1383"/>
                  </a:moveTo>
                  <a:lnTo>
                    <a:pt x="4581" y="1258"/>
                  </a:lnTo>
                  <a:lnTo>
                    <a:pt x="4530" y="1258"/>
                  </a:lnTo>
                  <a:lnTo>
                    <a:pt x="4530" y="1383"/>
                  </a:lnTo>
                  <a:lnTo>
                    <a:pt x="4581" y="1383"/>
                  </a:lnTo>
                  <a:close/>
                  <a:moveTo>
                    <a:pt x="4864" y="2768"/>
                  </a:moveTo>
                  <a:lnTo>
                    <a:pt x="4864" y="2642"/>
                  </a:lnTo>
                  <a:lnTo>
                    <a:pt x="4813" y="2642"/>
                  </a:lnTo>
                  <a:lnTo>
                    <a:pt x="4813" y="2768"/>
                  </a:lnTo>
                  <a:lnTo>
                    <a:pt x="4864" y="2768"/>
                  </a:lnTo>
                  <a:close/>
                  <a:moveTo>
                    <a:pt x="5100" y="754"/>
                  </a:moveTo>
                  <a:lnTo>
                    <a:pt x="5100" y="629"/>
                  </a:lnTo>
                  <a:lnTo>
                    <a:pt x="5048" y="629"/>
                  </a:lnTo>
                  <a:lnTo>
                    <a:pt x="5048" y="754"/>
                  </a:lnTo>
                  <a:lnTo>
                    <a:pt x="5100" y="754"/>
                  </a:lnTo>
                  <a:close/>
                  <a:moveTo>
                    <a:pt x="5376" y="1761"/>
                  </a:moveTo>
                  <a:lnTo>
                    <a:pt x="5376" y="1636"/>
                  </a:lnTo>
                  <a:lnTo>
                    <a:pt x="5324" y="1636"/>
                  </a:lnTo>
                  <a:lnTo>
                    <a:pt x="5324" y="1761"/>
                  </a:lnTo>
                  <a:lnTo>
                    <a:pt x="5376" y="1761"/>
                  </a:lnTo>
                  <a:close/>
                  <a:moveTo>
                    <a:pt x="5693" y="2893"/>
                  </a:moveTo>
                  <a:lnTo>
                    <a:pt x="5693" y="2768"/>
                  </a:lnTo>
                  <a:lnTo>
                    <a:pt x="5641" y="2768"/>
                  </a:lnTo>
                  <a:lnTo>
                    <a:pt x="5641" y="2893"/>
                  </a:lnTo>
                  <a:lnTo>
                    <a:pt x="5693" y="2893"/>
                  </a:lnTo>
                  <a:close/>
                  <a:moveTo>
                    <a:pt x="5928" y="880"/>
                  </a:moveTo>
                  <a:lnTo>
                    <a:pt x="5928" y="754"/>
                  </a:lnTo>
                  <a:lnTo>
                    <a:pt x="5877" y="754"/>
                  </a:lnTo>
                  <a:lnTo>
                    <a:pt x="5877" y="880"/>
                  </a:lnTo>
                  <a:lnTo>
                    <a:pt x="5928" y="880"/>
                  </a:lnTo>
                  <a:close/>
                  <a:moveTo>
                    <a:pt x="6204" y="1887"/>
                  </a:moveTo>
                  <a:lnTo>
                    <a:pt x="6204" y="1761"/>
                  </a:lnTo>
                  <a:lnTo>
                    <a:pt x="6153" y="1761"/>
                  </a:lnTo>
                  <a:lnTo>
                    <a:pt x="6153" y="1887"/>
                  </a:lnTo>
                  <a:lnTo>
                    <a:pt x="6204" y="1887"/>
                  </a:lnTo>
                  <a:close/>
                </a:path>
              </a:pathLst>
            </a:custGeom>
            <a:solidFill>
              <a:srgbClr val="00FF00"/>
            </a:solidFill>
            <a:ln w="6350">
              <a:solidFill>
                <a:schemeClr val="tx1"/>
              </a:solidFill>
              <a:round/>
              <a:headEnd/>
              <a:tailEnd/>
            </a:ln>
          </p:spPr>
          <p:txBody>
            <a:bodyPr vert="horz" wrap="square" lIns="91440" tIns="45720" rIns="91440" bIns="45720" numCol="1" anchor="t" anchorCtr="0" compatLnSpc="1">
              <a:prstTxWarp prst="textNoShape">
                <a:avLst/>
              </a:prstTxWarp>
            </a:bodyPr>
            <a:lstStyle/>
            <a:p>
              <a:endParaRPr lang="en-US" sz="1000">
                <a:latin typeface="Frutiger 45 Light" panose="020B0300000000000000" pitchFamily="34" charset="0"/>
              </a:endParaRPr>
            </a:p>
          </p:txBody>
        </p:sp>
      </p:grpSp>
      <p:sp>
        <p:nvSpPr>
          <p:cNvPr id="4" name="正方形/長方形 3"/>
          <p:cNvSpPr/>
          <p:nvPr/>
        </p:nvSpPr>
        <p:spPr>
          <a:xfrm>
            <a:off x="369516" y="5800452"/>
            <a:ext cx="5930676" cy="253916"/>
          </a:xfrm>
          <a:prstGeom prst="rect">
            <a:avLst/>
          </a:prstGeom>
        </p:spPr>
        <p:txBody>
          <a:bodyPr wrap="square">
            <a:spAutoFit/>
          </a:bodyPr>
          <a:lstStyle/>
          <a:p>
            <a:pPr marL="0" indent="0">
              <a:buNone/>
            </a:pPr>
            <a:r>
              <a:rPr lang="en-US" altLang="de-DE" sz="1050" dirty="0"/>
              <a:t>Reference:.: IEEE 802.15-18-0310-01-004w </a:t>
            </a:r>
            <a:r>
              <a:rPr lang="en-US" altLang="de-DE" sz="1050" dirty="0" smtClean="0"/>
              <a:t>“Initial </a:t>
            </a:r>
            <a:r>
              <a:rPr lang="en-US" altLang="de-DE" sz="1050" dirty="0"/>
              <a:t>proposal preview from </a:t>
            </a:r>
            <a:r>
              <a:rPr lang="en-US" altLang="de-DE" sz="1050" dirty="0" err="1"/>
              <a:t>Fraunhofer</a:t>
            </a:r>
            <a:r>
              <a:rPr lang="en-US" altLang="de-DE" sz="1050" dirty="0"/>
              <a:t> IIS for </a:t>
            </a:r>
            <a:r>
              <a:rPr lang="en-US" altLang="de-DE" sz="1050" dirty="0" smtClean="0"/>
              <a:t>802.15.4w”, </a:t>
            </a:r>
            <a:endParaRPr lang="en-US" altLang="ja-JP" sz="1050" dirty="0"/>
          </a:p>
        </p:txBody>
      </p:sp>
      <p:sp>
        <p:nvSpPr>
          <p:cNvPr id="86" name="正方形/長方形 85"/>
          <p:cNvSpPr/>
          <p:nvPr/>
        </p:nvSpPr>
        <p:spPr>
          <a:xfrm>
            <a:off x="1423281" y="1484784"/>
            <a:ext cx="6322255" cy="600164"/>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n-US" altLang="ja-JP" sz="1100" dirty="0"/>
              <a:t>A radio channel shall consist of up to 5 consecutive unit radio channels which are defined that their </a:t>
            </a:r>
            <a:r>
              <a:rPr lang="en-US" altLang="ja-JP" sz="1100" b="1" dirty="0"/>
              <a:t>center frequencies </a:t>
            </a:r>
            <a:r>
              <a:rPr lang="en-US" altLang="ja-JP" sz="1100" dirty="0"/>
              <a:t>are located from 916.0 MHz to 916.8 MHz and from 920.6 MHz to 928.0 MHz </a:t>
            </a:r>
            <a:r>
              <a:rPr lang="en-US" altLang="ja-JP" sz="1100" b="1" dirty="0"/>
              <a:t>with 200 kHz separation and their bandwidth are 200 kHz </a:t>
            </a:r>
            <a:endParaRPr lang="ja-JP" altLang="en-US" sz="1100" b="1" dirty="0"/>
          </a:p>
        </p:txBody>
      </p:sp>
      <p:sp>
        <p:nvSpPr>
          <p:cNvPr id="87" name="テキスト ボックス 86"/>
          <p:cNvSpPr txBox="1"/>
          <p:nvPr/>
        </p:nvSpPr>
        <p:spPr>
          <a:xfrm>
            <a:off x="1077647" y="1230094"/>
            <a:ext cx="2082365" cy="276999"/>
          </a:xfrm>
          <a:prstGeom prst="rect">
            <a:avLst/>
          </a:prstGeom>
          <a:noFill/>
        </p:spPr>
        <p:txBody>
          <a:bodyPr wrap="none" rtlCol="0">
            <a:spAutoFit/>
          </a:bodyPr>
          <a:lstStyle/>
          <a:p>
            <a:r>
              <a:rPr kumimoji="1" lang="en-US" altLang="ja-JP" dirty="0" smtClean="0"/>
              <a:t>ARIB STD T-108 (Version 1*)</a:t>
            </a:r>
            <a:endParaRPr kumimoji="1" lang="ja-JP" altLang="en-US" dirty="0"/>
          </a:p>
        </p:txBody>
      </p:sp>
      <p:cxnSp>
        <p:nvCxnSpPr>
          <p:cNvPr id="89" name="直線矢印コネクタ 88"/>
          <p:cNvCxnSpPr/>
          <p:nvPr/>
        </p:nvCxnSpPr>
        <p:spPr bwMode="auto">
          <a:xfrm>
            <a:off x="5772229" y="3077797"/>
            <a:ext cx="0" cy="16156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flipV="1">
            <a:off x="5772229" y="3352116"/>
            <a:ext cx="0" cy="203663"/>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テキスト ボックス 92"/>
          <p:cNvSpPr txBox="1"/>
          <p:nvPr/>
        </p:nvSpPr>
        <p:spPr>
          <a:xfrm>
            <a:off x="5711662" y="3176948"/>
            <a:ext cx="671979" cy="276999"/>
          </a:xfrm>
          <a:prstGeom prst="rect">
            <a:avLst/>
          </a:prstGeom>
          <a:noFill/>
        </p:spPr>
        <p:txBody>
          <a:bodyPr wrap="none" rtlCol="0">
            <a:spAutoFit/>
          </a:bodyPr>
          <a:lstStyle/>
          <a:p>
            <a:r>
              <a:rPr kumimoji="1" lang="en-US" altLang="ja-JP" dirty="0" smtClean="0"/>
              <a:t>200kHz</a:t>
            </a:r>
            <a:endParaRPr kumimoji="1" lang="ja-JP" altLang="en-US" dirty="0"/>
          </a:p>
        </p:txBody>
      </p:sp>
      <p:sp>
        <p:nvSpPr>
          <p:cNvPr id="94" name="円/楕円 93"/>
          <p:cNvSpPr/>
          <p:nvPr/>
        </p:nvSpPr>
        <p:spPr bwMode="auto">
          <a:xfrm>
            <a:off x="7092280" y="2980935"/>
            <a:ext cx="1440160" cy="989863"/>
          </a:xfrm>
          <a:prstGeom prst="ellipse">
            <a:avLst/>
          </a:prstGeom>
          <a:noFill/>
          <a:ln w="12700" cap="flat" cmpd="sng" algn="ctr">
            <a:solidFill>
              <a:schemeClr val="accent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6624" name="直線コネクタ 26623"/>
          <p:cNvCxnSpPr/>
          <p:nvPr/>
        </p:nvCxnSpPr>
        <p:spPr bwMode="auto">
          <a:xfrm>
            <a:off x="6987832" y="3139086"/>
            <a:ext cx="1800200"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線コネクタ 97"/>
          <p:cNvCxnSpPr/>
          <p:nvPr/>
        </p:nvCxnSpPr>
        <p:spPr bwMode="auto">
          <a:xfrm>
            <a:off x="6987832" y="3714400"/>
            <a:ext cx="1800200"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25" name="正方形/長方形 26624"/>
          <p:cNvSpPr/>
          <p:nvPr/>
        </p:nvSpPr>
        <p:spPr bwMode="auto">
          <a:xfrm>
            <a:off x="6804248" y="3402313"/>
            <a:ext cx="1983784" cy="51634"/>
          </a:xfrm>
          <a:prstGeom prst="rect">
            <a:avLst/>
          </a:prstGeom>
          <a:solidFill>
            <a:schemeClr val="accent1"/>
          </a:solidFill>
          <a:ln w="12700" cap="flat" cmpd="sng" algn="ctr">
            <a:solidFill>
              <a:srgbClr val="00B05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00" name="直線矢印コネクタ 99"/>
          <p:cNvCxnSpPr/>
          <p:nvPr/>
        </p:nvCxnSpPr>
        <p:spPr bwMode="auto">
          <a:xfrm>
            <a:off x="8676456" y="2833650"/>
            <a:ext cx="0" cy="32079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線矢印コネクタ 100"/>
          <p:cNvCxnSpPr/>
          <p:nvPr/>
        </p:nvCxnSpPr>
        <p:spPr bwMode="auto">
          <a:xfrm flipV="1">
            <a:off x="8676456" y="3726238"/>
            <a:ext cx="0" cy="203663"/>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テキスト ボックス 101"/>
          <p:cNvSpPr txBox="1"/>
          <p:nvPr/>
        </p:nvSpPr>
        <p:spPr>
          <a:xfrm>
            <a:off x="8340466" y="3865310"/>
            <a:ext cx="753732" cy="307777"/>
          </a:xfrm>
          <a:prstGeom prst="rect">
            <a:avLst/>
          </a:prstGeom>
          <a:noFill/>
        </p:spPr>
        <p:txBody>
          <a:bodyPr wrap="none" rtlCol="0">
            <a:spAutoFit/>
          </a:bodyPr>
          <a:lstStyle/>
          <a:p>
            <a:r>
              <a:rPr kumimoji="1" lang="en-US" altLang="ja-JP" sz="1400" dirty="0" smtClean="0"/>
              <a:t>200kHz</a:t>
            </a:r>
            <a:endParaRPr kumimoji="1" lang="ja-JP" altLang="en-US" sz="1400" dirty="0"/>
          </a:p>
        </p:txBody>
      </p:sp>
      <p:sp>
        <p:nvSpPr>
          <p:cNvPr id="105" name="テキスト ボックス 104"/>
          <p:cNvSpPr txBox="1"/>
          <p:nvPr/>
        </p:nvSpPr>
        <p:spPr>
          <a:xfrm>
            <a:off x="7553314" y="3185909"/>
            <a:ext cx="633507" cy="276999"/>
          </a:xfrm>
          <a:prstGeom prst="rect">
            <a:avLst/>
          </a:prstGeom>
          <a:noFill/>
        </p:spPr>
        <p:txBody>
          <a:bodyPr wrap="none" rtlCol="0">
            <a:spAutoFit/>
          </a:bodyPr>
          <a:lstStyle/>
          <a:p>
            <a:r>
              <a:rPr kumimoji="1" lang="en-US" altLang="ja-JP" dirty="0" smtClean="0"/>
              <a:t>2.3kHz</a:t>
            </a:r>
            <a:endParaRPr kumimoji="1" lang="ja-JP" altLang="en-US" dirty="0"/>
          </a:p>
        </p:txBody>
      </p:sp>
      <p:sp>
        <p:nvSpPr>
          <p:cNvPr id="106" name="円/楕円 105"/>
          <p:cNvSpPr/>
          <p:nvPr/>
        </p:nvSpPr>
        <p:spPr bwMode="auto">
          <a:xfrm>
            <a:off x="5411550" y="3070607"/>
            <a:ext cx="888642" cy="473912"/>
          </a:xfrm>
          <a:prstGeom prst="ellipse">
            <a:avLst/>
          </a:prstGeom>
          <a:noFill/>
          <a:ln w="12700" cap="flat" cmpd="sng" algn="ctr">
            <a:solidFill>
              <a:schemeClr val="accent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6631" name="直線矢印コネクタ 26630"/>
          <p:cNvCxnSpPr/>
          <p:nvPr/>
        </p:nvCxnSpPr>
        <p:spPr bwMode="auto">
          <a:xfrm flipV="1">
            <a:off x="6084168" y="2980935"/>
            <a:ext cx="1296144" cy="89672"/>
          </a:xfrm>
          <a:prstGeom prst="straightConnector1">
            <a:avLst/>
          </a:prstGeom>
          <a:solidFill>
            <a:schemeClr val="accent1"/>
          </a:solidFill>
          <a:ln w="12700" cap="flat" cmpd="sng" algn="ctr">
            <a:solidFill>
              <a:schemeClr val="tx1"/>
            </a:solidFill>
            <a:prstDash val="sysDot"/>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p:nvPr/>
        </p:nvCxnSpPr>
        <p:spPr bwMode="auto">
          <a:xfrm>
            <a:off x="6045008" y="3543475"/>
            <a:ext cx="1201869" cy="321835"/>
          </a:xfrm>
          <a:prstGeom prst="straightConnector1">
            <a:avLst/>
          </a:prstGeom>
          <a:solidFill>
            <a:schemeClr val="accent1"/>
          </a:solidFill>
          <a:ln w="12700" cap="flat" cmpd="sng" algn="ctr">
            <a:solidFill>
              <a:schemeClr val="tx1"/>
            </a:solidFill>
            <a:prstDash val="sysDot"/>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33" name="テキスト ボックス 26632"/>
          <p:cNvSpPr txBox="1"/>
          <p:nvPr/>
        </p:nvSpPr>
        <p:spPr>
          <a:xfrm>
            <a:off x="4741164" y="2084472"/>
            <a:ext cx="4063933" cy="253916"/>
          </a:xfrm>
          <a:prstGeom prst="rect">
            <a:avLst/>
          </a:prstGeom>
          <a:noFill/>
        </p:spPr>
        <p:txBody>
          <a:bodyPr wrap="none" rtlCol="0">
            <a:spAutoFit/>
          </a:bodyPr>
          <a:lstStyle/>
          <a:p>
            <a:r>
              <a:rPr kumimoji="1" lang="en-US" altLang="ja-JP" sz="1050" dirty="0" smtClean="0"/>
              <a:t>* </a:t>
            </a:r>
            <a:r>
              <a:rPr kumimoji="1" lang="en-US" altLang="ja-JP" sz="1050" dirty="0" err="1" smtClean="0"/>
              <a:t>Ver</a:t>
            </a:r>
            <a:r>
              <a:rPr kumimoji="1" lang="en-US" altLang="ja-JP" sz="1050" dirty="0" smtClean="0"/>
              <a:t> 1.2 has been issued recently (English version is not yet available.)</a:t>
            </a:r>
            <a:endParaRPr kumimoji="1" lang="ja-JP" altLang="en-US" sz="1050" dirty="0"/>
          </a:p>
        </p:txBody>
      </p:sp>
    </p:spTree>
    <p:extLst>
      <p:ext uri="{BB962C8B-B14F-4D97-AF65-F5344CB8AC3E}">
        <p14:creationId xmlns:p14="http://schemas.microsoft.com/office/powerpoint/2010/main" val="353867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9</a:t>
            </a:fld>
            <a:endParaRPr lang="en-US" altLang="en-US"/>
          </a:p>
        </p:txBody>
      </p:sp>
      <p:sp>
        <p:nvSpPr>
          <p:cNvPr id="6"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Further possibilities</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695700" y="2329657"/>
            <a:ext cx="8005301" cy="204257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Extension of LDPC for longer MSDU sizes.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MAC format</a:t>
            </a:r>
            <a:endParaRPr lang="en-US" altLang="ko-KR" sz="1600" dirty="0">
              <a:solidFill>
                <a:srgbClr val="000000"/>
              </a:solidFill>
            </a:endParaRP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Fragmentation</a:t>
            </a:r>
            <a:r>
              <a:rPr lang="en-US" altLang="ko-KR" sz="1600">
                <a:solidFill>
                  <a:srgbClr val="000000"/>
                </a:solidFill>
              </a:rPr>
              <a:t>, Variable length payload, </a:t>
            </a:r>
            <a:r>
              <a:rPr lang="en-US" altLang="ko-KR" sz="1600" smtClean="0">
                <a:solidFill>
                  <a:srgbClr val="000000"/>
                </a:solidFill>
              </a:rPr>
              <a:t>Headder</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FSK modulation method.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Pre-amble and Sync for synchronization</a:t>
            </a:r>
          </a:p>
        </p:txBody>
      </p:sp>
    </p:spTree>
    <p:extLst>
      <p:ext uri="{BB962C8B-B14F-4D97-AF65-F5344CB8AC3E}">
        <p14:creationId xmlns:p14="http://schemas.microsoft.com/office/powerpoint/2010/main" val="1538197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352</TotalTime>
  <Words>825</Words>
  <Application>Microsoft Office PowerPoint</Application>
  <PresentationFormat>画面に合わせる (4:3)</PresentationFormat>
  <Paragraphs>328</Paragraphs>
  <Slides>9</Slides>
  <Notes>5</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PowerPoint プレゼンテーション</vt:lpstr>
      <vt:lpstr>Proposal of LDPC (Low Density Parity Code) for LPWA </vt:lpstr>
      <vt:lpstr>PowerPoint プレゼンテーション</vt:lpstr>
      <vt:lpstr>PowerPoint プレゼンテーション</vt:lpstr>
      <vt:lpstr>PowerPoint プレゼンテーション</vt:lpstr>
      <vt:lpstr>PowerPoint プレゼンテーション</vt:lpstr>
      <vt:lpstr>Encoder Complexity</vt:lpstr>
      <vt:lpstr>Consideration of TSMA in Japanese Regulation</vt:lpstr>
      <vt:lpstr>PowerPoint プレゼンテーション</vt:lpstr>
    </vt:vector>
  </TitlesOfParts>
  <Company>Sony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Kobayashi, Seiji (RandD)</dc:creator>
  <dc:description>&lt;doc#&gt;</dc:description>
  <cp:lastModifiedBy>Kobayashi, Seiji (DSBG Research development)</cp:lastModifiedBy>
  <cp:revision>71</cp:revision>
  <cp:lastPrinted>1998-02-10T13:28:06Z</cp:lastPrinted>
  <dcterms:created xsi:type="dcterms:W3CDTF">2018-07-06T09:07:16Z</dcterms:created>
  <dcterms:modified xsi:type="dcterms:W3CDTF">2018-07-11T23:32:46Z</dcterms:modified>
</cp:coreProperties>
</file>