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60" r:id="rId2"/>
  </p:sldMasterIdLst>
  <p:notesMasterIdLst>
    <p:notesMasterId r:id="rId60"/>
  </p:notesMasterIdLst>
  <p:handoutMasterIdLst>
    <p:handoutMasterId r:id="rId61"/>
  </p:handoutMasterIdLst>
  <p:sldIdLst>
    <p:sldId id="256" r:id="rId3"/>
    <p:sldId id="285" r:id="rId4"/>
    <p:sldId id="317" r:id="rId5"/>
    <p:sldId id="318" r:id="rId6"/>
    <p:sldId id="281" r:id="rId7"/>
    <p:sldId id="258" r:id="rId8"/>
    <p:sldId id="259" r:id="rId9"/>
    <p:sldId id="268" r:id="rId10"/>
    <p:sldId id="316" r:id="rId11"/>
    <p:sldId id="283" r:id="rId12"/>
    <p:sldId id="277" r:id="rId13"/>
    <p:sldId id="276" r:id="rId14"/>
    <p:sldId id="311" r:id="rId15"/>
    <p:sldId id="271" r:id="rId16"/>
    <p:sldId id="286" r:id="rId17"/>
    <p:sldId id="287" r:id="rId18"/>
    <p:sldId id="288" r:id="rId19"/>
    <p:sldId id="312" r:id="rId20"/>
    <p:sldId id="304" r:id="rId21"/>
    <p:sldId id="305" r:id="rId22"/>
    <p:sldId id="275" r:id="rId23"/>
    <p:sldId id="290" r:id="rId24"/>
    <p:sldId id="291" r:id="rId25"/>
    <p:sldId id="293" r:id="rId26"/>
    <p:sldId id="313" r:id="rId27"/>
    <p:sldId id="302" r:id="rId28"/>
    <p:sldId id="303" r:id="rId29"/>
    <p:sldId id="347" r:id="rId30"/>
    <p:sldId id="348" r:id="rId31"/>
    <p:sldId id="349" r:id="rId32"/>
    <p:sldId id="350" r:id="rId33"/>
    <p:sldId id="351" r:id="rId34"/>
    <p:sldId id="319" r:id="rId35"/>
    <p:sldId id="321" r:id="rId36"/>
    <p:sldId id="322" r:id="rId37"/>
    <p:sldId id="323" r:id="rId38"/>
    <p:sldId id="324" r:id="rId39"/>
    <p:sldId id="325" r:id="rId40"/>
    <p:sldId id="326" r:id="rId41"/>
    <p:sldId id="327" r:id="rId42"/>
    <p:sldId id="328" r:id="rId43"/>
    <p:sldId id="329" r:id="rId44"/>
    <p:sldId id="330" r:id="rId45"/>
    <p:sldId id="331" r:id="rId46"/>
    <p:sldId id="332" r:id="rId47"/>
    <p:sldId id="333" r:id="rId48"/>
    <p:sldId id="334" r:id="rId49"/>
    <p:sldId id="335" r:id="rId50"/>
    <p:sldId id="336" r:id="rId51"/>
    <p:sldId id="337" r:id="rId52"/>
    <p:sldId id="338" r:id="rId53"/>
    <p:sldId id="339" r:id="rId54"/>
    <p:sldId id="340" r:id="rId55"/>
    <p:sldId id="341" r:id="rId56"/>
    <p:sldId id="342" r:id="rId57"/>
    <p:sldId id="343" r:id="rId58"/>
    <p:sldId id="346" r:id="rId59"/>
  </p:sldIdLst>
  <p:sldSz cx="9144000" cy="6858000" type="screen4x3"/>
  <p:notesSz cx="6934200" cy="9280525"/>
  <p:defaultTex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271" autoAdjust="0"/>
    <p:restoredTop sz="91735" autoAdjust="0"/>
  </p:normalViewPr>
  <p:slideViewPr>
    <p:cSldViewPr>
      <p:cViewPr varScale="1">
        <p:scale>
          <a:sx n="106" d="100"/>
          <a:sy n="106" d="100"/>
        </p:scale>
        <p:origin x="1902" y="96"/>
      </p:cViewPr>
      <p:guideLst>
        <p:guide orient="horz" pos="2160"/>
        <p:guide pos="2880"/>
      </p:guideLst>
    </p:cSldViewPr>
  </p:slideViewPr>
  <p:outlineViewPr>
    <p:cViewPr varScale="1">
      <p:scale>
        <a:sx n="170" d="200"/>
        <a:sy n="170" d="2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fld id="{B87CCAAF-252C-4847-8D16-EDD6B40E4912}" type="datetimeFigureOut">
              <a:rPr lang="en-US" smtClean="0"/>
              <a:pPr/>
              <a:t>7/6/2018</a:t>
            </a:fld>
            <a:endParaRPr lang="en-US"/>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‹Nr.›</a:t>
            </a:fld>
            <a:endParaRPr lang="en-US"/>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endParaRPr lang="en-GB"/>
          </a:p>
        </p:txBody>
      </p:sp>
      <p:sp>
        <p:nvSpPr>
          <p:cNvPr id="2050" name="Rectangle 2"/>
          <p:cNvSpPr>
            <a:spLocks noGrp="1" noChangeArrowheads="1"/>
          </p:cNvSpPr>
          <p:nvPr>
            <p:ph type="hdr"/>
          </p:nvPr>
        </p:nvSpPr>
        <p:spPr bwMode="auto">
          <a:xfrm>
            <a:off x="5640388" y="96838"/>
            <a:ext cx="639762"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doc.: IEEE 802.11-yy/xxxxr0</a:t>
            </a:r>
          </a:p>
        </p:txBody>
      </p:sp>
      <p:sp>
        <p:nvSpPr>
          <p:cNvPr id="2051" name="Rectangle 3"/>
          <p:cNvSpPr>
            <a:spLocks noGrp="1" noChangeArrowheads="1"/>
          </p:cNvSpPr>
          <p:nvPr>
            <p:ph type="dt"/>
          </p:nvPr>
        </p:nvSpPr>
        <p:spPr bwMode="auto">
          <a:xfrm>
            <a:off x="654050" y="96838"/>
            <a:ext cx="82550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Month Year</a:t>
            </a:r>
          </a:p>
        </p:txBody>
      </p:sp>
      <p:sp>
        <p:nvSpPr>
          <p:cNvPr id="2052" name="Rectangle 4"/>
          <p:cNvSpPr>
            <a:spLocks noGrp="1" noRot="1" noChangeAspect="1" noChangeArrowheads="1"/>
          </p:cNvSpPr>
          <p:nvPr>
            <p:ph type="sldImg"/>
          </p:nvPr>
        </p:nvSpPr>
        <p:spPr bwMode="auto">
          <a:xfrm>
            <a:off x="1152525" y="701675"/>
            <a:ext cx="4627563" cy="34671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a:p>
        </p:txBody>
      </p:sp>
      <p:sp>
        <p:nvSpPr>
          <p:cNvPr id="2054" name="Rectangle 6"/>
          <p:cNvSpPr>
            <a:spLocks noGrp="1" noChangeArrowheads="1"/>
          </p:cNvSpPr>
          <p:nvPr>
            <p:ph type="ftr"/>
          </p:nvPr>
        </p:nvSpPr>
        <p:spPr bwMode="auto">
          <a:xfrm>
            <a:off x="5357813" y="8985250"/>
            <a:ext cx="92233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en-US"/>
              <a:t>John Doe, Some Company</a:t>
            </a:r>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a:t>Page </a:t>
            </a:r>
            <a:fld id="{47A7FEEB-9CD2-43FE-843C-C5350BEACB45}" type="slidenum">
              <a:rPr lang="en-US"/>
              <a:pPr/>
              <a:t>‹Nr.›</a:t>
            </a:fld>
            <a:endParaRPr lang="en-US"/>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1154113" y="701675"/>
            <a:ext cx="4624387" cy="3467100"/>
          </a:xfrm>
        </p:spPr>
      </p:sp>
      <p:sp>
        <p:nvSpPr>
          <p:cNvPr id="3" name="슬라이드 노트 개체 틀 2"/>
          <p:cNvSpPr>
            <a:spLocks noGrp="1"/>
          </p:cNvSpPr>
          <p:nvPr>
            <p:ph type="body" idx="1"/>
          </p:nvPr>
        </p:nvSpPr>
        <p:spPr/>
        <p:txBody>
          <a:bodyPr/>
          <a:lstStyle/>
          <a:p>
            <a:endParaRPr lang="ko-KR" altLang="en-US"/>
          </a:p>
        </p:txBody>
      </p:sp>
      <p:sp>
        <p:nvSpPr>
          <p:cNvPr id="5" name="날짜 개체 틀 4"/>
          <p:cNvSpPr>
            <a:spLocks noGrp="1"/>
          </p:cNvSpPr>
          <p:nvPr>
            <p:ph type="dt" idx="11"/>
          </p:nvPr>
        </p:nvSpPr>
        <p:spPr/>
        <p:txBody>
          <a:bodyPr/>
          <a:lstStyle/>
          <a:p>
            <a:r>
              <a:rPr lang="en-US" altLang="zh-CN"/>
              <a:t>&lt;month year&gt;</a:t>
            </a:r>
          </a:p>
        </p:txBody>
      </p:sp>
      <p:sp>
        <p:nvSpPr>
          <p:cNvPr id="6" name="바닥글 개체 틀 5"/>
          <p:cNvSpPr>
            <a:spLocks noGrp="1"/>
          </p:cNvSpPr>
          <p:nvPr>
            <p:ph type="ftr" sz="quarter" idx="12"/>
          </p:nvPr>
        </p:nvSpPr>
        <p:spPr/>
        <p:txBody>
          <a:bodyPr/>
          <a:lstStyle/>
          <a:p>
            <a:pPr lvl="4"/>
            <a:r>
              <a:rPr lang="en-US" altLang="zh-CN"/>
              <a:t>&lt;author&gt;, &lt;company&gt;</a:t>
            </a:r>
          </a:p>
        </p:txBody>
      </p:sp>
      <p:sp>
        <p:nvSpPr>
          <p:cNvPr id="7" name="슬라이드 번호 개체 틀 6"/>
          <p:cNvSpPr>
            <a:spLocks noGrp="1"/>
          </p:cNvSpPr>
          <p:nvPr>
            <p:ph type="sldNum" sz="quarter" idx="13"/>
          </p:nvPr>
        </p:nvSpPr>
        <p:spPr/>
        <p:txBody>
          <a:bodyPr/>
          <a:lstStyle/>
          <a:p>
            <a:r>
              <a:rPr lang="en-US" altLang="zh-CN"/>
              <a:t>Page </a:t>
            </a:r>
            <a:fld id="{E03D6019-6E9A-433C-BEAF-106EDE2EE5B7}" type="slidenum">
              <a:rPr lang="en-US" altLang="zh-CN" smtClean="0"/>
              <a:pPr/>
              <a:t>1</a:t>
            </a:fld>
            <a:endParaRPr lang="en-US" altLang="zh-CN"/>
          </a:p>
        </p:txBody>
      </p:sp>
    </p:spTree>
    <p:extLst>
      <p:ext uri="{BB962C8B-B14F-4D97-AF65-F5344CB8AC3E}">
        <p14:creationId xmlns:p14="http://schemas.microsoft.com/office/powerpoint/2010/main" val="8056815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154113" y="701675"/>
            <a:ext cx="4624387" cy="3467100"/>
          </a:xfrm>
        </p:spPr>
      </p:sp>
      <p:sp>
        <p:nvSpPr>
          <p:cNvPr id="3" name="Notizenplatzhalter 2"/>
          <p:cNvSpPr>
            <a:spLocks noGrp="1"/>
          </p:cNvSpPr>
          <p:nvPr>
            <p:ph type="body" idx="1"/>
          </p:nvPr>
        </p:nvSpPr>
        <p:spPr/>
        <p:txBody>
          <a:bodyPr/>
          <a:lstStyle/>
          <a:p>
            <a:r>
              <a:rPr lang="de-DE" dirty="0" err="1"/>
              <a:t>Compare</a:t>
            </a:r>
            <a:r>
              <a:rPr lang="de-DE" baseline="0" dirty="0"/>
              <a:t> </a:t>
            </a:r>
            <a:r>
              <a:rPr lang="de-DE" baseline="0" dirty="0" err="1"/>
              <a:t>to</a:t>
            </a:r>
            <a:r>
              <a:rPr lang="de-DE" baseline="0" dirty="0"/>
              <a:t> </a:t>
            </a:r>
            <a:r>
              <a:rPr lang="de-DE" baseline="0" dirty="0" err="1"/>
              <a:t>slide</a:t>
            </a:r>
            <a:r>
              <a:rPr lang="de-DE" baseline="0" dirty="0"/>
              <a:t> 11 (AWGN): </a:t>
            </a:r>
            <a:r>
              <a:rPr lang="de-DE" baseline="0" dirty="0" err="1"/>
              <a:t>Barely</a:t>
            </a:r>
            <a:r>
              <a:rPr lang="de-DE" baseline="0" dirty="0"/>
              <a:t> a </a:t>
            </a:r>
            <a:r>
              <a:rPr lang="de-DE" baseline="0" dirty="0" err="1"/>
              <a:t>difference</a:t>
            </a:r>
            <a:r>
              <a:rPr lang="de-DE" baseline="0" dirty="0"/>
              <a:t> (but </a:t>
            </a:r>
            <a:r>
              <a:rPr lang="de-DE" baseline="0" dirty="0" err="1"/>
              <a:t>there</a:t>
            </a:r>
            <a:r>
              <a:rPr lang="de-DE" baseline="0" dirty="0"/>
              <a:t> </a:t>
            </a:r>
            <a:r>
              <a:rPr lang="de-DE" baseline="0" dirty="0" err="1"/>
              <a:t>is</a:t>
            </a:r>
            <a:r>
              <a:rPr lang="de-DE" baseline="0" dirty="0"/>
              <a:t> </a:t>
            </a:r>
            <a:r>
              <a:rPr lang="de-DE" baseline="0" dirty="0" err="1"/>
              <a:t>one</a:t>
            </a:r>
            <a:r>
              <a:rPr lang="de-DE" baseline="0" dirty="0"/>
              <a:t>)</a:t>
            </a:r>
            <a:endParaRPr lang="de-DE" dirty="0"/>
          </a:p>
        </p:txBody>
      </p:sp>
      <p:sp>
        <p:nvSpPr>
          <p:cNvPr id="4" name="Kopfzeilenplatzhalter 3"/>
          <p:cNvSpPr>
            <a:spLocks noGrp="1"/>
          </p:cNvSpPr>
          <p:nvPr>
            <p:ph type="hdr" idx="10"/>
          </p:nvPr>
        </p:nvSpPr>
        <p:spPr/>
        <p:txBody>
          <a:bodyPr/>
          <a:lstStyle/>
          <a:p>
            <a:r>
              <a:rPr lang="en-US"/>
              <a:t>doc.: IEEE 802.11-yy/xxxxr0</a:t>
            </a:r>
          </a:p>
        </p:txBody>
      </p:sp>
      <p:sp>
        <p:nvSpPr>
          <p:cNvPr id="5" name="Datumsplatzhalter 4"/>
          <p:cNvSpPr>
            <a:spLocks noGrp="1"/>
          </p:cNvSpPr>
          <p:nvPr>
            <p:ph type="dt" idx="11"/>
          </p:nvPr>
        </p:nvSpPr>
        <p:spPr/>
        <p:txBody>
          <a:bodyPr/>
          <a:lstStyle/>
          <a:p>
            <a:r>
              <a:rPr lang="en-US"/>
              <a:t>Month Year</a:t>
            </a:r>
          </a:p>
        </p:txBody>
      </p:sp>
      <p:sp>
        <p:nvSpPr>
          <p:cNvPr id="6" name="Fußzeilenplatzhalter 5"/>
          <p:cNvSpPr>
            <a:spLocks noGrp="1"/>
          </p:cNvSpPr>
          <p:nvPr>
            <p:ph type="ftr" idx="12"/>
          </p:nvPr>
        </p:nvSpPr>
        <p:spPr/>
        <p:txBody>
          <a:bodyPr/>
          <a:lstStyle/>
          <a:p>
            <a:r>
              <a:rPr lang="en-US"/>
              <a:t>John Doe, Some Company</a:t>
            </a:r>
          </a:p>
        </p:txBody>
      </p:sp>
      <p:sp>
        <p:nvSpPr>
          <p:cNvPr id="7" name="Foliennummernplatzhalter 6"/>
          <p:cNvSpPr>
            <a:spLocks noGrp="1"/>
          </p:cNvSpPr>
          <p:nvPr>
            <p:ph type="sldNum" idx="13"/>
          </p:nvPr>
        </p:nvSpPr>
        <p:spPr/>
        <p:txBody>
          <a:bodyPr/>
          <a:lstStyle/>
          <a:p>
            <a:r>
              <a:rPr lang="en-US"/>
              <a:t>Page </a:t>
            </a:r>
            <a:fld id="{47A7FEEB-9CD2-43FE-843C-C5350BEACB45}" type="slidenum">
              <a:rPr lang="en-US" smtClean="0"/>
              <a:pPr/>
              <a:t>17</a:t>
            </a:fld>
            <a:endParaRPr lang="en-US"/>
          </a:p>
        </p:txBody>
      </p:sp>
    </p:spTree>
    <p:extLst>
      <p:ext uri="{BB962C8B-B14F-4D97-AF65-F5344CB8AC3E}">
        <p14:creationId xmlns:p14="http://schemas.microsoft.com/office/powerpoint/2010/main" val="42114905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154113" y="701675"/>
            <a:ext cx="4624387" cy="3467100"/>
          </a:xfrm>
        </p:spPr>
      </p:sp>
      <p:sp>
        <p:nvSpPr>
          <p:cNvPr id="3" name="Notizenplatzhalter 2"/>
          <p:cNvSpPr>
            <a:spLocks noGrp="1"/>
          </p:cNvSpPr>
          <p:nvPr>
            <p:ph type="body" idx="1"/>
          </p:nvPr>
        </p:nvSpPr>
        <p:spPr/>
        <p:txBody>
          <a:bodyPr/>
          <a:lstStyle/>
          <a:p>
            <a:r>
              <a:rPr lang="de-DE" dirty="0" err="1"/>
              <a:t>Compare</a:t>
            </a:r>
            <a:r>
              <a:rPr lang="de-DE" baseline="0" dirty="0"/>
              <a:t> </a:t>
            </a:r>
            <a:r>
              <a:rPr lang="de-DE" baseline="0" dirty="0" err="1"/>
              <a:t>to</a:t>
            </a:r>
            <a:r>
              <a:rPr lang="de-DE" baseline="0" dirty="0"/>
              <a:t> </a:t>
            </a:r>
            <a:r>
              <a:rPr lang="de-DE" baseline="0" dirty="0" err="1"/>
              <a:t>slide</a:t>
            </a:r>
            <a:r>
              <a:rPr lang="de-DE" baseline="0" dirty="0"/>
              <a:t> 11 (AWGN): </a:t>
            </a:r>
            <a:r>
              <a:rPr lang="de-DE" baseline="0" dirty="0" err="1"/>
              <a:t>Barely</a:t>
            </a:r>
            <a:r>
              <a:rPr lang="de-DE" baseline="0" dirty="0"/>
              <a:t> a </a:t>
            </a:r>
            <a:r>
              <a:rPr lang="de-DE" baseline="0" dirty="0" err="1"/>
              <a:t>difference</a:t>
            </a:r>
            <a:r>
              <a:rPr lang="de-DE" baseline="0" dirty="0"/>
              <a:t> (but </a:t>
            </a:r>
            <a:r>
              <a:rPr lang="de-DE" baseline="0" dirty="0" err="1"/>
              <a:t>there</a:t>
            </a:r>
            <a:r>
              <a:rPr lang="de-DE" baseline="0" dirty="0"/>
              <a:t> </a:t>
            </a:r>
            <a:r>
              <a:rPr lang="de-DE" baseline="0" dirty="0" err="1"/>
              <a:t>is</a:t>
            </a:r>
            <a:r>
              <a:rPr lang="de-DE" baseline="0" dirty="0"/>
              <a:t> </a:t>
            </a:r>
            <a:r>
              <a:rPr lang="de-DE" baseline="0" dirty="0" err="1"/>
              <a:t>one</a:t>
            </a:r>
            <a:r>
              <a:rPr lang="de-DE" baseline="0" dirty="0"/>
              <a:t>)</a:t>
            </a:r>
            <a:endParaRPr lang="de-DE" dirty="0"/>
          </a:p>
        </p:txBody>
      </p:sp>
      <p:sp>
        <p:nvSpPr>
          <p:cNvPr id="4" name="Kopfzeilenplatzhalter 3"/>
          <p:cNvSpPr>
            <a:spLocks noGrp="1"/>
          </p:cNvSpPr>
          <p:nvPr>
            <p:ph type="hdr" idx="10"/>
          </p:nvPr>
        </p:nvSpPr>
        <p:spPr/>
        <p:txBody>
          <a:bodyPr/>
          <a:lstStyle/>
          <a:p>
            <a:r>
              <a:rPr lang="en-US"/>
              <a:t>doc.: IEEE 802.11-yy/xxxxr0</a:t>
            </a:r>
          </a:p>
        </p:txBody>
      </p:sp>
      <p:sp>
        <p:nvSpPr>
          <p:cNvPr id="5" name="Datumsplatzhalter 4"/>
          <p:cNvSpPr>
            <a:spLocks noGrp="1"/>
          </p:cNvSpPr>
          <p:nvPr>
            <p:ph type="dt" idx="11"/>
          </p:nvPr>
        </p:nvSpPr>
        <p:spPr/>
        <p:txBody>
          <a:bodyPr/>
          <a:lstStyle/>
          <a:p>
            <a:r>
              <a:rPr lang="en-US"/>
              <a:t>Month Year</a:t>
            </a:r>
          </a:p>
        </p:txBody>
      </p:sp>
      <p:sp>
        <p:nvSpPr>
          <p:cNvPr id="6" name="Fußzeilenplatzhalter 5"/>
          <p:cNvSpPr>
            <a:spLocks noGrp="1"/>
          </p:cNvSpPr>
          <p:nvPr>
            <p:ph type="ftr" idx="12"/>
          </p:nvPr>
        </p:nvSpPr>
        <p:spPr/>
        <p:txBody>
          <a:bodyPr/>
          <a:lstStyle/>
          <a:p>
            <a:r>
              <a:rPr lang="en-US"/>
              <a:t>John Doe, Some Company</a:t>
            </a:r>
          </a:p>
        </p:txBody>
      </p:sp>
      <p:sp>
        <p:nvSpPr>
          <p:cNvPr id="7" name="Foliennummernplatzhalter 6"/>
          <p:cNvSpPr>
            <a:spLocks noGrp="1"/>
          </p:cNvSpPr>
          <p:nvPr>
            <p:ph type="sldNum" idx="13"/>
          </p:nvPr>
        </p:nvSpPr>
        <p:spPr/>
        <p:txBody>
          <a:bodyPr/>
          <a:lstStyle/>
          <a:p>
            <a:r>
              <a:rPr lang="en-US"/>
              <a:t>Page </a:t>
            </a:r>
            <a:fld id="{47A7FEEB-9CD2-43FE-843C-C5350BEACB45}" type="slidenum">
              <a:rPr lang="en-US" smtClean="0"/>
              <a:pPr/>
              <a:t>18</a:t>
            </a:fld>
            <a:endParaRPr lang="en-US"/>
          </a:p>
        </p:txBody>
      </p:sp>
    </p:spTree>
    <p:extLst>
      <p:ext uri="{BB962C8B-B14F-4D97-AF65-F5344CB8AC3E}">
        <p14:creationId xmlns:p14="http://schemas.microsoft.com/office/powerpoint/2010/main" val="491643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154113" y="701675"/>
            <a:ext cx="4624387" cy="3467100"/>
          </a:xfrm>
        </p:spPr>
      </p:sp>
      <p:sp>
        <p:nvSpPr>
          <p:cNvPr id="3" name="Notizenplatzhalter 2"/>
          <p:cNvSpPr>
            <a:spLocks noGrp="1"/>
          </p:cNvSpPr>
          <p:nvPr>
            <p:ph type="body" idx="1"/>
          </p:nvPr>
        </p:nvSpPr>
        <p:spPr/>
        <p:txBody>
          <a:bodyPr/>
          <a:lstStyle/>
          <a:p>
            <a:r>
              <a:rPr lang="de-DE" dirty="0" err="1"/>
              <a:t>Compare</a:t>
            </a:r>
            <a:r>
              <a:rPr lang="de-DE" baseline="0" dirty="0"/>
              <a:t> </a:t>
            </a:r>
            <a:r>
              <a:rPr lang="de-DE" baseline="0" dirty="0" err="1"/>
              <a:t>to</a:t>
            </a:r>
            <a:r>
              <a:rPr lang="de-DE" baseline="0" dirty="0"/>
              <a:t> </a:t>
            </a:r>
            <a:r>
              <a:rPr lang="de-DE" baseline="0" dirty="0" err="1"/>
              <a:t>slide</a:t>
            </a:r>
            <a:r>
              <a:rPr lang="de-DE" baseline="0" dirty="0"/>
              <a:t> 11 (AWGN): </a:t>
            </a:r>
            <a:r>
              <a:rPr lang="de-DE" baseline="0" dirty="0" err="1"/>
              <a:t>Barely</a:t>
            </a:r>
            <a:r>
              <a:rPr lang="de-DE" baseline="0" dirty="0"/>
              <a:t> a </a:t>
            </a:r>
            <a:r>
              <a:rPr lang="de-DE" baseline="0" dirty="0" err="1"/>
              <a:t>difference</a:t>
            </a:r>
            <a:r>
              <a:rPr lang="de-DE" baseline="0" dirty="0"/>
              <a:t> (but </a:t>
            </a:r>
            <a:r>
              <a:rPr lang="de-DE" baseline="0" dirty="0" err="1"/>
              <a:t>there</a:t>
            </a:r>
            <a:r>
              <a:rPr lang="de-DE" baseline="0" dirty="0"/>
              <a:t> </a:t>
            </a:r>
            <a:r>
              <a:rPr lang="de-DE" baseline="0" dirty="0" err="1"/>
              <a:t>is</a:t>
            </a:r>
            <a:r>
              <a:rPr lang="de-DE" baseline="0" dirty="0"/>
              <a:t> </a:t>
            </a:r>
            <a:r>
              <a:rPr lang="de-DE" baseline="0" dirty="0" err="1"/>
              <a:t>one</a:t>
            </a:r>
            <a:r>
              <a:rPr lang="de-DE" baseline="0" dirty="0"/>
              <a:t>)</a:t>
            </a:r>
            <a:endParaRPr lang="de-DE" dirty="0"/>
          </a:p>
        </p:txBody>
      </p:sp>
      <p:sp>
        <p:nvSpPr>
          <p:cNvPr id="4" name="Kopfzeilenplatzhalter 3"/>
          <p:cNvSpPr>
            <a:spLocks noGrp="1"/>
          </p:cNvSpPr>
          <p:nvPr>
            <p:ph type="hdr" idx="10"/>
          </p:nvPr>
        </p:nvSpPr>
        <p:spPr/>
        <p:txBody>
          <a:bodyPr/>
          <a:lstStyle/>
          <a:p>
            <a:r>
              <a:rPr lang="en-US"/>
              <a:t>doc.: IEEE 802.11-yy/xxxxr0</a:t>
            </a:r>
          </a:p>
        </p:txBody>
      </p:sp>
      <p:sp>
        <p:nvSpPr>
          <p:cNvPr id="5" name="Datumsplatzhalter 4"/>
          <p:cNvSpPr>
            <a:spLocks noGrp="1"/>
          </p:cNvSpPr>
          <p:nvPr>
            <p:ph type="dt" idx="11"/>
          </p:nvPr>
        </p:nvSpPr>
        <p:spPr/>
        <p:txBody>
          <a:bodyPr/>
          <a:lstStyle/>
          <a:p>
            <a:r>
              <a:rPr lang="en-US"/>
              <a:t>Month Year</a:t>
            </a:r>
          </a:p>
        </p:txBody>
      </p:sp>
      <p:sp>
        <p:nvSpPr>
          <p:cNvPr id="6" name="Fußzeilenplatzhalter 5"/>
          <p:cNvSpPr>
            <a:spLocks noGrp="1"/>
          </p:cNvSpPr>
          <p:nvPr>
            <p:ph type="ftr" idx="12"/>
          </p:nvPr>
        </p:nvSpPr>
        <p:spPr/>
        <p:txBody>
          <a:bodyPr/>
          <a:lstStyle/>
          <a:p>
            <a:r>
              <a:rPr lang="en-US"/>
              <a:t>John Doe, Some Company</a:t>
            </a:r>
          </a:p>
        </p:txBody>
      </p:sp>
      <p:sp>
        <p:nvSpPr>
          <p:cNvPr id="7" name="Foliennummernplatzhalter 6"/>
          <p:cNvSpPr>
            <a:spLocks noGrp="1"/>
          </p:cNvSpPr>
          <p:nvPr>
            <p:ph type="sldNum" idx="13"/>
          </p:nvPr>
        </p:nvSpPr>
        <p:spPr/>
        <p:txBody>
          <a:bodyPr/>
          <a:lstStyle/>
          <a:p>
            <a:r>
              <a:rPr lang="en-US"/>
              <a:t>Page </a:t>
            </a:r>
            <a:fld id="{47A7FEEB-9CD2-43FE-843C-C5350BEACB45}" type="slidenum">
              <a:rPr lang="en-US" smtClean="0"/>
              <a:pPr/>
              <a:t>19</a:t>
            </a:fld>
            <a:endParaRPr lang="en-US"/>
          </a:p>
        </p:txBody>
      </p:sp>
    </p:spTree>
    <p:extLst>
      <p:ext uri="{BB962C8B-B14F-4D97-AF65-F5344CB8AC3E}">
        <p14:creationId xmlns:p14="http://schemas.microsoft.com/office/powerpoint/2010/main" val="28050191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154113" y="701675"/>
            <a:ext cx="4624387" cy="3467100"/>
          </a:xfrm>
        </p:spPr>
      </p:sp>
      <p:sp>
        <p:nvSpPr>
          <p:cNvPr id="3" name="Notizenplatzhalter 2"/>
          <p:cNvSpPr>
            <a:spLocks noGrp="1"/>
          </p:cNvSpPr>
          <p:nvPr>
            <p:ph type="body" idx="1"/>
          </p:nvPr>
        </p:nvSpPr>
        <p:spPr/>
        <p:txBody>
          <a:bodyPr/>
          <a:lstStyle/>
          <a:p>
            <a:r>
              <a:rPr lang="de-DE" dirty="0" err="1"/>
              <a:t>Compare</a:t>
            </a:r>
            <a:r>
              <a:rPr lang="de-DE" baseline="0" dirty="0"/>
              <a:t> </a:t>
            </a:r>
            <a:r>
              <a:rPr lang="de-DE" baseline="0" dirty="0" err="1"/>
              <a:t>to</a:t>
            </a:r>
            <a:r>
              <a:rPr lang="de-DE" baseline="0" dirty="0"/>
              <a:t> </a:t>
            </a:r>
            <a:r>
              <a:rPr lang="de-DE" baseline="0" dirty="0" err="1"/>
              <a:t>slide</a:t>
            </a:r>
            <a:r>
              <a:rPr lang="de-DE" baseline="0" dirty="0"/>
              <a:t> 11 (AWGN): </a:t>
            </a:r>
            <a:r>
              <a:rPr lang="de-DE" baseline="0" dirty="0" err="1"/>
              <a:t>Barely</a:t>
            </a:r>
            <a:r>
              <a:rPr lang="de-DE" baseline="0" dirty="0"/>
              <a:t> a </a:t>
            </a:r>
            <a:r>
              <a:rPr lang="de-DE" baseline="0" dirty="0" err="1"/>
              <a:t>difference</a:t>
            </a:r>
            <a:r>
              <a:rPr lang="de-DE" baseline="0" dirty="0"/>
              <a:t> (but </a:t>
            </a:r>
            <a:r>
              <a:rPr lang="de-DE" baseline="0" dirty="0" err="1"/>
              <a:t>there</a:t>
            </a:r>
            <a:r>
              <a:rPr lang="de-DE" baseline="0" dirty="0"/>
              <a:t> </a:t>
            </a:r>
            <a:r>
              <a:rPr lang="de-DE" baseline="0" dirty="0" err="1"/>
              <a:t>is</a:t>
            </a:r>
            <a:r>
              <a:rPr lang="de-DE" baseline="0" dirty="0"/>
              <a:t> </a:t>
            </a:r>
            <a:r>
              <a:rPr lang="de-DE" baseline="0" dirty="0" err="1"/>
              <a:t>one</a:t>
            </a:r>
            <a:r>
              <a:rPr lang="de-DE" baseline="0" dirty="0"/>
              <a:t>)</a:t>
            </a:r>
            <a:endParaRPr lang="de-DE" dirty="0"/>
          </a:p>
        </p:txBody>
      </p:sp>
      <p:sp>
        <p:nvSpPr>
          <p:cNvPr id="4" name="Kopfzeilenplatzhalter 3"/>
          <p:cNvSpPr>
            <a:spLocks noGrp="1"/>
          </p:cNvSpPr>
          <p:nvPr>
            <p:ph type="hdr" idx="10"/>
          </p:nvPr>
        </p:nvSpPr>
        <p:spPr/>
        <p:txBody>
          <a:bodyPr/>
          <a:lstStyle/>
          <a:p>
            <a:r>
              <a:rPr lang="en-US"/>
              <a:t>doc.: IEEE 802.11-yy/xxxxr0</a:t>
            </a:r>
          </a:p>
        </p:txBody>
      </p:sp>
      <p:sp>
        <p:nvSpPr>
          <p:cNvPr id="5" name="Datumsplatzhalter 4"/>
          <p:cNvSpPr>
            <a:spLocks noGrp="1"/>
          </p:cNvSpPr>
          <p:nvPr>
            <p:ph type="dt" idx="11"/>
          </p:nvPr>
        </p:nvSpPr>
        <p:spPr/>
        <p:txBody>
          <a:bodyPr/>
          <a:lstStyle/>
          <a:p>
            <a:r>
              <a:rPr lang="en-US"/>
              <a:t>Month Year</a:t>
            </a:r>
          </a:p>
        </p:txBody>
      </p:sp>
      <p:sp>
        <p:nvSpPr>
          <p:cNvPr id="6" name="Fußzeilenplatzhalter 5"/>
          <p:cNvSpPr>
            <a:spLocks noGrp="1"/>
          </p:cNvSpPr>
          <p:nvPr>
            <p:ph type="ftr" idx="12"/>
          </p:nvPr>
        </p:nvSpPr>
        <p:spPr/>
        <p:txBody>
          <a:bodyPr/>
          <a:lstStyle/>
          <a:p>
            <a:r>
              <a:rPr lang="en-US"/>
              <a:t>John Doe, Some Company</a:t>
            </a:r>
          </a:p>
        </p:txBody>
      </p:sp>
      <p:sp>
        <p:nvSpPr>
          <p:cNvPr id="7" name="Foliennummernplatzhalter 6"/>
          <p:cNvSpPr>
            <a:spLocks noGrp="1"/>
          </p:cNvSpPr>
          <p:nvPr>
            <p:ph type="sldNum" idx="13"/>
          </p:nvPr>
        </p:nvSpPr>
        <p:spPr/>
        <p:txBody>
          <a:bodyPr/>
          <a:lstStyle/>
          <a:p>
            <a:r>
              <a:rPr lang="en-US"/>
              <a:t>Page </a:t>
            </a:r>
            <a:fld id="{47A7FEEB-9CD2-43FE-843C-C5350BEACB45}" type="slidenum">
              <a:rPr lang="en-US" smtClean="0"/>
              <a:pPr/>
              <a:t>20</a:t>
            </a:fld>
            <a:endParaRPr lang="en-US"/>
          </a:p>
        </p:txBody>
      </p:sp>
    </p:spTree>
    <p:extLst>
      <p:ext uri="{BB962C8B-B14F-4D97-AF65-F5344CB8AC3E}">
        <p14:creationId xmlns:p14="http://schemas.microsoft.com/office/powerpoint/2010/main" val="14041060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154113" y="701675"/>
            <a:ext cx="4624387" cy="3467100"/>
          </a:xfrm>
        </p:spPr>
      </p:sp>
      <p:sp>
        <p:nvSpPr>
          <p:cNvPr id="3" name="Notizenplatzhalter 2"/>
          <p:cNvSpPr>
            <a:spLocks noGrp="1"/>
          </p:cNvSpPr>
          <p:nvPr>
            <p:ph type="body" idx="1"/>
          </p:nvPr>
        </p:nvSpPr>
        <p:spPr/>
        <p:txBody>
          <a:bodyPr/>
          <a:lstStyle/>
          <a:p>
            <a:endParaRPr lang="de-DE" dirty="0"/>
          </a:p>
        </p:txBody>
      </p:sp>
      <p:sp>
        <p:nvSpPr>
          <p:cNvPr id="4" name="Kopfzeilenplatzhalter 3"/>
          <p:cNvSpPr>
            <a:spLocks noGrp="1"/>
          </p:cNvSpPr>
          <p:nvPr>
            <p:ph type="hdr" idx="10"/>
          </p:nvPr>
        </p:nvSpPr>
        <p:spPr/>
        <p:txBody>
          <a:bodyPr/>
          <a:lstStyle/>
          <a:p>
            <a:r>
              <a:rPr lang="en-US"/>
              <a:t>doc.: IEEE 802.11-yy/xxxxr0</a:t>
            </a:r>
          </a:p>
        </p:txBody>
      </p:sp>
      <p:sp>
        <p:nvSpPr>
          <p:cNvPr id="5" name="Datumsplatzhalter 4"/>
          <p:cNvSpPr>
            <a:spLocks noGrp="1"/>
          </p:cNvSpPr>
          <p:nvPr>
            <p:ph type="dt" idx="11"/>
          </p:nvPr>
        </p:nvSpPr>
        <p:spPr/>
        <p:txBody>
          <a:bodyPr/>
          <a:lstStyle/>
          <a:p>
            <a:r>
              <a:rPr lang="en-US"/>
              <a:t>Month Year</a:t>
            </a:r>
          </a:p>
        </p:txBody>
      </p:sp>
      <p:sp>
        <p:nvSpPr>
          <p:cNvPr id="6" name="Fußzeilenplatzhalter 5"/>
          <p:cNvSpPr>
            <a:spLocks noGrp="1"/>
          </p:cNvSpPr>
          <p:nvPr>
            <p:ph type="ftr" idx="12"/>
          </p:nvPr>
        </p:nvSpPr>
        <p:spPr/>
        <p:txBody>
          <a:bodyPr/>
          <a:lstStyle/>
          <a:p>
            <a:r>
              <a:rPr lang="en-US"/>
              <a:t>John Doe, Some Company</a:t>
            </a:r>
          </a:p>
        </p:txBody>
      </p:sp>
      <p:sp>
        <p:nvSpPr>
          <p:cNvPr id="7" name="Foliennummernplatzhalter 6"/>
          <p:cNvSpPr>
            <a:spLocks noGrp="1"/>
          </p:cNvSpPr>
          <p:nvPr>
            <p:ph type="sldNum" idx="13"/>
          </p:nvPr>
        </p:nvSpPr>
        <p:spPr/>
        <p:txBody>
          <a:bodyPr/>
          <a:lstStyle/>
          <a:p>
            <a:r>
              <a:rPr lang="en-US"/>
              <a:t>Page </a:t>
            </a:r>
            <a:fld id="{47A7FEEB-9CD2-43FE-843C-C5350BEACB45}" type="slidenum">
              <a:rPr lang="en-US" smtClean="0"/>
              <a:pPr/>
              <a:t>21</a:t>
            </a:fld>
            <a:endParaRPr lang="en-US"/>
          </a:p>
        </p:txBody>
      </p:sp>
    </p:spTree>
    <p:extLst>
      <p:ext uri="{BB962C8B-B14F-4D97-AF65-F5344CB8AC3E}">
        <p14:creationId xmlns:p14="http://schemas.microsoft.com/office/powerpoint/2010/main" val="40834964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154113" y="701675"/>
            <a:ext cx="4624387" cy="3467100"/>
          </a:xfrm>
        </p:spPr>
      </p:sp>
      <p:sp>
        <p:nvSpPr>
          <p:cNvPr id="3" name="Notizenplatzhalter 2"/>
          <p:cNvSpPr>
            <a:spLocks noGrp="1"/>
          </p:cNvSpPr>
          <p:nvPr>
            <p:ph type="body" idx="1"/>
          </p:nvPr>
        </p:nvSpPr>
        <p:spPr/>
        <p:txBody>
          <a:bodyPr/>
          <a:lstStyle/>
          <a:p>
            <a:endParaRPr lang="de-DE" dirty="0"/>
          </a:p>
        </p:txBody>
      </p:sp>
      <p:sp>
        <p:nvSpPr>
          <p:cNvPr id="4" name="Kopfzeilenplatzhalter 3"/>
          <p:cNvSpPr>
            <a:spLocks noGrp="1"/>
          </p:cNvSpPr>
          <p:nvPr>
            <p:ph type="hdr" idx="10"/>
          </p:nvPr>
        </p:nvSpPr>
        <p:spPr/>
        <p:txBody>
          <a:bodyPr/>
          <a:lstStyle/>
          <a:p>
            <a:r>
              <a:rPr lang="en-US"/>
              <a:t>doc.: IEEE 802.11-yy/xxxxr0</a:t>
            </a:r>
          </a:p>
        </p:txBody>
      </p:sp>
      <p:sp>
        <p:nvSpPr>
          <p:cNvPr id="5" name="Datumsplatzhalter 4"/>
          <p:cNvSpPr>
            <a:spLocks noGrp="1"/>
          </p:cNvSpPr>
          <p:nvPr>
            <p:ph type="dt" idx="11"/>
          </p:nvPr>
        </p:nvSpPr>
        <p:spPr/>
        <p:txBody>
          <a:bodyPr/>
          <a:lstStyle/>
          <a:p>
            <a:r>
              <a:rPr lang="en-US"/>
              <a:t>Month Year</a:t>
            </a:r>
          </a:p>
        </p:txBody>
      </p:sp>
      <p:sp>
        <p:nvSpPr>
          <p:cNvPr id="6" name="Fußzeilenplatzhalter 5"/>
          <p:cNvSpPr>
            <a:spLocks noGrp="1"/>
          </p:cNvSpPr>
          <p:nvPr>
            <p:ph type="ftr" idx="12"/>
          </p:nvPr>
        </p:nvSpPr>
        <p:spPr/>
        <p:txBody>
          <a:bodyPr/>
          <a:lstStyle/>
          <a:p>
            <a:r>
              <a:rPr lang="en-US"/>
              <a:t>John Doe, Some Company</a:t>
            </a:r>
          </a:p>
        </p:txBody>
      </p:sp>
      <p:sp>
        <p:nvSpPr>
          <p:cNvPr id="7" name="Foliennummernplatzhalter 6"/>
          <p:cNvSpPr>
            <a:spLocks noGrp="1"/>
          </p:cNvSpPr>
          <p:nvPr>
            <p:ph type="sldNum" idx="13"/>
          </p:nvPr>
        </p:nvSpPr>
        <p:spPr/>
        <p:txBody>
          <a:bodyPr/>
          <a:lstStyle/>
          <a:p>
            <a:r>
              <a:rPr lang="en-US"/>
              <a:t>Page </a:t>
            </a:r>
            <a:fld id="{47A7FEEB-9CD2-43FE-843C-C5350BEACB45}" type="slidenum">
              <a:rPr lang="en-US" smtClean="0"/>
              <a:pPr/>
              <a:t>22</a:t>
            </a:fld>
            <a:endParaRPr lang="en-US"/>
          </a:p>
        </p:txBody>
      </p:sp>
    </p:spTree>
    <p:extLst>
      <p:ext uri="{BB962C8B-B14F-4D97-AF65-F5344CB8AC3E}">
        <p14:creationId xmlns:p14="http://schemas.microsoft.com/office/powerpoint/2010/main" val="28551679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154113" y="701675"/>
            <a:ext cx="4624387" cy="3467100"/>
          </a:xfrm>
        </p:spPr>
      </p:sp>
      <p:sp>
        <p:nvSpPr>
          <p:cNvPr id="3" name="Notizenplatzhalter 2"/>
          <p:cNvSpPr>
            <a:spLocks noGrp="1"/>
          </p:cNvSpPr>
          <p:nvPr>
            <p:ph type="body" idx="1"/>
          </p:nvPr>
        </p:nvSpPr>
        <p:spPr/>
        <p:txBody>
          <a:bodyPr/>
          <a:lstStyle/>
          <a:p>
            <a:endParaRPr lang="de-DE" dirty="0"/>
          </a:p>
        </p:txBody>
      </p:sp>
      <p:sp>
        <p:nvSpPr>
          <p:cNvPr id="4" name="Kopfzeilenplatzhalter 3"/>
          <p:cNvSpPr>
            <a:spLocks noGrp="1"/>
          </p:cNvSpPr>
          <p:nvPr>
            <p:ph type="hdr" idx="10"/>
          </p:nvPr>
        </p:nvSpPr>
        <p:spPr/>
        <p:txBody>
          <a:bodyPr/>
          <a:lstStyle/>
          <a:p>
            <a:r>
              <a:rPr lang="en-US"/>
              <a:t>doc.: IEEE 802.11-yy/xxxxr0</a:t>
            </a:r>
          </a:p>
        </p:txBody>
      </p:sp>
      <p:sp>
        <p:nvSpPr>
          <p:cNvPr id="5" name="Datumsplatzhalter 4"/>
          <p:cNvSpPr>
            <a:spLocks noGrp="1"/>
          </p:cNvSpPr>
          <p:nvPr>
            <p:ph type="dt" idx="11"/>
          </p:nvPr>
        </p:nvSpPr>
        <p:spPr/>
        <p:txBody>
          <a:bodyPr/>
          <a:lstStyle/>
          <a:p>
            <a:r>
              <a:rPr lang="en-US"/>
              <a:t>Month Year</a:t>
            </a:r>
          </a:p>
        </p:txBody>
      </p:sp>
      <p:sp>
        <p:nvSpPr>
          <p:cNvPr id="6" name="Fußzeilenplatzhalter 5"/>
          <p:cNvSpPr>
            <a:spLocks noGrp="1"/>
          </p:cNvSpPr>
          <p:nvPr>
            <p:ph type="ftr" idx="12"/>
          </p:nvPr>
        </p:nvSpPr>
        <p:spPr/>
        <p:txBody>
          <a:bodyPr/>
          <a:lstStyle/>
          <a:p>
            <a:r>
              <a:rPr lang="en-US"/>
              <a:t>John Doe, Some Company</a:t>
            </a:r>
          </a:p>
        </p:txBody>
      </p:sp>
      <p:sp>
        <p:nvSpPr>
          <p:cNvPr id="7" name="Foliennummernplatzhalter 6"/>
          <p:cNvSpPr>
            <a:spLocks noGrp="1"/>
          </p:cNvSpPr>
          <p:nvPr>
            <p:ph type="sldNum" idx="13"/>
          </p:nvPr>
        </p:nvSpPr>
        <p:spPr/>
        <p:txBody>
          <a:bodyPr/>
          <a:lstStyle/>
          <a:p>
            <a:r>
              <a:rPr lang="en-US"/>
              <a:t>Page </a:t>
            </a:r>
            <a:fld id="{47A7FEEB-9CD2-43FE-843C-C5350BEACB45}" type="slidenum">
              <a:rPr lang="en-US" smtClean="0"/>
              <a:pPr/>
              <a:t>23</a:t>
            </a:fld>
            <a:endParaRPr lang="en-US"/>
          </a:p>
        </p:txBody>
      </p:sp>
    </p:spTree>
    <p:extLst>
      <p:ext uri="{BB962C8B-B14F-4D97-AF65-F5344CB8AC3E}">
        <p14:creationId xmlns:p14="http://schemas.microsoft.com/office/powerpoint/2010/main" val="9032801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154113" y="701675"/>
            <a:ext cx="4624387" cy="3467100"/>
          </a:xfrm>
        </p:spPr>
      </p:sp>
      <p:sp>
        <p:nvSpPr>
          <p:cNvPr id="3" name="Notizenplatzhalter 2"/>
          <p:cNvSpPr>
            <a:spLocks noGrp="1"/>
          </p:cNvSpPr>
          <p:nvPr>
            <p:ph type="body" idx="1"/>
          </p:nvPr>
        </p:nvSpPr>
        <p:spPr/>
        <p:txBody>
          <a:bodyPr/>
          <a:lstStyle/>
          <a:p>
            <a:endParaRPr lang="de-DE" dirty="0"/>
          </a:p>
        </p:txBody>
      </p:sp>
      <p:sp>
        <p:nvSpPr>
          <p:cNvPr id="4" name="Kopfzeilenplatzhalter 3"/>
          <p:cNvSpPr>
            <a:spLocks noGrp="1"/>
          </p:cNvSpPr>
          <p:nvPr>
            <p:ph type="hdr" idx="10"/>
          </p:nvPr>
        </p:nvSpPr>
        <p:spPr/>
        <p:txBody>
          <a:bodyPr/>
          <a:lstStyle/>
          <a:p>
            <a:r>
              <a:rPr lang="en-US"/>
              <a:t>doc.: IEEE 802.11-yy/xxxxr0</a:t>
            </a:r>
          </a:p>
        </p:txBody>
      </p:sp>
      <p:sp>
        <p:nvSpPr>
          <p:cNvPr id="5" name="Datumsplatzhalter 4"/>
          <p:cNvSpPr>
            <a:spLocks noGrp="1"/>
          </p:cNvSpPr>
          <p:nvPr>
            <p:ph type="dt" idx="11"/>
          </p:nvPr>
        </p:nvSpPr>
        <p:spPr/>
        <p:txBody>
          <a:bodyPr/>
          <a:lstStyle/>
          <a:p>
            <a:r>
              <a:rPr lang="en-US"/>
              <a:t>Month Year</a:t>
            </a:r>
          </a:p>
        </p:txBody>
      </p:sp>
      <p:sp>
        <p:nvSpPr>
          <p:cNvPr id="6" name="Fußzeilenplatzhalter 5"/>
          <p:cNvSpPr>
            <a:spLocks noGrp="1"/>
          </p:cNvSpPr>
          <p:nvPr>
            <p:ph type="ftr" idx="12"/>
          </p:nvPr>
        </p:nvSpPr>
        <p:spPr/>
        <p:txBody>
          <a:bodyPr/>
          <a:lstStyle/>
          <a:p>
            <a:r>
              <a:rPr lang="en-US"/>
              <a:t>John Doe, Some Company</a:t>
            </a:r>
          </a:p>
        </p:txBody>
      </p:sp>
      <p:sp>
        <p:nvSpPr>
          <p:cNvPr id="7" name="Foliennummernplatzhalter 6"/>
          <p:cNvSpPr>
            <a:spLocks noGrp="1"/>
          </p:cNvSpPr>
          <p:nvPr>
            <p:ph type="sldNum" idx="13"/>
          </p:nvPr>
        </p:nvSpPr>
        <p:spPr/>
        <p:txBody>
          <a:bodyPr/>
          <a:lstStyle/>
          <a:p>
            <a:r>
              <a:rPr lang="en-US"/>
              <a:t>Page </a:t>
            </a:r>
            <a:fld id="{47A7FEEB-9CD2-43FE-843C-C5350BEACB45}" type="slidenum">
              <a:rPr lang="en-US" smtClean="0"/>
              <a:pPr/>
              <a:t>24</a:t>
            </a:fld>
            <a:endParaRPr lang="en-US"/>
          </a:p>
        </p:txBody>
      </p:sp>
    </p:spTree>
    <p:extLst>
      <p:ext uri="{BB962C8B-B14F-4D97-AF65-F5344CB8AC3E}">
        <p14:creationId xmlns:p14="http://schemas.microsoft.com/office/powerpoint/2010/main" val="27950450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154113" y="701675"/>
            <a:ext cx="4624387" cy="3467100"/>
          </a:xfrm>
        </p:spPr>
      </p:sp>
      <p:sp>
        <p:nvSpPr>
          <p:cNvPr id="3" name="Notizenplatzhalter 2"/>
          <p:cNvSpPr>
            <a:spLocks noGrp="1"/>
          </p:cNvSpPr>
          <p:nvPr>
            <p:ph type="body" idx="1"/>
          </p:nvPr>
        </p:nvSpPr>
        <p:spPr/>
        <p:txBody>
          <a:bodyPr/>
          <a:lstStyle/>
          <a:p>
            <a:endParaRPr lang="de-DE" dirty="0"/>
          </a:p>
        </p:txBody>
      </p:sp>
      <p:sp>
        <p:nvSpPr>
          <p:cNvPr id="4" name="Kopfzeilenplatzhalter 3"/>
          <p:cNvSpPr>
            <a:spLocks noGrp="1"/>
          </p:cNvSpPr>
          <p:nvPr>
            <p:ph type="hdr" idx="10"/>
          </p:nvPr>
        </p:nvSpPr>
        <p:spPr/>
        <p:txBody>
          <a:bodyPr/>
          <a:lstStyle/>
          <a:p>
            <a:r>
              <a:rPr lang="en-US"/>
              <a:t>doc.: IEEE 802.11-yy/xxxxr0</a:t>
            </a:r>
          </a:p>
        </p:txBody>
      </p:sp>
      <p:sp>
        <p:nvSpPr>
          <p:cNvPr id="5" name="Datumsplatzhalter 4"/>
          <p:cNvSpPr>
            <a:spLocks noGrp="1"/>
          </p:cNvSpPr>
          <p:nvPr>
            <p:ph type="dt" idx="11"/>
          </p:nvPr>
        </p:nvSpPr>
        <p:spPr/>
        <p:txBody>
          <a:bodyPr/>
          <a:lstStyle/>
          <a:p>
            <a:r>
              <a:rPr lang="en-US"/>
              <a:t>Month Year</a:t>
            </a:r>
          </a:p>
        </p:txBody>
      </p:sp>
      <p:sp>
        <p:nvSpPr>
          <p:cNvPr id="6" name="Fußzeilenplatzhalter 5"/>
          <p:cNvSpPr>
            <a:spLocks noGrp="1"/>
          </p:cNvSpPr>
          <p:nvPr>
            <p:ph type="ftr" idx="12"/>
          </p:nvPr>
        </p:nvSpPr>
        <p:spPr/>
        <p:txBody>
          <a:bodyPr/>
          <a:lstStyle/>
          <a:p>
            <a:r>
              <a:rPr lang="en-US"/>
              <a:t>John Doe, Some Company</a:t>
            </a:r>
          </a:p>
        </p:txBody>
      </p:sp>
      <p:sp>
        <p:nvSpPr>
          <p:cNvPr id="7" name="Foliennummernplatzhalter 6"/>
          <p:cNvSpPr>
            <a:spLocks noGrp="1"/>
          </p:cNvSpPr>
          <p:nvPr>
            <p:ph type="sldNum" idx="13"/>
          </p:nvPr>
        </p:nvSpPr>
        <p:spPr/>
        <p:txBody>
          <a:bodyPr/>
          <a:lstStyle/>
          <a:p>
            <a:r>
              <a:rPr lang="en-US"/>
              <a:t>Page </a:t>
            </a:r>
            <a:fld id="{47A7FEEB-9CD2-43FE-843C-C5350BEACB45}" type="slidenum">
              <a:rPr lang="en-US" smtClean="0"/>
              <a:pPr/>
              <a:t>25</a:t>
            </a:fld>
            <a:endParaRPr lang="en-US"/>
          </a:p>
        </p:txBody>
      </p:sp>
    </p:spTree>
    <p:extLst>
      <p:ext uri="{BB962C8B-B14F-4D97-AF65-F5344CB8AC3E}">
        <p14:creationId xmlns:p14="http://schemas.microsoft.com/office/powerpoint/2010/main" val="33230556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154113" y="701675"/>
            <a:ext cx="4624387" cy="3467100"/>
          </a:xfrm>
        </p:spPr>
      </p:sp>
      <p:sp>
        <p:nvSpPr>
          <p:cNvPr id="3" name="Notizenplatzhalter 2"/>
          <p:cNvSpPr>
            <a:spLocks noGrp="1"/>
          </p:cNvSpPr>
          <p:nvPr>
            <p:ph type="body" idx="1"/>
          </p:nvPr>
        </p:nvSpPr>
        <p:spPr/>
        <p:txBody>
          <a:bodyPr/>
          <a:lstStyle/>
          <a:p>
            <a:endParaRPr lang="de-DE" dirty="0"/>
          </a:p>
        </p:txBody>
      </p:sp>
      <p:sp>
        <p:nvSpPr>
          <p:cNvPr id="4" name="Kopfzeilenplatzhalter 3"/>
          <p:cNvSpPr>
            <a:spLocks noGrp="1"/>
          </p:cNvSpPr>
          <p:nvPr>
            <p:ph type="hdr" idx="10"/>
          </p:nvPr>
        </p:nvSpPr>
        <p:spPr/>
        <p:txBody>
          <a:bodyPr/>
          <a:lstStyle/>
          <a:p>
            <a:r>
              <a:rPr lang="en-US"/>
              <a:t>doc.: IEEE 802.11-yy/xxxxr0</a:t>
            </a:r>
          </a:p>
        </p:txBody>
      </p:sp>
      <p:sp>
        <p:nvSpPr>
          <p:cNvPr id="5" name="Datumsplatzhalter 4"/>
          <p:cNvSpPr>
            <a:spLocks noGrp="1"/>
          </p:cNvSpPr>
          <p:nvPr>
            <p:ph type="dt" idx="11"/>
          </p:nvPr>
        </p:nvSpPr>
        <p:spPr/>
        <p:txBody>
          <a:bodyPr/>
          <a:lstStyle/>
          <a:p>
            <a:r>
              <a:rPr lang="en-US"/>
              <a:t>Month Year</a:t>
            </a:r>
          </a:p>
        </p:txBody>
      </p:sp>
      <p:sp>
        <p:nvSpPr>
          <p:cNvPr id="6" name="Fußzeilenplatzhalter 5"/>
          <p:cNvSpPr>
            <a:spLocks noGrp="1"/>
          </p:cNvSpPr>
          <p:nvPr>
            <p:ph type="ftr" idx="12"/>
          </p:nvPr>
        </p:nvSpPr>
        <p:spPr/>
        <p:txBody>
          <a:bodyPr/>
          <a:lstStyle/>
          <a:p>
            <a:r>
              <a:rPr lang="en-US"/>
              <a:t>John Doe, Some Company</a:t>
            </a:r>
          </a:p>
        </p:txBody>
      </p:sp>
      <p:sp>
        <p:nvSpPr>
          <p:cNvPr id="7" name="Foliennummernplatzhalter 6"/>
          <p:cNvSpPr>
            <a:spLocks noGrp="1"/>
          </p:cNvSpPr>
          <p:nvPr>
            <p:ph type="sldNum" idx="13"/>
          </p:nvPr>
        </p:nvSpPr>
        <p:spPr/>
        <p:txBody>
          <a:bodyPr/>
          <a:lstStyle/>
          <a:p>
            <a:r>
              <a:rPr lang="en-US"/>
              <a:t>Page </a:t>
            </a:r>
            <a:fld id="{47A7FEEB-9CD2-43FE-843C-C5350BEACB45}" type="slidenum">
              <a:rPr lang="en-US" smtClean="0"/>
              <a:pPr/>
              <a:t>26</a:t>
            </a:fld>
            <a:endParaRPr lang="en-US"/>
          </a:p>
        </p:txBody>
      </p:sp>
    </p:spTree>
    <p:extLst>
      <p:ext uri="{BB962C8B-B14F-4D97-AF65-F5344CB8AC3E}">
        <p14:creationId xmlns:p14="http://schemas.microsoft.com/office/powerpoint/2010/main" val="33316273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1154113" y="701675"/>
            <a:ext cx="4624387" cy="3467100"/>
          </a:xfrm>
        </p:spPr>
      </p:sp>
      <p:sp>
        <p:nvSpPr>
          <p:cNvPr id="3" name="슬라이드 노트 개체 틀 2"/>
          <p:cNvSpPr>
            <a:spLocks noGrp="1"/>
          </p:cNvSpPr>
          <p:nvPr>
            <p:ph type="body" idx="1"/>
          </p:nvPr>
        </p:nvSpPr>
        <p:spPr/>
        <p:txBody>
          <a:bodyPr/>
          <a:lstStyle/>
          <a:p>
            <a:endParaRPr lang="ko-KR" altLang="en-US"/>
          </a:p>
        </p:txBody>
      </p:sp>
      <p:sp>
        <p:nvSpPr>
          <p:cNvPr id="5" name="날짜 개체 틀 4"/>
          <p:cNvSpPr>
            <a:spLocks noGrp="1"/>
          </p:cNvSpPr>
          <p:nvPr>
            <p:ph type="dt" idx="11"/>
          </p:nvPr>
        </p:nvSpPr>
        <p:spPr/>
        <p:txBody>
          <a:bodyPr/>
          <a:lstStyle/>
          <a:p>
            <a:r>
              <a:rPr lang="en-US" altLang="zh-CN"/>
              <a:t>&lt;month year&gt;</a:t>
            </a:r>
          </a:p>
        </p:txBody>
      </p:sp>
      <p:sp>
        <p:nvSpPr>
          <p:cNvPr id="6" name="바닥글 개체 틀 5"/>
          <p:cNvSpPr>
            <a:spLocks noGrp="1"/>
          </p:cNvSpPr>
          <p:nvPr>
            <p:ph type="ftr" sz="quarter" idx="12"/>
          </p:nvPr>
        </p:nvSpPr>
        <p:spPr/>
        <p:txBody>
          <a:bodyPr/>
          <a:lstStyle/>
          <a:p>
            <a:pPr lvl="4"/>
            <a:r>
              <a:rPr lang="en-US" altLang="zh-CN"/>
              <a:t>&lt;author&gt;, &lt;company&gt;</a:t>
            </a:r>
          </a:p>
        </p:txBody>
      </p:sp>
      <p:sp>
        <p:nvSpPr>
          <p:cNvPr id="7" name="슬라이드 번호 개체 틀 6"/>
          <p:cNvSpPr>
            <a:spLocks noGrp="1"/>
          </p:cNvSpPr>
          <p:nvPr>
            <p:ph type="sldNum" sz="quarter" idx="13"/>
          </p:nvPr>
        </p:nvSpPr>
        <p:spPr/>
        <p:txBody>
          <a:bodyPr/>
          <a:lstStyle/>
          <a:p>
            <a:r>
              <a:rPr lang="en-US" altLang="zh-CN"/>
              <a:t>Page </a:t>
            </a:r>
            <a:fld id="{E03D6019-6E9A-433C-BEAF-106EDE2EE5B7}" type="slidenum">
              <a:rPr lang="en-US" altLang="zh-CN" smtClean="0"/>
              <a:pPr/>
              <a:t>2</a:t>
            </a:fld>
            <a:endParaRPr lang="en-US" altLang="zh-CN"/>
          </a:p>
        </p:txBody>
      </p:sp>
    </p:spTree>
    <p:extLst>
      <p:ext uri="{BB962C8B-B14F-4D97-AF65-F5344CB8AC3E}">
        <p14:creationId xmlns:p14="http://schemas.microsoft.com/office/powerpoint/2010/main" val="10166762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154113" y="701675"/>
            <a:ext cx="4624387" cy="3467100"/>
          </a:xfrm>
        </p:spPr>
      </p:sp>
      <p:sp>
        <p:nvSpPr>
          <p:cNvPr id="3" name="Notizenplatzhalter 2"/>
          <p:cNvSpPr>
            <a:spLocks noGrp="1"/>
          </p:cNvSpPr>
          <p:nvPr>
            <p:ph type="body" idx="1"/>
          </p:nvPr>
        </p:nvSpPr>
        <p:spPr/>
        <p:txBody>
          <a:bodyPr/>
          <a:lstStyle/>
          <a:p>
            <a:endParaRPr lang="de-DE" dirty="0"/>
          </a:p>
        </p:txBody>
      </p:sp>
      <p:sp>
        <p:nvSpPr>
          <p:cNvPr id="4" name="Kopfzeilenplatzhalter 3"/>
          <p:cNvSpPr>
            <a:spLocks noGrp="1"/>
          </p:cNvSpPr>
          <p:nvPr>
            <p:ph type="hdr" idx="10"/>
          </p:nvPr>
        </p:nvSpPr>
        <p:spPr/>
        <p:txBody>
          <a:bodyPr/>
          <a:lstStyle/>
          <a:p>
            <a:r>
              <a:rPr lang="en-US"/>
              <a:t>doc.: IEEE 802.11-yy/xxxxr0</a:t>
            </a:r>
          </a:p>
        </p:txBody>
      </p:sp>
      <p:sp>
        <p:nvSpPr>
          <p:cNvPr id="5" name="Datumsplatzhalter 4"/>
          <p:cNvSpPr>
            <a:spLocks noGrp="1"/>
          </p:cNvSpPr>
          <p:nvPr>
            <p:ph type="dt" idx="11"/>
          </p:nvPr>
        </p:nvSpPr>
        <p:spPr/>
        <p:txBody>
          <a:bodyPr/>
          <a:lstStyle/>
          <a:p>
            <a:r>
              <a:rPr lang="en-US"/>
              <a:t>Month Year</a:t>
            </a:r>
          </a:p>
        </p:txBody>
      </p:sp>
      <p:sp>
        <p:nvSpPr>
          <p:cNvPr id="6" name="Fußzeilenplatzhalter 5"/>
          <p:cNvSpPr>
            <a:spLocks noGrp="1"/>
          </p:cNvSpPr>
          <p:nvPr>
            <p:ph type="ftr" idx="12"/>
          </p:nvPr>
        </p:nvSpPr>
        <p:spPr/>
        <p:txBody>
          <a:bodyPr/>
          <a:lstStyle/>
          <a:p>
            <a:r>
              <a:rPr lang="en-US"/>
              <a:t>John Doe, Some Company</a:t>
            </a:r>
          </a:p>
        </p:txBody>
      </p:sp>
      <p:sp>
        <p:nvSpPr>
          <p:cNvPr id="7" name="Foliennummernplatzhalter 6"/>
          <p:cNvSpPr>
            <a:spLocks noGrp="1"/>
          </p:cNvSpPr>
          <p:nvPr>
            <p:ph type="sldNum" idx="13"/>
          </p:nvPr>
        </p:nvSpPr>
        <p:spPr/>
        <p:txBody>
          <a:bodyPr/>
          <a:lstStyle/>
          <a:p>
            <a:r>
              <a:rPr lang="en-US"/>
              <a:t>Page </a:t>
            </a:r>
            <a:fld id="{47A7FEEB-9CD2-43FE-843C-C5350BEACB45}" type="slidenum">
              <a:rPr lang="en-US" smtClean="0"/>
              <a:pPr/>
              <a:t>27</a:t>
            </a:fld>
            <a:endParaRPr lang="en-US"/>
          </a:p>
        </p:txBody>
      </p:sp>
    </p:spTree>
    <p:extLst>
      <p:ext uri="{BB962C8B-B14F-4D97-AF65-F5344CB8AC3E}">
        <p14:creationId xmlns:p14="http://schemas.microsoft.com/office/powerpoint/2010/main" val="35422507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154113" y="701675"/>
            <a:ext cx="4624387" cy="3467100"/>
          </a:xfrm>
        </p:spPr>
      </p:sp>
      <p:sp>
        <p:nvSpPr>
          <p:cNvPr id="3" name="Notizenplatzhalter 2"/>
          <p:cNvSpPr>
            <a:spLocks noGrp="1"/>
          </p:cNvSpPr>
          <p:nvPr>
            <p:ph type="body" idx="1"/>
          </p:nvPr>
        </p:nvSpPr>
        <p:spPr/>
        <p:txBody>
          <a:bodyPr/>
          <a:lstStyle/>
          <a:p>
            <a:r>
              <a:rPr lang="de-DE" dirty="0" err="1"/>
              <a:t>Only</a:t>
            </a:r>
            <a:r>
              <a:rPr lang="de-DE" dirty="0"/>
              <a:t> </a:t>
            </a:r>
            <a:r>
              <a:rPr lang="de-DE" dirty="0" err="1"/>
              <a:t>showing</a:t>
            </a:r>
            <a:r>
              <a:rPr lang="de-DE" dirty="0"/>
              <a:t> 25/50 </a:t>
            </a:r>
            <a:r>
              <a:rPr lang="de-DE" dirty="0" smtClean="0"/>
              <a:t>MHz</a:t>
            </a:r>
            <a:endParaRPr lang="de-DE" dirty="0"/>
          </a:p>
        </p:txBody>
      </p:sp>
      <p:sp>
        <p:nvSpPr>
          <p:cNvPr id="4" name="Kopfzeilenplatzhalter 3"/>
          <p:cNvSpPr>
            <a:spLocks noGrp="1"/>
          </p:cNvSpPr>
          <p:nvPr>
            <p:ph type="hdr" idx="10"/>
          </p:nvPr>
        </p:nvSpPr>
        <p:spPr/>
        <p:txBody>
          <a:bodyPr/>
          <a:lstStyle/>
          <a:p>
            <a:r>
              <a:rPr lang="en-US"/>
              <a:t>doc.: IEEE 802.11-yy/xxxxr0</a:t>
            </a:r>
          </a:p>
        </p:txBody>
      </p:sp>
      <p:sp>
        <p:nvSpPr>
          <p:cNvPr id="5" name="Datumsplatzhalter 4"/>
          <p:cNvSpPr>
            <a:spLocks noGrp="1"/>
          </p:cNvSpPr>
          <p:nvPr>
            <p:ph type="dt" idx="11"/>
          </p:nvPr>
        </p:nvSpPr>
        <p:spPr/>
        <p:txBody>
          <a:bodyPr/>
          <a:lstStyle/>
          <a:p>
            <a:r>
              <a:rPr lang="en-US"/>
              <a:t>Month Year</a:t>
            </a:r>
          </a:p>
        </p:txBody>
      </p:sp>
      <p:sp>
        <p:nvSpPr>
          <p:cNvPr id="6" name="Fußzeilenplatzhalter 5"/>
          <p:cNvSpPr>
            <a:spLocks noGrp="1"/>
          </p:cNvSpPr>
          <p:nvPr>
            <p:ph type="ftr" idx="12"/>
          </p:nvPr>
        </p:nvSpPr>
        <p:spPr/>
        <p:txBody>
          <a:bodyPr/>
          <a:lstStyle/>
          <a:p>
            <a:r>
              <a:rPr lang="en-US"/>
              <a:t>John Doe, Some Company</a:t>
            </a:r>
          </a:p>
        </p:txBody>
      </p:sp>
      <p:sp>
        <p:nvSpPr>
          <p:cNvPr id="7" name="Foliennummernplatzhalter 6"/>
          <p:cNvSpPr>
            <a:spLocks noGrp="1"/>
          </p:cNvSpPr>
          <p:nvPr>
            <p:ph type="sldNum" idx="13"/>
          </p:nvPr>
        </p:nvSpPr>
        <p:spPr/>
        <p:txBody>
          <a:bodyPr/>
          <a:lstStyle/>
          <a:p>
            <a:r>
              <a:rPr lang="en-US"/>
              <a:t>Page </a:t>
            </a:r>
            <a:fld id="{47A7FEEB-9CD2-43FE-843C-C5350BEACB45}" type="slidenum">
              <a:rPr lang="en-US" smtClean="0"/>
              <a:pPr/>
              <a:t>10</a:t>
            </a:fld>
            <a:endParaRPr lang="en-US"/>
          </a:p>
        </p:txBody>
      </p:sp>
    </p:spTree>
    <p:extLst>
      <p:ext uri="{BB962C8B-B14F-4D97-AF65-F5344CB8AC3E}">
        <p14:creationId xmlns:p14="http://schemas.microsoft.com/office/powerpoint/2010/main" val="11534537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154113" y="701675"/>
            <a:ext cx="4624387" cy="3467100"/>
          </a:xfrm>
        </p:spPr>
      </p:sp>
      <p:sp>
        <p:nvSpPr>
          <p:cNvPr id="3" name="Notizenplatzhalter 2"/>
          <p:cNvSpPr>
            <a:spLocks noGrp="1"/>
          </p:cNvSpPr>
          <p:nvPr>
            <p:ph type="body" idx="1"/>
          </p:nvPr>
        </p:nvSpPr>
        <p:spPr/>
        <p:txBody>
          <a:bodyPr/>
          <a:lstStyle/>
          <a:p>
            <a:r>
              <a:rPr lang="de-DE" dirty="0"/>
              <a:t>Insert Scenario </a:t>
            </a:r>
            <a:r>
              <a:rPr lang="de-DE" dirty="0" err="1"/>
              <a:t>overview</a:t>
            </a:r>
            <a:endParaRPr lang="de-DE" dirty="0"/>
          </a:p>
        </p:txBody>
      </p:sp>
      <p:sp>
        <p:nvSpPr>
          <p:cNvPr id="4" name="Kopfzeilenplatzhalter 3"/>
          <p:cNvSpPr>
            <a:spLocks noGrp="1"/>
          </p:cNvSpPr>
          <p:nvPr>
            <p:ph type="hdr" idx="10"/>
          </p:nvPr>
        </p:nvSpPr>
        <p:spPr/>
        <p:txBody>
          <a:bodyPr/>
          <a:lstStyle/>
          <a:p>
            <a:r>
              <a:rPr lang="en-US"/>
              <a:t>doc.: IEEE 802.11-yy/xxxxr0</a:t>
            </a:r>
          </a:p>
        </p:txBody>
      </p:sp>
      <p:sp>
        <p:nvSpPr>
          <p:cNvPr id="5" name="Datumsplatzhalter 4"/>
          <p:cNvSpPr>
            <a:spLocks noGrp="1"/>
          </p:cNvSpPr>
          <p:nvPr>
            <p:ph type="dt" idx="11"/>
          </p:nvPr>
        </p:nvSpPr>
        <p:spPr/>
        <p:txBody>
          <a:bodyPr/>
          <a:lstStyle/>
          <a:p>
            <a:r>
              <a:rPr lang="en-US"/>
              <a:t>Month Year</a:t>
            </a:r>
          </a:p>
        </p:txBody>
      </p:sp>
      <p:sp>
        <p:nvSpPr>
          <p:cNvPr id="6" name="Fußzeilenplatzhalter 5"/>
          <p:cNvSpPr>
            <a:spLocks noGrp="1"/>
          </p:cNvSpPr>
          <p:nvPr>
            <p:ph type="ftr" idx="12"/>
          </p:nvPr>
        </p:nvSpPr>
        <p:spPr/>
        <p:txBody>
          <a:bodyPr/>
          <a:lstStyle/>
          <a:p>
            <a:r>
              <a:rPr lang="en-US"/>
              <a:t>John Doe, Some Company</a:t>
            </a:r>
          </a:p>
        </p:txBody>
      </p:sp>
      <p:sp>
        <p:nvSpPr>
          <p:cNvPr id="7" name="Foliennummernplatzhalter 6"/>
          <p:cNvSpPr>
            <a:spLocks noGrp="1"/>
          </p:cNvSpPr>
          <p:nvPr>
            <p:ph type="sldNum" idx="13"/>
          </p:nvPr>
        </p:nvSpPr>
        <p:spPr/>
        <p:txBody>
          <a:bodyPr/>
          <a:lstStyle/>
          <a:p>
            <a:r>
              <a:rPr lang="en-US"/>
              <a:t>Page </a:t>
            </a:r>
            <a:fld id="{47A7FEEB-9CD2-43FE-843C-C5350BEACB45}" type="slidenum">
              <a:rPr lang="en-US" smtClean="0"/>
              <a:pPr/>
              <a:t>11</a:t>
            </a:fld>
            <a:endParaRPr lang="en-US"/>
          </a:p>
        </p:txBody>
      </p:sp>
    </p:spTree>
    <p:extLst>
      <p:ext uri="{BB962C8B-B14F-4D97-AF65-F5344CB8AC3E}">
        <p14:creationId xmlns:p14="http://schemas.microsoft.com/office/powerpoint/2010/main" val="40925586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154113" y="701675"/>
            <a:ext cx="4624387" cy="3467100"/>
          </a:xfrm>
        </p:spPr>
      </p:sp>
      <p:sp>
        <p:nvSpPr>
          <p:cNvPr id="3" name="Notizenplatzhalter 2"/>
          <p:cNvSpPr>
            <a:spLocks noGrp="1"/>
          </p:cNvSpPr>
          <p:nvPr>
            <p:ph type="body" idx="1"/>
          </p:nvPr>
        </p:nvSpPr>
        <p:spPr/>
        <p:txBody>
          <a:bodyPr/>
          <a:lstStyle/>
          <a:p>
            <a:pPr marL="0" marR="0" lvl="0" indent="0" algn="l" defTabSz="449263" rtl="0" eaLnBrk="0" fontAlgn="base" latinLnBrk="0" hangingPunct="0">
              <a:lnSpc>
                <a:spcPct val="100000"/>
              </a:lnSpc>
              <a:spcBef>
                <a:spcPct val="30000"/>
              </a:spcBef>
              <a:spcAft>
                <a:spcPct val="0"/>
              </a:spcAft>
              <a:buClr>
                <a:srgbClr val="000000"/>
              </a:buClr>
              <a:buSzPct val="100000"/>
              <a:buFont typeface="Times New Roman" pitchFamily="16" charset="0"/>
              <a:buNone/>
              <a:tabLst/>
              <a:defRPr/>
            </a:pPr>
            <a:r>
              <a:rPr lang="de-DE" dirty="0"/>
              <a:t>Insert Scenario </a:t>
            </a:r>
            <a:r>
              <a:rPr lang="de-DE" dirty="0" err="1"/>
              <a:t>overview</a:t>
            </a:r>
            <a:endParaRPr lang="de-DE" dirty="0"/>
          </a:p>
          <a:p>
            <a:endParaRPr lang="de-DE" dirty="0"/>
          </a:p>
        </p:txBody>
      </p:sp>
      <p:sp>
        <p:nvSpPr>
          <p:cNvPr id="4" name="Kopfzeilenplatzhalter 3"/>
          <p:cNvSpPr>
            <a:spLocks noGrp="1"/>
          </p:cNvSpPr>
          <p:nvPr>
            <p:ph type="hdr" idx="10"/>
          </p:nvPr>
        </p:nvSpPr>
        <p:spPr/>
        <p:txBody>
          <a:bodyPr/>
          <a:lstStyle/>
          <a:p>
            <a:r>
              <a:rPr lang="en-US"/>
              <a:t>doc.: IEEE 802.11-yy/xxxxr0</a:t>
            </a:r>
          </a:p>
        </p:txBody>
      </p:sp>
      <p:sp>
        <p:nvSpPr>
          <p:cNvPr id="5" name="Datumsplatzhalter 4"/>
          <p:cNvSpPr>
            <a:spLocks noGrp="1"/>
          </p:cNvSpPr>
          <p:nvPr>
            <p:ph type="dt" idx="11"/>
          </p:nvPr>
        </p:nvSpPr>
        <p:spPr/>
        <p:txBody>
          <a:bodyPr/>
          <a:lstStyle/>
          <a:p>
            <a:r>
              <a:rPr lang="en-US"/>
              <a:t>Month Year</a:t>
            </a:r>
          </a:p>
        </p:txBody>
      </p:sp>
      <p:sp>
        <p:nvSpPr>
          <p:cNvPr id="6" name="Fußzeilenplatzhalter 5"/>
          <p:cNvSpPr>
            <a:spLocks noGrp="1"/>
          </p:cNvSpPr>
          <p:nvPr>
            <p:ph type="ftr" idx="12"/>
          </p:nvPr>
        </p:nvSpPr>
        <p:spPr/>
        <p:txBody>
          <a:bodyPr/>
          <a:lstStyle/>
          <a:p>
            <a:r>
              <a:rPr lang="en-US"/>
              <a:t>John Doe, Some Company</a:t>
            </a:r>
          </a:p>
        </p:txBody>
      </p:sp>
      <p:sp>
        <p:nvSpPr>
          <p:cNvPr id="7" name="Foliennummernplatzhalter 6"/>
          <p:cNvSpPr>
            <a:spLocks noGrp="1"/>
          </p:cNvSpPr>
          <p:nvPr>
            <p:ph type="sldNum" idx="13"/>
          </p:nvPr>
        </p:nvSpPr>
        <p:spPr/>
        <p:txBody>
          <a:bodyPr/>
          <a:lstStyle/>
          <a:p>
            <a:r>
              <a:rPr lang="en-US"/>
              <a:t>Page </a:t>
            </a:r>
            <a:fld id="{47A7FEEB-9CD2-43FE-843C-C5350BEACB45}" type="slidenum">
              <a:rPr lang="en-US" smtClean="0"/>
              <a:pPr/>
              <a:t>12</a:t>
            </a:fld>
            <a:endParaRPr lang="en-US"/>
          </a:p>
        </p:txBody>
      </p:sp>
    </p:spTree>
    <p:extLst>
      <p:ext uri="{BB962C8B-B14F-4D97-AF65-F5344CB8AC3E}">
        <p14:creationId xmlns:p14="http://schemas.microsoft.com/office/powerpoint/2010/main" val="38504898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154113" y="701675"/>
            <a:ext cx="4624387" cy="3467100"/>
          </a:xfrm>
        </p:spPr>
      </p:sp>
      <p:sp>
        <p:nvSpPr>
          <p:cNvPr id="3" name="Notizenplatzhalter 2"/>
          <p:cNvSpPr>
            <a:spLocks noGrp="1"/>
          </p:cNvSpPr>
          <p:nvPr>
            <p:ph type="body" idx="1"/>
          </p:nvPr>
        </p:nvSpPr>
        <p:spPr/>
        <p:txBody>
          <a:bodyPr/>
          <a:lstStyle/>
          <a:p>
            <a:r>
              <a:rPr lang="de-DE" dirty="0" err="1"/>
              <a:t>Compare</a:t>
            </a:r>
            <a:r>
              <a:rPr lang="de-DE" baseline="0" dirty="0"/>
              <a:t> </a:t>
            </a:r>
            <a:r>
              <a:rPr lang="de-DE" baseline="0" dirty="0" err="1"/>
              <a:t>to</a:t>
            </a:r>
            <a:r>
              <a:rPr lang="de-DE" baseline="0" dirty="0"/>
              <a:t> </a:t>
            </a:r>
            <a:r>
              <a:rPr lang="de-DE" baseline="0" dirty="0" err="1"/>
              <a:t>slide</a:t>
            </a:r>
            <a:r>
              <a:rPr lang="de-DE" baseline="0" dirty="0"/>
              <a:t> 11 (AWGN): </a:t>
            </a:r>
            <a:r>
              <a:rPr lang="de-DE" baseline="0" dirty="0" err="1"/>
              <a:t>Barely</a:t>
            </a:r>
            <a:r>
              <a:rPr lang="de-DE" baseline="0" dirty="0"/>
              <a:t> a </a:t>
            </a:r>
            <a:r>
              <a:rPr lang="de-DE" baseline="0" dirty="0" err="1"/>
              <a:t>difference</a:t>
            </a:r>
            <a:r>
              <a:rPr lang="de-DE" baseline="0" dirty="0"/>
              <a:t> (but </a:t>
            </a:r>
            <a:r>
              <a:rPr lang="de-DE" baseline="0" dirty="0" err="1"/>
              <a:t>there</a:t>
            </a:r>
            <a:r>
              <a:rPr lang="de-DE" baseline="0" dirty="0"/>
              <a:t> </a:t>
            </a:r>
            <a:r>
              <a:rPr lang="de-DE" baseline="0" dirty="0" err="1"/>
              <a:t>is</a:t>
            </a:r>
            <a:r>
              <a:rPr lang="de-DE" baseline="0" dirty="0"/>
              <a:t> </a:t>
            </a:r>
            <a:r>
              <a:rPr lang="de-DE" baseline="0" dirty="0" err="1"/>
              <a:t>one</a:t>
            </a:r>
            <a:r>
              <a:rPr lang="de-DE" baseline="0" dirty="0"/>
              <a:t>)</a:t>
            </a:r>
            <a:endParaRPr lang="de-DE" dirty="0"/>
          </a:p>
        </p:txBody>
      </p:sp>
      <p:sp>
        <p:nvSpPr>
          <p:cNvPr id="4" name="Kopfzeilenplatzhalter 3"/>
          <p:cNvSpPr>
            <a:spLocks noGrp="1"/>
          </p:cNvSpPr>
          <p:nvPr>
            <p:ph type="hdr" idx="10"/>
          </p:nvPr>
        </p:nvSpPr>
        <p:spPr/>
        <p:txBody>
          <a:bodyPr/>
          <a:lstStyle/>
          <a:p>
            <a:r>
              <a:rPr lang="en-US"/>
              <a:t>doc.: IEEE 802.11-yy/xxxxr0</a:t>
            </a:r>
          </a:p>
        </p:txBody>
      </p:sp>
      <p:sp>
        <p:nvSpPr>
          <p:cNvPr id="5" name="Datumsplatzhalter 4"/>
          <p:cNvSpPr>
            <a:spLocks noGrp="1"/>
          </p:cNvSpPr>
          <p:nvPr>
            <p:ph type="dt" idx="11"/>
          </p:nvPr>
        </p:nvSpPr>
        <p:spPr/>
        <p:txBody>
          <a:bodyPr/>
          <a:lstStyle/>
          <a:p>
            <a:r>
              <a:rPr lang="en-US"/>
              <a:t>Month Year</a:t>
            </a:r>
          </a:p>
        </p:txBody>
      </p:sp>
      <p:sp>
        <p:nvSpPr>
          <p:cNvPr id="6" name="Fußzeilenplatzhalter 5"/>
          <p:cNvSpPr>
            <a:spLocks noGrp="1"/>
          </p:cNvSpPr>
          <p:nvPr>
            <p:ph type="ftr" idx="12"/>
          </p:nvPr>
        </p:nvSpPr>
        <p:spPr/>
        <p:txBody>
          <a:bodyPr/>
          <a:lstStyle/>
          <a:p>
            <a:r>
              <a:rPr lang="en-US"/>
              <a:t>John Doe, Some Company</a:t>
            </a:r>
          </a:p>
        </p:txBody>
      </p:sp>
      <p:sp>
        <p:nvSpPr>
          <p:cNvPr id="7" name="Foliennummernplatzhalter 6"/>
          <p:cNvSpPr>
            <a:spLocks noGrp="1"/>
          </p:cNvSpPr>
          <p:nvPr>
            <p:ph type="sldNum" idx="13"/>
          </p:nvPr>
        </p:nvSpPr>
        <p:spPr/>
        <p:txBody>
          <a:bodyPr/>
          <a:lstStyle/>
          <a:p>
            <a:r>
              <a:rPr lang="en-US"/>
              <a:t>Page </a:t>
            </a:r>
            <a:fld id="{47A7FEEB-9CD2-43FE-843C-C5350BEACB45}" type="slidenum">
              <a:rPr lang="en-US" smtClean="0"/>
              <a:pPr/>
              <a:t>13</a:t>
            </a:fld>
            <a:endParaRPr lang="en-US"/>
          </a:p>
        </p:txBody>
      </p:sp>
    </p:spTree>
    <p:extLst>
      <p:ext uri="{BB962C8B-B14F-4D97-AF65-F5344CB8AC3E}">
        <p14:creationId xmlns:p14="http://schemas.microsoft.com/office/powerpoint/2010/main" val="31031061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154113" y="701675"/>
            <a:ext cx="4624387" cy="3467100"/>
          </a:xfrm>
        </p:spPr>
      </p:sp>
      <p:sp>
        <p:nvSpPr>
          <p:cNvPr id="3" name="Notizenplatzhalter 2"/>
          <p:cNvSpPr>
            <a:spLocks noGrp="1"/>
          </p:cNvSpPr>
          <p:nvPr>
            <p:ph type="body" idx="1"/>
          </p:nvPr>
        </p:nvSpPr>
        <p:spPr/>
        <p:txBody>
          <a:bodyPr/>
          <a:lstStyle/>
          <a:p>
            <a:r>
              <a:rPr lang="de-DE" dirty="0" err="1"/>
              <a:t>Compare</a:t>
            </a:r>
            <a:r>
              <a:rPr lang="de-DE" baseline="0" dirty="0"/>
              <a:t> </a:t>
            </a:r>
            <a:r>
              <a:rPr lang="de-DE" baseline="0" dirty="0" err="1"/>
              <a:t>to</a:t>
            </a:r>
            <a:r>
              <a:rPr lang="de-DE" baseline="0" dirty="0"/>
              <a:t> </a:t>
            </a:r>
            <a:r>
              <a:rPr lang="de-DE" baseline="0" dirty="0" err="1"/>
              <a:t>slide</a:t>
            </a:r>
            <a:r>
              <a:rPr lang="de-DE" baseline="0" dirty="0"/>
              <a:t> 11 (AWGN): </a:t>
            </a:r>
            <a:r>
              <a:rPr lang="de-DE" baseline="0" dirty="0" err="1"/>
              <a:t>Barely</a:t>
            </a:r>
            <a:r>
              <a:rPr lang="de-DE" baseline="0" dirty="0"/>
              <a:t> a </a:t>
            </a:r>
            <a:r>
              <a:rPr lang="de-DE" baseline="0" dirty="0" err="1"/>
              <a:t>difference</a:t>
            </a:r>
            <a:r>
              <a:rPr lang="de-DE" baseline="0" dirty="0"/>
              <a:t> (but </a:t>
            </a:r>
            <a:r>
              <a:rPr lang="de-DE" baseline="0" dirty="0" err="1"/>
              <a:t>there</a:t>
            </a:r>
            <a:r>
              <a:rPr lang="de-DE" baseline="0" dirty="0"/>
              <a:t> </a:t>
            </a:r>
            <a:r>
              <a:rPr lang="de-DE" baseline="0" dirty="0" err="1"/>
              <a:t>is</a:t>
            </a:r>
            <a:r>
              <a:rPr lang="de-DE" baseline="0" dirty="0"/>
              <a:t> </a:t>
            </a:r>
            <a:r>
              <a:rPr lang="de-DE" baseline="0" dirty="0" err="1"/>
              <a:t>one</a:t>
            </a:r>
            <a:r>
              <a:rPr lang="de-DE" baseline="0" dirty="0"/>
              <a:t>)</a:t>
            </a:r>
            <a:endParaRPr lang="de-DE" dirty="0"/>
          </a:p>
        </p:txBody>
      </p:sp>
      <p:sp>
        <p:nvSpPr>
          <p:cNvPr id="4" name="Kopfzeilenplatzhalter 3"/>
          <p:cNvSpPr>
            <a:spLocks noGrp="1"/>
          </p:cNvSpPr>
          <p:nvPr>
            <p:ph type="hdr" idx="10"/>
          </p:nvPr>
        </p:nvSpPr>
        <p:spPr/>
        <p:txBody>
          <a:bodyPr/>
          <a:lstStyle/>
          <a:p>
            <a:r>
              <a:rPr lang="en-US"/>
              <a:t>doc.: IEEE 802.11-yy/xxxxr0</a:t>
            </a:r>
          </a:p>
        </p:txBody>
      </p:sp>
      <p:sp>
        <p:nvSpPr>
          <p:cNvPr id="5" name="Datumsplatzhalter 4"/>
          <p:cNvSpPr>
            <a:spLocks noGrp="1"/>
          </p:cNvSpPr>
          <p:nvPr>
            <p:ph type="dt" idx="11"/>
          </p:nvPr>
        </p:nvSpPr>
        <p:spPr/>
        <p:txBody>
          <a:bodyPr/>
          <a:lstStyle/>
          <a:p>
            <a:r>
              <a:rPr lang="en-US"/>
              <a:t>Month Year</a:t>
            </a:r>
          </a:p>
        </p:txBody>
      </p:sp>
      <p:sp>
        <p:nvSpPr>
          <p:cNvPr id="6" name="Fußzeilenplatzhalter 5"/>
          <p:cNvSpPr>
            <a:spLocks noGrp="1"/>
          </p:cNvSpPr>
          <p:nvPr>
            <p:ph type="ftr" idx="12"/>
          </p:nvPr>
        </p:nvSpPr>
        <p:spPr/>
        <p:txBody>
          <a:bodyPr/>
          <a:lstStyle/>
          <a:p>
            <a:r>
              <a:rPr lang="en-US"/>
              <a:t>John Doe, Some Company</a:t>
            </a:r>
          </a:p>
        </p:txBody>
      </p:sp>
      <p:sp>
        <p:nvSpPr>
          <p:cNvPr id="7" name="Foliennummernplatzhalter 6"/>
          <p:cNvSpPr>
            <a:spLocks noGrp="1"/>
          </p:cNvSpPr>
          <p:nvPr>
            <p:ph type="sldNum" idx="13"/>
          </p:nvPr>
        </p:nvSpPr>
        <p:spPr/>
        <p:txBody>
          <a:bodyPr/>
          <a:lstStyle/>
          <a:p>
            <a:r>
              <a:rPr lang="en-US"/>
              <a:t>Page </a:t>
            </a:r>
            <a:fld id="{47A7FEEB-9CD2-43FE-843C-C5350BEACB45}" type="slidenum">
              <a:rPr lang="en-US" smtClean="0"/>
              <a:pPr/>
              <a:t>14</a:t>
            </a:fld>
            <a:endParaRPr lang="en-US"/>
          </a:p>
        </p:txBody>
      </p:sp>
    </p:spTree>
    <p:extLst>
      <p:ext uri="{BB962C8B-B14F-4D97-AF65-F5344CB8AC3E}">
        <p14:creationId xmlns:p14="http://schemas.microsoft.com/office/powerpoint/2010/main" val="38735044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154113" y="701675"/>
            <a:ext cx="4624387" cy="3467100"/>
          </a:xfrm>
        </p:spPr>
      </p:sp>
      <p:sp>
        <p:nvSpPr>
          <p:cNvPr id="3" name="Notizenplatzhalter 2"/>
          <p:cNvSpPr>
            <a:spLocks noGrp="1"/>
          </p:cNvSpPr>
          <p:nvPr>
            <p:ph type="body" idx="1"/>
          </p:nvPr>
        </p:nvSpPr>
        <p:spPr/>
        <p:txBody>
          <a:bodyPr/>
          <a:lstStyle/>
          <a:p>
            <a:r>
              <a:rPr lang="de-DE" dirty="0" err="1"/>
              <a:t>Compare</a:t>
            </a:r>
            <a:r>
              <a:rPr lang="de-DE" baseline="0" dirty="0"/>
              <a:t> </a:t>
            </a:r>
            <a:r>
              <a:rPr lang="de-DE" baseline="0" dirty="0" err="1"/>
              <a:t>to</a:t>
            </a:r>
            <a:r>
              <a:rPr lang="de-DE" baseline="0" dirty="0"/>
              <a:t> </a:t>
            </a:r>
            <a:r>
              <a:rPr lang="de-DE" baseline="0" dirty="0" err="1"/>
              <a:t>slide</a:t>
            </a:r>
            <a:r>
              <a:rPr lang="de-DE" baseline="0" dirty="0"/>
              <a:t> 11 (AWGN): </a:t>
            </a:r>
            <a:r>
              <a:rPr lang="de-DE" baseline="0" dirty="0" err="1"/>
              <a:t>Barely</a:t>
            </a:r>
            <a:r>
              <a:rPr lang="de-DE" baseline="0" dirty="0"/>
              <a:t> a </a:t>
            </a:r>
            <a:r>
              <a:rPr lang="de-DE" baseline="0" dirty="0" err="1"/>
              <a:t>difference</a:t>
            </a:r>
            <a:r>
              <a:rPr lang="de-DE" baseline="0" dirty="0"/>
              <a:t> (but </a:t>
            </a:r>
            <a:r>
              <a:rPr lang="de-DE" baseline="0" dirty="0" err="1"/>
              <a:t>there</a:t>
            </a:r>
            <a:r>
              <a:rPr lang="de-DE" baseline="0" dirty="0"/>
              <a:t> </a:t>
            </a:r>
            <a:r>
              <a:rPr lang="de-DE" baseline="0" dirty="0" err="1"/>
              <a:t>is</a:t>
            </a:r>
            <a:r>
              <a:rPr lang="de-DE" baseline="0" dirty="0"/>
              <a:t> </a:t>
            </a:r>
            <a:r>
              <a:rPr lang="de-DE" baseline="0" dirty="0" err="1"/>
              <a:t>one</a:t>
            </a:r>
            <a:r>
              <a:rPr lang="de-DE" baseline="0" dirty="0"/>
              <a:t>)</a:t>
            </a:r>
            <a:endParaRPr lang="de-DE" dirty="0"/>
          </a:p>
        </p:txBody>
      </p:sp>
      <p:sp>
        <p:nvSpPr>
          <p:cNvPr id="4" name="Kopfzeilenplatzhalter 3"/>
          <p:cNvSpPr>
            <a:spLocks noGrp="1"/>
          </p:cNvSpPr>
          <p:nvPr>
            <p:ph type="hdr" idx="10"/>
          </p:nvPr>
        </p:nvSpPr>
        <p:spPr/>
        <p:txBody>
          <a:bodyPr/>
          <a:lstStyle/>
          <a:p>
            <a:r>
              <a:rPr lang="en-US"/>
              <a:t>doc.: IEEE 802.11-yy/xxxxr0</a:t>
            </a:r>
          </a:p>
        </p:txBody>
      </p:sp>
      <p:sp>
        <p:nvSpPr>
          <p:cNvPr id="5" name="Datumsplatzhalter 4"/>
          <p:cNvSpPr>
            <a:spLocks noGrp="1"/>
          </p:cNvSpPr>
          <p:nvPr>
            <p:ph type="dt" idx="11"/>
          </p:nvPr>
        </p:nvSpPr>
        <p:spPr/>
        <p:txBody>
          <a:bodyPr/>
          <a:lstStyle/>
          <a:p>
            <a:r>
              <a:rPr lang="en-US"/>
              <a:t>Month Year</a:t>
            </a:r>
          </a:p>
        </p:txBody>
      </p:sp>
      <p:sp>
        <p:nvSpPr>
          <p:cNvPr id="6" name="Fußzeilenplatzhalter 5"/>
          <p:cNvSpPr>
            <a:spLocks noGrp="1"/>
          </p:cNvSpPr>
          <p:nvPr>
            <p:ph type="ftr" idx="12"/>
          </p:nvPr>
        </p:nvSpPr>
        <p:spPr/>
        <p:txBody>
          <a:bodyPr/>
          <a:lstStyle/>
          <a:p>
            <a:r>
              <a:rPr lang="en-US"/>
              <a:t>John Doe, Some Company</a:t>
            </a:r>
          </a:p>
        </p:txBody>
      </p:sp>
      <p:sp>
        <p:nvSpPr>
          <p:cNvPr id="7" name="Foliennummernplatzhalter 6"/>
          <p:cNvSpPr>
            <a:spLocks noGrp="1"/>
          </p:cNvSpPr>
          <p:nvPr>
            <p:ph type="sldNum" idx="13"/>
          </p:nvPr>
        </p:nvSpPr>
        <p:spPr/>
        <p:txBody>
          <a:bodyPr/>
          <a:lstStyle/>
          <a:p>
            <a:r>
              <a:rPr lang="en-US"/>
              <a:t>Page </a:t>
            </a:r>
            <a:fld id="{47A7FEEB-9CD2-43FE-843C-C5350BEACB45}" type="slidenum">
              <a:rPr lang="en-US" smtClean="0"/>
              <a:pPr/>
              <a:t>15</a:t>
            </a:fld>
            <a:endParaRPr lang="en-US"/>
          </a:p>
        </p:txBody>
      </p:sp>
    </p:spTree>
    <p:extLst>
      <p:ext uri="{BB962C8B-B14F-4D97-AF65-F5344CB8AC3E}">
        <p14:creationId xmlns:p14="http://schemas.microsoft.com/office/powerpoint/2010/main" val="12563983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154113" y="701675"/>
            <a:ext cx="4624387" cy="3467100"/>
          </a:xfrm>
        </p:spPr>
      </p:sp>
      <p:sp>
        <p:nvSpPr>
          <p:cNvPr id="3" name="Notizenplatzhalter 2"/>
          <p:cNvSpPr>
            <a:spLocks noGrp="1"/>
          </p:cNvSpPr>
          <p:nvPr>
            <p:ph type="body" idx="1"/>
          </p:nvPr>
        </p:nvSpPr>
        <p:spPr/>
        <p:txBody>
          <a:bodyPr/>
          <a:lstStyle/>
          <a:p>
            <a:r>
              <a:rPr lang="de-DE" dirty="0" err="1"/>
              <a:t>Compare</a:t>
            </a:r>
            <a:r>
              <a:rPr lang="de-DE" baseline="0" dirty="0"/>
              <a:t> </a:t>
            </a:r>
            <a:r>
              <a:rPr lang="de-DE" baseline="0" dirty="0" err="1"/>
              <a:t>to</a:t>
            </a:r>
            <a:r>
              <a:rPr lang="de-DE" baseline="0" dirty="0"/>
              <a:t> </a:t>
            </a:r>
            <a:r>
              <a:rPr lang="de-DE" baseline="0" dirty="0" err="1"/>
              <a:t>slide</a:t>
            </a:r>
            <a:r>
              <a:rPr lang="de-DE" baseline="0" dirty="0"/>
              <a:t> 11 (AWGN): </a:t>
            </a:r>
            <a:r>
              <a:rPr lang="de-DE" baseline="0" dirty="0" err="1"/>
              <a:t>Barely</a:t>
            </a:r>
            <a:r>
              <a:rPr lang="de-DE" baseline="0" dirty="0"/>
              <a:t> a </a:t>
            </a:r>
            <a:r>
              <a:rPr lang="de-DE" baseline="0" dirty="0" err="1"/>
              <a:t>difference</a:t>
            </a:r>
            <a:r>
              <a:rPr lang="de-DE" baseline="0" dirty="0"/>
              <a:t> (but </a:t>
            </a:r>
            <a:r>
              <a:rPr lang="de-DE" baseline="0" dirty="0" err="1"/>
              <a:t>there</a:t>
            </a:r>
            <a:r>
              <a:rPr lang="de-DE" baseline="0" dirty="0"/>
              <a:t> </a:t>
            </a:r>
            <a:r>
              <a:rPr lang="de-DE" baseline="0" dirty="0" err="1"/>
              <a:t>is</a:t>
            </a:r>
            <a:r>
              <a:rPr lang="de-DE" baseline="0" dirty="0"/>
              <a:t> </a:t>
            </a:r>
            <a:r>
              <a:rPr lang="de-DE" baseline="0" dirty="0" err="1"/>
              <a:t>one</a:t>
            </a:r>
            <a:r>
              <a:rPr lang="de-DE" baseline="0" dirty="0"/>
              <a:t>)</a:t>
            </a:r>
            <a:endParaRPr lang="de-DE" dirty="0"/>
          </a:p>
        </p:txBody>
      </p:sp>
      <p:sp>
        <p:nvSpPr>
          <p:cNvPr id="4" name="Kopfzeilenplatzhalter 3"/>
          <p:cNvSpPr>
            <a:spLocks noGrp="1"/>
          </p:cNvSpPr>
          <p:nvPr>
            <p:ph type="hdr" idx="10"/>
          </p:nvPr>
        </p:nvSpPr>
        <p:spPr/>
        <p:txBody>
          <a:bodyPr/>
          <a:lstStyle/>
          <a:p>
            <a:r>
              <a:rPr lang="en-US"/>
              <a:t>doc.: IEEE 802.11-yy/xxxxr0</a:t>
            </a:r>
          </a:p>
        </p:txBody>
      </p:sp>
      <p:sp>
        <p:nvSpPr>
          <p:cNvPr id="5" name="Datumsplatzhalter 4"/>
          <p:cNvSpPr>
            <a:spLocks noGrp="1"/>
          </p:cNvSpPr>
          <p:nvPr>
            <p:ph type="dt" idx="11"/>
          </p:nvPr>
        </p:nvSpPr>
        <p:spPr/>
        <p:txBody>
          <a:bodyPr/>
          <a:lstStyle/>
          <a:p>
            <a:r>
              <a:rPr lang="en-US"/>
              <a:t>Month Year</a:t>
            </a:r>
          </a:p>
        </p:txBody>
      </p:sp>
      <p:sp>
        <p:nvSpPr>
          <p:cNvPr id="6" name="Fußzeilenplatzhalter 5"/>
          <p:cNvSpPr>
            <a:spLocks noGrp="1"/>
          </p:cNvSpPr>
          <p:nvPr>
            <p:ph type="ftr" idx="12"/>
          </p:nvPr>
        </p:nvSpPr>
        <p:spPr/>
        <p:txBody>
          <a:bodyPr/>
          <a:lstStyle/>
          <a:p>
            <a:r>
              <a:rPr lang="en-US"/>
              <a:t>John Doe, Some Company</a:t>
            </a:r>
          </a:p>
        </p:txBody>
      </p:sp>
      <p:sp>
        <p:nvSpPr>
          <p:cNvPr id="7" name="Foliennummernplatzhalter 6"/>
          <p:cNvSpPr>
            <a:spLocks noGrp="1"/>
          </p:cNvSpPr>
          <p:nvPr>
            <p:ph type="sldNum" idx="13"/>
          </p:nvPr>
        </p:nvSpPr>
        <p:spPr/>
        <p:txBody>
          <a:bodyPr/>
          <a:lstStyle/>
          <a:p>
            <a:r>
              <a:rPr lang="en-US"/>
              <a:t>Page </a:t>
            </a:r>
            <a:fld id="{47A7FEEB-9CD2-43FE-843C-C5350BEACB45}" type="slidenum">
              <a:rPr lang="en-US" smtClean="0"/>
              <a:pPr/>
              <a:t>16</a:t>
            </a:fld>
            <a:endParaRPr lang="en-US"/>
          </a:p>
        </p:txBody>
      </p:sp>
    </p:spTree>
    <p:extLst>
      <p:ext uri="{BB962C8B-B14F-4D97-AF65-F5344CB8AC3E}">
        <p14:creationId xmlns:p14="http://schemas.microsoft.com/office/powerpoint/2010/main" val="14207357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de-DE"/>
              <a:t>Titelmasterformat durch Klicken bearbeiten</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a:t>Formatvorlage des Untertitelmasters durch Klicken bearbeiten</a:t>
            </a:r>
            <a:endParaRPr lang="en-GB"/>
          </a:p>
        </p:txBody>
      </p:sp>
      <p:sp>
        <p:nvSpPr>
          <p:cNvPr id="4" name="Date Placeholder 3"/>
          <p:cNvSpPr>
            <a:spLocks noGrp="1"/>
          </p:cNvSpPr>
          <p:nvPr>
            <p:ph type="dt" idx="10"/>
          </p:nvPr>
        </p:nvSpPr>
        <p:spPr/>
        <p:txBody>
          <a:bodyPr/>
          <a:lstStyle>
            <a:lvl1pPr>
              <a:defRPr/>
            </a:lvl1pPr>
          </a:lstStyle>
          <a:p>
            <a:r>
              <a:rPr lang="en-US" altLang="ko-KR" smtClean="0"/>
              <a:t>July 2018</a:t>
            </a:r>
            <a:endParaRPr lang="en-GB" dirty="0"/>
          </a:p>
        </p:txBody>
      </p:sp>
      <p:sp>
        <p:nvSpPr>
          <p:cNvPr id="5" name="Footer Placeholder 4"/>
          <p:cNvSpPr>
            <a:spLocks noGrp="1"/>
          </p:cNvSpPr>
          <p:nvPr>
            <p:ph type="ftr" idx="11"/>
          </p:nvPr>
        </p:nvSpPr>
        <p:spPr/>
        <p:txBody>
          <a:bodyPr/>
          <a:lstStyle>
            <a:lvl1pPr>
              <a:defRPr/>
            </a:lvl1pPr>
          </a:lstStyle>
          <a:p>
            <a:r>
              <a:rPr lang="de-DE" smtClean="0"/>
              <a:t>HHI and ETRI</a:t>
            </a:r>
            <a:endParaRPr lang="en-GB"/>
          </a:p>
        </p:txBody>
      </p:sp>
      <p:sp>
        <p:nvSpPr>
          <p:cNvPr id="6" name="Slide Number Placeholder 5"/>
          <p:cNvSpPr>
            <a:spLocks noGrp="1"/>
          </p:cNvSpPr>
          <p:nvPr>
            <p:ph type="sldNum" idx="12"/>
          </p:nvPr>
        </p:nvSpPr>
        <p:spPr/>
        <p:txBody>
          <a:bodyPr/>
          <a:lstStyle>
            <a:lvl1pPr>
              <a:defRPr/>
            </a:lvl1pPr>
          </a:lstStyle>
          <a:p>
            <a:r>
              <a:rPr lang="en-GB"/>
              <a:t>Slide </a:t>
            </a:r>
            <a:fld id="{DE40C9FC-4879-4F20-9ECA-A574A90476B7}" type="slidenum">
              <a:rPr lang="en-GB"/>
              <a:pPr/>
              <a:t>‹Nr.›</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85800" y="378281"/>
            <a:ext cx="1600200" cy="215444"/>
          </a:xfrm>
          <a:prstGeom prst="rect">
            <a:avLst/>
          </a:prstGeom>
        </p:spPr>
        <p:txBody>
          <a:bodyPr/>
          <a:lstStyle>
            <a:lvl1pPr>
              <a:defRPr/>
            </a:lvl1pPr>
          </a:lstStyle>
          <a:p>
            <a:r>
              <a:rPr lang="en-US" altLang="ko-KR" smtClean="0"/>
              <a:t>July 2018</a:t>
            </a:r>
            <a:endParaRPr lang="en-US" altLang="zh-CN" dirty="0"/>
          </a:p>
        </p:txBody>
      </p:sp>
      <p:sp>
        <p:nvSpPr>
          <p:cNvPr id="4" name="灯片编号占位符 3"/>
          <p:cNvSpPr>
            <a:spLocks noGrp="1"/>
          </p:cNvSpPr>
          <p:nvPr>
            <p:ph type="sldNum" sz="quarter" idx="12"/>
          </p:nvPr>
        </p:nvSpPr>
        <p:spPr>
          <a:xfrm>
            <a:off x="4344988" y="6475413"/>
            <a:ext cx="530225" cy="182562"/>
          </a:xfrm>
          <a:prstGeom prst="rect">
            <a:avLst/>
          </a:prstGeom>
        </p:spPr>
        <p:txBody>
          <a:bodyPr/>
          <a:lstStyle>
            <a:lvl1pPr>
              <a:defRPr/>
            </a:lvl1pPr>
          </a:lstStyle>
          <a:p>
            <a:r>
              <a:rPr lang="en-US" altLang="zh-CN" dirty="0"/>
              <a:t>Slide </a:t>
            </a:r>
            <a:fld id="{76C0EB13-4677-48A4-A691-EDFD86E62D7A}" type="slidenum">
              <a:rPr lang="en-US" altLang="zh-CN"/>
              <a:pPr/>
              <a:t>‹Nr.›</a:t>
            </a:fld>
            <a:endParaRPr lang="en-US" altLang="zh-CN" dirty="0"/>
          </a:p>
        </p:txBody>
      </p:sp>
      <p:sp>
        <p:nvSpPr>
          <p:cNvPr id="5" name="Rectangle 5"/>
          <p:cNvSpPr>
            <a:spLocks noGrp="1" noChangeArrowheads="1"/>
          </p:cNvSpPr>
          <p:nvPr>
            <p:ph type="ftr" sz="quarter" idx="3"/>
          </p:nvPr>
        </p:nvSpPr>
        <p:spPr bwMode="auto">
          <a:xfrm>
            <a:off x="5448300" y="6475413"/>
            <a:ext cx="3124200" cy="184666"/>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a:defRPr>
                <a:ea typeface="宋体" charset="-122"/>
              </a:defRPr>
            </a:lvl1pPr>
          </a:lstStyle>
          <a:p>
            <a:r>
              <a:rPr lang="de-DE" altLang="zh-CN" smtClean="0"/>
              <a:t>HHI and ETRI</a:t>
            </a:r>
            <a:endParaRPr lang="en-US" altLang="zh-CN" dirty="0"/>
          </a:p>
        </p:txBody>
      </p:sp>
    </p:spTree>
    <p:extLst>
      <p:ext uri="{BB962C8B-B14F-4D97-AF65-F5344CB8AC3E}">
        <p14:creationId xmlns:p14="http://schemas.microsoft.com/office/powerpoint/2010/main" val="18793213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GB"/>
          </a:p>
        </p:txBody>
      </p:sp>
      <p:sp>
        <p:nvSpPr>
          <p:cNvPr id="3" name="Content Placeholder 2"/>
          <p:cNvSpPr>
            <a:spLocks noGrp="1"/>
          </p:cNvSpPr>
          <p:nvPr>
            <p:ph idx="1"/>
          </p:nvPr>
        </p:nvSpPr>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6" name="Slide Number Placeholder 5"/>
          <p:cNvSpPr>
            <a:spLocks noGrp="1"/>
          </p:cNvSpPr>
          <p:nvPr>
            <p:ph type="sldNum" idx="12"/>
          </p:nvPr>
        </p:nvSpPr>
        <p:spPr/>
        <p:txBody>
          <a:bodyPr/>
          <a:lstStyle>
            <a:lvl1pPr>
              <a:defRPr/>
            </a:lvl1pPr>
          </a:lstStyle>
          <a:p>
            <a:r>
              <a:rPr lang="en-GB" dirty="0"/>
              <a:t>Slide </a:t>
            </a:r>
            <a:fld id="{440F5867-744E-4AA6-B0ED-4C44D2DFBB7B}" type="slidenum">
              <a:rPr lang="en-GB"/>
              <a:pPr/>
              <a:t>‹Nr.›</a:t>
            </a:fld>
            <a:endParaRPr lang="en-GB" dirty="0"/>
          </a:p>
        </p:txBody>
      </p:sp>
      <p:sp>
        <p:nvSpPr>
          <p:cNvPr id="11" name="Rectangle 4"/>
          <p:cNvSpPr>
            <a:spLocks noGrp="1" noChangeArrowheads="1"/>
          </p:cNvSpPr>
          <p:nvPr>
            <p:ph type="ftr" idx="14"/>
          </p:nvPr>
        </p:nvSpPr>
        <p:spPr bwMode="auto">
          <a:xfrm>
            <a:off x="5357818" y="6475413"/>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de-DE" smtClean="0"/>
              <a:t>HHI and ETRI</a:t>
            </a:r>
            <a:endParaRPr lang="en-GB" dirty="0"/>
          </a:p>
        </p:txBody>
      </p:sp>
      <p:sp>
        <p:nvSpPr>
          <p:cNvPr id="12" name="Rectangle 3"/>
          <p:cNvSpPr>
            <a:spLocks noGrp="1" noChangeArrowheads="1"/>
          </p:cNvSpPr>
          <p:nvPr>
            <p:ph type="dt" idx="15"/>
          </p:nvPr>
        </p:nvSpPr>
        <p:spPr bwMode="auto">
          <a:xfrm>
            <a:off x="696912" y="333375"/>
            <a:ext cx="187482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altLang="ko-KR" smtClean="0"/>
              <a:t>July 2018</a:t>
            </a:r>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Formatvorlagen des Textmasters bearbeiten</a:t>
            </a:r>
          </a:p>
        </p:txBody>
      </p:sp>
      <p:sp>
        <p:nvSpPr>
          <p:cNvPr id="4" name="Date Placeholder 3"/>
          <p:cNvSpPr>
            <a:spLocks noGrp="1"/>
          </p:cNvSpPr>
          <p:nvPr>
            <p:ph type="dt" idx="10"/>
          </p:nvPr>
        </p:nvSpPr>
        <p:spPr/>
        <p:txBody>
          <a:bodyPr/>
          <a:lstStyle>
            <a:lvl1pPr>
              <a:defRPr/>
            </a:lvl1pPr>
          </a:lstStyle>
          <a:p>
            <a:r>
              <a:rPr lang="en-US" altLang="ko-KR" smtClean="0"/>
              <a:t>July 2018</a:t>
            </a:r>
            <a:endParaRPr lang="en-GB"/>
          </a:p>
        </p:txBody>
      </p:sp>
      <p:sp>
        <p:nvSpPr>
          <p:cNvPr id="5" name="Footer Placeholder 4"/>
          <p:cNvSpPr>
            <a:spLocks noGrp="1"/>
          </p:cNvSpPr>
          <p:nvPr>
            <p:ph type="ftr" idx="11"/>
          </p:nvPr>
        </p:nvSpPr>
        <p:spPr/>
        <p:txBody>
          <a:bodyPr/>
          <a:lstStyle>
            <a:lvl1pPr>
              <a:defRPr/>
            </a:lvl1pPr>
          </a:lstStyle>
          <a:p>
            <a:r>
              <a:rPr lang="de-DE" smtClean="0"/>
              <a:t>HHI and ETRI</a:t>
            </a:r>
            <a:endParaRPr lang="en-GB"/>
          </a:p>
        </p:txBody>
      </p:sp>
      <p:sp>
        <p:nvSpPr>
          <p:cNvPr id="6" name="Slide Number Placeholder 5"/>
          <p:cNvSpPr>
            <a:spLocks noGrp="1"/>
          </p:cNvSpPr>
          <p:nvPr>
            <p:ph type="sldNum" idx="12"/>
          </p:nvPr>
        </p:nvSpPr>
        <p:spPr/>
        <p:txBody>
          <a:bodyPr/>
          <a:lstStyle>
            <a:lvl1pPr>
              <a:defRPr/>
            </a:lvl1pPr>
          </a:lstStyle>
          <a:p>
            <a:r>
              <a:rPr lang="en-GB"/>
              <a:t>Slide </a:t>
            </a:r>
            <a:fld id="{3ABCC52B-A3F7-440B-BBF2-55191E6E7773}" type="slidenum">
              <a:rPr lang="en-GB"/>
              <a:pPr/>
              <a:t>‹Nr.›</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GB"/>
          </a:p>
        </p:txBody>
      </p:sp>
      <p:sp>
        <p:nvSpPr>
          <p:cNvPr id="3" name="Content Placeholder 2"/>
          <p:cNvSpPr>
            <a:spLocks noGrp="1"/>
          </p:cNvSpPr>
          <p:nvPr>
            <p:ph sz="half" idx="1"/>
          </p:nvPr>
        </p:nvSpPr>
        <p:spPr>
          <a:xfrm>
            <a:off x="685800" y="1981200"/>
            <a:ext cx="3808413"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4" name="Content Placeholder 3"/>
          <p:cNvSpPr>
            <a:spLocks noGrp="1"/>
          </p:cNvSpPr>
          <p:nvPr>
            <p:ph sz="half" idx="2"/>
          </p:nvPr>
        </p:nvSpPr>
        <p:spPr>
          <a:xfrm>
            <a:off x="4646613" y="1981200"/>
            <a:ext cx="381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5" name="Date Placeholder 4"/>
          <p:cNvSpPr>
            <a:spLocks noGrp="1"/>
          </p:cNvSpPr>
          <p:nvPr>
            <p:ph type="dt" idx="10"/>
          </p:nvPr>
        </p:nvSpPr>
        <p:spPr/>
        <p:txBody>
          <a:bodyPr/>
          <a:lstStyle>
            <a:lvl1pPr>
              <a:defRPr/>
            </a:lvl1pPr>
          </a:lstStyle>
          <a:p>
            <a:r>
              <a:rPr lang="en-US" altLang="ko-KR" smtClean="0"/>
              <a:t>July 2018</a:t>
            </a:r>
            <a:endParaRPr lang="en-GB"/>
          </a:p>
        </p:txBody>
      </p:sp>
      <p:sp>
        <p:nvSpPr>
          <p:cNvPr id="6" name="Footer Placeholder 5"/>
          <p:cNvSpPr>
            <a:spLocks noGrp="1"/>
          </p:cNvSpPr>
          <p:nvPr>
            <p:ph type="ftr" idx="11"/>
          </p:nvPr>
        </p:nvSpPr>
        <p:spPr/>
        <p:txBody>
          <a:bodyPr/>
          <a:lstStyle>
            <a:lvl1pPr>
              <a:defRPr/>
            </a:lvl1pPr>
          </a:lstStyle>
          <a:p>
            <a:r>
              <a:rPr lang="de-DE" smtClean="0"/>
              <a:t>HHI and ETRI</a:t>
            </a:r>
            <a:endParaRPr lang="en-GB"/>
          </a:p>
        </p:txBody>
      </p:sp>
      <p:sp>
        <p:nvSpPr>
          <p:cNvPr id="7" name="Slide Number Placeholder 6"/>
          <p:cNvSpPr>
            <a:spLocks noGrp="1"/>
          </p:cNvSpPr>
          <p:nvPr>
            <p:ph type="sldNum" idx="12"/>
          </p:nvPr>
        </p:nvSpPr>
        <p:spPr/>
        <p:txBody>
          <a:bodyPr/>
          <a:lstStyle>
            <a:lvl1pPr>
              <a:defRPr/>
            </a:lvl1pPr>
          </a:lstStyle>
          <a:p>
            <a:r>
              <a:rPr lang="en-GB"/>
              <a:t>Slide </a:t>
            </a:r>
            <a:fld id="{1CD163DD-D5E7-41DA-95F2-71530C24F8C3}" type="slidenum">
              <a:rPr lang="en-GB"/>
              <a:pPr/>
              <a:t>‹Nr.›</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de-DE"/>
              <a:t>Titelmasterformat durch Klicken bearbeiten</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7" name="Date Placeholder 6"/>
          <p:cNvSpPr>
            <a:spLocks noGrp="1"/>
          </p:cNvSpPr>
          <p:nvPr>
            <p:ph type="dt" idx="10"/>
          </p:nvPr>
        </p:nvSpPr>
        <p:spPr/>
        <p:txBody>
          <a:bodyPr/>
          <a:lstStyle>
            <a:lvl1pPr>
              <a:defRPr/>
            </a:lvl1pPr>
          </a:lstStyle>
          <a:p>
            <a:r>
              <a:rPr lang="en-US" altLang="ko-KR" smtClean="0"/>
              <a:t>July 2018</a:t>
            </a:r>
            <a:endParaRPr lang="en-GB"/>
          </a:p>
        </p:txBody>
      </p:sp>
      <p:sp>
        <p:nvSpPr>
          <p:cNvPr id="8" name="Footer Placeholder 7"/>
          <p:cNvSpPr>
            <a:spLocks noGrp="1"/>
          </p:cNvSpPr>
          <p:nvPr>
            <p:ph type="ftr" idx="11"/>
          </p:nvPr>
        </p:nvSpPr>
        <p:spPr>
          <a:xfrm>
            <a:off x="5643570" y="6475413"/>
            <a:ext cx="2898768" cy="180975"/>
          </a:xfrm>
        </p:spPr>
        <p:txBody>
          <a:bodyPr/>
          <a:lstStyle>
            <a:lvl1pPr>
              <a:defRPr/>
            </a:lvl1pPr>
          </a:lstStyle>
          <a:p>
            <a:r>
              <a:rPr lang="de-DE" smtClean="0"/>
              <a:t>HHI and ETRI</a:t>
            </a:r>
            <a:endParaRPr lang="en-GB" dirty="0"/>
          </a:p>
        </p:txBody>
      </p:sp>
      <p:sp>
        <p:nvSpPr>
          <p:cNvPr id="9" name="Slide Number Placeholder 8"/>
          <p:cNvSpPr>
            <a:spLocks noGrp="1"/>
          </p:cNvSpPr>
          <p:nvPr>
            <p:ph type="sldNum" idx="12"/>
          </p:nvPr>
        </p:nvSpPr>
        <p:spPr/>
        <p:txBody>
          <a:bodyPr/>
          <a:lstStyle>
            <a:lvl1pPr>
              <a:defRPr/>
            </a:lvl1pPr>
          </a:lstStyle>
          <a:p>
            <a:r>
              <a:rPr lang="en-GB"/>
              <a:t>Slide </a:t>
            </a:r>
            <a:fld id="{69B99EC4-A1FB-4C79-B9A5-C1FFD5A90380}" type="slidenum">
              <a:rPr lang="en-GB"/>
              <a:pPr/>
              <a:t>‹Nr.›</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GB"/>
          </a:p>
        </p:txBody>
      </p:sp>
      <p:sp>
        <p:nvSpPr>
          <p:cNvPr id="3" name="Date Placeholder 2"/>
          <p:cNvSpPr>
            <a:spLocks noGrp="1"/>
          </p:cNvSpPr>
          <p:nvPr>
            <p:ph type="dt" idx="10"/>
          </p:nvPr>
        </p:nvSpPr>
        <p:spPr/>
        <p:txBody>
          <a:bodyPr/>
          <a:lstStyle>
            <a:lvl1pPr>
              <a:defRPr/>
            </a:lvl1pPr>
          </a:lstStyle>
          <a:p>
            <a:r>
              <a:rPr lang="en-US" altLang="ko-KR" smtClean="0"/>
              <a:t>July 2018</a:t>
            </a:r>
            <a:endParaRPr lang="en-GB"/>
          </a:p>
        </p:txBody>
      </p:sp>
      <p:sp>
        <p:nvSpPr>
          <p:cNvPr id="4" name="Footer Placeholder 3"/>
          <p:cNvSpPr>
            <a:spLocks noGrp="1"/>
          </p:cNvSpPr>
          <p:nvPr>
            <p:ph type="ftr" idx="11"/>
          </p:nvPr>
        </p:nvSpPr>
        <p:spPr/>
        <p:txBody>
          <a:bodyPr/>
          <a:lstStyle>
            <a:lvl1pPr>
              <a:defRPr/>
            </a:lvl1pPr>
          </a:lstStyle>
          <a:p>
            <a:r>
              <a:rPr lang="de-DE" smtClean="0"/>
              <a:t>HHI and ETRI</a:t>
            </a:r>
            <a:endParaRPr lang="en-GB"/>
          </a:p>
        </p:txBody>
      </p:sp>
      <p:sp>
        <p:nvSpPr>
          <p:cNvPr id="5" name="Slide Number Placeholder 4"/>
          <p:cNvSpPr>
            <a:spLocks noGrp="1"/>
          </p:cNvSpPr>
          <p:nvPr>
            <p:ph type="sldNum" idx="12"/>
          </p:nvPr>
        </p:nvSpPr>
        <p:spPr/>
        <p:txBody>
          <a:bodyPr/>
          <a:lstStyle>
            <a:lvl1pPr>
              <a:defRPr/>
            </a:lvl1pPr>
          </a:lstStyle>
          <a:p>
            <a:r>
              <a:rPr lang="en-GB"/>
              <a:t>Slide </a:t>
            </a:r>
            <a:fld id="{06B781AF-4CCF-49B0-A572-DE54FBE5D942}" type="slidenum">
              <a:rPr lang="en-GB"/>
              <a:pPr/>
              <a:t>‹Nr.›</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r>
              <a:rPr lang="en-US" altLang="ko-KR" smtClean="0"/>
              <a:t>July 2018</a:t>
            </a:r>
            <a:endParaRPr lang="en-GB"/>
          </a:p>
        </p:txBody>
      </p:sp>
      <p:sp>
        <p:nvSpPr>
          <p:cNvPr id="3" name="Footer Placeholder 2"/>
          <p:cNvSpPr>
            <a:spLocks noGrp="1"/>
          </p:cNvSpPr>
          <p:nvPr>
            <p:ph type="ftr" idx="11"/>
          </p:nvPr>
        </p:nvSpPr>
        <p:spPr/>
        <p:txBody>
          <a:bodyPr/>
          <a:lstStyle>
            <a:lvl1pPr>
              <a:defRPr/>
            </a:lvl1pPr>
          </a:lstStyle>
          <a:p>
            <a:r>
              <a:rPr lang="de-DE" smtClean="0"/>
              <a:t>HHI and ETRI</a:t>
            </a:r>
            <a:endParaRPr lang="en-GB"/>
          </a:p>
        </p:txBody>
      </p:sp>
      <p:sp>
        <p:nvSpPr>
          <p:cNvPr id="4" name="Slide Number Placeholder 3"/>
          <p:cNvSpPr>
            <a:spLocks noGrp="1"/>
          </p:cNvSpPr>
          <p:nvPr>
            <p:ph type="sldNum" idx="12"/>
          </p:nvPr>
        </p:nvSpPr>
        <p:spPr/>
        <p:txBody>
          <a:bodyPr/>
          <a:lstStyle>
            <a:lvl1pPr>
              <a:defRPr/>
            </a:lvl1pPr>
          </a:lstStyle>
          <a:p>
            <a:r>
              <a:rPr lang="en-GB"/>
              <a:t>Slide </a:t>
            </a:r>
            <a:fld id="{F5D8E26B-7BCF-4D25-9C89-0168A6618F18}" type="slidenum">
              <a:rPr lang="en-GB"/>
              <a:pPr/>
              <a:t>‹Nr.›</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GB"/>
          </a:p>
        </p:txBody>
      </p:sp>
      <p:sp>
        <p:nvSpPr>
          <p:cNvPr id="3" name="Vertical Text Placeholder 2"/>
          <p:cNvSpPr>
            <a:spLocks noGrp="1"/>
          </p:cNvSpPr>
          <p:nvPr>
            <p:ph type="body" orient="vert" idx="1"/>
          </p:nvPr>
        </p:nvSpPr>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4" name="Date Placeholder 3"/>
          <p:cNvSpPr>
            <a:spLocks noGrp="1"/>
          </p:cNvSpPr>
          <p:nvPr>
            <p:ph type="dt" idx="10"/>
          </p:nvPr>
        </p:nvSpPr>
        <p:spPr/>
        <p:txBody>
          <a:bodyPr/>
          <a:lstStyle>
            <a:lvl1pPr>
              <a:defRPr/>
            </a:lvl1pPr>
          </a:lstStyle>
          <a:p>
            <a:r>
              <a:rPr lang="en-US" altLang="ko-KR" smtClean="0"/>
              <a:t>July 2018</a:t>
            </a:r>
            <a:endParaRPr lang="en-GB"/>
          </a:p>
        </p:txBody>
      </p:sp>
      <p:sp>
        <p:nvSpPr>
          <p:cNvPr id="5" name="Footer Placeholder 4"/>
          <p:cNvSpPr>
            <a:spLocks noGrp="1"/>
          </p:cNvSpPr>
          <p:nvPr>
            <p:ph type="ftr" idx="11"/>
          </p:nvPr>
        </p:nvSpPr>
        <p:spPr/>
        <p:txBody>
          <a:bodyPr/>
          <a:lstStyle>
            <a:lvl1pPr>
              <a:defRPr/>
            </a:lvl1pPr>
          </a:lstStyle>
          <a:p>
            <a:r>
              <a:rPr lang="de-DE" smtClean="0"/>
              <a:t>HHI and ETRI</a:t>
            </a:r>
            <a:endParaRPr lang="en-GB"/>
          </a:p>
        </p:txBody>
      </p:sp>
      <p:sp>
        <p:nvSpPr>
          <p:cNvPr id="6" name="Slide Number Placeholder 5"/>
          <p:cNvSpPr>
            <a:spLocks noGrp="1"/>
          </p:cNvSpPr>
          <p:nvPr>
            <p:ph type="sldNum" idx="12"/>
          </p:nvPr>
        </p:nvSpPr>
        <p:spPr/>
        <p:txBody>
          <a:bodyPr/>
          <a:lstStyle>
            <a:lvl1pPr>
              <a:defRPr/>
            </a:lvl1pPr>
          </a:lstStyle>
          <a:p>
            <a:r>
              <a:rPr lang="en-GB"/>
              <a:t>Slide </a:t>
            </a:r>
            <a:fld id="{6B5E41C2-EF12-4EF2-8280-F2B4208277C2}" type="slidenum">
              <a:rPr lang="en-GB"/>
              <a:pPr/>
              <a:t>‹Nr.›</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1941513" cy="5408613"/>
          </a:xfrm>
        </p:spPr>
        <p:txBody>
          <a:bodyPr vert="eaVert"/>
          <a:lstStyle/>
          <a:p>
            <a:r>
              <a:rPr lang="de-DE"/>
              <a:t>Titelmasterformat durch Klicken bearbeiten</a:t>
            </a:r>
            <a:endParaRPr lang="en-GB"/>
          </a:p>
        </p:txBody>
      </p:sp>
      <p:sp>
        <p:nvSpPr>
          <p:cNvPr id="3" name="Vertical Text Placeholder 2"/>
          <p:cNvSpPr>
            <a:spLocks noGrp="1"/>
          </p:cNvSpPr>
          <p:nvPr>
            <p:ph type="body" orient="vert" idx="1"/>
          </p:nvPr>
        </p:nvSpPr>
        <p:spPr>
          <a:xfrm>
            <a:off x="685800" y="685800"/>
            <a:ext cx="5676900" cy="5408613"/>
          </a:xfrm>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4" name="Date Placeholder 3"/>
          <p:cNvSpPr>
            <a:spLocks noGrp="1"/>
          </p:cNvSpPr>
          <p:nvPr>
            <p:ph type="dt" idx="10"/>
          </p:nvPr>
        </p:nvSpPr>
        <p:spPr/>
        <p:txBody>
          <a:bodyPr/>
          <a:lstStyle>
            <a:lvl1pPr>
              <a:defRPr/>
            </a:lvl1pPr>
          </a:lstStyle>
          <a:p>
            <a:r>
              <a:rPr lang="en-US" altLang="ko-KR" smtClean="0"/>
              <a:t>July 2018</a:t>
            </a:r>
            <a:endParaRPr lang="en-GB"/>
          </a:p>
        </p:txBody>
      </p:sp>
      <p:sp>
        <p:nvSpPr>
          <p:cNvPr id="5" name="Footer Placeholder 4"/>
          <p:cNvSpPr>
            <a:spLocks noGrp="1"/>
          </p:cNvSpPr>
          <p:nvPr>
            <p:ph type="ftr" idx="11"/>
          </p:nvPr>
        </p:nvSpPr>
        <p:spPr/>
        <p:txBody>
          <a:bodyPr/>
          <a:lstStyle>
            <a:lvl1pPr>
              <a:defRPr/>
            </a:lvl1pPr>
          </a:lstStyle>
          <a:p>
            <a:r>
              <a:rPr lang="de-DE" smtClean="0"/>
              <a:t>HHI and ETRI</a:t>
            </a:r>
            <a:endParaRPr lang="en-GB" dirty="0"/>
          </a:p>
        </p:txBody>
      </p:sp>
      <p:sp>
        <p:nvSpPr>
          <p:cNvPr id="6" name="Slide Number Placeholder 5"/>
          <p:cNvSpPr>
            <a:spLocks noGrp="1"/>
          </p:cNvSpPr>
          <p:nvPr>
            <p:ph type="sldNum" idx="12"/>
          </p:nvPr>
        </p:nvSpPr>
        <p:spPr/>
        <p:txBody>
          <a:bodyPr/>
          <a:lstStyle>
            <a:lvl1pPr>
              <a:defRPr/>
            </a:lvl1pPr>
          </a:lstStyle>
          <a:p>
            <a:r>
              <a:rPr lang="en-GB"/>
              <a:t>Slide </a:t>
            </a:r>
            <a:fld id="{9B0D65C8-A0CA-4DDA-83BB-897866218593}" type="slidenum">
              <a:rPr lang="en-GB"/>
              <a:pPr/>
              <a:t>‹Nr.›</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685800" y="685800"/>
            <a:ext cx="7770813"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a:t>Click to edit the title text format</a:t>
            </a:r>
          </a:p>
        </p:txBody>
      </p:sp>
      <p:sp>
        <p:nvSpPr>
          <p:cNvPr id="1026" name="Rectangle 2"/>
          <p:cNvSpPr>
            <a:spLocks noGrp="1" noChangeArrowheads="1"/>
          </p:cNvSpPr>
          <p:nvPr>
            <p:ph type="body" idx="1"/>
          </p:nvPr>
        </p:nvSpPr>
        <p:spPr bwMode="auto">
          <a:xfrm>
            <a:off x="685800" y="1981200"/>
            <a:ext cx="7770813"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1027" name="Rectangle 3"/>
          <p:cNvSpPr>
            <a:spLocks noGrp="1" noChangeArrowheads="1"/>
          </p:cNvSpPr>
          <p:nvPr>
            <p:ph type="dt"/>
          </p:nvPr>
        </p:nvSpPr>
        <p:spPr bwMode="auto">
          <a:xfrm>
            <a:off x="696912" y="333375"/>
            <a:ext cx="187482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altLang="ko-KR" smtClean="0"/>
              <a:t>July 2018</a:t>
            </a:r>
            <a:endParaRPr lang="en-GB" dirty="0"/>
          </a:p>
        </p:txBody>
      </p:sp>
      <p:sp>
        <p:nvSpPr>
          <p:cNvPr id="1028" name="Rectangle 4"/>
          <p:cNvSpPr>
            <a:spLocks noGrp="1" noChangeArrowheads="1"/>
          </p:cNvSpPr>
          <p:nvPr>
            <p:ph type="ftr"/>
          </p:nvPr>
        </p:nvSpPr>
        <p:spPr bwMode="auto">
          <a:xfrm>
            <a:off x="5357818" y="6475413"/>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de-DE" smtClean="0"/>
              <a:t>HHI and ETRI</a:t>
            </a:r>
            <a:endParaRPr lang="en-GB" dirty="0"/>
          </a:p>
        </p:txBody>
      </p:sp>
      <p:sp>
        <p:nvSpPr>
          <p:cNvPr id="1029" name="Rectangle 5"/>
          <p:cNvSpPr>
            <a:spLocks noGrp="1" noChangeArrowheads="1"/>
          </p:cNvSpPr>
          <p:nvPr>
            <p:ph type="sldNum"/>
          </p:nvPr>
        </p:nvSpPr>
        <p:spPr bwMode="auto">
          <a:xfrm>
            <a:off x="4344988" y="6475413"/>
            <a:ext cx="528637"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Slide </a:t>
            </a:r>
            <a:fld id="{D09C756B-EB39-4236-ADBB-73052B179AE4}" type="slidenum">
              <a:rPr lang="en-GB"/>
              <a:pPr/>
              <a:t>‹Nr.›</a:t>
            </a:fld>
            <a:endParaRPr lang="en-GB"/>
          </a:p>
        </p:txBody>
      </p:sp>
      <p:sp>
        <p:nvSpPr>
          <p:cNvPr id="1030" name="Line 6"/>
          <p:cNvSpPr>
            <a:spLocks noChangeShapeType="1"/>
          </p:cNvSpPr>
          <p:nvPr/>
        </p:nvSpPr>
        <p:spPr bwMode="auto">
          <a:xfrm>
            <a:off x="685800" y="609600"/>
            <a:ext cx="7772400" cy="1588"/>
          </a:xfrm>
          <a:prstGeom prst="line">
            <a:avLst/>
          </a:prstGeom>
          <a:noFill/>
          <a:ln w="12600">
            <a:solidFill>
              <a:srgbClr val="000000"/>
            </a:solidFill>
            <a:miter lim="800000"/>
            <a:headEnd/>
            <a:tailEnd/>
          </a:ln>
          <a:effectLst/>
        </p:spPr>
        <p:txBody>
          <a:bodyPr/>
          <a:lstStyle/>
          <a:p>
            <a:endParaRPr lang="en-GB"/>
          </a:p>
        </p:txBody>
      </p:sp>
      <p:sp>
        <p:nvSpPr>
          <p:cNvPr id="1031" name="Rectangle 7"/>
          <p:cNvSpPr>
            <a:spLocks noChangeArrowheads="1"/>
          </p:cNvSpPr>
          <p:nvPr/>
        </p:nvSpPr>
        <p:spPr bwMode="auto">
          <a:xfrm>
            <a:off x="684213" y="6475413"/>
            <a:ext cx="714375" cy="182562"/>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a:solidFill>
                  <a:srgbClr val="000000"/>
                </a:solidFill>
              </a:rPr>
              <a:t>Submission</a:t>
            </a:r>
          </a:p>
        </p:txBody>
      </p:sp>
      <p:sp>
        <p:nvSpPr>
          <p:cNvPr id="1032" name="Line 8"/>
          <p:cNvSpPr>
            <a:spLocks noChangeShapeType="1"/>
          </p:cNvSpPr>
          <p:nvPr/>
        </p:nvSpPr>
        <p:spPr bwMode="auto">
          <a:xfrm>
            <a:off x="685800" y="6477000"/>
            <a:ext cx="7848600" cy="1588"/>
          </a:xfrm>
          <a:prstGeom prst="line">
            <a:avLst/>
          </a:prstGeom>
          <a:noFill/>
          <a:ln w="12600">
            <a:solidFill>
              <a:srgbClr val="000000"/>
            </a:solidFill>
            <a:miter lim="800000"/>
            <a:headEnd/>
            <a:tailEnd/>
          </a:ln>
          <a:effectLst/>
        </p:spPr>
        <p:txBody>
          <a:bodyPr/>
          <a:lstStyle/>
          <a:p>
            <a:endParaRPr lang="en-GB"/>
          </a:p>
        </p:txBody>
      </p:sp>
      <p:sp>
        <p:nvSpPr>
          <p:cNvPr id="10" name="Date Placeholder 3"/>
          <p:cNvSpPr txBox="1">
            <a:spLocks/>
          </p:cNvSpPr>
          <p:nvPr userDrawn="1"/>
        </p:nvSpPr>
        <p:spPr bwMode="auto">
          <a:xfrm>
            <a:off x="5000628" y="357166"/>
            <a:ext cx="3500462"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rPr>
              <a:t>doc.: </a:t>
            </a:r>
            <a:r>
              <a:rPr kumimoji="0" lang="en-GB" sz="1800" b="1" i="0" u="none" strike="noStrike" kern="1200" cap="none" spc="0" normalizeH="0" baseline="0" noProof="0" dirty="0" smtClean="0">
                <a:ln>
                  <a:noFill/>
                </a:ln>
                <a:solidFill>
                  <a:srgbClr val="000000"/>
                </a:solidFill>
                <a:effectLst/>
                <a:uLnTx/>
                <a:uFillTx/>
                <a:latin typeface="Times New Roman" pitchFamily="16" charset="0"/>
                <a:ea typeface="MS Gothic" charset="-128"/>
                <a:cs typeface="Arial Unicode MS" charset="0"/>
              </a:rPr>
              <a:t>15-18-0288-00-0013</a:t>
            </a:r>
            <a:endParaRPr kumimoji="0" lang="en-GB" sz="1800" b="1"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8" r:id="rId8"/>
    <p:sldLayoutId id="2147483659" r:id="rId9"/>
  </p:sldLayoutIdLst>
  <p:hf hdr="0"/>
  <p:txStyles>
    <p:title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Rectangle 7"/>
          <p:cNvSpPr>
            <a:spLocks noChangeArrowheads="1"/>
          </p:cNvSpPr>
          <p:nvPr/>
        </p:nvSpPr>
        <p:spPr bwMode="auto">
          <a:xfrm>
            <a:off x="3779912" y="240268"/>
            <a:ext cx="4678288" cy="369332"/>
          </a:xfrm>
          <a:prstGeom prst="rect">
            <a:avLst/>
          </a:prstGeom>
          <a:noFill/>
          <a:ln w="9525">
            <a:noFill/>
            <a:miter lim="800000"/>
            <a:headEnd/>
            <a:tailEnd/>
          </a:ln>
          <a:effectLst/>
        </p:spPr>
        <p:txBody>
          <a:bodyPr wrap="square" lIns="0" tIns="0" rIns="0" bIns="0" anchor="b">
            <a:spAutoFit/>
          </a:bodyPr>
          <a:lstStyle/>
          <a:p>
            <a:pPr lvl="4" algn="r"/>
            <a:r>
              <a:rPr lang="en-US" altLang="zh-CN" b="1" dirty="0" smtClean="0"/>
              <a:t>00-0013</a:t>
            </a:r>
            <a:endParaRPr lang="en-US" altLang="zh-CN" sz="1400" b="1" dirty="0">
              <a:ea typeface="宋体" charset="-122"/>
            </a:endParaRPr>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p:spPr>
        <p:txBody>
          <a:bodyPr wrap="none" anchor="ctr"/>
          <a:lstStyle/>
          <a:p>
            <a:endParaRPr lang="zh-CN" altLang="en-US"/>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p:spPr>
        <p:txBody>
          <a:bodyPr wrap="none" anchor="ctr"/>
          <a:lstStyle/>
          <a:p>
            <a:endParaRPr lang="zh-CN" altLang="en-US"/>
          </a:p>
        </p:txBody>
      </p:sp>
      <p:sp>
        <p:nvSpPr>
          <p:cNvPr id="9" name="Date Placeholder 3"/>
          <p:cNvSpPr txBox="1">
            <a:spLocks/>
          </p:cNvSpPr>
          <p:nvPr userDrawn="1"/>
        </p:nvSpPr>
        <p:spPr bwMode="auto">
          <a:xfrm>
            <a:off x="5000628" y="357166"/>
            <a:ext cx="3500462"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rPr>
              <a:t>doc.: </a:t>
            </a:r>
            <a:r>
              <a:rPr kumimoji="0" lang="en-GB" sz="1800" b="1" i="0" u="none" strike="noStrike" kern="1200" cap="none" spc="0" normalizeH="0" baseline="0" noProof="0" dirty="0" smtClean="0">
                <a:ln>
                  <a:noFill/>
                </a:ln>
                <a:solidFill>
                  <a:srgbClr val="000000"/>
                </a:solidFill>
                <a:effectLst/>
                <a:uLnTx/>
                <a:uFillTx/>
                <a:latin typeface="Times New Roman" pitchFamily="16" charset="0"/>
                <a:ea typeface="MS Gothic" charset="-128"/>
                <a:cs typeface="Arial Unicode MS" charset="0"/>
              </a:rPr>
              <a:t>15-18-0288-00-0013</a:t>
            </a:r>
            <a:endParaRPr kumimoji="0" lang="en-GB" sz="1800" b="1"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endParaRPr>
          </a:p>
        </p:txBody>
      </p:sp>
      <p:sp>
        <p:nvSpPr>
          <p:cNvPr id="10" name="Rectangle 4"/>
          <p:cNvSpPr>
            <a:spLocks noGrp="1" noChangeArrowheads="1"/>
          </p:cNvSpPr>
          <p:nvPr>
            <p:ph type="ftr" idx="3"/>
          </p:nvPr>
        </p:nvSpPr>
        <p:spPr bwMode="auto">
          <a:xfrm>
            <a:off x="5357818" y="6475413"/>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de-DE" altLang="ko-KR" smtClean="0"/>
              <a:t>HHI and ETRI</a:t>
            </a:r>
            <a:endParaRPr lang="en-GB" altLang="ko-KR" dirty="0"/>
          </a:p>
        </p:txBody>
      </p:sp>
      <p:sp>
        <p:nvSpPr>
          <p:cNvPr id="11" name="Rectangle 5"/>
          <p:cNvSpPr>
            <a:spLocks noGrp="1" noChangeArrowheads="1"/>
          </p:cNvSpPr>
          <p:nvPr>
            <p:ph type="sldNum" idx="4"/>
          </p:nvPr>
        </p:nvSpPr>
        <p:spPr bwMode="auto">
          <a:xfrm>
            <a:off x="4344988" y="6475413"/>
            <a:ext cx="528637"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Slide </a:t>
            </a:r>
            <a:fld id="{D09C756B-EB39-4236-ADBB-73052B179AE4}" type="slidenum">
              <a:rPr lang="en-GB"/>
              <a:pPr/>
              <a:t>‹Nr.›</a:t>
            </a:fld>
            <a:endParaRPr lang="en-GB"/>
          </a:p>
        </p:txBody>
      </p:sp>
      <p:sp>
        <p:nvSpPr>
          <p:cNvPr id="12" name="Rectangle 7"/>
          <p:cNvSpPr>
            <a:spLocks noChangeArrowheads="1"/>
          </p:cNvSpPr>
          <p:nvPr userDrawn="1"/>
        </p:nvSpPr>
        <p:spPr bwMode="auto">
          <a:xfrm>
            <a:off x="684213" y="6475413"/>
            <a:ext cx="714375" cy="182562"/>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a:solidFill>
                  <a:srgbClr val="000000"/>
                </a:solidFill>
              </a:rPr>
              <a:t>Submission</a:t>
            </a:r>
          </a:p>
        </p:txBody>
      </p:sp>
      <p:sp>
        <p:nvSpPr>
          <p:cNvPr id="13" name="Rectangle 3"/>
          <p:cNvSpPr>
            <a:spLocks noGrp="1" noChangeArrowheads="1"/>
          </p:cNvSpPr>
          <p:nvPr>
            <p:ph type="dt" idx="2"/>
          </p:nvPr>
        </p:nvSpPr>
        <p:spPr bwMode="auto">
          <a:xfrm>
            <a:off x="696912" y="333375"/>
            <a:ext cx="187482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altLang="ko-KR" smtClean="0"/>
              <a:t>July 2018</a:t>
            </a:r>
            <a:endParaRPr lang="en-GB" dirty="0"/>
          </a:p>
        </p:txBody>
      </p:sp>
    </p:spTree>
    <p:extLst>
      <p:ext uri="{BB962C8B-B14F-4D97-AF65-F5344CB8AC3E}">
        <p14:creationId xmlns:p14="http://schemas.microsoft.com/office/powerpoint/2010/main" val="648644823"/>
      </p:ext>
    </p:extLst>
  </p:cSld>
  <p:clrMap bg1="lt1" tx1="dk1" bg2="lt2" tx2="dk2" accent1="accent1" accent2="accent2" accent3="accent3" accent4="accent4" accent5="accent5" accent6="accent6" hlink="hlink" folHlink="folHlink"/>
  <p:sldLayoutIdLst>
    <p:sldLayoutId id="2147483661" r:id="rId1"/>
  </p:sldLayoutIdLst>
  <p:hf hdr="0"/>
  <p:txStyles>
    <p:titleStyle>
      <a:lvl1pPr algn="ctr" rtl="0" eaLnBrk="1" fontAlgn="base" hangingPunct="1">
        <a:spcBef>
          <a:spcPct val="0"/>
        </a:spcBef>
        <a:spcAft>
          <a:spcPct val="0"/>
        </a:spcAft>
        <a:defRPr sz="3600">
          <a:solidFill>
            <a:schemeClr val="tx1">
              <a:lumMod val="85000"/>
              <a:lumOff val="15000"/>
            </a:schemeClr>
          </a:solidFill>
          <a:latin typeface="Arial Unicode MS" pitchFamily="34" charset="-122"/>
          <a:ea typeface="Arial Unicode MS" pitchFamily="34" charset="-122"/>
          <a:cs typeface="Arial Unicode MS" pitchFamily="34" charset="-122"/>
        </a:defRPr>
      </a:lvl1pPr>
      <a:lvl2pPr algn="ctr" rtl="0" eaLnBrk="1" fontAlgn="base" hangingPunct="1">
        <a:spcBef>
          <a:spcPct val="0"/>
        </a:spcBef>
        <a:spcAft>
          <a:spcPct val="0"/>
        </a:spcAft>
        <a:defRPr sz="3600">
          <a:solidFill>
            <a:schemeClr val="tx2"/>
          </a:solidFill>
          <a:latin typeface="Times New Roman" pitchFamily="18" charset="0"/>
        </a:defRPr>
      </a:lvl2pPr>
      <a:lvl3pPr algn="ctr" rtl="0" eaLnBrk="1" fontAlgn="base" hangingPunct="1">
        <a:spcBef>
          <a:spcPct val="0"/>
        </a:spcBef>
        <a:spcAft>
          <a:spcPct val="0"/>
        </a:spcAft>
        <a:defRPr sz="3600">
          <a:solidFill>
            <a:schemeClr val="tx2"/>
          </a:solidFill>
          <a:latin typeface="Times New Roman" pitchFamily="18" charset="0"/>
        </a:defRPr>
      </a:lvl3pPr>
      <a:lvl4pPr algn="ctr" rtl="0" eaLnBrk="1" fontAlgn="base" hangingPunct="1">
        <a:spcBef>
          <a:spcPct val="0"/>
        </a:spcBef>
        <a:spcAft>
          <a:spcPct val="0"/>
        </a:spcAft>
        <a:defRPr sz="3600">
          <a:solidFill>
            <a:schemeClr val="tx2"/>
          </a:solidFill>
          <a:latin typeface="Times New Roman" pitchFamily="18" charset="0"/>
        </a:defRPr>
      </a:lvl4pPr>
      <a:lvl5pPr algn="ctr" rtl="0" eaLnBrk="1" fontAlgn="base" hangingPunct="1">
        <a:spcBef>
          <a:spcPct val="0"/>
        </a:spcBef>
        <a:spcAft>
          <a:spcPct val="0"/>
        </a:spcAft>
        <a:defRPr sz="3600">
          <a:solidFill>
            <a:schemeClr val="tx2"/>
          </a:solidFill>
          <a:latin typeface="Times New Roman" pitchFamily="18" charset="0"/>
        </a:defRPr>
      </a:lvl5pPr>
      <a:lvl6pPr marL="457200" algn="ctr" rtl="0" eaLnBrk="1" fontAlgn="base" hangingPunct="1">
        <a:spcBef>
          <a:spcPct val="0"/>
        </a:spcBef>
        <a:spcAft>
          <a:spcPct val="0"/>
        </a:spcAft>
        <a:defRPr sz="3600">
          <a:solidFill>
            <a:schemeClr val="tx2"/>
          </a:solidFill>
          <a:latin typeface="Times New Roman" pitchFamily="18" charset="0"/>
        </a:defRPr>
      </a:lvl6pPr>
      <a:lvl7pPr marL="914400" algn="ctr" rtl="0" eaLnBrk="1" fontAlgn="base" hangingPunct="1">
        <a:spcBef>
          <a:spcPct val="0"/>
        </a:spcBef>
        <a:spcAft>
          <a:spcPct val="0"/>
        </a:spcAft>
        <a:defRPr sz="3600">
          <a:solidFill>
            <a:schemeClr val="tx2"/>
          </a:solidFill>
          <a:latin typeface="Times New Roman" pitchFamily="18" charset="0"/>
        </a:defRPr>
      </a:lvl7pPr>
      <a:lvl8pPr marL="1371600" algn="ctr" rtl="0" eaLnBrk="1" fontAlgn="base" hangingPunct="1">
        <a:spcBef>
          <a:spcPct val="0"/>
        </a:spcBef>
        <a:spcAft>
          <a:spcPct val="0"/>
        </a:spcAft>
        <a:defRPr sz="3600">
          <a:solidFill>
            <a:schemeClr val="tx2"/>
          </a:solidFill>
          <a:latin typeface="Times New Roman" pitchFamily="18" charset="0"/>
        </a:defRPr>
      </a:lvl8pPr>
      <a:lvl9pPr marL="1828800" algn="ctr" rtl="0" eaLnBrk="1" fontAlgn="base" hangingPunct="1">
        <a:spcBef>
          <a:spcPct val="0"/>
        </a:spcBef>
        <a:spcAft>
          <a:spcPct val="0"/>
        </a:spcAft>
        <a:defRPr sz="36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har char="•"/>
        <a:defRPr sz="3200">
          <a:solidFill>
            <a:schemeClr val="tx1">
              <a:lumMod val="85000"/>
              <a:lumOff val="15000"/>
            </a:schemeClr>
          </a:solidFill>
          <a:latin typeface="Arial Unicode MS" pitchFamily="34" charset="-122"/>
          <a:ea typeface="Arial Unicode MS" pitchFamily="34" charset="-122"/>
          <a:cs typeface="Arial Unicode MS" pitchFamily="34" charset="-122"/>
        </a:defRPr>
      </a:lvl1pPr>
      <a:lvl2pPr marL="742950" indent="-285750" algn="l" rtl="0" eaLnBrk="1" fontAlgn="base" hangingPunct="1">
        <a:spcBef>
          <a:spcPct val="20000"/>
        </a:spcBef>
        <a:spcAft>
          <a:spcPct val="0"/>
        </a:spcAft>
        <a:buChar char="–"/>
        <a:defRPr sz="2800">
          <a:solidFill>
            <a:schemeClr val="tx1">
              <a:lumMod val="85000"/>
              <a:lumOff val="15000"/>
            </a:schemeClr>
          </a:solidFill>
          <a:latin typeface="Arial Unicode MS" pitchFamily="34" charset="-122"/>
          <a:ea typeface="Arial Unicode MS" pitchFamily="34" charset="-122"/>
          <a:cs typeface="Arial Unicode MS" pitchFamily="34" charset="-122"/>
        </a:defRPr>
      </a:lvl2pPr>
      <a:lvl3pPr marL="1085850" indent="-228600" algn="l" rtl="0" eaLnBrk="1" fontAlgn="base" hangingPunct="1">
        <a:spcBef>
          <a:spcPct val="20000"/>
        </a:spcBef>
        <a:spcAft>
          <a:spcPct val="0"/>
        </a:spcAft>
        <a:buChar char="•"/>
        <a:defRPr sz="2400">
          <a:solidFill>
            <a:schemeClr val="tx1">
              <a:lumMod val="85000"/>
              <a:lumOff val="15000"/>
            </a:schemeClr>
          </a:solidFill>
          <a:latin typeface="Arial Unicode MS" pitchFamily="34" charset="-122"/>
          <a:ea typeface="Arial Unicode MS" pitchFamily="34" charset="-122"/>
          <a:cs typeface="Arial Unicode MS" pitchFamily="34" charset="-122"/>
        </a:defRPr>
      </a:lvl3pPr>
      <a:lvl4pPr marL="1428750" indent="-228600" algn="l" rtl="0" eaLnBrk="1" fontAlgn="base" hangingPunct="1">
        <a:spcBef>
          <a:spcPct val="20000"/>
        </a:spcBef>
        <a:spcAft>
          <a:spcPct val="0"/>
        </a:spcAft>
        <a:buChar char="–"/>
        <a:defRPr sz="2000">
          <a:solidFill>
            <a:schemeClr val="tx1">
              <a:lumMod val="85000"/>
              <a:lumOff val="15000"/>
            </a:schemeClr>
          </a:solidFill>
          <a:latin typeface="Arial Unicode MS" pitchFamily="34" charset="-122"/>
          <a:ea typeface="Arial Unicode MS" pitchFamily="34" charset="-122"/>
          <a:cs typeface="Arial Unicode MS" pitchFamily="34" charset="-122"/>
        </a:defRPr>
      </a:lvl4pPr>
      <a:lvl5pPr marL="1771650" indent="-228600" algn="l" rtl="0" eaLnBrk="1" fontAlgn="base" hangingPunct="1">
        <a:spcBef>
          <a:spcPct val="20000"/>
        </a:spcBef>
        <a:spcAft>
          <a:spcPct val="0"/>
        </a:spcAft>
        <a:buChar char="•"/>
        <a:defRPr sz="2000">
          <a:solidFill>
            <a:schemeClr val="tx1">
              <a:lumMod val="85000"/>
              <a:lumOff val="15000"/>
            </a:schemeClr>
          </a:solidFill>
          <a:latin typeface="Arial Unicode MS" pitchFamily="34" charset="-122"/>
          <a:ea typeface="Arial Unicode MS" pitchFamily="34" charset="-122"/>
          <a:cs typeface="Arial Unicode MS" pitchFamily="34" charset="-122"/>
        </a:defRPr>
      </a:lvl5pPr>
      <a:lvl6pPr marL="2228850" indent="-228600" algn="l" rtl="0" eaLnBrk="1" fontAlgn="base" hangingPunct="1">
        <a:spcBef>
          <a:spcPct val="20000"/>
        </a:spcBef>
        <a:spcAft>
          <a:spcPct val="0"/>
        </a:spcAft>
        <a:buChar char="•"/>
        <a:defRPr sz="2000">
          <a:solidFill>
            <a:schemeClr val="tx1"/>
          </a:solidFill>
          <a:latin typeface="+mn-lt"/>
        </a:defRPr>
      </a:lvl6pPr>
      <a:lvl7pPr marL="2686050" indent="-228600" algn="l" rtl="0" eaLnBrk="1" fontAlgn="base" hangingPunct="1">
        <a:spcBef>
          <a:spcPct val="20000"/>
        </a:spcBef>
        <a:spcAft>
          <a:spcPct val="0"/>
        </a:spcAft>
        <a:buChar char="•"/>
        <a:defRPr sz="2000">
          <a:solidFill>
            <a:schemeClr val="tx1"/>
          </a:solidFill>
          <a:latin typeface="+mn-lt"/>
        </a:defRPr>
      </a:lvl7pPr>
      <a:lvl8pPr marL="3143250" indent="-228600" algn="l" rtl="0" eaLnBrk="1" fontAlgn="base" hangingPunct="1">
        <a:spcBef>
          <a:spcPct val="20000"/>
        </a:spcBef>
        <a:spcAft>
          <a:spcPct val="0"/>
        </a:spcAft>
        <a:buChar char="•"/>
        <a:defRPr sz="2000">
          <a:solidFill>
            <a:schemeClr val="tx1"/>
          </a:solidFill>
          <a:latin typeface="+mn-lt"/>
        </a:defRPr>
      </a:lvl8pPr>
      <a:lvl9pPr marL="3600450" indent="-228600" algn="l" rtl="0" eaLnBrk="1" fontAlgn="base" hangingPunct="1">
        <a:spcBef>
          <a:spcPct val="20000"/>
        </a:spcBef>
        <a:spcAft>
          <a:spcPct val="0"/>
        </a:spcAft>
        <a:buChar char="•"/>
        <a:defRPr sz="2000">
          <a:solidFill>
            <a:schemeClr val="tx1"/>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oleObject" Target="../embeddings/oleObject1.bin"/></Relationships>
</file>

<file path=ppt/slides/_rels/slide20.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emf"/><Relationship Id="rId1" Type="http://schemas.openxmlformats.org/officeDocument/2006/relationships/slideLayout" Target="../slideLayouts/slideLayout10.xml"/><Relationship Id="rId4" Type="http://schemas.openxmlformats.org/officeDocument/2006/relationships/image" Target="../media/image31.emf"/></Relationships>
</file>

<file path=ppt/slides/_rels/slide4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0.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날짜 개체 틀 1"/>
          <p:cNvSpPr>
            <a:spLocks noGrp="1"/>
          </p:cNvSpPr>
          <p:nvPr>
            <p:ph type="dt" idx="10"/>
          </p:nvPr>
        </p:nvSpPr>
        <p:spPr/>
        <p:txBody>
          <a:bodyPr/>
          <a:lstStyle/>
          <a:p>
            <a:r>
              <a:rPr lang="en-US" altLang="ko-KR" smtClean="0"/>
              <a:t>July 2018</a:t>
            </a:r>
            <a:endParaRPr lang="en-US" altLang="zh-CN" dirty="0"/>
          </a:p>
        </p:txBody>
      </p:sp>
      <p:sp>
        <p:nvSpPr>
          <p:cNvPr id="4" name="바닥글 개체 틀 3"/>
          <p:cNvSpPr>
            <a:spLocks noGrp="1"/>
          </p:cNvSpPr>
          <p:nvPr>
            <p:ph type="ftr" idx="11"/>
          </p:nvPr>
        </p:nvSpPr>
        <p:spPr/>
        <p:txBody>
          <a:bodyPr/>
          <a:lstStyle/>
          <a:p>
            <a:r>
              <a:rPr lang="de-DE" altLang="zh-CN" smtClean="0"/>
              <a:t>HHI and ETRI</a:t>
            </a:r>
            <a:endParaRPr lang="en-US" altLang="zh-CN" dirty="0"/>
          </a:p>
        </p:txBody>
      </p:sp>
      <p:sp>
        <p:nvSpPr>
          <p:cNvPr id="3" name="슬라이드 번호 개체 틀 2"/>
          <p:cNvSpPr>
            <a:spLocks noGrp="1"/>
          </p:cNvSpPr>
          <p:nvPr>
            <p:ph type="sldNum" idx="12"/>
          </p:nvPr>
        </p:nvSpPr>
        <p:spPr/>
        <p:txBody>
          <a:bodyPr/>
          <a:lstStyle/>
          <a:p>
            <a:r>
              <a:rPr lang="en-US" altLang="zh-CN" dirty="0"/>
              <a:t>Slide </a:t>
            </a:r>
            <a:fld id="{76C0EB13-4677-48A4-A691-EDFD86E62D7A}" type="slidenum">
              <a:rPr lang="en-US" altLang="zh-CN" smtClean="0"/>
              <a:pPr/>
              <a:t>1</a:t>
            </a:fld>
            <a:endParaRPr lang="en-US" altLang="zh-CN" dirty="0"/>
          </a:p>
        </p:txBody>
      </p:sp>
      <p:sp>
        <p:nvSpPr>
          <p:cNvPr id="9" name="Rectangle 3"/>
          <p:cNvSpPr>
            <a:spLocks noChangeArrowheads="1"/>
          </p:cNvSpPr>
          <p:nvPr/>
        </p:nvSpPr>
        <p:spPr bwMode="auto">
          <a:xfrm>
            <a:off x="76200" y="1166842"/>
            <a:ext cx="8991600" cy="5293757"/>
          </a:xfrm>
          <a:prstGeom prst="rect">
            <a:avLst/>
          </a:prstGeom>
          <a:noFill/>
          <a:ln w="12700">
            <a:noFill/>
            <a:miter lim="800000"/>
            <a:headEnd type="none" w="sm" len="sm"/>
            <a:tailEnd type="none" w="sm" len="sm"/>
          </a:ln>
          <a:effectLst/>
        </p:spPr>
        <p:txBody>
          <a:bodyPr>
            <a:spAutoFit/>
          </a:bodyPr>
          <a:ls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algn="ctr"/>
            <a:r>
              <a:rPr lang="en-US" altLang="zh-CN" sz="1800" b="1" u="sng" dirty="0">
                <a:solidFill>
                  <a:schemeClr val="tx1">
                    <a:lumMod val="85000"/>
                    <a:lumOff val="15000"/>
                  </a:schemeClr>
                </a:solidFill>
                <a:effectLst>
                  <a:outerShdw blurRad="38100" dist="38100" dir="2700000" algn="tl">
                    <a:srgbClr val="C0C0C0"/>
                  </a:outerShdw>
                </a:effectLst>
                <a:ea typeface="宋体" charset="-122"/>
              </a:rPr>
              <a:t>Project: IEEE P802.15 Working Group for Wireless Personal Area Networks (WPANs)</a:t>
            </a:r>
            <a:endParaRPr lang="en-US" altLang="zh-CN" sz="1600" b="1" dirty="0">
              <a:solidFill>
                <a:schemeClr val="tx1">
                  <a:lumMod val="85000"/>
                  <a:lumOff val="15000"/>
                </a:schemeClr>
              </a:solidFill>
              <a:ea typeface="宋体" charset="-122"/>
            </a:endParaRPr>
          </a:p>
          <a:p>
            <a:endParaRPr lang="en-US" altLang="zh-CN" sz="1600" dirty="0">
              <a:solidFill>
                <a:schemeClr val="tx1">
                  <a:lumMod val="85000"/>
                  <a:lumOff val="15000"/>
                </a:schemeClr>
              </a:solidFill>
              <a:ea typeface="宋体" charset="-122"/>
            </a:endParaRPr>
          </a:p>
          <a:p>
            <a:r>
              <a:rPr lang="en-US" altLang="zh-CN" sz="1600" b="1" dirty="0">
                <a:solidFill>
                  <a:schemeClr val="tx1">
                    <a:lumMod val="85000"/>
                    <a:lumOff val="15000"/>
                  </a:schemeClr>
                </a:solidFill>
                <a:ea typeface="宋体" charset="-122"/>
              </a:rPr>
              <a:t>Submission Title:</a:t>
            </a:r>
            <a:r>
              <a:rPr lang="en-US" altLang="zh-CN" sz="1600" dirty="0">
                <a:solidFill>
                  <a:schemeClr val="tx1">
                    <a:lumMod val="85000"/>
                    <a:lumOff val="15000"/>
                  </a:schemeClr>
                </a:solidFill>
                <a:ea typeface="宋体" charset="-122"/>
              </a:rPr>
              <a:t> </a:t>
            </a:r>
            <a:r>
              <a:rPr lang="en-US" sz="1600" dirty="0"/>
              <a:t>Evaluation of </a:t>
            </a:r>
            <a:r>
              <a:rPr lang="en-US" sz="1600" dirty="0" smtClean="0"/>
              <a:t>short </a:t>
            </a:r>
            <a:r>
              <a:rPr lang="en-US" sz="1600" dirty="0"/>
              <a:t>PM PHY synchronization preamble </a:t>
            </a:r>
            <a:r>
              <a:rPr lang="en-US" altLang="zh-CN" sz="1600" dirty="0">
                <a:solidFill>
                  <a:schemeClr val="tx1">
                    <a:lumMod val="85000"/>
                    <a:lumOff val="15000"/>
                  </a:schemeClr>
                </a:solidFill>
                <a:ea typeface="宋体" charset="-122"/>
              </a:rPr>
              <a:t>	</a:t>
            </a:r>
          </a:p>
          <a:p>
            <a:r>
              <a:rPr lang="en-US" altLang="zh-CN" sz="1600" b="1" dirty="0">
                <a:solidFill>
                  <a:schemeClr val="tx1">
                    <a:lumMod val="85000"/>
                    <a:lumOff val="15000"/>
                  </a:schemeClr>
                </a:solidFill>
                <a:ea typeface="宋体" charset="-122"/>
              </a:rPr>
              <a:t>Date Submitted: </a:t>
            </a:r>
            <a:r>
              <a:rPr lang="en-US" altLang="zh-CN" sz="1600" dirty="0" smtClean="0">
                <a:solidFill>
                  <a:schemeClr val="tx1">
                    <a:lumMod val="85000"/>
                    <a:lumOff val="15000"/>
                  </a:schemeClr>
                </a:solidFill>
                <a:ea typeface="宋体" charset="-122"/>
              </a:rPr>
              <a:t>6 July 2018</a:t>
            </a:r>
            <a:r>
              <a:rPr lang="en-US" altLang="zh-CN" sz="1600" dirty="0">
                <a:solidFill>
                  <a:schemeClr val="tx1">
                    <a:lumMod val="85000"/>
                    <a:lumOff val="15000"/>
                  </a:schemeClr>
                </a:solidFill>
                <a:ea typeface="宋体" charset="-122"/>
              </a:rPr>
              <a:t>	</a:t>
            </a:r>
          </a:p>
          <a:p>
            <a:r>
              <a:rPr lang="en-US" altLang="zh-CN" sz="1600" b="1" dirty="0">
                <a:solidFill>
                  <a:schemeClr val="tx1">
                    <a:lumMod val="85000"/>
                    <a:lumOff val="15000"/>
                  </a:schemeClr>
                </a:solidFill>
                <a:ea typeface="宋体" charset="-122"/>
              </a:rPr>
              <a:t>Source:</a:t>
            </a:r>
            <a:r>
              <a:rPr lang="en-US" altLang="zh-CN" sz="1600" dirty="0">
                <a:solidFill>
                  <a:schemeClr val="tx1">
                    <a:lumMod val="85000"/>
                    <a:lumOff val="15000"/>
                  </a:schemeClr>
                </a:solidFill>
                <a:ea typeface="宋体" charset="-122"/>
              </a:rPr>
              <a:t> </a:t>
            </a:r>
            <a:r>
              <a:rPr lang="en-US" altLang="zh-CN" sz="1600" dirty="0" smtClean="0">
                <a:solidFill>
                  <a:schemeClr val="tx1">
                    <a:lumMod val="85000"/>
                    <a:lumOff val="15000"/>
                  </a:schemeClr>
                </a:solidFill>
                <a:ea typeface="宋体" charset="-122"/>
              </a:rPr>
              <a:t>Malte Hinrichs, Volker Jungnickel [</a:t>
            </a:r>
            <a:r>
              <a:rPr lang="en-US" altLang="zh-CN" sz="1600" dirty="0" err="1" smtClean="0">
                <a:solidFill>
                  <a:schemeClr val="tx1">
                    <a:lumMod val="85000"/>
                    <a:lumOff val="15000"/>
                  </a:schemeClr>
                </a:solidFill>
                <a:ea typeface="宋体" charset="-122"/>
              </a:rPr>
              <a:t>Fraunhofer</a:t>
            </a:r>
            <a:r>
              <a:rPr lang="en-US" altLang="zh-CN" sz="1600" dirty="0" smtClean="0">
                <a:solidFill>
                  <a:schemeClr val="tx1">
                    <a:lumMod val="85000"/>
                    <a:lumOff val="15000"/>
                  </a:schemeClr>
                </a:solidFill>
                <a:ea typeface="宋体" charset="-122"/>
              </a:rPr>
              <a:t> HHI]</a:t>
            </a:r>
          </a:p>
          <a:p>
            <a:r>
              <a:rPr lang="en-US" altLang="zh-CN" sz="1600" dirty="0" smtClean="0">
                <a:solidFill>
                  <a:schemeClr val="tx1">
                    <a:lumMod val="85000"/>
                    <a:lumOff val="15000"/>
                  </a:schemeClr>
                </a:solidFill>
                <a:ea typeface="宋体" charset="-122"/>
              </a:rPr>
              <a:t>Address: </a:t>
            </a:r>
            <a:r>
              <a:rPr lang="en-US" altLang="zh-CN" sz="1600" dirty="0" err="1" smtClean="0">
                <a:solidFill>
                  <a:schemeClr val="tx1">
                    <a:lumMod val="85000"/>
                    <a:lumOff val="15000"/>
                  </a:schemeClr>
                </a:solidFill>
                <a:ea typeface="宋体" charset="-122"/>
              </a:rPr>
              <a:t>Einsteinufer</a:t>
            </a:r>
            <a:r>
              <a:rPr lang="en-US" altLang="zh-CN" sz="1600" dirty="0" smtClean="0">
                <a:solidFill>
                  <a:schemeClr val="tx1">
                    <a:lumMod val="85000"/>
                    <a:lumOff val="15000"/>
                  </a:schemeClr>
                </a:solidFill>
                <a:ea typeface="宋体" charset="-122"/>
              </a:rPr>
              <a:t> 37, 10587 Berlin, Germany</a:t>
            </a:r>
          </a:p>
          <a:p>
            <a:r>
              <a:rPr lang="en-US" altLang="zh-CN" sz="1600" dirty="0" smtClean="0">
                <a:solidFill>
                  <a:schemeClr val="tx1">
                    <a:lumMod val="85000"/>
                    <a:lumOff val="15000"/>
                  </a:schemeClr>
                </a:solidFill>
                <a:ea typeface="宋体" charset="-122"/>
              </a:rPr>
              <a:t>Voice:[+49-30</a:t>
            </a:r>
            <a:r>
              <a:rPr lang="en-US" altLang="ko-KR" sz="1600" dirty="0" smtClean="0">
                <a:solidFill>
                  <a:schemeClr val="tx1">
                    <a:lumMod val="85000"/>
                    <a:lumOff val="15000"/>
                  </a:schemeClr>
                </a:solidFill>
                <a:ea typeface="굴림" pitchFamily="50" charset="-127"/>
              </a:rPr>
              <a:t>-31002 284</a:t>
            </a:r>
            <a:r>
              <a:rPr lang="en-US" altLang="zh-CN" sz="1600" dirty="0" smtClean="0">
                <a:solidFill>
                  <a:schemeClr val="tx1">
                    <a:lumMod val="85000"/>
                    <a:lumOff val="15000"/>
                  </a:schemeClr>
                </a:solidFill>
                <a:ea typeface="宋体" charset="-122"/>
              </a:rPr>
              <a:t>], </a:t>
            </a:r>
            <a:r>
              <a:rPr lang="en-US" altLang="zh-CN" sz="1600" dirty="0">
                <a:solidFill>
                  <a:schemeClr val="tx1">
                    <a:lumMod val="85000"/>
                    <a:lumOff val="15000"/>
                  </a:schemeClr>
                </a:solidFill>
                <a:ea typeface="宋体" charset="-122"/>
              </a:rPr>
              <a:t>E-Mail</a:t>
            </a:r>
            <a:r>
              <a:rPr lang="en-US" altLang="zh-CN" sz="1600" dirty="0" smtClean="0">
                <a:solidFill>
                  <a:schemeClr val="tx1">
                    <a:lumMod val="85000"/>
                    <a:lumOff val="15000"/>
                  </a:schemeClr>
                </a:solidFill>
                <a:ea typeface="宋体" charset="-122"/>
              </a:rPr>
              <a:t>:[malte.hinrichs@hhi.fraunhofer.de]</a:t>
            </a:r>
            <a:r>
              <a:rPr lang="en-US" altLang="zh-CN" sz="1600" dirty="0">
                <a:solidFill>
                  <a:schemeClr val="tx1">
                    <a:lumMod val="85000"/>
                    <a:lumOff val="15000"/>
                  </a:schemeClr>
                </a:solidFill>
                <a:ea typeface="宋体" charset="-122"/>
              </a:rPr>
              <a:t>	</a:t>
            </a:r>
            <a:endParaRPr lang="en-US" altLang="zh-CN" sz="1600" dirty="0" smtClean="0">
              <a:solidFill>
                <a:schemeClr val="tx1">
                  <a:lumMod val="85000"/>
                  <a:lumOff val="15000"/>
                </a:schemeClr>
              </a:solidFill>
              <a:ea typeface="宋体" charset="-122"/>
            </a:endParaRPr>
          </a:p>
          <a:p>
            <a:r>
              <a:rPr lang="en-US" altLang="zh-CN" sz="1600" u="sng" dirty="0" smtClean="0">
                <a:solidFill>
                  <a:schemeClr val="tx1">
                    <a:lumMod val="85000"/>
                    <a:lumOff val="15000"/>
                  </a:schemeClr>
                </a:solidFill>
                <a:ea typeface="宋体" charset="-122"/>
              </a:rPr>
              <a:t>and</a:t>
            </a:r>
            <a:endParaRPr lang="en-US" altLang="zh-CN" sz="1600" u="sng" dirty="0">
              <a:solidFill>
                <a:schemeClr val="tx1">
                  <a:lumMod val="85000"/>
                  <a:lumOff val="15000"/>
                </a:schemeClr>
              </a:solidFill>
              <a:ea typeface="宋体" charset="-122"/>
            </a:endParaRPr>
          </a:p>
          <a:p>
            <a:r>
              <a:rPr lang="en-US" altLang="zh-CN" sz="1600" dirty="0">
                <a:solidFill>
                  <a:schemeClr val="tx1">
                    <a:lumMod val="85000"/>
                    <a:lumOff val="15000"/>
                  </a:schemeClr>
                </a:solidFill>
                <a:ea typeface="宋体" charset="-122"/>
              </a:rPr>
              <a:t>Sang-Kyu Lim, Il Soon Jang, </a:t>
            </a:r>
            <a:r>
              <a:rPr lang="en-US" altLang="zh-CN" sz="1600" dirty="0" err="1">
                <a:solidFill>
                  <a:schemeClr val="tx1">
                    <a:lumMod val="85000"/>
                    <a:lumOff val="15000"/>
                  </a:schemeClr>
                </a:solidFill>
                <a:ea typeface="宋体" charset="-122"/>
              </a:rPr>
              <a:t>Jin</a:t>
            </a:r>
            <a:r>
              <a:rPr lang="en-US" altLang="zh-CN" sz="1600" dirty="0">
                <a:solidFill>
                  <a:schemeClr val="tx1">
                    <a:lumMod val="85000"/>
                    <a:lumOff val="15000"/>
                  </a:schemeClr>
                </a:solidFill>
                <a:ea typeface="宋体" charset="-122"/>
              </a:rPr>
              <a:t>-Doo </a:t>
            </a:r>
            <a:r>
              <a:rPr lang="en-US" altLang="zh-CN" sz="1600" dirty="0" err="1">
                <a:solidFill>
                  <a:schemeClr val="tx1">
                    <a:lumMod val="85000"/>
                    <a:lumOff val="15000"/>
                  </a:schemeClr>
                </a:solidFill>
                <a:ea typeface="宋体" charset="-122"/>
              </a:rPr>
              <a:t>Jeong</a:t>
            </a:r>
            <a:r>
              <a:rPr lang="en-US" altLang="zh-CN" sz="1600" dirty="0">
                <a:solidFill>
                  <a:schemeClr val="tx1">
                    <a:lumMod val="85000"/>
                    <a:lumOff val="15000"/>
                  </a:schemeClr>
                </a:solidFill>
                <a:ea typeface="宋体" charset="-122"/>
              </a:rPr>
              <a:t>, Tae-</a:t>
            </a:r>
            <a:r>
              <a:rPr lang="en-US" altLang="zh-CN" sz="1600" dirty="0" err="1">
                <a:solidFill>
                  <a:schemeClr val="tx1">
                    <a:lumMod val="85000"/>
                    <a:lumOff val="15000"/>
                  </a:schemeClr>
                </a:solidFill>
                <a:ea typeface="宋体" charset="-122"/>
              </a:rPr>
              <a:t>Gyu</a:t>
            </a:r>
            <a:r>
              <a:rPr lang="en-US" altLang="zh-CN" sz="1600" dirty="0">
                <a:solidFill>
                  <a:schemeClr val="tx1">
                    <a:lumMod val="85000"/>
                    <a:lumOff val="15000"/>
                  </a:schemeClr>
                </a:solidFill>
                <a:ea typeface="宋体" charset="-122"/>
              </a:rPr>
              <a:t> Kang [ETRI]</a:t>
            </a:r>
          </a:p>
          <a:p>
            <a:r>
              <a:rPr lang="en-US" altLang="zh-CN" sz="1600" dirty="0">
                <a:solidFill>
                  <a:schemeClr val="tx1">
                    <a:lumMod val="85000"/>
                    <a:lumOff val="15000"/>
                  </a:schemeClr>
                </a:solidFill>
                <a:ea typeface="宋体" charset="-122"/>
              </a:rPr>
              <a:t>Address: 218 </a:t>
            </a:r>
            <a:r>
              <a:rPr lang="en-US" altLang="zh-CN" sz="1600" dirty="0" err="1">
                <a:solidFill>
                  <a:schemeClr val="tx1">
                    <a:lumMod val="85000"/>
                    <a:lumOff val="15000"/>
                  </a:schemeClr>
                </a:solidFill>
                <a:ea typeface="宋体" charset="-122"/>
              </a:rPr>
              <a:t>Gajeong-ro</a:t>
            </a:r>
            <a:r>
              <a:rPr lang="en-US" altLang="zh-CN" sz="1600" dirty="0">
                <a:solidFill>
                  <a:schemeClr val="tx1">
                    <a:lumMod val="85000"/>
                    <a:lumOff val="15000"/>
                  </a:schemeClr>
                </a:solidFill>
                <a:ea typeface="宋体" charset="-122"/>
              </a:rPr>
              <a:t>, </a:t>
            </a:r>
            <a:r>
              <a:rPr lang="en-US" altLang="zh-CN" sz="1600" dirty="0" err="1">
                <a:solidFill>
                  <a:schemeClr val="tx1">
                    <a:lumMod val="85000"/>
                    <a:lumOff val="15000"/>
                  </a:schemeClr>
                </a:solidFill>
                <a:ea typeface="宋体" charset="-122"/>
              </a:rPr>
              <a:t>Yuseong-gu</a:t>
            </a:r>
            <a:r>
              <a:rPr lang="en-US" altLang="zh-CN" sz="1600" dirty="0">
                <a:solidFill>
                  <a:schemeClr val="tx1">
                    <a:lumMod val="85000"/>
                    <a:lumOff val="15000"/>
                  </a:schemeClr>
                </a:solidFill>
                <a:ea typeface="宋体" charset="-122"/>
              </a:rPr>
              <a:t>, Daejeon, 34129, Korea</a:t>
            </a:r>
          </a:p>
          <a:p>
            <a:r>
              <a:rPr lang="en-US" altLang="zh-CN" sz="1600" dirty="0">
                <a:solidFill>
                  <a:schemeClr val="tx1">
                    <a:lumMod val="85000"/>
                    <a:lumOff val="15000"/>
                  </a:schemeClr>
                </a:solidFill>
                <a:ea typeface="宋体" charset="-122"/>
              </a:rPr>
              <a:t>Voice:[+82-42</a:t>
            </a:r>
            <a:r>
              <a:rPr lang="en-US" altLang="ko-KR" sz="1600" dirty="0">
                <a:solidFill>
                  <a:schemeClr val="tx1">
                    <a:lumMod val="85000"/>
                    <a:lumOff val="15000"/>
                  </a:schemeClr>
                </a:solidFill>
                <a:ea typeface="굴림" pitchFamily="50" charset="-127"/>
              </a:rPr>
              <a:t>-860-1573</a:t>
            </a:r>
            <a:r>
              <a:rPr lang="en-US" altLang="zh-CN" sz="1600" dirty="0">
                <a:solidFill>
                  <a:schemeClr val="tx1">
                    <a:lumMod val="85000"/>
                    <a:lumOff val="15000"/>
                  </a:schemeClr>
                </a:solidFill>
                <a:ea typeface="宋体" charset="-122"/>
              </a:rPr>
              <a:t>], FAX: [</a:t>
            </a:r>
            <a:r>
              <a:rPr lang="en-US" altLang="ko-KR" sz="1600" dirty="0">
                <a:solidFill>
                  <a:schemeClr val="tx1">
                    <a:lumMod val="85000"/>
                    <a:lumOff val="15000"/>
                  </a:schemeClr>
                </a:solidFill>
                <a:ea typeface="굴림" pitchFamily="50" charset="-127"/>
              </a:rPr>
              <a:t>+82-42-860-5218</a:t>
            </a:r>
            <a:r>
              <a:rPr lang="en-US" altLang="zh-CN" sz="1600" dirty="0">
                <a:solidFill>
                  <a:schemeClr val="tx1">
                    <a:lumMod val="85000"/>
                    <a:lumOff val="15000"/>
                  </a:schemeClr>
                </a:solidFill>
                <a:ea typeface="宋体" charset="-122"/>
              </a:rPr>
              <a:t>], E-Mail:[</a:t>
            </a:r>
            <a:r>
              <a:rPr lang="en-US" altLang="zh-CN" sz="1600" dirty="0" smtClean="0">
                <a:solidFill>
                  <a:schemeClr val="tx1">
                    <a:lumMod val="85000"/>
                    <a:lumOff val="15000"/>
                  </a:schemeClr>
                </a:solidFill>
                <a:ea typeface="宋体" charset="-122"/>
              </a:rPr>
              <a:t>sklim</a:t>
            </a:r>
            <a:r>
              <a:rPr lang="en-US" altLang="ko-KR" sz="1600" dirty="0" smtClean="0">
                <a:solidFill>
                  <a:schemeClr val="tx1">
                    <a:lumMod val="85000"/>
                    <a:lumOff val="15000"/>
                  </a:schemeClr>
                </a:solidFill>
                <a:ea typeface="굴림" pitchFamily="50" charset="-127"/>
              </a:rPr>
              <a:t>@etri.re.kr</a:t>
            </a:r>
            <a:r>
              <a:rPr lang="en-US" altLang="zh-CN" sz="1600" dirty="0" smtClean="0">
                <a:solidFill>
                  <a:schemeClr val="tx1">
                    <a:lumMod val="85000"/>
                    <a:lumOff val="15000"/>
                  </a:schemeClr>
                </a:solidFill>
                <a:ea typeface="宋体" charset="-122"/>
              </a:rPr>
              <a:t>]</a:t>
            </a:r>
            <a:br>
              <a:rPr lang="en-US" altLang="zh-CN" sz="1600" dirty="0" smtClean="0">
                <a:solidFill>
                  <a:schemeClr val="tx1">
                    <a:lumMod val="85000"/>
                    <a:lumOff val="15000"/>
                  </a:schemeClr>
                </a:solidFill>
                <a:ea typeface="宋体" charset="-122"/>
              </a:rPr>
            </a:br>
            <a:r>
              <a:rPr lang="en-US" altLang="zh-CN" sz="1600" b="1" dirty="0" smtClean="0">
                <a:solidFill>
                  <a:schemeClr val="tx1">
                    <a:lumMod val="85000"/>
                    <a:lumOff val="15000"/>
                  </a:schemeClr>
                </a:solidFill>
                <a:ea typeface="宋体" charset="-122"/>
              </a:rPr>
              <a:t>Re:</a:t>
            </a:r>
            <a:br>
              <a:rPr lang="en-US" altLang="zh-CN" sz="1600" b="1" dirty="0" smtClean="0">
                <a:solidFill>
                  <a:schemeClr val="tx1">
                    <a:lumMod val="85000"/>
                    <a:lumOff val="15000"/>
                  </a:schemeClr>
                </a:solidFill>
                <a:ea typeface="宋体" charset="-122"/>
              </a:rPr>
            </a:br>
            <a:r>
              <a:rPr lang="en-US" altLang="zh-CN" sz="1600" b="1" dirty="0" smtClean="0">
                <a:solidFill>
                  <a:schemeClr val="tx1">
                    <a:lumMod val="85000"/>
                    <a:lumOff val="15000"/>
                  </a:schemeClr>
                </a:solidFill>
                <a:ea typeface="宋体" charset="-122"/>
              </a:rPr>
              <a:t>Abstract</a:t>
            </a:r>
            <a:r>
              <a:rPr lang="en-US" altLang="zh-CN" sz="1600" b="1" dirty="0">
                <a:solidFill>
                  <a:schemeClr val="tx1">
                    <a:lumMod val="85000"/>
                    <a:lumOff val="15000"/>
                  </a:schemeClr>
                </a:solidFill>
                <a:ea typeface="宋体" charset="-122"/>
              </a:rPr>
              <a:t>:</a:t>
            </a:r>
            <a:r>
              <a:rPr lang="en-US" altLang="zh-CN" sz="1600" dirty="0">
                <a:solidFill>
                  <a:schemeClr val="tx1">
                    <a:lumMod val="85000"/>
                    <a:lumOff val="15000"/>
                  </a:schemeClr>
                </a:solidFill>
                <a:ea typeface="宋体" charset="-122"/>
              </a:rPr>
              <a:t>	 </a:t>
            </a:r>
            <a:r>
              <a:rPr lang="en-US" altLang="zh-CN" sz="1600" dirty="0" smtClean="0">
                <a:solidFill>
                  <a:schemeClr val="tx1">
                    <a:lumMod val="85000"/>
                    <a:lumOff val="15000"/>
                  </a:schemeClr>
                </a:solidFill>
                <a:ea typeface="宋体" charset="-122"/>
              </a:rPr>
              <a:t>This document provides the evaluation results on a shorter synchronization preamble for the PM PHY by </a:t>
            </a:r>
            <a:r>
              <a:rPr lang="en-US" altLang="zh-CN" sz="1600" dirty="0" err="1" smtClean="0">
                <a:solidFill>
                  <a:schemeClr val="tx1">
                    <a:lumMod val="85000"/>
                    <a:lumOff val="15000"/>
                  </a:schemeClr>
                </a:solidFill>
                <a:ea typeface="宋体" charset="-122"/>
              </a:rPr>
              <a:t>Fraunhofer</a:t>
            </a:r>
            <a:r>
              <a:rPr lang="en-US" altLang="zh-CN" sz="1600" dirty="0" smtClean="0">
                <a:solidFill>
                  <a:schemeClr val="tx1">
                    <a:lumMod val="85000"/>
                    <a:lumOff val="15000"/>
                  </a:schemeClr>
                </a:solidFill>
                <a:ea typeface="宋体" charset="-122"/>
              </a:rPr>
              <a:t> HHI and ETRI.  </a:t>
            </a:r>
            <a:br>
              <a:rPr lang="en-US" altLang="zh-CN" sz="1600" dirty="0" smtClean="0">
                <a:solidFill>
                  <a:schemeClr val="tx1">
                    <a:lumMod val="85000"/>
                    <a:lumOff val="15000"/>
                  </a:schemeClr>
                </a:solidFill>
                <a:ea typeface="宋体" charset="-122"/>
              </a:rPr>
            </a:br>
            <a:r>
              <a:rPr lang="en-US" altLang="zh-CN" sz="1600" b="1" dirty="0" smtClean="0">
                <a:solidFill>
                  <a:schemeClr val="tx1">
                    <a:lumMod val="85000"/>
                    <a:lumOff val="15000"/>
                  </a:schemeClr>
                </a:solidFill>
                <a:ea typeface="宋体" charset="-122"/>
              </a:rPr>
              <a:t>Purpose</a:t>
            </a:r>
            <a:r>
              <a:rPr lang="en-US" altLang="zh-CN" sz="1600" b="1" dirty="0">
                <a:solidFill>
                  <a:schemeClr val="tx1">
                    <a:lumMod val="85000"/>
                    <a:lumOff val="15000"/>
                  </a:schemeClr>
                </a:solidFill>
                <a:ea typeface="宋体" charset="-122"/>
              </a:rPr>
              <a:t>:</a:t>
            </a:r>
            <a:r>
              <a:rPr lang="en-US" altLang="zh-CN" sz="1600" dirty="0">
                <a:solidFill>
                  <a:schemeClr val="tx1">
                    <a:lumMod val="85000"/>
                    <a:lumOff val="15000"/>
                  </a:schemeClr>
                </a:solidFill>
                <a:ea typeface="宋体" charset="-122"/>
              </a:rPr>
              <a:t>	</a:t>
            </a:r>
            <a:r>
              <a:rPr lang="en-US" altLang="ko-KR" sz="1600" dirty="0" smtClean="0">
                <a:solidFill>
                  <a:schemeClr val="tx1">
                    <a:lumMod val="85000"/>
                    <a:lumOff val="15000"/>
                  </a:schemeClr>
                </a:solidFill>
                <a:ea typeface="굴림" pitchFamily="50" charset="-127"/>
              </a:rPr>
              <a:t>Contribution to IEEE 802.15.13</a:t>
            </a:r>
            <a:br>
              <a:rPr lang="en-US" altLang="ko-KR" sz="1600" dirty="0" smtClean="0">
                <a:solidFill>
                  <a:schemeClr val="tx1">
                    <a:lumMod val="85000"/>
                    <a:lumOff val="15000"/>
                  </a:schemeClr>
                </a:solidFill>
                <a:ea typeface="굴림" pitchFamily="50" charset="-127"/>
              </a:rPr>
            </a:br>
            <a:r>
              <a:rPr lang="en-US" altLang="zh-CN" sz="1600" b="1" dirty="0" smtClean="0">
                <a:solidFill>
                  <a:schemeClr val="tx1">
                    <a:lumMod val="85000"/>
                    <a:lumOff val="15000"/>
                  </a:schemeClr>
                </a:solidFill>
                <a:ea typeface="宋体" charset="-122"/>
              </a:rPr>
              <a:t>Notice</a:t>
            </a:r>
            <a:r>
              <a:rPr lang="en-US" altLang="zh-CN" sz="1600" b="1" dirty="0">
                <a:solidFill>
                  <a:schemeClr val="tx1">
                    <a:lumMod val="85000"/>
                    <a:lumOff val="15000"/>
                  </a:schemeClr>
                </a:solidFill>
                <a:ea typeface="宋体" charset="-122"/>
              </a:rPr>
              <a:t>:</a:t>
            </a:r>
            <a:r>
              <a:rPr lang="en-US" altLang="zh-CN" sz="1600" dirty="0">
                <a:solidFill>
                  <a:schemeClr val="tx1">
                    <a:lumMod val="85000"/>
                    <a:lumOff val="15000"/>
                  </a:schemeClr>
                </a:solidFill>
                <a:ea typeface="宋体" charset="-122"/>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a:t>
            </a:r>
            <a:r>
              <a:rPr lang="en-US" altLang="zh-CN" sz="1600" dirty="0" smtClean="0">
                <a:solidFill>
                  <a:schemeClr val="tx1">
                    <a:lumMod val="85000"/>
                    <a:lumOff val="15000"/>
                  </a:schemeClr>
                </a:solidFill>
                <a:ea typeface="宋体" charset="-122"/>
              </a:rPr>
              <a:t>herein.</a:t>
            </a:r>
            <a:br>
              <a:rPr lang="en-US" altLang="zh-CN" sz="1600" dirty="0" smtClean="0">
                <a:solidFill>
                  <a:schemeClr val="tx1">
                    <a:lumMod val="85000"/>
                    <a:lumOff val="15000"/>
                  </a:schemeClr>
                </a:solidFill>
                <a:ea typeface="宋体" charset="-122"/>
              </a:rPr>
            </a:br>
            <a:r>
              <a:rPr lang="en-US" altLang="zh-CN" sz="1600" b="1" dirty="0" smtClean="0">
                <a:solidFill>
                  <a:schemeClr val="tx1">
                    <a:lumMod val="85000"/>
                    <a:lumOff val="15000"/>
                  </a:schemeClr>
                </a:solidFill>
                <a:ea typeface="宋体" charset="-122"/>
              </a:rPr>
              <a:t>Release</a:t>
            </a:r>
            <a:r>
              <a:rPr lang="en-US" altLang="zh-CN" sz="1600" b="1" dirty="0">
                <a:solidFill>
                  <a:schemeClr val="tx1">
                    <a:lumMod val="85000"/>
                    <a:lumOff val="15000"/>
                  </a:schemeClr>
                </a:solidFill>
                <a:ea typeface="宋体" charset="-122"/>
              </a:rPr>
              <a:t>:</a:t>
            </a:r>
            <a:r>
              <a:rPr lang="en-US" altLang="zh-CN" sz="1600" dirty="0">
                <a:solidFill>
                  <a:schemeClr val="tx1">
                    <a:lumMod val="85000"/>
                    <a:lumOff val="15000"/>
                  </a:schemeClr>
                </a:solidFill>
                <a:ea typeface="宋体" charset="-122"/>
              </a:rPr>
              <a:t>	The contributor acknowledges and accepts that this contribution becomes the property of IEEE and may be made publicly available by P802.15.	</a:t>
            </a:r>
          </a:p>
        </p:txBody>
      </p:sp>
    </p:spTree>
    <p:extLst>
      <p:ext uri="{BB962C8B-B14F-4D97-AF65-F5344CB8AC3E}">
        <p14:creationId xmlns:p14="http://schemas.microsoft.com/office/powerpoint/2010/main" val="17511318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Evaluation</a:t>
            </a:r>
          </a:p>
        </p:txBody>
      </p:sp>
      <p:sp>
        <p:nvSpPr>
          <p:cNvPr id="3" name="Inhaltsplatzhalter 2"/>
          <p:cNvSpPr>
            <a:spLocks noGrp="1"/>
          </p:cNvSpPr>
          <p:nvPr>
            <p:ph idx="1"/>
          </p:nvPr>
        </p:nvSpPr>
        <p:spPr/>
        <p:txBody>
          <a:bodyPr/>
          <a:lstStyle/>
          <a:p>
            <a:pPr>
              <a:buFont typeface="Arial" panose="020B0604020202020204" pitchFamily="34" charset="0"/>
              <a:buChar char="•"/>
            </a:pPr>
            <a:r>
              <a:rPr lang="de-DE" dirty="0" err="1" smtClean="0"/>
              <a:t>Synchronization</a:t>
            </a:r>
            <a:r>
              <a:rPr lang="de-DE" dirty="0" smtClean="0"/>
              <a:t> </a:t>
            </a:r>
            <a:r>
              <a:rPr lang="de-DE" dirty="0" err="1"/>
              <a:t>reliability</a:t>
            </a:r>
            <a:r>
              <a:rPr lang="de-DE" dirty="0"/>
              <a:t> </a:t>
            </a:r>
            <a:r>
              <a:rPr lang="de-DE" dirty="0" err="1"/>
              <a:t>according</a:t>
            </a:r>
            <a:r>
              <a:rPr lang="de-DE" dirty="0"/>
              <a:t> </a:t>
            </a:r>
            <a:r>
              <a:rPr lang="de-DE" dirty="0" err="1"/>
              <a:t>to</a:t>
            </a:r>
            <a:r>
              <a:rPr lang="de-DE" dirty="0"/>
              <a:t> IEEE 802.15.13 </a:t>
            </a:r>
            <a:r>
              <a:rPr lang="de-DE" dirty="0" err="1"/>
              <a:t>evaluation</a:t>
            </a:r>
            <a:r>
              <a:rPr lang="de-DE" dirty="0"/>
              <a:t> </a:t>
            </a:r>
            <a:r>
              <a:rPr lang="de-DE" dirty="0" err="1"/>
              <a:t>framework</a:t>
            </a:r>
            <a:endParaRPr lang="de-DE" dirty="0"/>
          </a:p>
          <a:p>
            <a:pPr lvl="1">
              <a:buFont typeface="Arial" panose="020B0604020202020204" pitchFamily="34" charset="0"/>
              <a:buChar char="•"/>
            </a:pPr>
            <a:r>
              <a:rPr lang="de-DE" dirty="0"/>
              <a:t>AWGN </a:t>
            </a:r>
            <a:r>
              <a:rPr lang="de-DE" dirty="0" err="1"/>
              <a:t>channel</a:t>
            </a:r>
            <a:endParaRPr lang="de-DE" dirty="0"/>
          </a:p>
          <a:p>
            <a:pPr lvl="1">
              <a:buFont typeface="Arial" panose="020B0604020202020204" pitchFamily="34" charset="0"/>
              <a:buChar char="•"/>
            </a:pPr>
            <a:r>
              <a:rPr lang="de-DE" dirty="0"/>
              <a:t>Scenario 3, Device 3 (S3/D3): </a:t>
            </a:r>
            <a:r>
              <a:rPr lang="de-DE" dirty="0" err="1" smtClean="0"/>
              <a:t>little</a:t>
            </a:r>
            <a:r>
              <a:rPr lang="de-DE" dirty="0" smtClean="0"/>
              <a:t> </a:t>
            </a:r>
            <a:r>
              <a:rPr lang="de-DE" dirty="0" err="1"/>
              <a:t>spreading</a:t>
            </a:r>
            <a:endParaRPr lang="de-DE" dirty="0"/>
          </a:p>
          <a:p>
            <a:pPr lvl="1">
              <a:buFont typeface="Arial" panose="020B0604020202020204" pitchFamily="34" charset="0"/>
              <a:buChar char="•"/>
            </a:pPr>
            <a:r>
              <a:rPr lang="de-DE" dirty="0"/>
              <a:t>Scenario 4, Device 7 (S4/D7): </a:t>
            </a:r>
            <a:r>
              <a:rPr lang="de-DE" dirty="0" err="1" smtClean="0"/>
              <a:t>energy</a:t>
            </a:r>
            <a:r>
              <a:rPr lang="de-DE" dirty="0" smtClean="0"/>
              <a:t> </a:t>
            </a:r>
            <a:r>
              <a:rPr lang="de-DE" dirty="0" err="1"/>
              <a:t>is</a:t>
            </a:r>
            <a:r>
              <a:rPr lang="de-DE" dirty="0"/>
              <a:t> </a:t>
            </a:r>
            <a:r>
              <a:rPr lang="de-DE" dirty="0" err="1"/>
              <a:t>spread</a:t>
            </a:r>
            <a:r>
              <a:rPr lang="de-DE" dirty="0"/>
              <a:t> </a:t>
            </a:r>
            <a:r>
              <a:rPr lang="de-DE" dirty="0" err="1"/>
              <a:t>over</a:t>
            </a:r>
            <a:r>
              <a:rPr lang="de-DE" dirty="0"/>
              <a:t> </a:t>
            </a:r>
            <a:r>
              <a:rPr lang="de-DE" dirty="0" err="1"/>
              <a:t>several</a:t>
            </a:r>
            <a:r>
              <a:rPr lang="de-DE" dirty="0"/>
              <a:t> </a:t>
            </a:r>
            <a:r>
              <a:rPr lang="de-DE" dirty="0" err="1"/>
              <a:t>peaks</a:t>
            </a:r>
            <a:r>
              <a:rPr lang="de-DE" dirty="0"/>
              <a:t>, </a:t>
            </a:r>
            <a:r>
              <a:rPr lang="de-DE" dirty="0" err="1"/>
              <a:t>frequency</a:t>
            </a:r>
            <a:r>
              <a:rPr lang="de-DE" dirty="0"/>
              <a:t> </a:t>
            </a:r>
            <a:r>
              <a:rPr lang="de-DE" dirty="0" err="1"/>
              <a:t>selective</a:t>
            </a:r>
            <a:endParaRPr lang="de-DE" dirty="0"/>
          </a:p>
          <a:p>
            <a:pPr lvl="1">
              <a:buFont typeface="Arial" panose="020B0604020202020204" pitchFamily="34" charset="0"/>
              <a:buChar char="•"/>
            </a:pPr>
            <a:r>
              <a:rPr lang="de-DE" dirty="0"/>
              <a:t>Optical Clock Rates 3.125</a:t>
            </a:r>
            <a:r>
              <a:rPr lang="de-DE" dirty="0" smtClean="0"/>
              <a:t>..200 MHz</a:t>
            </a:r>
            <a:endParaRPr lang="de-DE" dirty="0"/>
          </a:p>
          <a:p>
            <a:pPr lvl="1">
              <a:buFont typeface="Arial" panose="020B0604020202020204" pitchFamily="34" charset="0"/>
              <a:buChar char="•"/>
            </a:pPr>
            <a:r>
              <a:rPr lang="de-DE" dirty="0" err="1"/>
              <a:t>Requirement</a:t>
            </a:r>
            <a:r>
              <a:rPr lang="de-DE" dirty="0"/>
              <a:t>: </a:t>
            </a:r>
            <a:r>
              <a:rPr lang="de-DE" dirty="0" err="1"/>
              <a:t>D</a:t>
            </a:r>
            <a:r>
              <a:rPr lang="de-DE" dirty="0" err="1" smtClean="0"/>
              <a:t>etection</a:t>
            </a:r>
            <a:r>
              <a:rPr lang="de-DE" dirty="0" smtClean="0"/>
              <a:t> </a:t>
            </a:r>
            <a:r>
              <a:rPr lang="de-DE" dirty="0"/>
              <a:t>rate 99.9% at </a:t>
            </a:r>
            <a:r>
              <a:rPr lang="de-DE" dirty="0" err="1"/>
              <a:t>false</a:t>
            </a:r>
            <a:r>
              <a:rPr lang="de-DE" dirty="0"/>
              <a:t> positive rate 0.1%</a:t>
            </a:r>
          </a:p>
        </p:txBody>
      </p:sp>
      <p:sp>
        <p:nvSpPr>
          <p:cNvPr id="4" name="Foliennummernplatzhalter 3"/>
          <p:cNvSpPr>
            <a:spLocks noGrp="1"/>
          </p:cNvSpPr>
          <p:nvPr>
            <p:ph type="sldNum" idx="12"/>
          </p:nvPr>
        </p:nvSpPr>
        <p:spPr/>
        <p:txBody>
          <a:bodyPr/>
          <a:lstStyle/>
          <a:p>
            <a:r>
              <a:rPr lang="en-GB"/>
              <a:t>Slide </a:t>
            </a:r>
            <a:fld id="{440F5867-744E-4AA6-B0ED-4C44D2DFBB7B}" type="slidenum">
              <a:rPr lang="en-GB" smtClean="0"/>
              <a:pPr/>
              <a:t>10</a:t>
            </a:fld>
            <a:endParaRPr lang="en-GB" dirty="0"/>
          </a:p>
        </p:txBody>
      </p:sp>
      <p:sp>
        <p:nvSpPr>
          <p:cNvPr id="5" name="Fußzeilenplatzhalter 4"/>
          <p:cNvSpPr>
            <a:spLocks noGrp="1"/>
          </p:cNvSpPr>
          <p:nvPr>
            <p:ph type="ftr" idx="14"/>
          </p:nvPr>
        </p:nvSpPr>
        <p:spPr/>
        <p:txBody>
          <a:bodyPr/>
          <a:lstStyle/>
          <a:p>
            <a:r>
              <a:rPr lang="de-DE" smtClean="0"/>
              <a:t>HHI and ETRI</a:t>
            </a:r>
            <a:endParaRPr lang="en-GB" dirty="0"/>
          </a:p>
        </p:txBody>
      </p:sp>
      <p:sp>
        <p:nvSpPr>
          <p:cNvPr id="6" name="Datumsplatzhalter 5"/>
          <p:cNvSpPr>
            <a:spLocks noGrp="1"/>
          </p:cNvSpPr>
          <p:nvPr>
            <p:ph type="dt" idx="15"/>
          </p:nvPr>
        </p:nvSpPr>
        <p:spPr/>
        <p:txBody>
          <a:bodyPr/>
          <a:lstStyle/>
          <a:p>
            <a:r>
              <a:rPr lang="en-US" altLang="ko-KR" smtClean="0"/>
              <a:t>July 2018</a:t>
            </a:r>
            <a:endParaRPr lang="en-GB" dirty="0"/>
          </a:p>
        </p:txBody>
      </p:sp>
    </p:spTree>
    <p:extLst>
      <p:ext uri="{BB962C8B-B14F-4D97-AF65-F5344CB8AC3E}">
        <p14:creationId xmlns:p14="http://schemas.microsoft.com/office/powerpoint/2010/main" val="34794232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CIR Scenario 3, D3</a:t>
            </a:r>
          </a:p>
        </p:txBody>
      </p:sp>
      <p:sp>
        <p:nvSpPr>
          <p:cNvPr id="4" name="Foliennummernplatzhalter 3"/>
          <p:cNvSpPr>
            <a:spLocks noGrp="1"/>
          </p:cNvSpPr>
          <p:nvPr>
            <p:ph type="sldNum" idx="12"/>
          </p:nvPr>
        </p:nvSpPr>
        <p:spPr/>
        <p:txBody>
          <a:bodyPr/>
          <a:lstStyle/>
          <a:p>
            <a:r>
              <a:rPr lang="en-GB"/>
              <a:t>Slide </a:t>
            </a:r>
            <a:fld id="{440F5867-744E-4AA6-B0ED-4C44D2DFBB7B}" type="slidenum">
              <a:rPr lang="en-GB" smtClean="0"/>
              <a:pPr/>
              <a:t>11</a:t>
            </a:fld>
            <a:endParaRPr lang="en-GB" dirty="0"/>
          </a:p>
        </p:txBody>
      </p:sp>
      <p:sp>
        <p:nvSpPr>
          <p:cNvPr id="5" name="Fußzeilenplatzhalter 4"/>
          <p:cNvSpPr>
            <a:spLocks noGrp="1"/>
          </p:cNvSpPr>
          <p:nvPr>
            <p:ph type="ftr" idx="14"/>
          </p:nvPr>
        </p:nvSpPr>
        <p:spPr/>
        <p:txBody>
          <a:bodyPr/>
          <a:lstStyle/>
          <a:p>
            <a:r>
              <a:rPr lang="de-DE" smtClean="0"/>
              <a:t>HHI and ETRI</a:t>
            </a:r>
            <a:endParaRPr lang="en-GB" dirty="0"/>
          </a:p>
        </p:txBody>
      </p:sp>
      <p:sp>
        <p:nvSpPr>
          <p:cNvPr id="6" name="Datumsplatzhalter 5"/>
          <p:cNvSpPr>
            <a:spLocks noGrp="1"/>
          </p:cNvSpPr>
          <p:nvPr>
            <p:ph type="dt" idx="15"/>
          </p:nvPr>
        </p:nvSpPr>
        <p:spPr/>
        <p:txBody>
          <a:bodyPr/>
          <a:lstStyle/>
          <a:p>
            <a:r>
              <a:rPr lang="en-US" altLang="ko-KR" smtClean="0"/>
              <a:t>July 2018</a:t>
            </a:r>
            <a:endParaRPr lang="en-GB" dirty="0"/>
          </a:p>
        </p:txBody>
      </p:sp>
      <p:pic>
        <p:nvPicPr>
          <p:cNvPr id="11" name="Inhaltsplatzhalter 10"/>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51706" y="1996606"/>
            <a:ext cx="5439001" cy="4082400"/>
          </a:xfrm>
        </p:spPr>
      </p:pic>
    </p:spTree>
    <p:extLst>
      <p:ext uri="{BB962C8B-B14F-4D97-AF65-F5344CB8AC3E}">
        <p14:creationId xmlns:p14="http://schemas.microsoft.com/office/powerpoint/2010/main" val="29388609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CIR Scenario 4, D7</a:t>
            </a:r>
          </a:p>
        </p:txBody>
      </p:sp>
      <p:sp>
        <p:nvSpPr>
          <p:cNvPr id="4" name="Foliennummernplatzhalter 3"/>
          <p:cNvSpPr>
            <a:spLocks noGrp="1"/>
          </p:cNvSpPr>
          <p:nvPr>
            <p:ph type="sldNum" idx="12"/>
          </p:nvPr>
        </p:nvSpPr>
        <p:spPr/>
        <p:txBody>
          <a:bodyPr/>
          <a:lstStyle/>
          <a:p>
            <a:r>
              <a:rPr lang="en-GB"/>
              <a:t>Slide </a:t>
            </a:r>
            <a:fld id="{440F5867-744E-4AA6-B0ED-4C44D2DFBB7B}" type="slidenum">
              <a:rPr lang="en-GB" smtClean="0"/>
              <a:pPr/>
              <a:t>12</a:t>
            </a:fld>
            <a:endParaRPr lang="en-GB" dirty="0"/>
          </a:p>
        </p:txBody>
      </p:sp>
      <p:sp>
        <p:nvSpPr>
          <p:cNvPr id="5" name="Fußzeilenplatzhalter 4"/>
          <p:cNvSpPr>
            <a:spLocks noGrp="1"/>
          </p:cNvSpPr>
          <p:nvPr>
            <p:ph type="ftr" idx="14"/>
          </p:nvPr>
        </p:nvSpPr>
        <p:spPr/>
        <p:txBody>
          <a:bodyPr/>
          <a:lstStyle/>
          <a:p>
            <a:r>
              <a:rPr lang="de-DE" smtClean="0"/>
              <a:t>HHI and ETRI</a:t>
            </a:r>
            <a:endParaRPr lang="en-GB" dirty="0"/>
          </a:p>
        </p:txBody>
      </p:sp>
      <p:sp>
        <p:nvSpPr>
          <p:cNvPr id="6" name="Datumsplatzhalter 5"/>
          <p:cNvSpPr>
            <a:spLocks noGrp="1"/>
          </p:cNvSpPr>
          <p:nvPr>
            <p:ph type="dt" idx="15"/>
          </p:nvPr>
        </p:nvSpPr>
        <p:spPr/>
        <p:txBody>
          <a:bodyPr/>
          <a:lstStyle/>
          <a:p>
            <a:r>
              <a:rPr lang="en-US" altLang="ko-KR" smtClean="0"/>
              <a:t>July 2018</a:t>
            </a:r>
            <a:endParaRPr lang="en-GB" dirty="0"/>
          </a:p>
        </p:txBody>
      </p:sp>
      <p:pic>
        <p:nvPicPr>
          <p:cNvPr id="10" name="Inhaltsplatzhalter 9"/>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51706" y="1996606"/>
            <a:ext cx="5439001" cy="4082400"/>
          </a:xfrm>
        </p:spPr>
      </p:pic>
    </p:spTree>
    <p:extLst>
      <p:ext uri="{BB962C8B-B14F-4D97-AF65-F5344CB8AC3E}">
        <p14:creationId xmlns:p14="http://schemas.microsoft.com/office/powerpoint/2010/main" val="42177465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AWGN: </a:t>
            </a:r>
            <a:r>
              <a:rPr lang="de-DE" dirty="0" err="1"/>
              <a:t>Detection</a:t>
            </a:r>
            <a:r>
              <a:rPr lang="de-DE" dirty="0"/>
              <a:t> </a:t>
            </a:r>
            <a:r>
              <a:rPr lang="de-DE" dirty="0" err="1"/>
              <a:t>ratio</a:t>
            </a:r>
            <a:r>
              <a:rPr lang="de-DE" dirty="0"/>
              <a:t> </a:t>
            </a:r>
            <a:r>
              <a:rPr lang="de-DE" dirty="0" err="1"/>
              <a:t>for</a:t>
            </a:r>
            <a:r>
              <a:rPr lang="de-DE" dirty="0"/>
              <a:t> different </a:t>
            </a:r>
            <a:r>
              <a:rPr lang="de-DE" dirty="0" err="1"/>
              <a:t>preamble</a:t>
            </a:r>
            <a:r>
              <a:rPr lang="de-DE" dirty="0"/>
              <a:t> </a:t>
            </a:r>
            <a:r>
              <a:rPr lang="de-DE" dirty="0" err="1" smtClean="0"/>
              <a:t>lengths</a:t>
            </a:r>
            <a:endParaRPr lang="de-DE" dirty="0"/>
          </a:p>
        </p:txBody>
      </p:sp>
      <p:sp>
        <p:nvSpPr>
          <p:cNvPr id="4" name="Foliennummernplatzhalter 3"/>
          <p:cNvSpPr>
            <a:spLocks noGrp="1"/>
          </p:cNvSpPr>
          <p:nvPr>
            <p:ph type="sldNum" idx="12"/>
          </p:nvPr>
        </p:nvSpPr>
        <p:spPr/>
        <p:txBody>
          <a:bodyPr/>
          <a:lstStyle/>
          <a:p>
            <a:r>
              <a:rPr lang="en-GB"/>
              <a:t>Slide </a:t>
            </a:r>
            <a:fld id="{440F5867-744E-4AA6-B0ED-4C44D2DFBB7B}" type="slidenum">
              <a:rPr lang="en-GB" smtClean="0"/>
              <a:pPr/>
              <a:t>13</a:t>
            </a:fld>
            <a:endParaRPr lang="en-GB" dirty="0"/>
          </a:p>
        </p:txBody>
      </p:sp>
      <p:sp>
        <p:nvSpPr>
          <p:cNvPr id="5" name="Fußzeilenplatzhalter 4"/>
          <p:cNvSpPr>
            <a:spLocks noGrp="1"/>
          </p:cNvSpPr>
          <p:nvPr>
            <p:ph type="ftr" idx="14"/>
          </p:nvPr>
        </p:nvSpPr>
        <p:spPr/>
        <p:txBody>
          <a:bodyPr/>
          <a:lstStyle/>
          <a:p>
            <a:r>
              <a:rPr lang="de-DE" smtClean="0"/>
              <a:t>HHI and ETRI</a:t>
            </a:r>
            <a:endParaRPr lang="en-GB" dirty="0"/>
          </a:p>
        </p:txBody>
      </p:sp>
      <p:sp>
        <p:nvSpPr>
          <p:cNvPr id="6" name="Datumsplatzhalter 5"/>
          <p:cNvSpPr>
            <a:spLocks noGrp="1"/>
          </p:cNvSpPr>
          <p:nvPr>
            <p:ph type="dt" idx="15"/>
          </p:nvPr>
        </p:nvSpPr>
        <p:spPr/>
        <p:txBody>
          <a:bodyPr/>
          <a:lstStyle/>
          <a:p>
            <a:r>
              <a:rPr lang="en-US" altLang="ko-KR" smtClean="0"/>
              <a:t>July 2018</a:t>
            </a:r>
            <a:endParaRPr lang="en-GB" dirty="0"/>
          </a:p>
        </p:txBody>
      </p:sp>
      <p:pic>
        <p:nvPicPr>
          <p:cNvPr id="8" name="Inhaltsplatzhalter 7"/>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57456" y="2093806"/>
            <a:ext cx="5827501" cy="3888000"/>
          </a:xfrm>
        </p:spPr>
      </p:pic>
    </p:spTree>
    <p:extLst>
      <p:ext uri="{BB962C8B-B14F-4D97-AF65-F5344CB8AC3E}">
        <p14:creationId xmlns:p14="http://schemas.microsoft.com/office/powerpoint/2010/main" val="38766775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S3/D3: </a:t>
            </a:r>
            <a:r>
              <a:rPr lang="de-DE" dirty="0" err="1"/>
              <a:t>Detection</a:t>
            </a:r>
            <a:r>
              <a:rPr lang="de-DE" dirty="0"/>
              <a:t> </a:t>
            </a:r>
            <a:r>
              <a:rPr lang="de-DE" dirty="0" err="1"/>
              <a:t>ratio</a:t>
            </a:r>
            <a:r>
              <a:rPr lang="de-DE" dirty="0"/>
              <a:t> </a:t>
            </a:r>
            <a:r>
              <a:rPr lang="de-DE" dirty="0" err="1"/>
              <a:t>for</a:t>
            </a:r>
            <a:r>
              <a:rPr lang="de-DE" dirty="0"/>
              <a:t> different </a:t>
            </a:r>
            <a:r>
              <a:rPr lang="de-DE" dirty="0" err="1"/>
              <a:t>preamble</a:t>
            </a:r>
            <a:r>
              <a:rPr lang="de-DE" dirty="0"/>
              <a:t> </a:t>
            </a:r>
            <a:r>
              <a:rPr lang="de-DE" dirty="0" err="1"/>
              <a:t>lengths</a:t>
            </a:r>
            <a:r>
              <a:rPr lang="de-DE" dirty="0"/>
              <a:t> </a:t>
            </a:r>
            <a:r>
              <a:rPr lang="de-DE" dirty="0" smtClean="0"/>
              <a:t>@3.125 MHz</a:t>
            </a:r>
            <a:endParaRPr lang="de-DE" dirty="0"/>
          </a:p>
        </p:txBody>
      </p:sp>
      <p:sp>
        <p:nvSpPr>
          <p:cNvPr id="4" name="Foliennummernplatzhalter 3"/>
          <p:cNvSpPr>
            <a:spLocks noGrp="1"/>
          </p:cNvSpPr>
          <p:nvPr>
            <p:ph type="sldNum" idx="12"/>
          </p:nvPr>
        </p:nvSpPr>
        <p:spPr/>
        <p:txBody>
          <a:bodyPr/>
          <a:lstStyle/>
          <a:p>
            <a:r>
              <a:rPr lang="en-GB"/>
              <a:t>Slide </a:t>
            </a:r>
            <a:fld id="{440F5867-744E-4AA6-B0ED-4C44D2DFBB7B}" type="slidenum">
              <a:rPr lang="en-GB" smtClean="0"/>
              <a:pPr/>
              <a:t>14</a:t>
            </a:fld>
            <a:endParaRPr lang="en-GB" dirty="0"/>
          </a:p>
        </p:txBody>
      </p:sp>
      <p:sp>
        <p:nvSpPr>
          <p:cNvPr id="5" name="Fußzeilenplatzhalter 4"/>
          <p:cNvSpPr>
            <a:spLocks noGrp="1"/>
          </p:cNvSpPr>
          <p:nvPr>
            <p:ph type="ftr" idx="14"/>
          </p:nvPr>
        </p:nvSpPr>
        <p:spPr/>
        <p:txBody>
          <a:bodyPr/>
          <a:lstStyle/>
          <a:p>
            <a:r>
              <a:rPr lang="de-DE" smtClean="0"/>
              <a:t>HHI and ETRI</a:t>
            </a:r>
            <a:endParaRPr lang="en-GB" dirty="0"/>
          </a:p>
        </p:txBody>
      </p:sp>
      <p:sp>
        <p:nvSpPr>
          <p:cNvPr id="6" name="Datumsplatzhalter 5"/>
          <p:cNvSpPr>
            <a:spLocks noGrp="1"/>
          </p:cNvSpPr>
          <p:nvPr>
            <p:ph type="dt" idx="15"/>
          </p:nvPr>
        </p:nvSpPr>
        <p:spPr/>
        <p:txBody>
          <a:bodyPr/>
          <a:lstStyle/>
          <a:p>
            <a:r>
              <a:rPr lang="en-US" altLang="ko-KR" smtClean="0"/>
              <a:t>July 2018</a:t>
            </a:r>
            <a:endParaRPr lang="en-GB" dirty="0"/>
          </a:p>
        </p:txBody>
      </p:sp>
      <p:pic>
        <p:nvPicPr>
          <p:cNvPr id="7" name="Inhaltsplatzhalt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57456" y="2093806"/>
            <a:ext cx="5827501" cy="3888000"/>
          </a:xfrm>
        </p:spPr>
      </p:pic>
    </p:spTree>
    <p:extLst>
      <p:ext uri="{BB962C8B-B14F-4D97-AF65-F5344CB8AC3E}">
        <p14:creationId xmlns:p14="http://schemas.microsoft.com/office/powerpoint/2010/main" val="22989572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S3/D3: </a:t>
            </a:r>
            <a:r>
              <a:rPr lang="de-DE" dirty="0" err="1"/>
              <a:t>Detection</a:t>
            </a:r>
            <a:r>
              <a:rPr lang="de-DE" dirty="0"/>
              <a:t> </a:t>
            </a:r>
            <a:r>
              <a:rPr lang="de-DE" dirty="0" err="1"/>
              <a:t>ratio</a:t>
            </a:r>
            <a:r>
              <a:rPr lang="de-DE" dirty="0"/>
              <a:t> </a:t>
            </a:r>
            <a:r>
              <a:rPr lang="de-DE" dirty="0" err="1"/>
              <a:t>for</a:t>
            </a:r>
            <a:r>
              <a:rPr lang="de-DE" dirty="0"/>
              <a:t> different </a:t>
            </a:r>
            <a:r>
              <a:rPr lang="de-DE" dirty="0" err="1"/>
              <a:t>preamble</a:t>
            </a:r>
            <a:r>
              <a:rPr lang="de-DE" dirty="0"/>
              <a:t> </a:t>
            </a:r>
            <a:r>
              <a:rPr lang="de-DE" dirty="0" err="1"/>
              <a:t>lengths</a:t>
            </a:r>
            <a:r>
              <a:rPr lang="de-DE" dirty="0"/>
              <a:t> </a:t>
            </a:r>
            <a:r>
              <a:rPr lang="de-DE" dirty="0" smtClean="0"/>
              <a:t>@6.25 MHz</a:t>
            </a:r>
            <a:endParaRPr lang="de-DE" dirty="0"/>
          </a:p>
        </p:txBody>
      </p:sp>
      <p:sp>
        <p:nvSpPr>
          <p:cNvPr id="4" name="Foliennummernplatzhalter 3"/>
          <p:cNvSpPr>
            <a:spLocks noGrp="1"/>
          </p:cNvSpPr>
          <p:nvPr>
            <p:ph type="sldNum" idx="12"/>
          </p:nvPr>
        </p:nvSpPr>
        <p:spPr/>
        <p:txBody>
          <a:bodyPr/>
          <a:lstStyle/>
          <a:p>
            <a:r>
              <a:rPr lang="en-GB"/>
              <a:t>Slide </a:t>
            </a:r>
            <a:fld id="{440F5867-744E-4AA6-B0ED-4C44D2DFBB7B}" type="slidenum">
              <a:rPr lang="en-GB" smtClean="0"/>
              <a:pPr/>
              <a:t>15</a:t>
            </a:fld>
            <a:endParaRPr lang="en-GB" dirty="0"/>
          </a:p>
        </p:txBody>
      </p:sp>
      <p:sp>
        <p:nvSpPr>
          <p:cNvPr id="5" name="Fußzeilenplatzhalter 4"/>
          <p:cNvSpPr>
            <a:spLocks noGrp="1"/>
          </p:cNvSpPr>
          <p:nvPr>
            <p:ph type="ftr" idx="14"/>
          </p:nvPr>
        </p:nvSpPr>
        <p:spPr/>
        <p:txBody>
          <a:bodyPr/>
          <a:lstStyle/>
          <a:p>
            <a:r>
              <a:rPr lang="de-DE" smtClean="0"/>
              <a:t>HHI and ETRI</a:t>
            </a:r>
            <a:endParaRPr lang="en-GB" dirty="0"/>
          </a:p>
        </p:txBody>
      </p:sp>
      <p:sp>
        <p:nvSpPr>
          <p:cNvPr id="6" name="Datumsplatzhalter 5"/>
          <p:cNvSpPr>
            <a:spLocks noGrp="1"/>
          </p:cNvSpPr>
          <p:nvPr>
            <p:ph type="dt" idx="15"/>
          </p:nvPr>
        </p:nvSpPr>
        <p:spPr/>
        <p:txBody>
          <a:bodyPr/>
          <a:lstStyle/>
          <a:p>
            <a:r>
              <a:rPr lang="en-US" altLang="ko-KR" smtClean="0"/>
              <a:t>July 2018</a:t>
            </a:r>
            <a:endParaRPr lang="en-GB" dirty="0"/>
          </a:p>
        </p:txBody>
      </p:sp>
      <p:pic>
        <p:nvPicPr>
          <p:cNvPr id="8" name="Inhaltsplatzhalter 7"/>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57456" y="2093806"/>
            <a:ext cx="5827501" cy="3888000"/>
          </a:xfrm>
        </p:spPr>
      </p:pic>
    </p:spTree>
    <p:extLst>
      <p:ext uri="{BB962C8B-B14F-4D97-AF65-F5344CB8AC3E}">
        <p14:creationId xmlns:p14="http://schemas.microsoft.com/office/powerpoint/2010/main" val="14738959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S3/D3: </a:t>
            </a:r>
            <a:r>
              <a:rPr lang="de-DE" dirty="0" err="1"/>
              <a:t>Detection</a:t>
            </a:r>
            <a:r>
              <a:rPr lang="de-DE" dirty="0"/>
              <a:t> </a:t>
            </a:r>
            <a:r>
              <a:rPr lang="de-DE" dirty="0" err="1"/>
              <a:t>ratio</a:t>
            </a:r>
            <a:r>
              <a:rPr lang="de-DE" dirty="0"/>
              <a:t> </a:t>
            </a:r>
            <a:r>
              <a:rPr lang="de-DE" dirty="0" err="1"/>
              <a:t>for</a:t>
            </a:r>
            <a:r>
              <a:rPr lang="de-DE" dirty="0"/>
              <a:t> different </a:t>
            </a:r>
            <a:r>
              <a:rPr lang="de-DE" dirty="0" err="1"/>
              <a:t>preamble</a:t>
            </a:r>
            <a:r>
              <a:rPr lang="de-DE" dirty="0"/>
              <a:t> </a:t>
            </a:r>
            <a:r>
              <a:rPr lang="de-DE" dirty="0" err="1"/>
              <a:t>lengths</a:t>
            </a:r>
            <a:r>
              <a:rPr lang="de-DE" dirty="0"/>
              <a:t> </a:t>
            </a:r>
            <a:r>
              <a:rPr lang="de-DE" dirty="0" smtClean="0"/>
              <a:t>@12.5 MHz</a:t>
            </a:r>
            <a:endParaRPr lang="de-DE" dirty="0"/>
          </a:p>
        </p:txBody>
      </p:sp>
      <p:sp>
        <p:nvSpPr>
          <p:cNvPr id="4" name="Foliennummernplatzhalter 3"/>
          <p:cNvSpPr>
            <a:spLocks noGrp="1"/>
          </p:cNvSpPr>
          <p:nvPr>
            <p:ph type="sldNum" idx="12"/>
          </p:nvPr>
        </p:nvSpPr>
        <p:spPr/>
        <p:txBody>
          <a:bodyPr/>
          <a:lstStyle/>
          <a:p>
            <a:r>
              <a:rPr lang="en-GB"/>
              <a:t>Slide </a:t>
            </a:r>
            <a:fld id="{440F5867-744E-4AA6-B0ED-4C44D2DFBB7B}" type="slidenum">
              <a:rPr lang="en-GB" smtClean="0"/>
              <a:pPr/>
              <a:t>16</a:t>
            </a:fld>
            <a:endParaRPr lang="en-GB" dirty="0"/>
          </a:p>
        </p:txBody>
      </p:sp>
      <p:sp>
        <p:nvSpPr>
          <p:cNvPr id="5" name="Fußzeilenplatzhalter 4"/>
          <p:cNvSpPr>
            <a:spLocks noGrp="1"/>
          </p:cNvSpPr>
          <p:nvPr>
            <p:ph type="ftr" idx="14"/>
          </p:nvPr>
        </p:nvSpPr>
        <p:spPr/>
        <p:txBody>
          <a:bodyPr/>
          <a:lstStyle/>
          <a:p>
            <a:r>
              <a:rPr lang="de-DE" smtClean="0"/>
              <a:t>HHI and ETRI</a:t>
            </a:r>
            <a:endParaRPr lang="en-GB" dirty="0"/>
          </a:p>
        </p:txBody>
      </p:sp>
      <p:sp>
        <p:nvSpPr>
          <p:cNvPr id="6" name="Datumsplatzhalter 5"/>
          <p:cNvSpPr>
            <a:spLocks noGrp="1"/>
          </p:cNvSpPr>
          <p:nvPr>
            <p:ph type="dt" idx="15"/>
          </p:nvPr>
        </p:nvSpPr>
        <p:spPr/>
        <p:txBody>
          <a:bodyPr/>
          <a:lstStyle/>
          <a:p>
            <a:r>
              <a:rPr lang="en-US" altLang="ko-KR" smtClean="0"/>
              <a:t>July 2018</a:t>
            </a:r>
            <a:endParaRPr lang="en-GB" dirty="0"/>
          </a:p>
        </p:txBody>
      </p:sp>
      <p:pic>
        <p:nvPicPr>
          <p:cNvPr id="8" name="Inhaltsplatzhalter 7"/>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57456" y="2093806"/>
            <a:ext cx="5827501" cy="3888000"/>
          </a:xfrm>
        </p:spPr>
      </p:pic>
    </p:spTree>
    <p:extLst>
      <p:ext uri="{BB962C8B-B14F-4D97-AF65-F5344CB8AC3E}">
        <p14:creationId xmlns:p14="http://schemas.microsoft.com/office/powerpoint/2010/main" val="4764494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S3/D3: </a:t>
            </a:r>
            <a:r>
              <a:rPr lang="de-DE" dirty="0" err="1"/>
              <a:t>Detection</a:t>
            </a:r>
            <a:r>
              <a:rPr lang="de-DE" dirty="0"/>
              <a:t> </a:t>
            </a:r>
            <a:r>
              <a:rPr lang="de-DE" dirty="0" err="1"/>
              <a:t>ratio</a:t>
            </a:r>
            <a:r>
              <a:rPr lang="de-DE" dirty="0"/>
              <a:t> </a:t>
            </a:r>
            <a:r>
              <a:rPr lang="de-DE" dirty="0" err="1"/>
              <a:t>for</a:t>
            </a:r>
            <a:r>
              <a:rPr lang="de-DE" dirty="0"/>
              <a:t> different </a:t>
            </a:r>
            <a:r>
              <a:rPr lang="de-DE" dirty="0" err="1"/>
              <a:t>preamble</a:t>
            </a:r>
            <a:r>
              <a:rPr lang="de-DE" dirty="0"/>
              <a:t> </a:t>
            </a:r>
            <a:r>
              <a:rPr lang="de-DE" dirty="0" err="1"/>
              <a:t>lengths</a:t>
            </a:r>
            <a:r>
              <a:rPr lang="de-DE" dirty="0"/>
              <a:t> </a:t>
            </a:r>
            <a:r>
              <a:rPr lang="de-DE" dirty="0" smtClean="0"/>
              <a:t>@25 MHz</a:t>
            </a:r>
            <a:endParaRPr lang="de-DE" dirty="0"/>
          </a:p>
        </p:txBody>
      </p:sp>
      <p:sp>
        <p:nvSpPr>
          <p:cNvPr id="4" name="Foliennummernplatzhalter 3"/>
          <p:cNvSpPr>
            <a:spLocks noGrp="1"/>
          </p:cNvSpPr>
          <p:nvPr>
            <p:ph type="sldNum" idx="12"/>
          </p:nvPr>
        </p:nvSpPr>
        <p:spPr/>
        <p:txBody>
          <a:bodyPr/>
          <a:lstStyle/>
          <a:p>
            <a:r>
              <a:rPr lang="en-GB"/>
              <a:t>Slide </a:t>
            </a:r>
            <a:fld id="{440F5867-744E-4AA6-B0ED-4C44D2DFBB7B}" type="slidenum">
              <a:rPr lang="en-GB" smtClean="0"/>
              <a:pPr/>
              <a:t>17</a:t>
            </a:fld>
            <a:endParaRPr lang="en-GB" dirty="0"/>
          </a:p>
        </p:txBody>
      </p:sp>
      <p:sp>
        <p:nvSpPr>
          <p:cNvPr id="5" name="Fußzeilenplatzhalter 4"/>
          <p:cNvSpPr>
            <a:spLocks noGrp="1"/>
          </p:cNvSpPr>
          <p:nvPr>
            <p:ph type="ftr" idx="14"/>
          </p:nvPr>
        </p:nvSpPr>
        <p:spPr/>
        <p:txBody>
          <a:bodyPr/>
          <a:lstStyle/>
          <a:p>
            <a:r>
              <a:rPr lang="de-DE" smtClean="0"/>
              <a:t>HHI and ETRI</a:t>
            </a:r>
            <a:endParaRPr lang="en-GB" dirty="0"/>
          </a:p>
        </p:txBody>
      </p:sp>
      <p:sp>
        <p:nvSpPr>
          <p:cNvPr id="6" name="Datumsplatzhalter 5"/>
          <p:cNvSpPr>
            <a:spLocks noGrp="1"/>
          </p:cNvSpPr>
          <p:nvPr>
            <p:ph type="dt" idx="15"/>
          </p:nvPr>
        </p:nvSpPr>
        <p:spPr/>
        <p:txBody>
          <a:bodyPr/>
          <a:lstStyle/>
          <a:p>
            <a:r>
              <a:rPr lang="en-US" altLang="ko-KR" smtClean="0"/>
              <a:t>July 2018</a:t>
            </a:r>
            <a:endParaRPr lang="en-GB" dirty="0"/>
          </a:p>
        </p:txBody>
      </p:sp>
      <p:pic>
        <p:nvPicPr>
          <p:cNvPr id="8" name="Inhaltsplatzhalter 7"/>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57456" y="2093806"/>
            <a:ext cx="5827501" cy="3888000"/>
          </a:xfrm>
        </p:spPr>
      </p:pic>
    </p:spTree>
    <p:extLst>
      <p:ext uri="{BB962C8B-B14F-4D97-AF65-F5344CB8AC3E}">
        <p14:creationId xmlns:p14="http://schemas.microsoft.com/office/powerpoint/2010/main" val="26450373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S3/D3: </a:t>
            </a:r>
            <a:r>
              <a:rPr lang="de-DE" dirty="0" err="1"/>
              <a:t>Detection</a:t>
            </a:r>
            <a:r>
              <a:rPr lang="de-DE" dirty="0"/>
              <a:t> </a:t>
            </a:r>
            <a:r>
              <a:rPr lang="de-DE" dirty="0" err="1"/>
              <a:t>ratio</a:t>
            </a:r>
            <a:r>
              <a:rPr lang="de-DE" dirty="0"/>
              <a:t> </a:t>
            </a:r>
            <a:r>
              <a:rPr lang="de-DE" dirty="0" err="1"/>
              <a:t>for</a:t>
            </a:r>
            <a:r>
              <a:rPr lang="de-DE" dirty="0"/>
              <a:t> different </a:t>
            </a:r>
            <a:r>
              <a:rPr lang="de-DE" dirty="0" err="1"/>
              <a:t>preamble</a:t>
            </a:r>
            <a:r>
              <a:rPr lang="de-DE" dirty="0"/>
              <a:t> </a:t>
            </a:r>
            <a:r>
              <a:rPr lang="de-DE" dirty="0" err="1"/>
              <a:t>lengths</a:t>
            </a:r>
            <a:r>
              <a:rPr lang="de-DE" dirty="0"/>
              <a:t> @50 </a:t>
            </a:r>
            <a:r>
              <a:rPr lang="de-DE" dirty="0" smtClean="0"/>
              <a:t>MHz</a:t>
            </a:r>
            <a:endParaRPr lang="de-DE" dirty="0"/>
          </a:p>
        </p:txBody>
      </p:sp>
      <p:sp>
        <p:nvSpPr>
          <p:cNvPr id="4" name="Foliennummernplatzhalter 3"/>
          <p:cNvSpPr>
            <a:spLocks noGrp="1"/>
          </p:cNvSpPr>
          <p:nvPr>
            <p:ph type="sldNum" idx="12"/>
          </p:nvPr>
        </p:nvSpPr>
        <p:spPr/>
        <p:txBody>
          <a:bodyPr/>
          <a:lstStyle/>
          <a:p>
            <a:r>
              <a:rPr lang="en-GB"/>
              <a:t>Slide </a:t>
            </a:r>
            <a:fld id="{440F5867-744E-4AA6-B0ED-4C44D2DFBB7B}" type="slidenum">
              <a:rPr lang="en-GB" smtClean="0"/>
              <a:pPr/>
              <a:t>18</a:t>
            </a:fld>
            <a:endParaRPr lang="en-GB" dirty="0"/>
          </a:p>
        </p:txBody>
      </p:sp>
      <p:sp>
        <p:nvSpPr>
          <p:cNvPr id="5" name="Fußzeilenplatzhalter 4"/>
          <p:cNvSpPr>
            <a:spLocks noGrp="1"/>
          </p:cNvSpPr>
          <p:nvPr>
            <p:ph type="ftr" idx="14"/>
          </p:nvPr>
        </p:nvSpPr>
        <p:spPr/>
        <p:txBody>
          <a:bodyPr/>
          <a:lstStyle/>
          <a:p>
            <a:r>
              <a:rPr lang="de-DE" smtClean="0"/>
              <a:t>HHI and ETRI</a:t>
            </a:r>
            <a:endParaRPr lang="en-GB" dirty="0"/>
          </a:p>
        </p:txBody>
      </p:sp>
      <p:sp>
        <p:nvSpPr>
          <p:cNvPr id="6" name="Datumsplatzhalter 5"/>
          <p:cNvSpPr>
            <a:spLocks noGrp="1"/>
          </p:cNvSpPr>
          <p:nvPr>
            <p:ph type="dt" idx="15"/>
          </p:nvPr>
        </p:nvSpPr>
        <p:spPr/>
        <p:txBody>
          <a:bodyPr/>
          <a:lstStyle/>
          <a:p>
            <a:r>
              <a:rPr lang="en-US" altLang="ko-KR" smtClean="0"/>
              <a:t>July 2018</a:t>
            </a:r>
            <a:endParaRPr lang="en-GB" dirty="0"/>
          </a:p>
        </p:txBody>
      </p:sp>
      <p:pic>
        <p:nvPicPr>
          <p:cNvPr id="7" name="Inhaltsplatzhalt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57456" y="2093806"/>
            <a:ext cx="5827501" cy="3888000"/>
          </a:xfrm>
        </p:spPr>
      </p:pic>
    </p:spTree>
    <p:extLst>
      <p:ext uri="{BB962C8B-B14F-4D97-AF65-F5344CB8AC3E}">
        <p14:creationId xmlns:p14="http://schemas.microsoft.com/office/powerpoint/2010/main" val="13889159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S3/D3: </a:t>
            </a:r>
            <a:r>
              <a:rPr lang="de-DE" dirty="0" err="1"/>
              <a:t>Detection</a:t>
            </a:r>
            <a:r>
              <a:rPr lang="de-DE" dirty="0"/>
              <a:t> </a:t>
            </a:r>
            <a:r>
              <a:rPr lang="de-DE" dirty="0" err="1"/>
              <a:t>ratio</a:t>
            </a:r>
            <a:r>
              <a:rPr lang="de-DE" dirty="0"/>
              <a:t> </a:t>
            </a:r>
            <a:r>
              <a:rPr lang="de-DE" dirty="0" err="1"/>
              <a:t>for</a:t>
            </a:r>
            <a:r>
              <a:rPr lang="de-DE" dirty="0"/>
              <a:t> different </a:t>
            </a:r>
            <a:r>
              <a:rPr lang="de-DE" dirty="0" err="1"/>
              <a:t>preamble</a:t>
            </a:r>
            <a:r>
              <a:rPr lang="de-DE" dirty="0"/>
              <a:t> </a:t>
            </a:r>
            <a:r>
              <a:rPr lang="de-DE" dirty="0" err="1"/>
              <a:t>lengths</a:t>
            </a:r>
            <a:r>
              <a:rPr lang="de-DE" dirty="0"/>
              <a:t> </a:t>
            </a:r>
            <a:r>
              <a:rPr lang="de-DE" dirty="0" smtClean="0"/>
              <a:t>@100 MHz</a:t>
            </a:r>
            <a:endParaRPr lang="de-DE" dirty="0"/>
          </a:p>
        </p:txBody>
      </p:sp>
      <p:sp>
        <p:nvSpPr>
          <p:cNvPr id="4" name="Foliennummernplatzhalter 3"/>
          <p:cNvSpPr>
            <a:spLocks noGrp="1"/>
          </p:cNvSpPr>
          <p:nvPr>
            <p:ph type="sldNum" idx="12"/>
          </p:nvPr>
        </p:nvSpPr>
        <p:spPr/>
        <p:txBody>
          <a:bodyPr/>
          <a:lstStyle/>
          <a:p>
            <a:r>
              <a:rPr lang="en-GB"/>
              <a:t>Slide </a:t>
            </a:r>
            <a:fld id="{440F5867-744E-4AA6-B0ED-4C44D2DFBB7B}" type="slidenum">
              <a:rPr lang="en-GB" smtClean="0"/>
              <a:pPr/>
              <a:t>19</a:t>
            </a:fld>
            <a:endParaRPr lang="en-GB" dirty="0"/>
          </a:p>
        </p:txBody>
      </p:sp>
      <p:sp>
        <p:nvSpPr>
          <p:cNvPr id="5" name="Fußzeilenplatzhalter 4"/>
          <p:cNvSpPr>
            <a:spLocks noGrp="1"/>
          </p:cNvSpPr>
          <p:nvPr>
            <p:ph type="ftr" idx="14"/>
          </p:nvPr>
        </p:nvSpPr>
        <p:spPr/>
        <p:txBody>
          <a:bodyPr/>
          <a:lstStyle/>
          <a:p>
            <a:r>
              <a:rPr lang="de-DE" smtClean="0"/>
              <a:t>HHI and ETRI</a:t>
            </a:r>
            <a:endParaRPr lang="en-GB" dirty="0"/>
          </a:p>
        </p:txBody>
      </p:sp>
      <p:sp>
        <p:nvSpPr>
          <p:cNvPr id="6" name="Datumsplatzhalter 5"/>
          <p:cNvSpPr>
            <a:spLocks noGrp="1"/>
          </p:cNvSpPr>
          <p:nvPr>
            <p:ph type="dt" idx="15"/>
          </p:nvPr>
        </p:nvSpPr>
        <p:spPr/>
        <p:txBody>
          <a:bodyPr/>
          <a:lstStyle/>
          <a:p>
            <a:r>
              <a:rPr lang="en-US" altLang="ko-KR" smtClean="0"/>
              <a:t>July 2018</a:t>
            </a:r>
            <a:endParaRPr lang="en-GB" dirty="0"/>
          </a:p>
        </p:txBody>
      </p:sp>
      <p:pic>
        <p:nvPicPr>
          <p:cNvPr id="7" name="Inhaltsplatzhalt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57456" y="2093806"/>
            <a:ext cx="5827501" cy="3888000"/>
          </a:xfrm>
        </p:spPr>
      </p:pic>
    </p:spTree>
    <p:extLst>
      <p:ext uri="{BB962C8B-B14F-4D97-AF65-F5344CB8AC3E}">
        <p14:creationId xmlns:p14="http://schemas.microsoft.com/office/powerpoint/2010/main" val="10651232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9"/>
          <p:cNvSpPr>
            <a:spLocks noGrp="1"/>
          </p:cNvSpPr>
          <p:nvPr>
            <p:ph type="ctrTitle"/>
          </p:nvPr>
        </p:nvSpPr>
        <p:spPr>
          <a:xfrm>
            <a:off x="696912" y="987425"/>
            <a:ext cx="7772400" cy="1470025"/>
          </a:xfrm>
        </p:spPr>
        <p:txBody>
          <a:bodyPr/>
          <a:lstStyle/>
          <a:p>
            <a:r>
              <a:rPr lang="en-US" dirty="0" smtClean="0"/>
              <a:t>IEEE P802.15.13 </a:t>
            </a:r>
            <a:br>
              <a:rPr lang="en-US" dirty="0" smtClean="0"/>
            </a:br>
            <a:r>
              <a:rPr lang="en-US" dirty="0" smtClean="0"/>
              <a:t>Evaluation </a:t>
            </a:r>
            <a:r>
              <a:rPr lang="en-US" dirty="0"/>
              <a:t>of </a:t>
            </a:r>
            <a:r>
              <a:rPr lang="en-US" dirty="0" smtClean="0"/>
              <a:t>short PM PHY synchronization preamble</a:t>
            </a:r>
            <a:endParaRPr lang="de-DE" dirty="0"/>
          </a:p>
        </p:txBody>
      </p:sp>
      <p:sp>
        <p:nvSpPr>
          <p:cNvPr id="2" name="날짜 개체 틀 1"/>
          <p:cNvSpPr>
            <a:spLocks noGrp="1"/>
          </p:cNvSpPr>
          <p:nvPr>
            <p:ph type="dt" idx="10"/>
          </p:nvPr>
        </p:nvSpPr>
        <p:spPr/>
        <p:txBody>
          <a:bodyPr/>
          <a:lstStyle/>
          <a:p>
            <a:r>
              <a:rPr lang="en-US" altLang="ko-KR" smtClean="0"/>
              <a:t>July 2018</a:t>
            </a:r>
            <a:endParaRPr lang="en-US" altLang="zh-CN" dirty="0"/>
          </a:p>
        </p:txBody>
      </p:sp>
      <p:sp>
        <p:nvSpPr>
          <p:cNvPr id="4" name="바닥글 개체 틀 3"/>
          <p:cNvSpPr>
            <a:spLocks noGrp="1"/>
          </p:cNvSpPr>
          <p:nvPr>
            <p:ph type="ftr" idx="11"/>
          </p:nvPr>
        </p:nvSpPr>
        <p:spPr/>
        <p:txBody>
          <a:bodyPr/>
          <a:lstStyle/>
          <a:p>
            <a:r>
              <a:rPr lang="de-DE" altLang="zh-CN" smtClean="0"/>
              <a:t>HHI and ETRI</a:t>
            </a:r>
            <a:endParaRPr lang="en-US" altLang="zh-CN" dirty="0"/>
          </a:p>
        </p:txBody>
      </p:sp>
      <p:sp>
        <p:nvSpPr>
          <p:cNvPr id="3" name="슬라이드 번호 개체 틀 2"/>
          <p:cNvSpPr>
            <a:spLocks noGrp="1"/>
          </p:cNvSpPr>
          <p:nvPr>
            <p:ph type="sldNum" idx="12"/>
          </p:nvPr>
        </p:nvSpPr>
        <p:spPr/>
        <p:txBody>
          <a:bodyPr/>
          <a:lstStyle/>
          <a:p>
            <a:r>
              <a:rPr lang="en-US" altLang="zh-CN"/>
              <a:t>Slide </a:t>
            </a:r>
            <a:fld id="{76C0EB13-4677-48A4-A691-EDFD86E62D7A}" type="slidenum">
              <a:rPr lang="en-US" altLang="zh-CN" smtClean="0"/>
              <a:pPr/>
              <a:t>2</a:t>
            </a:fld>
            <a:endParaRPr lang="en-US" altLang="zh-CN" dirty="0"/>
          </a:p>
        </p:txBody>
      </p:sp>
      <p:sp>
        <p:nvSpPr>
          <p:cNvPr id="8" name="Rectangle 6"/>
          <p:cNvSpPr txBox="1">
            <a:spLocks noChangeArrowheads="1"/>
          </p:cNvSpPr>
          <p:nvPr/>
        </p:nvSpPr>
        <p:spPr bwMode="auto">
          <a:xfrm>
            <a:off x="723106" y="2701624"/>
            <a:ext cx="7772400" cy="381000"/>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0" indent="0" algn="ctr" defTabSz="449263" rtl="0" eaLnBrk="1" fontAlgn="base" hangingPunct="1">
              <a:spcBef>
                <a:spcPts val="600"/>
              </a:spcBef>
              <a:spcAft>
                <a:spcPct val="0"/>
              </a:spcAft>
              <a:buClr>
                <a:srgbClr val="000000"/>
              </a:buClr>
              <a:buSzPct val="100000"/>
              <a:buFont typeface="Times New Roman" pitchFamily="16" charset="0"/>
              <a:buNone/>
              <a:defRPr sz="2400" b="1">
                <a:solidFill>
                  <a:srgbClr val="000000"/>
                </a:solidFill>
                <a:latin typeface="+mn-lt"/>
                <a:ea typeface="+mn-ea"/>
                <a:cs typeface="+mn-cs"/>
              </a:defRPr>
            </a:lvl1pPr>
            <a:lvl2pPr marL="457200" indent="0" algn="ctr" defTabSz="449263" rtl="0" eaLnBrk="1" fontAlgn="base" hangingPunct="1">
              <a:spcBef>
                <a:spcPts val="500"/>
              </a:spcBef>
              <a:spcAft>
                <a:spcPct val="0"/>
              </a:spcAft>
              <a:buClr>
                <a:srgbClr val="000000"/>
              </a:buClr>
              <a:buSzPct val="100000"/>
              <a:buFont typeface="Times New Roman" pitchFamily="16" charset="0"/>
              <a:buNone/>
              <a:defRPr sz="2000">
                <a:solidFill>
                  <a:srgbClr val="000000"/>
                </a:solidFill>
                <a:latin typeface="+mn-lt"/>
                <a:ea typeface="+mn-ea"/>
              </a:defRPr>
            </a:lvl2pPr>
            <a:lvl3pPr marL="914400" indent="0" algn="ctr" defTabSz="449263" rtl="0" eaLnBrk="1" fontAlgn="base" hangingPunct="1">
              <a:spcBef>
                <a:spcPts val="450"/>
              </a:spcBef>
              <a:spcAft>
                <a:spcPct val="0"/>
              </a:spcAft>
              <a:buClr>
                <a:srgbClr val="000000"/>
              </a:buClr>
              <a:buSzPct val="100000"/>
              <a:buFont typeface="Times New Roman" pitchFamily="16" charset="0"/>
              <a:buNone/>
              <a:defRPr>
                <a:solidFill>
                  <a:srgbClr val="000000"/>
                </a:solidFill>
                <a:latin typeface="+mn-lt"/>
                <a:ea typeface="+mn-ea"/>
              </a:defRPr>
            </a:lvl3pPr>
            <a:lvl4pPr marL="1371600" indent="0" algn="ctr" defTabSz="449263" rtl="0" eaLnBrk="1" fontAlgn="base" hangingPunct="1">
              <a:spcBef>
                <a:spcPts val="400"/>
              </a:spcBef>
              <a:spcAft>
                <a:spcPct val="0"/>
              </a:spcAft>
              <a:buClr>
                <a:srgbClr val="000000"/>
              </a:buClr>
              <a:buSzPct val="100000"/>
              <a:buFont typeface="Times New Roman" pitchFamily="16" charset="0"/>
              <a:buNone/>
              <a:defRPr sz="1600">
                <a:solidFill>
                  <a:srgbClr val="000000"/>
                </a:solidFill>
                <a:latin typeface="+mn-lt"/>
                <a:ea typeface="+mn-ea"/>
              </a:defRPr>
            </a:lvl4pPr>
            <a:lvl5pPr marL="1828800" indent="0" algn="ctr" defTabSz="449263" rtl="0" eaLnBrk="1" fontAlgn="base" hangingPunct="1">
              <a:spcBef>
                <a:spcPts val="400"/>
              </a:spcBef>
              <a:spcAft>
                <a:spcPct val="0"/>
              </a:spcAft>
              <a:buClr>
                <a:srgbClr val="000000"/>
              </a:buClr>
              <a:buSzPct val="100000"/>
              <a:buFont typeface="Times New Roman" pitchFamily="16" charset="0"/>
              <a:buNone/>
              <a:defRPr sz="1600">
                <a:solidFill>
                  <a:srgbClr val="000000"/>
                </a:solidFill>
                <a:latin typeface="+mn-lt"/>
                <a:ea typeface="+mn-ea"/>
              </a:defRPr>
            </a:lvl5pPr>
            <a:lvl6pPr marL="2286000" indent="0" algn="ctr" defTabSz="449263" rtl="0" eaLnBrk="1" fontAlgn="base" hangingPunct="1">
              <a:spcBef>
                <a:spcPts val="400"/>
              </a:spcBef>
              <a:spcAft>
                <a:spcPct val="0"/>
              </a:spcAft>
              <a:buClr>
                <a:srgbClr val="000000"/>
              </a:buClr>
              <a:buSzPct val="100000"/>
              <a:buFont typeface="Times New Roman" pitchFamily="16" charset="0"/>
              <a:buNone/>
              <a:defRPr sz="1600">
                <a:solidFill>
                  <a:srgbClr val="000000"/>
                </a:solidFill>
                <a:latin typeface="+mn-lt"/>
                <a:ea typeface="+mn-ea"/>
              </a:defRPr>
            </a:lvl6pPr>
            <a:lvl7pPr marL="2743200" indent="0" algn="ctr" defTabSz="449263" rtl="0" eaLnBrk="1" fontAlgn="base" hangingPunct="1">
              <a:spcBef>
                <a:spcPts val="400"/>
              </a:spcBef>
              <a:spcAft>
                <a:spcPct val="0"/>
              </a:spcAft>
              <a:buClr>
                <a:srgbClr val="000000"/>
              </a:buClr>
              <a:buSzPct val="100000"/>
              <a:buFont typeface="Times New Roman" pitchFamily="16" charset="0"/>
              <a:buNone/>
              <a:defRPr sz="1600">
                <a:solidFill>
                  <a:srgbClr val="000000"/>
                </a:solidFill>
                <a:latin typeface="+mn-lt"/>
                <a:ea typeface="+mn-ea"/>
              </a:defRPr>
            </a:lvl7pPr>
            <a:lvl8pPr marL="3200400" indent="0" algn="ctr" defTabSz="449263" rtl="0" eaLnBrk="1" fontAlgn="base" hangingPunct="1">
              <a:spcBef>
                <a:spcPts val="400"/>
              </a:spcBef>
              <a:spcAft>
                <a:spcPct val="0"/>
              </a:spcAft>
              <a:buClr>
                <a:srgbClr val="000000"/>
              </a:buClr>
              <a:buSzPct val="100000"/>
              <a:buFont typeface="Times New Roman" pitchFamily="16" charset="0"/>
              <a:buNone/>
              <a:defRPr sz="1600">
                <a:solidFill>
                  <a:srgbClr val="000000"/>
                </a:solidFill>
                <a:latin typeface="+mn-lt"/>
                <a:ea typeface="+mn-ea"/>
              </a:defRPr>
            </a:lvl8pPr>
            <a:lvl9pPr marL="3657600" indent="0" algn="ctr" defTabSz="449263" rtl="0" eaLnBrk="1" fontAlgn="base" hangingPunct="1">
              <a:spcBef>
                <a:spcPts val="400"/>
              </a:spcBef>
              <a:spcAft>
                <a:spcPct val="0"/>
              </a:spcAft>
              <a:buClr>
                <a:srgbClr val="000000"/>
              </a:buClr>
              <a:buSzPct val="100000"/>
              <a:buFont typeface="Times New Roman" pitchFamily="16" charset="0"/>
              <a:buNone/>
              <a:defRPr sz="1600">
                <a:solidFill>
                  <a:srgbClr val="000000"/>
                </a:solidFill>
                <a:latin typeface="+mn-lt"/>
                <a:ea typeface="+mn-ea"/>
              </a:defRPr>
            </a:lvl9pPr>
          </a:lstStyle>
          <a:p>
            <a:pPr>
              <a:buFontTx/>
              <a:buNone/>
            </a:pPr>
            <a:r>
              <a:rPr lang="en-US" altLang="en-US" sz="2000" kern="0" dirty="0" smtClean="0"/>
              <a:t>Date:</a:t>
            </a:r>
            <a:r>
              <a:rPr lang="en-US" altLang="en-US" sz="2000" b="0" kern="0" dirty="0" smtClean="0"/>
              <a:t> 2018-07-09 </a:t>
            </a:r>
            <a:r>
              <a:rPr lang="en-US" altLang="en-US" sz="2000" kern="0" dirty="0" smtClean="0"/>
              <a:t>Place: </a:t>
            </a:r>
            <a:r>
              <a:rPr lang="en-US" altLang="en-US" sz="2000" b="0" kern="0" dirty="0" smtClean="0"/>
              <a:t>San Diego, CA</a:t>
            </a:r>
          </a:p>
        </p:txBody>
      </p:sp>
      <p:graphicFrame>
        <p:nvGraphicFramePr>
          <p:cNvPr id="9" name="Object 11"/>
          <p:cNvGraphicFramePr>
            <a:graphicFrameLocks noChangeAspect="1"/>
          </p:cNvGraphicFramePr>
          <p:nvPr>
            <p:extLst>
              <p:ext uri="{D42A27DB-BD31-4B8C-83A1-F6EECF244321}">
                <p14:modId xmlns:p14="http://schemas.microsoft.com/office/powerpoint/2010/main" val="1845810475"/>
              </p:ext>
            </p:extLst>
          </p:nvPr>
        </p:nvGraphicFramePr>
        <p:xfrm>
          <a:off x="609600" y="3514725"/>
          <a:ext cx="9105900" cy="3124200"/>
        </p:xfrm>
        <a:graphic>
          <a:graphicData uri="http://schemas.openxmlformats.org/presentationml/2006/ole">
            <mc:AlternateContent xmlns:mc="http://schemas.openxmlformats.org/markup-compatibility/2006">
              <mc:Choice xmlns:v="urn:schemas-microsoft-com:vml" Requires="v">
                <p:oleObj spid="_x0000_s1083" name="Document" r:id="rId4" imgW="8591922" imgH="2950735" progId="Word.Document.8">
                  <p:embed/>
                </p:oleObj>
              </mc:Choice>
              <mc:Fallback>
                <p:oleObj name="Document" r:id="rId4" imgW="8591922" imgH="2950735" progId="Word.Document.8">
                  <p:embed/>
                  <p:pic>
                    <p:nvPicPr>
                      <p:cNvPr id="14342" name="Object 11"/>
                      <p:cNvPicPr>
                        <a:picLocks noChangeAspect="1" noChangeArrowheads="1"/>
                      </p:cNvPicPr>
                      <p:nvPr/>
                    </p:nvPicPr>
                    <p:blipFill>
                      <a:blip r:embed="rId5"/>
                      <a:srcRect/>
                      <a:stretch>
                        <a:fillRect/>
                      </a:stretch>
                    </p:blipFill>
                    <p:spPr bwMode="auto">
                      <a:xfrm>
                        <a:off x="609600" y="3514725"/>
                        <a:ext cx="9105900" cy="3124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12" name="Rectangle 12"/>
          <p:cNvSpPr>
            <a:spLocks noChangeArrowheads="1"/>
          </p:cNvSpPr>
          <p:nvPr/>
        </p:nvSpPr>
        <p:spPr bwMode="auto">
          <a:xfrm>
            <a:off x="611560" y="311552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9pPr>
          </a:lstStyle>
          <a:p>
            <a:pPr>
              <a:buFontTx/>
              <a:buNone/>
            </a:pPr>
            <a:r>
              <a:rPr lang="en-US" altLang="en-US" sz="2000" dirty="0"/>
              <a:t> Authors:</a:t>
            </a:r>
            <a:endParaRPr lang="en-US" altLang="en-US" sz="2000" b="0" dirty="0"/>
          </a:p>
        </p:txBody>
      </p:sp>
    </p:spTree>
    <p:extLst>
      <p:ext uri="{BB962C8B-B14F-4D97-AF65-F5344CB8AC3E}">
        <p14:creationId xmlns:p14="http://schemas.microsoft.com/office/powerpoint/2010/main" val="24791685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S3/D3: </a:t>
            </a:r>
            <a:r>
              <a:rPr lang="de-DE" dirty="0" err="1"/>
              <a:t>Detection</a:t>
            </a:r>
            <a:r>
              <a:rPr lang="de-DE" dirty="0"/>
              <a:t> </a:t>
            </a:r>
            <a:r>
              <a:rPr lang="de-DE" dirty="0" err="1"/>
              <a:t>ratio</a:t>
            </a:r>
            <a:r>
              <a:rPr lang="de-DE" dirty="0"/>
              <a:t> </a:t>
            </a:r>
            <a:r>
              <a:rPr lang="de-DE" dirty="0" err="1"/>
              <a:t>for</a:t>
            </a:r>
            <a:r>
              <a:rPr lang="de-DE" dirty="0"/>
              <a:t> different </a:t>
            </a:r>
            <a:r>
              <a:rPr lang="de-DE" dirty="0" err="1"/>
              <a:t>preamble</a:t>
            </a:r>
            <a:r>
              <a:rPr lang="de-DE" dirty="0"/>
              <a:t> </a:t>
            </a:r>
            <a:r>
              <a:rPr lang="de-DE" dirty="0" err="1"/>
              <a:t>lengths</a:t>
            </a:r>
            <a:r>
              <a:rPr lang="de-DE" dirty="0"/>
              <a:t> </a:t>
            </a:r>
            <a:r>
              <a:rPr lang="de-DE" dirty="0" smtClean="0"/>
              <a:t>@200 MHz</a:t>
            </a:r>
            <a:endParaRPr lang="de-DE" dirty="0"/>
          </a:p>
        </p:txBody>
      </p:sp>
      <p:sp>
        <p:nvSpPr>
          <p:cNvPr id="4" name="Foliennummernplatzhalter 3"/>
          <p:cNvSpPr>
            <a:spLocks noGrp="1"/>
          </p:cNvSpPr>
          <p:nvPr>
            <p:ph type="sldNum" idx="12"/>
          </p:nvPr>
        </p:nvSpPr>
        <p:spPr/>
        <p:txBody>
          <a:bodyPr/>
          <a:lstStyle/>
          <a:p>
            <a:r>
              <a:rPr lang="en-GB"/>
              <a:t>Slide </a:t>
            </a:r>
            <a:fld id="{440F5867-744E-4AA6-B0ED-4C44D2DFBB7B}" type="slidenum">
              <a:rPr lang="en-GB" smtClean="0"/>
              <a:pPr/>
              <a:t>20</a:t>
            </a:fld>
            <a:endParaRPr lang="en-GB" dirty="0"/>
          </a:p>
        </p:txBody>
      </p:sp>
      <p:sp>
        <p:nvSpPr>
          <p:cNvPr id="5" name="Fußzeilenplatzhalter 4"/>
          <p:cNvSpPr>
            <a:spLocks noGrp="1"/>
          </p:cNvSpPr>
          <p:nvPr>
            <p:ph type="ftr" idx="14"/>
          </p:nvPr>
        </p:nvSpPr>
        <p:spPr/>
        <p:txBody>
          <a:bodyPr/>
          <a:lstStyle/>
          <a:p>
            <a:r>
              <a:rPr lang="de-DE" smtClean="0"/>
              <a:t>HHI and ETRI</a:t>
            </a:r>
            <a:endParaRPr lang="en-GB" dirty="0"/>
          </a:p>
        </p:txBody>
      </p:sp>
      <p:sp>
        <p:nvSpPr>
          <p:cNvPr id="6" name="Datumsplatzhalter 5"/>
          <p:cNvSpPr>
            <a:spLocks noGrp="1"/>
          </p:cNvSpPr>
          <p:nvPr>
            <p:ph type="dt" idx="15"/>
          </p:nvPr>
        </p:nvSpPr>
        <p:spPr/>
        <p:txBody>
          <a:bodyPr/>
          <a:lstStyle/>
          <a:p>
            <a:r>
              <a:rPr lang="en-US" altLang="ko-KR" smtClean="0"/>
              <a:t>July 2018</a:t>
            </a:r>
            <a:endParaRPr lang="en-GB" dirty="0"/>
          </a:p>
        </p:txBody>
      </p:sp>
      <p:pic>
        <p:nvPicPr>
          <p:cNvPr id="7" name="Inhaltsplatzhalt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57456" y="2093806"/>
            <a:ext cx="5827501" cy="3888000"/>
          </a:xfrm>
        </p:spPr>
      </p:pic>
    </p:spTree>
    <p:extLst>
      <p:ext uri="{BB962C8B-B14F-4D97-AF65-F5344CB8AC3E}">
        <p14:creationId xmlns:p14="http://schemas.microsoft.com/office/powerpoint/2010/main" val="382845476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S4/D7: </a:t>
            </a:r>
            <a:r>
              <a:rPr lang="de-DE" dirty="0" err="1"/>
              <a:t>Detection</a:t>
            </a:r>
            <a:r>
              <a:rPr lang="de-DE" dirty="0"/>
              <a:t> </a:t>
            </a:r>
            <a:r>
              <a:rPr lang="de-DE" dirty="0" err="1"/>
              <a:t>ratio</a:t>
            </a:r>
            <a:r>
              <a:rPr lang="de-DE" dirty="0"/>
              <a:t> </a:t>
            </a:r>
            <a:r>
              <a:rPr lang="de-DE" dirty="0" err="1"/>
              <a:t>for</a:t>
            </a:r>
            <a:r>
              <a:rPr lang="de-DE" dirty="0"/>
              <a:t> different </a:t>
            </a:r>
            <a:r>
              <a:rPr lang="de-DE" dirty="0" err="1"/>
              <a:t>preamble</a:t>
            </a:r>
            <a:r>
              <a:rPr lang="de-DE" dirty="0"/>
              <a:t> </a:t>
            </a:r>
            <a:r>
              <a:rPr lang="de-DE" dirty="0" err="1"/>
              <a:t>lengths</a:t>
            </a:r>
            <a:r>
              <a:rPr lang="de-DE" dirty="0"/>
              <a:t> </a:t>
            </a:r>
            <a:r>
              <a:rPr lang="de-DE" dirty="0" smtClean="0"/>
              <a:t>@3.125 MHz</a:t>
            </a:r>
            <a:endParaRPr lang="de-DE" dirty="0"/>
          </a:p>
        </p:txBody>
      </p:sp>
      <p:sp>
        <p:nvSpPr>
          <p:cNvPr id="4" name="Foliennummernplatzhalter 3"/>
          <p:cNvSpPr>
            <a:spLocks noGrp="1"/>
          </p:cNvSpPr>
          <p:nvPr>
            <p:ph type="sldNum" idx="12"/>
          </p:nvPr>
        </p:nvSpPr>
        <p:spPr/>
        <p:txBody>
          <a:bodyPr/>
          <a:lstStyle/>
          <a:p>
            <a:r>
              <a:rPr lang="en-GB"/>
              <a:t>Slide </a:t>
            </a:r>
            <a:fld id="{440F5867-744E-4AA6-B0ED-4C44D2DFBB7B}" type="slidenum">
              <a:rPr lang="en-GB" smtClean="0"/>
              <a:pPr/>
              <a:t>21</a:t>
            </a:fld>
            <a:endParaRPr lang="en-GB" dirty="0"/>
          </a:p>
        </p:txBody>
      </p:sp>
      <p:sp>
        <p:nvSpPr>
          <p:cNvPr id="5" name="Fußzeilenplatzhalter 4"/>
          <p:cNvSpPr>
            <a:spLocks noGrp="1"/>
          </p:cNvSpPr>
          <p:nvPr>
            <p:ph type="ftr" idx="14"/>
          </p:nvPr>
        </p:nvSpPr>
        <p:spPr/>
        <p:txBody>
          <a:bodyPr/>
          <a:lstStyle/>
          <a:p>
            <a:r>
              <a:rPr lang="de-DE" smtClean="0"/>
              <a:t>HHI and ETRI</a:t>
            </a:r>
            <a:endParaRPr lang="en-GB" dirty="0"/>
          </a:p>
        </p:txBody>
      </p:sp>
      <p:sp>
        <p:nvSpPr>
          <p:cNvPr id="6" name="Datumsplatzhalter 5"/>
          <p:cNvSpPr>
            <a:spLocks noGrp="1"/>
          </p:cNvSpPr>
          <p:nvPr>
            <p:ph type="dt" idx="15"/>
          </p:nvPr>
        </p:nvSpPr>
        <p:spPr/>
        <p:txBody>
          <a:bodyPr/>
          <a:lstStyle/>
          <a:p>
            <a:r>
              <a:rPr lang="en-US" altLang="ko-KR" smtClean="0"/>
              <a:t>July 2018</a:t>
            </a:r>
            <a:endParaRPr lang="en-GB" dirty="0"/>
          </a:p>
        </p:txBody>
      </p:sp>
      <p:pic>
        <p:nvPicPr>
          <p:cNvPr id="7" name="Inhaltsplatzhalt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57456" y="2093806"/>
            <a:ext cx="5827501" cy="3888000"/>
          </a:xfrm>
        </p:spPr>
      </p:pic>
    </p:spTree>
    <p:extLst>
      <p:ext uri="{BB962C8B-B14F-4D97-AF65-F5344CB8AC3E}">
        <p14:creationId xmlns:p14="http://schemas.microsoft.com/office/powerpoint/2010/main" val="317844041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S4/D7: </a:t>
            </a:r>
            <a:r>
              <a:rPr lang="de-DE" dirty="0" err="1"/>
              <a:t>Detection</a:t>
            </a:r>
            <a:r>
              <a:rPr lang="de-DE" dirty="0"/>
              <a:t> </a:t>
            </a:r>
            <a:r>
              <a:rPr lang="de-DE" dirty="0" err="1"/>
              <a:t>ratio</a:t>
            </a:r>
            <a:r>
              <a:rPr lang="de-DE" dirty="0"/>
              <a:t> </a:t>
            </a:r>
            <a:r>
              <a:rPr lang="de-DE" dirty="0" err="1"/>
              <a:t>for</a:t>
            </a:r>
            <a:r>
              <a:rPr lang="de-DE" dirty="0"/>
              <a:t> different </a:t>
            </a:r>
            <a:r>
              <a:rPr lang="de-DE" dirty="0" err="1"/>
              <a:t>preamble</a:t>
            </a:r>
            <a:r>
              <a:rPr lang="de-DE" dirty="0"/>
              <a:t> </a:t>
            </a:r>
            <a:r>
              <a:rPr lang="de-DE" dirty="0" err="1"/>
              <a:t>lengths</a:t>
            </a:r>
            <a:r>
              <a:rPr lang="de-DE" dirty="0"/>
              <a:t> </a:t>
            </a:r>
            <a:r>
              <a:rPr lang="de-DE" dirty="0" smtClean="0"/>
              <a:t>@6.25 MHz</a:t>
            </a:r>
            <a:endParaRPr lang="de-DE" dirty="0"/>
          </a:p>
        </p:txBody>
      </p:sp>
      <p:sp>
        <p:nvSpPr>
          <p:cNvPr id="4" name="Foliennummernplatzhalter 3"/>
          <p:cNvSpPr>
            <a:spLocks noGrp="1"/>
          </p:cNvSpPr>
          <p:nvPr>
            <p:ph type="sldNum" idx="12"/>
          </p:nvPr>
        </p:nvSpPr>
        <p:spPr/>
        <p:txBody>
          <a:bodyPr/>
          <a:lstStyle/>
          <a:p>
            <a:r>
              <a:rPr lang="en-GB"/>
              <a:t>Slide </a:t>
            </a:r>
            <a:fld id="{440F5867-744E-4AA6-B0ED-4C44D2DFBB7B}" type="slidenum">
              <a:rPr lang="en-GB" smtClean="0"/>
              <a:pPr/>
              <a:t>22</a:t>
            </a:fld>
            <a:endParaRPr lang="en-GB" dirty="0"/>
          </a:p>
        </p:txBody>
      </p:sp>
      <p:sp>
        <p:nvSpPr>
          <p:cNvPr id="5" name="Fußzeilenplatzhalter 4"/>
          <p:cNvSpPr>
            <a:spLocks noGrp="1"/>
          </p:cNvSpPr>
          <p:nvPr>
            <p:ph type="ftr" idx="14"/>
          </p:nvPr>
        </p:nvSpPr>
        <p:spPr/>
        <p:txBody>
          <a:bodyPr/>
          <a:lstStyle/>
          <a:p>
            <a:r>
              <a:rPr lang="de-DE" smtClean="0"/>
              <a:t>HHI and ETRI</a:t>
            </a:r>
            <a:endParaRPr lang="en-GB" dirty="0"/>
          </a:p>
        </p:txBody>
      </p:sp>
      <p:sp>
        <p:nvSpPr>
          <p:cNvPr id="6" name="Datumsplatzhalter 5"/>
          <p:cNvSpPr>
            <a:spLocks noGrp="1"/>
          </p:cNvSpPr>
          <p:nvPr>
            <p:ph type="dt" idx="15"/>
          </p:nvPr>
        </p:nvSpPr>
        <p:spPr/>
        <p:txBody>
          <a:bodyPr/>
          <a:lstStyle/>
          <a:p>
            <a:r>
              <a:rPr lang="en-US" altLang="ko-KR" smtClean="0"/>
              <a:t>July 2018</a:t>
            </a:r>
            <a:endParaRPr lang="en-GB" dirty="0"/>
          </a:p>
        </p:txBody>
      </p:sp>
      <p:pic>
        <p:nvPicPr>
          <p:cNvPr id="7" name="Inhaltsplatzhalt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57456" y="2093806"/>
            <a:ext cx="5827501" cy="3888000"/>
          </a:xfrm>
        </p:spPr>
      </p:pic>
    </p:spTree>
    <p:extLst>
      <p:ext uri="{BB962C8B-B14F-4D97-AF65-F5344CB8AC3E}">
        <p14:creationId xmlns:p14="http://schemas.microsoft.com/office/powerpoint/2010/main" val="108262214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S4/D7: </a:t>
            </a:r>
            <a:r>
              <a:rPr lang="de-DE" dirty="0" err="1"/>
              <a:t>Detection</a:t>
            </a:r>
            <a:r>
              <a:rPr lang="de-DE" dirty="0"/>
              <a:t> </a:t>
            </a:r>
            <a:r>
              <a:rPr lang="de-DE" dirty="0" err="1"/>
              <a:t>ratio</a:t>
            </a:r>
            <a:r>
              <a:rPr lang="de-DE" dirty="0"/>
              <a:t> </a:t>
            </a:r>
            <a:r>
              <a:rPr lang="de-DE" dirty="0" err="1"/>
              <a:t>for</a:t>
            </a:r>
            <a:r>
              <a:rPr lang="de-DE" dirty="0"/>
              <a:t> different </a:t>
            </a:r>
            <a:r>
              <a:rPr lang="de-DE" dirty="0" err="1"/>
              <a:t>preamble</a:t>
            </a:r>
            <a:r>
              <a:rPr lang="de-DE" dirty="0"/>
              <a:t> </a:t>
            </a:r>
            <a:r>
              <a:rPr lang="de-DE" dirty="0" err="1"/>
              <a:t>lengths</a:t>
            </a:r>
            <a:r>
              <a:rPr lang="de-DE" dirty="0"/>
              <a:t> </a:t>
            </a:r>
            <a:r>
              <a:rPr lang="de-DE" dirty="0" smtClean="0"/>
              <a:t>@12.5 MHz</a:t>
            </a:r>
            <a:endParaRPr lang="de-DE" dirty="0"/>
          </a:p>
        </p:txBody>
      </p:sp>
      <p:sp>
        <p:nvSpPr>
          <p:cNvPr id="4" name="Foliennummernplatzhalter 3"/>
          <p:cNvSpPr>
            <a:spLocks noGrp="1"/>
          </p:cNvSpPr>
          <p:nvPr>
            <p:ph type="sldNum" idx="12"/>
          </p:nvPr>
        </p:nvSpPr>
        <p:spPr/>
        <p:txBody>
          <a:bodyPr/>
          <a:lstStyle/>
          <a:p>
            <a:r>
              <a:rPr lang="en-GB"/>
              <a:t>Slide </a:t>
            </a:r>
            <a:fld id="{440F5867-744E-4AA6-B0ED-4C44D2DFBB7B}" type="slidenum">
              <a:rPr lang="en-GB" smtClean="0"/>
              <a:pPr/>
              <a:t>23</a:t>
            </a:fld>
            <a:endParaRPr lang="en-GB" dirty="0"/>
          </a:p>
        </p:txBody>
      </p:sp>
      <p:sp>
        <p:nvSpPr>
          <p:cNvPr id="5" name="Fußzeilenplatzhalter 4"/>
          <p:cNvSpPr>
            <a:spLocks noGrp="1"/>
          </p:cNvSpPr>
          <p:nvPr>
            <p:ph type="ftr" idx="14"/>
          </p:nvPr>
        </p:nvSpPr>
        <p:spPr/>
        <p:txBody>
          <a:bodyPr/>
          <a:lstStyle/>
          <a:p>
            <a:r>
              <a:rPr lang="de-DE" smtClean="0"/>
              <a:t>HHI and ETRI</a:t>
            </a:r>
            <a:endParaRPr lang="en-GB" dirty="0"/>
          </a:p>
        </p:txBody>
      </p:sp>
      <p:sp>
        <p:nvSpPr>
          <p:cNvPr id="6" name="Datumsplatzhalter 5"/>
          <p:cNvSpPr>
            <a:spLocks noGrp="1"/>
          </p:cNvSpPr>
          <p:nvPr>
            <p:ph type="dt" idx="15"/>
          </p:nvPr>
        </p:nvSpPr>
        <p:spPr/>
        <p:txBody>
          <a:bodyPr/>
          <a:lstStyle/>
          <a:p>
            <a:r>
              <a:rPr lang="en-US" altLang="ko-KR" smtClean="0"/>
              <a:t>July 2018</a:t>
            </a:r>
            <a:endParaRPr lang="en-GB" dirty="0"/>
          </a:p>
        </p:txBody>
      </p:sp>
      <p:pic>
        <p:nvPicPr>
          <p:cNvPr id="7" name="Inhaltsplatzhalt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57456" y="2093806"/>
            <a:ext cx="5827501" cy="3888000"/>
          </a:xfrm>
        </p:spPr>
      </p:pic>
    </p:spTree>
    <p:extLst>
      <p:ext uri="{BB962C8B-B14F-4D97-AF65-F5344CB8AC3E}">
        <p14:creationId xmlns:p14="http://schemas.microsoft.com/office/powerpoint/2010/main" val="105948284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S4/D7: </a:t>
            </a:r>
            <a:r>
              <a:rPr lang="de-DE" dirty="0" err="1"/>
              <a:t>Detection</a:t>
            </a:r>
            <a:r>
              <a:rPr lang="de-DE" dirty="0"/>
              <a:t> </a:t>
            </a:r>
            <a:r>
              <a:rPr lang="de-DE" dirty="0" err="1"/>
              <a:t>ratio</a:t>
            </a:r>
            <a:r>
              <a:rPr lang="de-DE" dirty="0"/>
              <a:t> </a:t>
            </a:r>
            <a:r>
              <a:rPr lang="de-DE" dirty="0" err="1"/>
              <a:t>for</a:t>
            </a:r>
            <a:r>
              <a:rPr lang="de-DE" dirty="0"/>
              <a:t> different </a:t>
            </a:r>
            <a:r>
              <a:rPr lang="de-DE" dirty="0" err="1"/>
              <a:t>preamble</a:t>
            </a:r>
            <a:r>
              <a:rPr lang="de-DE" dirty="0"/>
              <a:t> </a:t>
            </a:r>
            <a:r>
              <a:rPr lang="de-DE" dirty="0" err="1"/>
              <a:t>lengths</a:t>
            </a:r>
            <a:r>
              <a:rPr lang="de-DE" dirty="0"/>
              <a:t> @25 </a:t>
            </a:r>
            <a:r>
              <a:rPr lang="de-DE" dirty="0" smtClean="0"/>
              <a:t>MHz</a:t>
            </a:r>
            <a:endParaRPr lang="de-DE" dirty="0"/>
          </a:p>
        </p:txBody>
      </p:sp>
      <p:sp>
        <p:nvSpPr>
          <p:cNvPr id="4" name="Foliennummernplatzhalter 3"/>
          <p:cNvSpPr>
            <a:spLocks noGrp="1"/>
          </p:cNvSpPr>
          <p:nvPr>
            <p:ph type="sldNum" idx="12"/>
          </p:nvPr>
        </p:nvSpPr>
        <p:spPr/>
        <p:txBody>
          <a:bodyPr/>
          <a:lstStyle/>
          <a:p>
            <a:r>
              <a:rPr lang="en-GB"/>
              <a:t>Slide </a:t>
            </a:r>
            <a:fld id="{440F5867-744E-4AA6-B0ED-4C44D2DFBB7B}" type="slidenum">
              <a:rPr lang="en-GB" smtClean="0"/>
              <a:pPr/>
              <a:t>24</a:t>
            </a:fld>
            <a:endParaRPr lang="en-GB" dirty="0"/>
          </a:p>
        </p:txBody>
      </p:sp>
      <p:sp>
        <p:nvSpPr>
          <p:cNvPr id="5" name="Fußzeilenplatzhalter 4"/>
          <p:cNvSpPr>
            <a:spLocks noGrp="1"/>
          </p:cNvSpPr>
          <p:nvPr>
            <p:ph type="ftr" idx="14"/>
          </p:nvPr>
        </p:nvSpPr>
        <p:spPr/>
        <p:txBody>
          <a:bodyPr/>
          <a:lstStyle/>
          <a:p>
            <a:r>
              <a:rPr lang="de-DE" smtClean="0"/>
              <a:t>HHI and ETRI</a:t>
            </a:r>
            <a:endParaRPr lang="en-GB" dirty="0"/>
          </a:p>
        </p:txBody>
      </p:sp>
      <p:sp>
        <p:nvSpPr>
          <p:cNvPr id="6" name="Datumsplatzhalter 5"/>
          <p:cNvSpPr>
            <a:spLocks noGrp="1"/>
          </p:cNvSpPr>
          <p:nvPr>
            <p:ph type="dt" idx="15"/>
          </p:nvPr>
        </p:nvSpPr>
        <p:spPr/>
        <p:txBody>
          <a:bodyPr/>
          <a:lstStyle/>
          <a:p>
            <a:r>
              <a:rPr lang="en-US" altLang="ko-KR" smtClean="0"/>
              <a:t>July 2018</a:t>
            </a:r>
            <a:endParaRPr lang="en-GB" dirty="0"/>
          </a:p>
        </p:txBody>
      </p:sp>
      <p:pic>
        <p:nvPicPr>
          <p:cNvPr id="7" name="Inhaltsplatzhalt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57456" y="2093806"/>
            <a:ext cx="5827501" cy="3888000"/>
          </a:xfrm>
        </p:spPr>
      </p:pic>
    </p:spTree>
    <p:extLst>
      <p:ext uri="{BB962C8B-B14F-4D97-AF65-F5344CB8AC3E}">
        <p14:creationId xmlns:p14="http://schemas.microsoft.com/office/powerpoint/2010/main" val="91685791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S4/D7: </a:t>
            </a:r>
            <a:r>
              <a:rPr lang="de-DE" dirty="0" err="1"/>
              <a:t>Detection</a:t>
            </a:r>
            <a:r>
              <a:rPr lang="de-DE" dirty="0"/>
              <a:t> </a:t>
            </a:r>
            <a:r>
              <a:rPr lang="de-DE" dirty="0" err="1"/>
              <a:t>ratio</a:t>
            </a:r>
            <a:r>
              <a:rPr lang="de-DE" dirty="0"/>
              <a:t> </a:t>
            </a:r>
            <a:r>
              <a:rPr lang="de-DE" dirty="0" err="1"/>
              <a:t>for</a:t>
            </a:r>
            <a:r>
              <a:rPr lang="de-DE" dirty="0"/>
              <a:t> different </a:t>
            </a:r>
            <a:r>
              <a:rPr lang="de-DE" dirty="0" err="1"/>
              <a:t>preamble</a:t>
            </a:r>
            <a:r>
              <a:rPr lang="de-DE" dirty="0"/>
              <a:t> </a:t>
            </a:r>
            <a:r>
              <a:rPr lang="de-DE" dirty="0" err="1"/>
              <a:t>lengths</a:t>
            </a:r>
            <a:r>
              <a:rPr lang="de-DE" dirty="0"/>
              <a:t> @50 </a:t>
            </a:r>
            <a:r>
              <a:rPr lang="de-DE" dirty="0" smtClean="0"/>
              <a:t>MHz</a:t>
            </a:r>
            <a:endParaRPr lang="de-DE" dirty="0"/>
          </a:p>
        </p:txBody>
      </p:sp>
      <p:sp>
        <p:nvSpPr>
          <p:cNvPr id="4" name="Foliennummernplatzhalter 3"/>
          <p:cNvSpPr>
            <a:spLocks noGrp="1"/>
          </p:cNvSpPr>
          <p:nvPr>
            <p:ph type="sldNum" idx="12"/>
          </p:nvPr>
        </p:nvSpPr>
        <p:spPr/>
        <p:txBody>
          <a:bodyPr/>
          <a:lstStyle/>
          <a:p>
            <a:r>
              <a:rPr lang="en-GB"/>
              <a:t>Slide </a:t>
            </a:r>
            <a:fld id="{440F5867-744E-4AA6-B0ED-4C44D2DFBB7B}" type="slidenum">
              <a:rPr lang="en-GB" smtClean="0"/>
              <a:pPr/>
              <a:t>25</a:t>
            </a:fld>
            <a:endParaRPr lang="en-GB" dirty="0"/>
          </a:p>
        </p:txBody>
      </p:sp>
      <p:sp>
        <p:nvSpPr>
          <p:cNvPr id="5" name="Fußzeilenplatzhalter 4"/>
          <p:cNvSpPr>
            <a:spLocks noGrp="1"/>
          </p:cNvSpPr>
          <p:nvPr>
            <p:ph type="ftr" idx="14"/>
          </p:nvPr>
        </p:nvSpPr>
        <p:spPr/>
        <p:txBody>
          <a:bodyPr/>
          <a:lstStyle/>
          <a:p>
            <a:r>
              <a:rPr lang="de-DE" smtClean="0"/>
              <a:t>HHI and ETRI</a:t>
            </a:r>
            <a:endParaRPr lang="en-GB" dirty="0"/>
          </a:p>
        </p:txBody>
      </p:sp>
      <p:sp>
        <p:nvSpPr>
          <p:cNvPr id="6" name="Datumsplatzhalter 5"/>
          <p:cNvSpPr>
            <a:spLocks noGrp="1"/>
          </p:cNvSpPr>
          <p:nvPr>
            <p:ph type="dt" idx="15"/>
          </p:nvPr>
        </p:nvSpPr>
        <p:spPr/>
        <p:txBody>
          <a:bodyPr/>
          <a:lstStyle/>
          <a:p>
            <a:r>
              <a:rPr lang="en-US" altLang="ko-KR" smtClean="0"/>
              <a:t>July 2018</a:t>
            </a:r>
            <a:endParaRPr lang="en-GB" dirty="0"/>
          </a:p>
        </p:txBody>
      </p:sp>
      <p:pic>
        <p:nvPicPr>
          <p:cNvPr id="8" name="Inhaltsplatzhalter 7"/>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57456" y="2093806"/>
            <a:ext cx="5827501" cy="3888000"/>
          </a:xfrm>
        </p:spPr>
      </p:pic>
    </p:spTree>
    <p:extLst>
      <p:ext uri="{BB962C8B-B14F-4D97-AF65-F5344CB8AC3E}">
        <p14:creationId xmlns:p14="http://schemas.microsoft.com/office/powerpoint/2010/main" val="423770550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S4/D7: </a:t>
            </a:r>
            <a:r>
              <a:rPr lang="de-DE" dirty="0" err="1"/>
              <a:t>Detection</a:t>
            </a:r>
            <a:r>
              <a:rPr lang="de-DE" dirty="0"/>
              <a:t> </a:t>
            </a:r>
            <a:r>
              <a:rPr lang="de-DE" dirty="0" err="1"/>
              <a:t>ratio</a:t>
            </a:r>
            <a:r>
              <a:rPr lang="de-DE" dirty="0"/>
              <a:t> </a:t>
            </a:r>
            <a:r>
              <a:rPr lang="de-DE" dirty="0" err="1"/>
              <a:t>for</a:t>
            </a:r>
            <a:r>
              <a:rPr lang="de-DE" dirty="0"/>
              <a:t> different </a:t>
            </a:r>
            <a:r>
              <a:rPr lang="de-DE" dirty="0" err="1"/>
              <a:t>preamble</a:t>
            </a:r>
            <a:r>
              <a:rPr lang="de-DE" dirty="0"/>
              <a:t> </a:t>
            </a:r>
            <a:r>
              <a:rPr lang="de-DE" dirty="0" err="1"/>
              <a:t>lengths</a:t>
            </a:r>
            <a:r>
              <a:rPr lang="de-DE" dirty="0"/>
              <a:t> </a:t>
            </a:r>
            <a:r>
              <a:rPr lang="de-DE" dirty="0" smtClean="0"/>
              <a:t>@100 MHz</a:t>
            </a:r>
            <a:endParaRPr lang="de-DE" dirty="0"/>
          </a:p>
        </p:txBody>
      </p:sp>
      <p:sp>
        <p:nvSpPr>
          <p:cNvPr id="4" name="Foliennummernplatzhalter 3"/>
          <p:cNvSpPr>
            <a:spLocks noGrp="1"/>
          </p:cNvSpPr>
          <p:nvPr>
            <p:ph type="sldNum" idx="12"/>
          </p:nvPr>
        </p:nvSpPr>
        <p:spPr/>
        <p:txBody>
          <a:bodyPr/>
          <a:lstStyle/>
          <a:p>
            <a:r>
              <a:rPr lang="en-GB"/>
              <a:t>Slide </a:t>
            </a:r>
            <a:fld id="{440F5867-744E-4AA6-B0ED-4C44D2DFBB7B}" type="slidenum">
              <a:rPr lang="en-GB" smtClean="0"/>
              <a:pPr/>
              <a:t>26</a:t>
            </a:fld>
            <a:endParaRPr lang="en-GB" dirty="0"/>
          </a:p>
        </p:txBody>
      </p:sp>
      <p:sp>
        <p:nvSpPr>
          <p:cNvPr id="5" name="Fußzeilenplatzhalter 4"/>
          <p:cNvSpPr>
            <a:spLocks noGrp="1"/>
          </p:cNvSpPr>
          <p:nvPr>
            <p:ph type="ftr" idx="14"/>
          </p:nvPr>
        </p:nvSpPr>
        <p:spPr/>
        <p:txBody>
          <a:bodyPr/>
          <a:lstStyle/>
          <a:p>
            <a:r>
              <a:rPr lang="de-DE" smtClean="0"/>
              <a:t>HHI and ETRI</a:t>
            </a:r>
            <a:endParaRPr lang="en-GB" dirty="0"/>
          </a:p>
        </p:txBody>
      </p:sp>
      <p:sp>
        <p:nvSpPr>
          <p:cNvPr id="6" name="Datumsplatzhalter 5"/>
          <p:cNvSpPr>
            <a:spLocks noGrp="1"/>
          </p:cNvSpPr>
          <p:nvPr>
            <p:ph type="dt" idx="15"/>
          </p:nvPr>
        </p:nvSpPr>
        <p:spPr/>
        <p:txBody>
          <a:bodyPr/>
          <a:lstStyle/>
          <a:p>
            <a:r>
              <a:rPr lang="en-US" altLang="ko-KR" smtClean="0"/>
              <a:t>July 2018</a:t>
            </a:r>
            <a:endParaRPr lang="en-GB" dirty="0"/>
          </a:p>
        </p:txBody>
      </p:sp>
      <p:pic>
        <p:nvPicPr>
          <p:cNvPr id="8" name="Inhaltsplatzhalter 7"/>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57456" y="2093806"/>
            <a:ext cx="5827501" cy="3888000"/>
          </a:xfrm>
        </p:spPr>
      </p:pic>
    </p:spTree>
    <p:extLst>
      <p:ext uri="{BB962C8B-B14F-4D97-AF65-F5344CB8AC3E}">
        <p14:creationId xmlns:p14="http://schemas.microsoft.com/office/powerpoint/2010/main" val="61215926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S4/D7: </a:t>
            </a:r>
            <a:r>
              <a:rPr lang="de-DE" dirty="0" err="1"/>
              <a:t>Detection</a:t>
            </a:r>
            <a:r>
              <a:rPr lang="de-DE" dirty="0"/>
              <a:t> </a:t>
            </a:r>
            <a:r>
              <a:rPr lang="de-DE" dirty="0" err="1"/>
              <a:t>ratio</a:t>
            </a:r>
            <a:r>
              <a:rPr lang="de-DE" dirty="0"/>
              <a:t> </a:t>
            </a:r>
            <a:r>
              <a:rPr lang="de-DE" dirty="0" err="1"/>
              <a:t>for</a:t>
            </a:r>
            <a:r>
              <a:rPr lang="de-DE" dirty="0"/>
              <a:t> different </a:t>
            </a:r>
            <a:r>
              <a:rPr lang="de-DE" dirty="0" err="1"/>
              <a:t>preamble</a:t>
            </a:r>
            <a:r>
              <a:rPr lang="de-DE" dirty="0"/>
              <a:t> </a:t>
            </a:r>
            <a:r>
              <a:rPr lang="de-DE" dirty="0" err="1"/>
              <a:t>lengths</a:t>
            </a:r>
            <a:r>
              <a:rPr lang="de-DE" dirty="0"/>
              <a:t> </a:t>
            </a:r>
            <a:r>
              <a:rPr lang="de-DE" dirty="0" smtClean="0"/>
              <a:t>@200 MHz</a:t>
            </a:r>
            <a:endParaRPr lang="de-DE" dirty="0"/>
          </a:p>
        </p:txBody>
      </p:sp>
      <p:sp>
        <p:nvSpPr>
          <p:cNvPr id="4" name="Foliennummernplatzhalter 3"/>
          <p:cNvSpPr>
            <a:spLocks noGrp="1"/>
          </p:cNvSpPr>
          <p:nvPr>
            <p:ph type="sldNum" idx="12"/>
          </p:nvPr>
        </p:nvSpPr>
        <p:spPr/>
        <p:txBody>
          <a:bodyPr/>
          <a:lstStyle/>
          <a:p>
            <a:r>
              <a:rPr lang="en-GB"/>
              <a:t>Slide </a:t>
            </a:r>
            <a:fld id="{440F5867-744E-4AA6-B0ED-4C44D2DFBB7B}" type="slidenum">
              <a:rPr lang="en-GB" smtClean="0"/>
              <a:pPr/>
              <a:t>27</a:t>
            </a:fld>
            <a:endParaRPr lang="en-GB" dirty="0"/>
          </a:p>
        </p:txBody>
      </p:sp>
      <p:sp>
        <p:nvSpPr>
          <p:cNvPr id="5" name="Fußzeilenplatzhalter 4"/>
          <p:cNvSpPr>
            <a:spLocks noGrp="1"/>
          </p:cNvSpPr>
          <p:nvPr>
            <p:ph type="ftr" idx="14"/>
          </p:nvPr>
        </p:nvSpPr>
        <p:spPr/>
        <p:txBody>
          <a:bodyPr/>
          <a:lstStyle/>
          <a:p>
            <a:r>
              <a:rPr lang="de-DE" smtClean="0"/>
              <a:t>HHI and ETRI</a:t>
            </a:r>
            <a:endParaRPr lang="en-GB" dirty="0"/>
          </a:p>
        </p:txBody>
      </p:sp>
      <p:sp>
        <p:nvSpPr>
          <p:cNvPr id="6" name="Datumsplatzhalter 5"/>
          <p:cNvSpPr>
            <a:spLocks noGrp="1"/>
          </p:cNvSpPr>
          <p:nvPr>
            <p:ph type="dt" idx="15"/>
          </p:nvPr>
        </p:nvSpPr>
        <p:spPr/>
        <p:txBody>
          <a:bodyPr/>
          <a:lstStyle/>
          <a:p>
            <a:r>
              <a:rPr lang="en-US" altLang="ko-KR" smtClean="0"/>
              <a:t>July 2018</a:t>
            </a:r>
            <a:endParaRPr lang="en-GB" dirty="0"/>
          </a:p>
        </p:txBody>
      </p:sp>
      <p:pic>
        <p:nvPicPr>
          <p:cNvPr id="8" name="Inhaltsplatzhalter 7"/>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57456" y="2093806"/>
            <a:ext cx="5827501" cy="3888000"/>
          </a:xfrm>
        </p:spPr>
      </p:pic>
    </p:spTree>
    <p:extLst>
      <p:ext uri="{BB962C8B-B14F-4D97-AF65-F5344CB8AC3E}">
        <p14:creationId xmlns:p14="http://schemas.microsoft.com/office/powerpoint/2010/main" val="232677221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lstStyle/>
          <a:p>
            <a:r>
              <a:rPr lang="de-DE" dirty="0" smtClean="0"/>
              <a:t>Impact on </a:t>
            </a:r>
            <a:r>
              <a:rPr lang="de-DE" dirty="0" err="1" smtClean="0"/>
              <a:t>parametrization</a:t>
            </a:r>
            <a:endParaRPr lang="de-DE" dirty="0"/>
          </a:p>
        </p:txBody>
      </p:sp>
      <p:sp>
        <p:nvSpPr>
          <p:cNvPr id="8" name="Inhaltsplatzhalter 7"/>
          <p:cNvSpPr>
            <a:spLocks noGrp="1"/>
          </p:cNvSpPr>
          <p:nvPr>
            <p:ph idx="1"/>
          </p:nvPr>
        </p:nvSpPr>
        <p:spPr/>
        <p:txBody>
          <a:bodyPr/>
          <a:lstStyle/>
          <a:p>
            <a:pPr>
              <a:buFont typeface="Arial" panose="020B0604020202020204" pitchFamily="34" charset="0"/>
              <a:buChar char="•"/>
            </a:pPr>
            <a:r>
              <a:rPr lang="de-DE" dirty="0" smtClean="0"/>
              <a:t>Performance </a:t>
            </a:r>
            <a:r>
              <a:rPr lang="de-DE" dirty="0" err="1" smtClean="0"/>
              <a:t>of</a:t>
            </a:r>
            <a:r>
              <a:rPr lang="de-DE" dirty="0" smtClean="0"/>
              <a:t> </a:t>
            </a:r>
            <a:r>
              <a:rPr lang="de-DE" dirty="0" err="1" smtClean="0"/>
              <a:t>synch</a:t>
            </a:r>
            <a:r>
              <a:rPr lang="de-DE" dirty="0" smtClean="0"/>
              <a:t>., </a:t>
            </a:r>
            <a:r>
              <a:rPr lang="de-DE" dirty="0" err="1" smtClean="0"/>
              <a:t>header</a:t>
            </a:r>
            <a:r>
              <a:rPr lang="de-DE" dirty="0" smtClean="0"/>
              <a:t>, </a:t>
            </a:r>
            <a:r>
              <a:rPr lang="de-DE" dirty="0" err="1" smtClean="0"/>
              <a:t>and</a:t>
            </a:r>
            <a:r>
              <a:rPr lang="de-DE" dirty="0" smtClean="0"/>
              <a:t> </a:t>
            </a:r>
            <a:r>
              <a:rPr lang="de-DE" dirty="0" err="1" smtClean="0"/>
              <a:t>payload</a:t>
            </a:r>
            <a:r>
              <a:rPr lang="de-DE" dirty="0" smtClean="0"/>
              <a:t> </a:t>
            </a:r>
            <a:r>
              <a:rPr lang="de-DE" dirty="0" err="1" smtClean="0"/>
              <a:t>over</a:t>
            </a:r>
            <a:r>
              <a:rPr lang="de-DE" dirty="0" smtClean="0"/>
              <a:t> SNR</a:t>
            </a:r>
          </a:p>
          <a:p>
            <a:pPr lvl="1">
              <a:buFont typeface="Arial" panose="020B0604020202020204" pitchFamily="34" charset="0"/>
              <a:buChar char="•"/>
            </a:pPr>
            <a:r>
              <a:rPr lang="de-DE" dirty="0" smtClean="0"/>
              <a:t>Evaluation </a:t>
            </a:r>
            <a:r>
              <a:rPr lang="de-DE" dirty="0" err="1" smtClean="0"/>
              <a:t>of</a:t>
            </a:r>
            <a:r>
              <a:rPr lang="de-DE" dirty="0" smtClean="0"/>
              <a:t> </a:t>
            </a:r>
            <a:r>
              <a:rPr lang="de-DE" dirty="0" err="1" smtClean="0"/>
              <a:t>Detection</a:t>
            </a:r>
            <a:r>
              <a:rPr lang="de-DE" dirty="0" smtClean="0"/>
              <a:t> Rate </a:t>
            </a:r>
            <a:r>
              <a:rPr lang="de-DE" dirty="0" err="1" smtClean="0"/>
              <a:t>for</a:t>
            </a:r>
            <a:r>
              <a:rPr lang="de-DE" dirty="0" smtClean="0"/>
              <a:t> </a:t>
            </a:r>
            <a:r>
              <a:rPr lang="de-DE" dirty="0" err="1" smtClean="0"/>
              <a:t>synch</a:t>
            </a:r>
            <a:r>
              <a:rPr lang="de-DE" dirty="0" smtClean="0"/>
              <a:t>. </a:t>
            </a:r>
            <a:r>
              <a:rPr lang="de-DE" dirty="0" err="1" smtClean="0"/>
              <a:t>preamble</a:t>
            </a:r>
            <a:r>
              <a:rPr lang="de-DE" dirty="0" smtClean="0"/>
              <a:t>,</a:t>
            </a:r>
            <a:br>
              <a:rPr lang="de-DE" dirty="0" smtClean="0"/>
            </a:br>
            <a:r>
              <a:rPr lang="de-DE" dirty="0" smtClean="0"/>
              <a:t>Packet Error Rate (PER) </a:t>
            </a:r>
            <a:r>
              <a:rPr lang="de-DE" dirty="0" err="1" smtClean="0"/>
              <a:t>for</a:t>
            </a:r>
            <a:r>
              <a:rPr lang="de-DE" dirty="0" smtClean="0"/>
              <a:t> </a:t>
            </a:r>
            <a:r>
              <a:rPr lang="de-DE" dirty="0" err="1" smtClean="0"/>
              <a:t>header</a:t>
            </a:r>
            <a:r>
              <a:rPr lang="de-DE" dirty="0" smtClean="0"/>
              <a:t> </a:t>
            </a:r>
            <a:r>
              <a:rPr lang="de-DE" dirty="0" err="1" smtClean="0"/>
              <a:t>and</a:t>
            </a:r>
            <a:r>
              <a:rPr lang="de-DE" dirty="0" smtClean="0"/>
              <a:t> </a:t>
            </a:r>
            <a:r>
              <a:rPr lang="de-DE" dirty="0" err="1" smtClean="0"/>
              <a:t>payload</a:t>
            </a:r>
            <a:endParaRPr lang="de-DE" dirty="0" smtClean="0"/>
          </a:p>
          <a:p>
            <a:pPr lvl="1">
              <a:buFont typeface="Arial" panose="020B0604020202020204" pitchFamily="34" charset="0"/>
              <a:buChar char="•"/>
            </a:pPr>
            <a:r>
              <a:rPr lang="de-DE" dirty="0" smtClean="0"/>
              <a:t>PER = (1 - BER)</a:t>
            </a:r>
            <a:r>
              <a:rPr lang="de-DE" baseline="30000" dirty="0" smtClean="0"/>
              <a:t>L</a:t>
            </a:r>
            <a:r>
              <a:rPr lang="de-DE" dirty="0" smtClean="0"/>
              <a:t>, L = packet </a:t>
            </a:r>
            <a:r>
              <a:rPr lang="de-DE" dirty="0" err="1" smtClean="0"/>
              <a:t>length</a:t>
            </a:r>
            <a:r>
              <a:rPr lang="de-DE" dirty="0" smtClean="0"/>
              <a:t> </a:t>
            </a:r>
            <a:r>
              <a:rPr lang="de-DE" dirty="0"/>
              <a:t>/</a:t>
            </a:r>
            <a:r>
              <a:rPr lang="de-DE" dirty="0" smtClean="0"/>
              <a:t> </a:t>
            </a:r>
            <a:r>
              <a:rPr lang="de-DE" dirty="0" err="1" smtClean="0"/>
              <a:t>bits</a:t>
            </a:r>
            <a:r>
              <a:rPr lang="de-DE" dirty="0"/>
              <a:t>.</a:t>
            </a:r>
            <a:r>
              <a:rPr lang="de-DE" dirty="0" smtClean="0"/>
              <a:t> </a:t>
            </a:r>
            <a:r>
              <a:rPr lang="de-DE" dirty="0" err="1" smtClean="0"/>
              <a:t>Here</a:t>
            </a:r>
            <a:r>
              <a:rPr lang="de-DE" dirty="0" smtClean="0"/>
              <a:t>: 1 FEC </a:t>
            </a:r>
            <a:r>
              <a:rPr lang="de-DE" dirty="0" err="1" smtClean="0"/>
              <a:t>codeword</a:t>
            </a:r>
            <a:endParaRPr lang="de-DE" dirty="0" smtClean="0"/>
          </a:p>
          <a:p>
            <a:pPr lvl="1">
              <a:buFont typeface="Arial" panose="020B0604020202020204" pitchFamily="34" charset="0"/>
              <a:buChar char="•"/>
            </a:pPr>
            <a:r>
              <a:rPr lang="de-DE" dirty="0" err="1" smtClean="0"/>
              <a:t>Spreading</a:t>
            </a:r>
            <a:r>
              <a:rPr lang="de-DE" dirty="0" smtClean="0"/>
              <a:t> </a:t>
            </a:r>
            <a:r>
              <a:rPr lang="de-DE" dirty="0" err="1" smtClean="0"/>
              <a:t>gain</a:t>
            </a:r>
            <a:r>
              <a:rPr lang="de-DE" dirty="0" smtClean="0"/>
              <a:t> </a:t>
            </a:r>
            <a:r>
              <a:rPr lang="de-DE" dirty="0" err="1" smtClean="0"/>
              <a:t>of</a:t>
            </a:r>
            <a:r>
              <a:rPr lang="de-DE" dirty="0" smtClean="0"/>
              <a:t> HCM </a:t>
            </a:r>
            <a:r>
              <a:rPr lang="de-DE" dirty="0" err="1" smtClean="0"/>
              <a:t>assumed</a:t>
            </a:r>
            <a:r>
              <a:rPr lang="de-DE" dirty="0" smtClean="0"/>
              <a:t> </a:t>
            </a:r>
            <a:r>
              <a:rPr lang="de-DE" dirty="0" err="1" smtClean="0"/>
              <a:t>to</a:t>
            </a:r>
            <a:r>
              <a:rPr lang="de-DE" dirty="0" smtClean="0"/>
              <a:t> </a:t>
            </a:r>
            <a:r>
              <a:rPr lang="de-DE" dirty="0" err="1" smtClean="0"/>
              <a:t>be</a:t>
            </a:r>
            <a:r>
              <a:rPr lang="de-DE" dirty="0" smtClean="0"/>
              <a:t> </a:t>
            </a:r>
            <a:r>
              <a:rPr lang="de-DE" dirty="0" err="1" smtClean="0"/>
              <a:t>equal</a:t>
            </a:r>
            <a:r>
              <a:rPr lang="de-DE" dirty="0" smtClean="0"/>
              <a:t> </a:t>
            </a:r>
            <a:r>
              <a:rPr lang="de-DE" dirty="0" err="1" smtClean="0"/>
              <a:t>eff</a:t>
            </a:r>
            <a:r>
              <a:rPr lang="de-DE" dirty="0" smtClean="0"/>
              <a:t>. </a:t>
            </a:r>
            <a:r>
              <a:rPr lang="de-DE" dirty="0" err="1" smtClean="0"/>
              <a:t>spreading</a:t>
            </a:r>
            <a:r>
              <a:rPr lang="de-DE" dirty="0" smtClean="0"/>
              <a:t> </a:t>
            </a:r>
            <a:r>
              <a:rPr lang="de-DE" dirty="0" err="1" smtClean="0"/>
              <a:t>factor</a:t>
            </a:r>
            <a:r>
              <a:rPr lang="de-DE" dirty="0" smtClean="0"/>
              <a:t>:</a:t>
            </a:r>
            <a:br>
              <a:rPr lang="de-DE" dirty="0" smtClean="0"/>
            </a:br>
            <a:r>
              <a:rPr lang="de-DE" dirty="0" smtClean="0"/>
              <a:t>6 dB </a:t>
            </a:r>
            <a:r>
              <a:rPr lang="de-DE" dirty="0" err="1" smtClean="0"/>
              <a:t>for</a:t>
            </a:r>
            <a:r>
              <a:rPr lang="de-DE" dirty="0" smtClean="0"/>
              <a:t> HCM(1,4), </a:t>
            </a:r>
            <a:r>
              <a:rPr lang="de-DE" dirty="0"/>
              <a:t>9 dB </a:t>
            </a:r>
            <a:r>
              <a:rPr lang="de-DE" dirty="0" err="1"/>
              <a:t>for</a:t>
            </a:r>
            <a:r>
              <a:rPr lang="de-DE" dirty="0"/>
              <a:t> </a:t>
            </a:r>
            <a:r>
              <a:rPr lang="de-DE" dirty="0" smtClean="0"/>
              <a:t>HCM(1,8), 12 dB </a:t>
            </a:r>
            <a:r>
              <a:rPr lang="de-DE" dirty="0" err="1" smtClean="0"/>
              <a:t>for</a:t>
            </a:r>
            <a:r>
              <a:rPr lang="de-DE" dirty="0" smtClean="0"/>
              <a:t> HCM(1,16)</a:t>
            </a:r>
          </a:p>
          <a:p>
            <a:pPr lvl="1">
              <a:buFont typeface="Arial" panose="020B0604020202020204" pitchFamily="34" charset="0"/>
              <a:buChar char="•"/>
            </a:pPr>
            <a:r>
              <a:rPr lang="de-DE" dirty="0" err="1" smtClean="0"/>
              <a:t>Similar</a:t>
            </a:r>
            <a:r>
              <a:rPr lang="de-DE" dirty="0" smtClean="0"/>
              <a:t> </a:t>
            </a:r>
            <a:r>
              <a:rPr lang="de-DE" dirty="0" err="1" smtClean="0"/>
              <a:t>spreading</a:t>
            </a:r>
            <a:r>
              <a:rPr lang="de-DE" dirty="0" smtClean="0"/>
              <a:t> </a:t>
            </a:r>
            <a:r>
              <a:rPr lang="de-DE" dirty="0" err="1" smtClean="0"/>
              <a:t>gain</a:t>
            </a:r>
            <a:r>
              <a:rPr lang="de-DE" dirty="0"/>
              <a:t> </a:t>
            </a:r>
            <a:r>
              <a:rPr lang="de-DE" dirty="0" err="1"/>
              <a:t>through</a:t>
            </a:r>
            <a:r>
              <a:rPr lang="de-DE" dirty="0"/>
              <a:t> </a:t>
            </a:r>
            <a:r>
              <a:rPr lang="de-DE" dirty="0" err="1"/>
              <a:t>repetition</a:t>
            </a:r>
            <a:r>
              <a:rPr lang="de-DE" dirty="0" smtClean="0"/>
              <a:t> </a:t>
            </a:r>
            <a:r>
              <a:rPr lang="de-DE" dirty="0" err="1"/>
              <a:t>assumed</a:t>
            </a:r>
            <a:r>
              <a:rPr lang="de-DE" dirty="0"/>
              <a:t> </a:t>
            </a:r>
            <a:r>
              <a:rPr lang="de-DE" dirty="0" err="1" smtClean="0"/>
              <a:t>for</a:t>
            </a:r>
            <a:r>
              <a:rPr lang="de-DE" dirty="0" smtClean="0"/>
              <a:t> </a:t>
            </a:r>
            <a:r>
              <a:rPr lang="de-DE" dirty="0" err="1" smtClean="0"/>
              <a:t>header</a:t>
            </a:r>
            <a:endParaRPr lang="de-DE" dirty="0" smtClean="0"/>
          </a:p>
          <a:p>
            <a:pPr>
              <a:buFont typeface="Arial" panose="020B0604020202020204" pitchFamily="34" charset="0"/>
              <a:buChar char="•"/>
            </a:pPr>
            <a:r>
              <a:rPr lang="de-DE" dirty="0" smtClean="0"/>
              <a:t>Criteria</a:t>
            </a:r>
            <a:r>
              <a:rPr lang="de-DE" baseline="30000" dirty="0"/>
              <a:t>1</a:t>
            </a:r>
            <a:r>
              <a:rPr lang="de-DE" dirty="0" smtClean="0"/>
              <a:t>:</a:t>
            </a:r>
          </a:p>
          <a:p>
            <a:pPr lvl="1">
              <a:buFont typeface="Arial" panose="020B0604020202020204" pitchFamily="34" charset="0"/>
              <a:buChar char="•"/>
            </a:pPr>
            <a:r>
              <a:rPr lang="de-DE" dirty="0" err="1" smtClean="0"/>
              <a:t>Sync</a:t>
            </a:r>
            <a:r>
              <a:rPr lang="de-DE" dirty="0" smtClean="0"/>
              <a:t> </a:t>
            </a:r>
            <a:r>
              <a:rPr lang="de-DE" dirty="0" err="1" smtClean="0"/>
              <a:t>preamble</a:t>
            </a:r>
            <a:r>
              <a:rPr lang="de-DE" dirty="0" smtClean="0"/>
              <a:t>: </a:t>
            </a:r>
            <a:r>
              <a:rPr lang="de-DE" dirty="0" err="1" smtClean="0"/>
              <a:t>Detection</a:t>
            </a:r>
            <a:r>
              <a:rPr lang="de-DE" dirty="0" smtClean="0"/>
              <a:t> rate &gt; 0.999</a:t>
            </a:r>
          </a:p>
          <a:p>
            <a:pPr lvl="1">
              <a:buFont typeface="Arial" panose="020B0604020202020204" pitchFamily="34" charset="0"/>
              <a:buChar char="•"/>
            </a:pPr>
            <a:r>
              <a:rPr lang="de-DE" dirty="0" smtClean="0"/>
              <a:t>Header: (1 - PER) &gt; 0.99</a:t>
            </a:r>
          </a:p>
          <a:p>
            <a:pPr lvl="1">
              <a:buFont typeface="Arial" panose="020B0604020202020204" pitchFamily="34" charset="0"/>
              <a:buChar char="•"/>
            </a:pPr>
            <a:r>
              <a:rPr lang="de-DE" dirty="0" smtClean="0"/>
              <a:t>Payload: (1 - PER) &gt; 0.9</a:t>
            </a:r>
          </a:p>
        </p:txBody>
      </p:sp>
      <p:sp>
        <p:nvSpPr>
          <p:cNvPr id="3" name="슬라이드 번호 개체 틀 2"/>
          <p:cNvSpPr>
            <a:spLocks noGrp="1"/>
          </p:cNvSpPr>
          <p:nvPr>
            <p:ph type="sldNum" idx="12"/>
          </p:nvPr>
        </p:nvSpPr>
        <p:spPr/>
        <p:txBody>
          <a:bodyPr/>
          <a:lstStyle/>
          <a:p>
            <a:r>
              <a:rPr lang="en-US" altLang="zh-CN"/>
              <a:t>Slide </a:t>
            </a:r>
            <a:fld id="{76C0EB13-4677-48A4-A691-EDFD86E62D7A}" type="slidenum">
              <a:rPr lang="en-US" altLang="zh-CN" smtClean="0"/>
              <a:pPr/>
              <a:t>28</a:t>
            </a:fld>
            <a:endParaRPr lang="en-US" altLang="zh-CN" dirty="0"/>
          </a:p>
        </p:txBody>
      </p:sp>
      <p:sp>
        <p:nvSpPr>
          <p:cNvPr id="4" name="바닥글 개체 틀 3"/>
          <p:cNvSpPr>
            <a:spLocks noGrp="1"/>
          </p:cNvSpPr>
          <p:nvPr>
            <p:ph type="ftr" idx="14"/>
          </p:nvPr>
        </p:nvSpPr>
        <p:spPr/>
        <p:txBody>
          <a:bodyPr/>
          <a:lstStyle/>
          <a:p>
            <a:r>
              <a:rPr lang="de-DE" altLang="zh-CN" smtClean="0"/>
              <a:t>HHI and ETRI</a:t>
            </a:r>
            <a:endParaRPr lang="en-US" altLang="zh-CN" dirty="0"/>
          </a:p>
        </p:txBody>
      </p:sp>
      <p:sp>
        <p:nvSpPr>
          <p:cNvPr id="2" name="날짜 개체 틀 1"/>
          <p:cNvSpPr>
            <a:spLocks noGrp="1"/>
          </p:cNvSpPr>
          <p:nvPr>
            <p:ph type="dt" idx="15"/>
          </p:nvPr>
        </p:nvSpPr>
        <p:spPr/>
        <p:txBody>
          <a:bodyPr/>
          <a:lstStyle/>
          <a:p>
            <a:r>
              <a:rPr lang="en-US" altLang="ko-KR" smtClean="0"/>
              <a:t>July 2018</a:t>
            </a:r>
            <a:endParaRPr lang="en-US" altLang="zh-CN" dirty="0"/>
          </a:p>
        </p:txBody>
      </p:sp>
      <p:sp>
        <p:nvSpPr>
          <p:cNvPr id="9" name="Rectangle 3"/>
          <p:cNvSpPr>
            <a:spLocks noChangeArrowheads="1"/>
          </p:cNvSpPr>
          <p:nvPr/>
        </p:nvSpPr>
        <p:spPr bwMode="auto">
          <a:xfrm>
            <a:off x="383119" y="1705074"/>
            <a:ext cx="8737352" cy="4316214"/>
          </a:xfrm>
          <a:prstGeom prst="rect">
            <a:avLst/>
          </a:prstGeom>
          <a:noFill/>
          <a:ln w="12700">
            <a:noFill/>
            <a:miter lim="800000"/>
            <a:headEnd type="none" w="sm" len="sm"/>
            <a:tailEnd type="none" w="sm" len="sm"/>
          </a:ln>
        </p:spPr>
        <p:txBody>
          <a:bodyPr/>
          <a:lstStyle/>
          <a:p>
            <a:pPr marL="342900" indent="-342900">
              <a:lnSpc>
                <a:spcPct val="90000"/>
              </a:lnSpc>
              <a:spcBef>
                <a:spcPct val="20000"/>
              </a:spcBef>
              <a:spcAft>
                <a:spcPts val="600"/>
              </a:spcAft>
              <a:buClr>
                <a:schemeClr val="tx1"/>
              </a:buClr>
              <a:buFont typeface="Wingdings" panose="05000000000000000000" pitchFamily="2" charset="2"/>
              <a:buChar char="§"/>
            </a:pPr>
            <a:endParaRPr lang="en-US" altLang="ko-KR" sz="2400" dirty="0">
              <a:solidFill>
                <a:srgbClr val="000000"/>
              </a:solidFill>
            </a:endParaRPr>
          </a:p>
        </p:txBody>
      </p:sp>
      <p:sp>
        <p:nvSpPr>
          <p:cNvPr id="5" name="Textfeld 4"/>
          <p:cNvSpPr txBox="1"/>
          <p:nvPr/>
        </p:nvSpPr>
        <p:spPr>
          <a:xfrm>
            <a:off x="696912" y="6145920"/>
            <a:ext cx="4953600" cy="307777"/>
          </a:xfrm>
          <a:prstGeom prst="rect">
            <a:avLst/>
          </a:prstGeom>
          <a:noFill/>
        </p:spPr>
        <p:txBody>
          <a:bodyPr wrap="none" rtlCol="0">
            <a:spAutoFit/>
          </a:bodyPr>
          <a:lstStyle/>
          <a:p>
            <a:r>
              <a:rPr lang="de-DE" sz="1400" baseline="30000" dirty="0" smtClean="0">
                <a:solidFill>
                  <a:schemeClr val="tx1"/>
                </a:solidFill>
              </a:rPr>
              <a:t>1 </a:t>
            </a:r>
            <a:r>
              <a:rPr lang="de-DE" sz="1400" dirty="0" smtClean="0">
                <a:solidFill>
                  <a:schemeClr val="tx1"/>
                </a:solidFill>
              </a:rPr>
              <a:t>SNR </a:t>
            </a:r>
            <a:r>
              <a:rPr lang="de-DE" sz="1400" dirty="0" err="1" smtClean="0">
                <a:solidFill>
                  <a:schemeClr val="tx1"/>
                </a:solidFill>
              </a:rPr>
              <a:t>values</a:t>
            </a:r>
            <a:r>
              <a:rPr lang="de-DE" sz="1400" dirty="0" smtClean="0">
                <a:solidFill>
                  <a:schemeClr val="tx1"/>
                </a:solidFill>
              </a:rPr>
              <a:t> </a:t>
            </a:r>
            <a:r>
              <a:rPr lang="de-DE" sz="1400" dirty="0" err="1" smtClean="0">
                <a:solidFill>
                  <a:schemeClr val="tx1"/>
                </a:solidFill>
              </a:rPr>
              <a:t>given</a:t>
            </a:r>
            <a:r>
              <a:rPr lang="de-DE" sz="1400" dirty="0" smtClean="0">
                <a:solidFill>
                  <a:schemeClr val="tx1"/>
                </a:solidFill>
              </a:rPr>
              <a:t> </a:t>
            </a:r>
            <a:r>
              <a:rPr lang="de-DE" sz="1400" dirty="0" err="1" smtClean="0">
                <a:solidFill>
                  <a:schemeClr val="tx1"/>
                </a:solidFill>
              </a:rPr>
              <a:t>for</a:t>
            </a:r>
            <a:r>
              <a:rPr lang="de-DE" sz="1400" dirty="0" smtClean="0">
                <a:solidFill>
                  <a:schemeClr val="tx1"/>
                </a:solidFill>
              </a:rPr>
              <a:t> </a:t>
            </a:r>
            <a:r>
              <a:rPr lang="de-DE" sz="1400" dirty="0" err="1" smtClean="0">
                <a:solidFill>
                  <a:schemeClr val="tx1"/>
                </a:solidFill>
              </a:rPr>
              <a:t>the</a:t>
            </a:r>
            <a:r>
              <a:rPr lang="de-DE" sz="1400" dirty="0" smtClean="0">
                <a:solidFill>
                  <a:schemeClr val="tx1"/>
                </a:solidFill>
              </a:rPr>
              <a:t> </a:t>
            </a:r>
            <a:r>
              <a:rPr lang="de-DE" sz="1400" dirty="0" err="1" smtClean="0">
                <a:solidFill>
                  <a:schemeClr val="tx1"/>
                </a:solidFill>
              </a:rPr>
              <a:t>criteria</a:t>
            </a:r>
            <a:r>
              <a:rPr lang="de-DE" sz="1400" dirty="0" smtClean="0">
                <a:solidFill>
                  <a:schemeClr val="tx1"/>
                </a:solidFill>
              </a:rPr>
              <a:t> in </a:t>
            </a:r>
            <a:r>
              <a:rPr lang="de-DE" sz="1400" dirty="0" err="1" smtClean="0">
                <a:solidFill>
                  <a:schemeClr val="tx1"/>
                </a:solidFill>
              </a:rPr>
              <a:t>the</a:t>
            </a:r>
            <a:r>
              <a:rPr lang="de-DE" sz="1400" dirty="0" smtClean="0">
                <a:solidFill>
                  <a:schemeClr val="tx1"/>
                </a:solidFill>
              </a:rPr>
              <a:t> </a:t>
            </a:r>
            <a:r>
              <a:rPr lang="de-DE" sz="1400" dirty="0" err="1" smtClean="0">
                <a:solidFill>
                  <a:schemeClr val="tx1"/>
                </a:solidFill>
              </a:rPr>
              <a:t>graphics</a:t>
            </a:r>
            <a:r>
              <a:rPr lang="de-DE" sz="1400" dirty="0" smtClean="0">
                <a:solidFill>
                  <a:schemeClr val="tx1"/>
                </a:solidFill>
              </a:rPr>
              <a:t> </a:t>
            </a:r>
            <a:r>
              <a:rPr lang="de-DE" sz="1400" dirty="0" err="1" smtClean="0">
                <a:solidFill>
                  <a:schemeClr val="tx1"/>
                </a:solidFill>
              </a:rPr>
              <a:t>are</a:t>
            </a:r>
            <a:r>
              <a:rPr lang="de-DE" sz="1400" dirty="0" smtClean="0">
                <a:solidFill>
                  <a:schemeClr val="tx1"/>
                </a:solidFill>
              </a:rPr>
              <a:t> </a:t>
            </a:r>
            <a:r>
              <a:rPr lang="de-DE" sz="1400" dirty="0" err="1" smtClean="0">
                <a:solidFill>
                  <a:schemeClr val="tx1"/>
                </a:solidFill>
              </a:rPr>
              <a:t>interpolated</a:t>
            </a:r>
            <a:endParaRPr lang="de-DE" sz="1400" dirty="0">
              <a:solidFill>
                <a:schemeClr val="tx1"/>
              </a:solidFill>
            </a:endParaRPr>
          </a:p>
        </p:txBody>
      </p:sp>
    </p:spTree>
    <p:extLst>
      <p:ext uri="{BB962C8B-B14F-4D97-AF65-F5344CB8AC3E}">
        <p14:creationId xmlns:p14="http://schemas.microsoft.com/office/powerpoint/2010/main" val="291877550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PAM-2 </a:t>
            </a:r>
            <a:r>
              <a:rPr lang="de-DE" dirty="0" err="1" smtClean="0"/>
              <a:t>modulation</a:t>
            </a:r>
            <a:r>
              <a:rPr lang="de-DE" dirty="0" smtClean="0"/>
              <a:t> (AWGN)</a:t>
            </a:r>
            <a:endParaRPr lang="de-DE" dirty="0"/>
          </a:p>
        </p:txBody>
      </p:sp>
      <p:sp>
        <p:nvSpPr>
          <p:cNvPr id="4" name="Foliennummernplatzhalter 3"/>
          <p:cNvSpPr>
            <a:spLocks noGrp="1"/>
          </p:cNvSpPr>
          <p:nvPr>
            <p:ph type="sldNum" idx="12"/>
          </p:nvPr>
        </p:nvSpPr>
        <p:spPr/>
        <p:txBody>
          <a:bodyPr/>
          <a:lstStyle/>
          <a:p>
            <a:r>
              <a:rPr lang="en-GB" smtClean="0"/>
              <a:t>Slide </a:t>
            </a:r>
            <a:fld id="{440F5867-744E-4AA6-B0ED-4C44D2DFBB7B}" type="slidenum">
              <a:rPr lang="en-GB" smtClean="0"/>
              <a:pPr/>
              <a:t>29</a:t>
            </a:fld>
            <a:endParaRPr lang="en-GB" dirty="0"/>
          </a:p>
        </p:txBody>
      </p:sp>
      <p:sp>
        <p:nvSpPr>
          <p:cNvPr id="5" name="Fußzeilenplatzhalter 4"/>
          <p:cNvSpPr>
            <a:spLocks noGrp="1"/>
          </p:cNvSpPr>
          <p:nvPr>
            <p:ph type="ftr" idx="14"/>
          </p:nvPr>
        </p:nvSpPr>
        <p:spPr/>
        <p:txBody>
          <a:bodyPr/>
          <a:lstStyle/>
          <a:p>
            <a:r>
              <a:rPr lang="de-DE" smtClean="0"/>
              <a:t>HHI and ETRI</a:t>
            </a:r>
            <a:endParaRPr lang="en-GB" dirty="0"/>
          </a:p>
        </p:txBody>
      </p:sp>
      <p:sp>
        <p:nvSpPr>
          <p:cNvPr id="6" name="Datumsplatzhalter 5"/>
          <p:cNvSpPr>
            <a:spLocks noGrp="1"/>
          </p:cNvSpPr>
          <p:nvPr>
            <p:ph type="dt" idx="15"/>
          </p:nvPr>
        </p:nvSpPr>
        <p:spPr/>
        <p:txBody>
          <a:bodyPr/>
          <a:lstStyle/>
          <a:p>
            <a:r>
              <a:rPr lang="en-US" altLang="ko-KR" smtClean="0"/>
              <a:t>July 2018</a:t>
            </a:r>
            <a:endParaRPr lang="en-GB" dirty="0"/>
          </a:p>
        </p:txBody>
      </p:sp>
      <p:pic>
        <p:nvPicPr>
          <p:cNvPr id="7" name="Inhaltsplatzhalt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74922" y="1981200"/>
            <a:ext cx="7192568" cy="4113213"/>
          </a:xfrm>
        </p:spPr>
      </p:pic>
    </p:spTree>
    <p:extLst>
      <p:ext uri="{BB962C8B-B14F-4D97-AF65-F5344CB8AC3E}">
        <p14:creationId xmlns:p14="http://schemas.microsoft.com/office/powerpoint/2010/main" val="4753180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Background</a:t>
            </a:r>
            <a:endParaRPr lang="de-DE" dirty="0"/>
          </a:p>
        </p:txBody>
      </p:sp>
      <p:sp>
        <p:nvSpPr>
          <p:cNvPr id="3" name="Inhaltsplatzhalter 2"/>
          <p:cNvSpPr>
            <a:spLocks noGrp="1"/>
          </p:cNvSpPr>
          <p:nvPr>
            <p:ph idx="1"/>
          </p:nvPr>
        </p:nvSpPr>
        <p:spPr/>
        <p:txBody>
          <a:bodyPr/>
          <a:lstStyle/>
          <a:p>
            <a:pPr>
              <a:buFont typeface="Arial" panose="020B0604020202020204" pitchFamily="34" charset="0"/>
              <a:buChar char="•"/>
            </a:pPr>
            <a:r>
              <a:rPr lang="de-DE" dirty="0" err="1" smtClean="0"/>
              <a:t>Aim</a:t>
            </a:r>
            <a:r>
              <a:rPr lang="de-DE" dirty="0" smtClean="0"/>
              <a:t>: Create </a:t>
            </a:r>
            <a:r>
              <a:rPr lang="de-DE" dirty="0" err="1" smtClean="0"/>
              <a:t>unified</a:t>
            </a:r>
            <a:r>
              <a:rPr lang="de-DE" dirty="0" smtClean="0"/>
              <a:t> </a:t>
            </a:r>
            <a:r>
              <a:rPr lang="de-DE" dirty="0" err="1" smtClean="0"/>
              <a:t>structure</a:t>
            </a:r>
            <a:r>
              <a:rPr lang="de-DE" dirty="0" smtClean="0"/>
              <a:t> </a:t>
            </a:r>
            <a:r>
              <a:rPr lang="de-DE" dirty="0" err="1" smtClean="0"/>
              <a:t>for</a:t>
            </a:r>
            <a:r>
              <a:rPr lang="de-DE" dirty="0" smtClean="0"/>
              <a:t> </a:t>
            </a:r>
            <a:r>
              <a:rPr lang="de-DE" dirty="0" err="1" smtClean="0"/>
              <a:t>synchronization</a:t>
            </a:r>
            <a:r>
              <a:rPr lang="de-DE" dirty="0" smtClean="0"/>
              <a:t> </a:t>
            </a:r>
            <a:r>
              <a:rPr lang="de-DE" dirty="0" err="1" smtClean="0"/>
              <a:t>preamble</a:t>
            </a:r>
            <a:r>
              <a:rPr lang="de-DE" dirty="0" smtClean="0"/>
              <a:t> </a:t>
            </a:r>
          </a:p>
          <a:p>
            <a:pPr>
              <a:buFont typeface="Arial" panose="020B0604020202020204" pitchFamily="34" charset="0"/>
              <a:buChar char="•"/>
            </a:pPr>
            <a:r>
              <a:rPr lang="de-DE" dirty="0" smtClean="0"/>
              <a:t>HHI </a:t>
            </a:r>
            <a:r>
              <a:rPr lang="de-DE" dirty="0" err="1" smtClean="0"/>
              <a:t>and</a:t>
            </a:r>
            <a:r>
              <a:rPr lang="de-DE" dirty="0" smtClean="0"/>
              <a:t> ETRI </a:t>
            </a:r>
            <a:r>
              <a:rPr lang="de-DE" dirty="0" err="1" smtClean="0"/>
              <a:t>have</a:t>
            </a:r>
            <a:r>
              <a:rPr lang="de-DE" dirty="0" smtClean="0"/>
              <a:t> </a:t>
            </a:r>
            <a:r>
              <a:rPr lang="de-DE" dirty="0" err="1" smtClean="0"/>
              <a:t>investigated</a:t>
            </a:r>
            <a:r>
              <a:rPr lang="de-DE" dirty="0" smtClean="0"/>
              <a:t> </a:t>
            </a:r>
            <a:r>
              <a:rPr lang="de-DE" dirty="0" err="1" smtClean="0"/>
              <a:t>use</a:t>
            </a:r>
            <a:r>
              <a:rPr lang="de-DE" dirty="0" smtClean="0"/>
              <a:t> </a:t>
            </a:r>
            <a:r>
              <a:rPr lang="de-DE" dirty="0" err="1" smtClean="0"/>
              <a:t>of</a:t>
            </a:r>
            <a:r>
              <a:rPr lang="de-DE" dirty="0" smtClean="0"/>
              <a:t> </a:t>
            </a:r>
            <a:r>
              <a:rPr lang="de-DE" dirty="0" err="1" smtClean="0"/>
              <a:t>shorter</a:t>
            </a:r>
            <a:r>
              <a:rPr lang="de-DE" dirty="0" smtClean="0"/>
              <a:t> </a:t>
            </a:r>
            <a:r>
              <a:rPr lang="de-DE" dirty="0" err="1" smtClean="0"/>
              <a:t>preamble</a:t>
            </a:r>
            <a:r>
              <a:rPr lang="de-DE" dirty="0" smtClean="0"/>
              <a:t> (48 </a:t>
            </a:r>
            <a:r>
              <a:rPr lang="de-DE" dirty="0" err="1" smtClean="0"/>
              <a:t>samples</a:t>
            </a:r>
            <a:r>
              <a:rPr lang="de-DE" dirty="0" smtClean="0"/>
              <a:t>) </a:t>
            </a:r>
            <a:r>
              <a:rPr lang="de-DE" dirty="0" err="1" smtClean="0"/>
              <a:t>for</a:t>
            </a:r>
            <a:r>
              <a:rPr lang="de-DE" dirty="0" smtClean="0"/>
              <a:t> </a:t>
            </a:r>
            <a:r>
              <a:rPr lang="de-DE" dirty="0" err="1" smtClean="0"/>
              <a:t>use</a:t>
            </a:r>
            <a:r>
              <a:rPr lang="de-DE" dirty="0" smtClean="0"/>
              <a:t> at high SNR </a:t>
            </a:r>
            <a:r>
              <a:rPr lang="de-DE" dirty="0" err="1" smtClean="0"/>
              <a:t>with</a:t>
            </a:r>
            <a:r>
              <a:rPr lang="de-DE" dirty="0" smtClean="0"/>
              <a:t> same </a:t>
            </a:r>
            <a:r>
              <a:rPr lang="de-DE" dirty="0" err="1" smtClean="0"/>
              <a:t>structure</a:t>
            </a:r>
            <a:r>
              <a:rPr lang="de-DE" dirty="0" smtClean="0"/>
              <a:t> </a:t>
            </a:r>
            <a:r>
              <a:rPr lang="de-DE" dirty="0" err="1" smtClean="0"/>
              <a:t>as</a:t>
            </a:r>
            <a:r>
              <a:rPr lang="de-DE" dirty="0" smtClean="0"/>
              <a:t> </a:t>
            </a:r>
            <a:r>
              <a:rPr lang="de-DE" dirty="0" err="1" smtClean="0"/>
              <a:t>longer</a:t>
            </a:r>
            <a:r>
              <a:rPr lang="de-DE" dirty="0" smtClean="0"/>
              <a:t> </a:t>
            </a:r>
            <a:r>
              <a:rPr lang="de-DE" dirty="0" err="1" smtClean="0"/>
              <a:t>preambles</a:t>
            </a:r>
            <a:endParaRPr lang="de-DE" dirty="0" smtClean="0"/>
          </a:p>
          <a:p>
            <a:pPr>
              <a:buFont typeface="Arial" panose="020B0604020202020204" pitchFamily="34" charset="0"/>
              <a:buChar char="•"/>
            </a:pPr>
            <a:r>
              <a:rPr lang="de-DE" dirty="0" err="1" smtClean="0"/>
              <a:t>Sign</a:t>
            </a:r>
            <a:r>
              <a:rPr lang="de-DE" dirty="0" smtClean="0"/>
              <a:t> </a:t>
            </a:r>
            <a:r>
              <a:rPr lang="de-DE" dirty="0" err="1" smtClean="0"/>
              <a:t>pattern</a:t>
            </a:r>
            <a:r>
              <a:rPr lang="de-DE" dirty="0" smtClean="0"/>
              <a:t> </a:t>
            </a:r>
            <a:r>
              <a:rPr lang="en-US" dirty="0">
                <a:sym typeface="Wingdings" panose="05000000000000000000" pitchFamily="2" charset="2"/>
              </a:rPr>
              <a:t>+ + – + – </a:t>
            </a:r>
            <a:r>
              <a:rPr lang="en-US" dirty="0" smtClean="0">
                <a:sym typeface="Wingdings" panose="05000000000000000000" pitchFamily="2" charset="2"/>
              </a:rPr>
              <a:t>–, </a:t>
            </a:r>
            <a:r>
              <a:rPr lang="de-DE" dirty="0" smtClean="0"/>
              <a:t>8 </a:t>
            </a:r>
            <a:r>
              <a:rPr lang="de-DE" dirty="0" err="1" smtClean="0"/>
              <a:t>samples</a:t>
            </a:r>
            <a:r>
              <a:rPr lang="de-DE" dirty="0" smtClean="0"/>
              <a:t> per sub-</a:t>
            </a:r>
            <a:r>
              <a:rPr lang="de-DE" dirty="0" err="1" smtClean="0"/>
              <a:t>sequence</a:t>
            </a:r>
            <a:endParaRPr lang="de-DE" dirty="0"/>
          </a:p>
          <a:p>
            <a:pPr>
              <a:buFont typeface="Arial" panose="020B0604020202020204" pitchFamily="34" charset="0"/>
              <a:buChar char="•"/>
            </a:pPr>
            <a:r>
              <a:rPr lang="de-DE" dirty="0" err="1" smtClean="0"/>
              <a:t>Replaces</a:t>
            </a:r>
            <a:r>
              <a:rPr lang="de-DE" dirty="0" smtClean="0"/>
              <a:t> </a:t>
            </a:r>
            <a:r>
              <a:rPr lang="de-DE" dirty="0" err="1" smtClean="0"/>
              <a:t>two-section</a:t>
            </a:r>
            <a:r>
              <a:rPr lang="de-DE" dirty="0" smtClean="0"/>
              <a:t> </a:t>
            </a:r>
            <a:r>
              <a:rPr lang="de-DE" dirty="0" err="1" smtClean="0"/>
              <a:t>preamble</a:t>
            </a:r>
            <a:r>
              <a:rPr lang="de-DE" dirty="0" smtClean="0"/>
              <a:t> (64 </a:t>
            </a:r>
            <a:r>
              <a:rPr lang="de-DE" dirty="0" err="1" smtClean="0"/>
              <a:t>samples</a:t>
            </a:r>
            <a:r>
              <a:rPr lang="de-DE" dirty="0" smtClean="0"/>
              <a:t>) </a:t>
            </a:r>
            <a:r>
              <a:rPr lang="de-DE" dirty="0" err="1" smtClean="0"/>
              <a:t>proposed</a:t>
            </a:r>
            <a:r>
              <a:rPr lang="de-DE" dirty="0" smtClean="0"/>
              <a:t> </a:t>
            </a:r>
            <a:r>
              <a:rPr lang="de-DE" dirty="0" err="1" smtClean="0"/>
              <a:t>by</a:t>
            </a:r>
            <a:r>
              <a:rPr lang="de-DE" dirty="0" smtClean="0"/>
              <a:t> ETRI </a:t>
            </a:r>
            <a:r>
              <a:rPr lang="de-DE" dirty="0" err="1" smtClean="0"/>
              <a:t>initially</a:t>
            </a:r>
            <a:endParaRPr lang="de-DE" dirty="0" smtClean="0"/>
          </a:p>
          <a:p>
            <a:pPr>
              <a:buFont typeface="Arial" panose="020B0604020202020204" pitchFamily="34" charset="0"/>
              <a:buChar char="•"/>
            </a:pPr>
            <a:r>
              <a:rPr lang="de-DE" dirty="0" err="1" smtClean="0"/>
              <a:t>HHI‘s</a:t>
            </a:r>
            <a:r>
              <a:rPr lang="de-DE" dirty="0" smtClean="0"/>
              <a:t> </a:t>
            </a:r>
            <a:r>
              <a:rPr lang="de-DE" dirty="0" err="1" smtClean="0"/>
              <a:t>and</a:t>
            </a:r>
            <a:r>
              <a:rPr lang="de-DE" dirty="0" smtClean="0"/>
              <a:t> </a:t>
            </a:r>
            <a:r>
              <a:rPr lang="de-DE" dirty="0" err="1" smtClean="0"/>
              <a:t>ETRI‘s</a:t>
            </a:r>
            <a:r>
              <a:rPr lang="de-DE" dirty="0" smtClean="0"/>
              <a:t> </a:t>
            </a:r>
            <a:r>
              <a:rPr lang="de-DE" dirty="0" err="1" smtClean="0"/>
              <a:t>results</a:t>
            </a:r>
            <a:r>
              <a:rPr lang="de-DE" dirty="0" smtClean="0"/>
              <a:t> </a:t>
            </a:r>
            <a:r>
              <a:rPr lang="de-DE" dirty="0" err="1" smtClean="0"/>
              <a:t>are</a:t>
            </a:r>
            <a:r>
              <a:rPr lang="de-DE" dirty="0" smtClean="0"/>
              <a:t> </a:t>
            </a:r>
            <a:r>
              <a:rPr lang="de-DE" dirty="0" err="1" smtClean="0"/>
              <a:t>presented</a:t>
            </a:r>
            <a:endParaRPr lang="de-DE" dirty="0" smtClean="0"/>
          </a:p>
        </p:txBody>
      </p:sp>
      <p:sp>
        <p:nvSpPr>
          <p:cNvPr id="4" name="Foliennummernplatzhalter 3"/>
          <p:cNvSpPr>
            <a:spLocks noGrp="1"/>
          </p:cNvSpPr>
          <p:nvPr>
            <p:ph type="sldNum" idx="12"/>
          </p:nvPr>
        </p:nvSpPr>
        <p:spPr/>
        <p:txBody>
          <a:bodyPr/>
          <a:lstStyle/>
          <a:p>
            <a:r>
              <a:rPr lang="en-GB" smtClean="0"/>
              <a:t>Slide </a:t>
            </a:r>
            <a:fld id="{440F5867-744E-4AA6-B0ED-4C44D2DFBB7B}" type="slidenum">
              <a:rPr lang="en-GB" smtClean="0"/>
              <a:pPr/>
              <a:t>3</a:t>
            </a:fld>
            <a:endParaRPr lang="en-GB" dirty="0"/>
          </a:p>
        </p:txBody>
      </p:sp>
      <p:sp>
        <p:nvSpPr>
          <p:cNvPr id="5" name="Fußzeilenplatzhalter 4"/>
          <p:cNvSpPr>
            <a:spLocks noGrp="1"/>
          </p:cNvSpPr>
          <p:nvPr>
            <p:ph type="ftr" idx="14"/>
          </p:nvPr>
        </p:nvSpPr>
        <p:spPr/>
        <p:txBody>
          <a:bodyPr/>
          <a:lstStyle/>
          <a:p>
            <a:r>
              <a:rPr lang="de-DE" smtClean="0"/>
              <a:t>HHI and ETRI</a:t>
            </a:r>
            <a:endParaRPr lang="en-GB" dirty="0"/>
          </a:p>
        </p:txBody>
      </p:sp>
      <p:sp>
        <p:nvSpPr>
          <p:cNvPr id="6" name="Datumsplatzhalter 5"/>
          <p:cNvSpPr>
            <a:spLocks noGrp="1"/>
          </p:cNvSpPr>
          <p:nvPr>
            <p:ph type="dt" idx="15"/>
          </p:nvPr>
        </p:nvSpPr>
        <p:spPr/>
        <p:txBody>
          <a:bodyPr/>
          <a:lstStyle/>
          <a:p>
            <a:r>
              <a:rPr lang="en-US" altLang="ko-KR" smtClean="0"/>
              <a:t>July 2018</a:t>
            </a:r>
            <a:endParaRPr lang="en-GB" dirty="0"/>
          </a:p>
        </p:txBody>
      </p:sp>
    </p:spTree>
    <p:extLst>
      <p:ext uri="{BB962C8B-B14F-4D97-AF65-F5344CB8AC3E}">
        <p14:creationId xmlns:p14="http://schemas.microsoft.com/office/powerpoint/2010/main" val="7595799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PAM-2 </a:t>
            </a:r>
            <a:r>
              <a:rPr lang="de-DE" dirty="0" err="1" smtClean="0"/>
              <a:t>with</a:t>
            </a:r>
            <a:r>
              <a:rPr lang="de-DE" dirty="0" smtClean="0"/>
              <a:t> HCM(1,4</a:t>
            </a:r>
            <a:r>
              <a:rPr lang="de-DE" dirty="0"/>
              <a:t>) (AWGN)</a:t>
            </a:r>
          </a:p>
        </p:txBody>
      </p:sp>
      <p:sp>
        <p:nvSpPr>
          <p:cNvPr id="4" name="Foliennummernplatzhalter 3"/>
          <p:cNvSpPr>
            <a:spLocks noGrp="1"/>
          </p:cNvSpPr>
          <p:nvPr>
            <p:ph type="sldNum" idx="12"/>
          </p:nvPr>
        </p:nvSpPr>
        <p:spPr/>
        <p:txBody>
          <a:bodyPr/>
          <a:lstStyle/>
          <a:p>
            <a:r>
              <a:rPr lang="en-GB" smtClean="0"/>
              <a:t>Slide </a:t>
            </a:r>
            <a:fld id="{440F5867-744E-4AA6-B0ED-4C44D2DFBB7B}" type="slidenum">
              <a:rPr lang="en-GB" smtClean="0"/>
              <a:pPr/>
              <a:t>30</a:t>
            </a:fld>
            <a:endParaRPr lang="en-GB" dirty="0"/>
          </a:p>
        </p:txBody>
      </p:sp>
      <p:sp>
        <p:nvSpPr>
          <p:cNvPr id="5" name="Fußzeilenplatzhalter 4"/>
          <p:cNvSpPr>
            <a:spLocks noGrp="1"/>
          </p:cNvSpPr>
          <p:nvPr>
            <p:ph type="ftr" idx="14"/>
          </p:nvPr>
        </p:nvSpPr>
        <p:spPr/>
        <p:txBody>
          <a:bodyPr/>
          <a:lstStyle/>
          <a:p>
            <a:r>
              <a:rPr lang="de-DE" smtClean="0"/>
              <a:t>HHI and ETRI</a:t>
            </a:r>
            <a:endParaRPr lang="en-GB" dirty="0"/>
          </a:p>
        </p:txBody>
      </p:sp>
      <p:sp>
        <p:nvSpPr>
          <p:cNvPr id="6" name="Datumsplatzhalter 5"/>
          <p:cNvSpPr>
            <a:spLocks noGrp="1"/>
          </p:cNvSpPr>
          <p:nvPr>
            <p:ph type="dt" idx="15"/>
          </p:nvPr>
        </p:nvSpPr>
        <p:spPr/>
        <p:txBody>
          <a:bodyPr/>
          <a:lstStyle/>
          <a:p>
            <a:r>
              <a:rPr lang="en-US" altLang="ko-KR" smtClean="0"/>
              <a:t>July 2018</a:t>
            </a:r>
            <a:endParaRPr lang="en-GB" dirty="0"/>
          </a:p>
        </p:txBody>
      </p:sp>
      <p:pic>
        <p:nvPicPr>
          <p:cNvPr id="7" name="Inhaltsplatzhalt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74922" y="1981200"/>
            <a:ext cx="7192568" cy="4113213"/>
          </a:xfrm>
        </p:spPr>
      </p:pic>
    </p:spTree>
    <p:extLst>
      <p:ext uri="{BB962C8B-B14F-4D97-AF65-F5344CB8AC3E}">
        <p14:creationId xmlns:p14="http://schemas.microsoft.com/office/powerpoint/2010/main" val="292107562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PAM-2 </a:t>
            </a:r>
            <a:r>
              <a:rPr lang="de-DE" dirty="0" err="1"/>
              <a:t>with</a:t>
            </a:r>
            <a:r>
              <a:rPr lang="de-DE" dirty="0"/>
              <a:t> </a:t>
            </a:r>
            <a:r>
              <a:rPr lang="de-DE" dirty="0" smtClean="0"/>
              <a:t>HCM(1,8</a:t>
            </a:r>
            <a:r>
              <a:rPr lang="de-DE" dirty="0"/>
              <a:t>) (AWGN)</a:t>
            </a:r>
          </a:p>
        </p:txBody>
      </p:sp>
      <p:sp>
        <p:nvSpPr>
          <p:cNvPr id="4" name="Foliennummernplatzhalter 3"/>
          <p:cNvSpPr>
            <a:spLocks noGrp="1"/>
          </p:cNvSpPr>
          <p:nvPr>
            <p:ph type="sldNum" idx="12"/>
          </p:nvPr>
        </p:nvSpPr>
        <p:spPr/>
        <p:txBody>
          <a:bodyPr/>
          <a:lstStyle/>
          <a:p>
            <a:r>
              <a:rPr lang="en-GB" smtClean="0"/>
              <a:t>Slide </a:t>
            </a:r>
            <a:fld id="{440F5867-744E-4AA6-B0ED-4C44D2DFBB7B}" type="slidenum">
              <a:rPr lang="en-GB" smtClean="0"/>
              <a:pPr/>
              <a:t>31</a:t>
            </a:fld>
            <a:endParaRPr lang="en-GB" dirty="0"/>
          </a:p>
        </p:txBody>
      </p:sp>
      <p:sp>
        <p:nvSpPr>
          <p:cNvPr id="5" name="Fußzeilenplatzhalter 4"/>
          <p:cNvSpPr>
            <a:spLocks noGrp="1"/>
          </p:cNvSpPr>
          <p:nvPr>
            <p:ph type="ftr" idx="14"/>
          </p:nvPr>
        </p:nvSpPr>
        <p:spPr/>
        <p:txBody>
          <a:bodyPr/>
          <a:lstStyle/>
          <a:p>
            <a:r>
              <a:rPr lang="de-DE" smtClean="0"/>
              <a:t>HHI and ETRI</a:t>
            </a:r>
            <a:endParaRPr lang="en-GB" dirty="0"/>
          </a:p>
        </p:txBody>
      </p:sp>
      <p:sp>
        <p:nvSpPr>
          <p:cNvPr id="6" name="Datumsplatzhalter 5"/>
          <p:cNvSpPr>
            <a:spLocks noGrp="1"/>
          </p:cNvSpPr>
          <p:nvPr>
            <p:ph type="dt" idx="15"/>
          </p:nvPr>
        </p:nvSpPr>
        <p:spPr/>
        <p:txBody>
          <a:bodyPr/>
          <a:lstStyle/>
          <a:p>
            <a:r>
              <a:rPr lang="en-US" altLang="ko-KR" smtClean="0"/>
              <a:t>July 2018</a:t>
            </a:r>
            <a:endParaRPr lang="en-GB" dirty="0"/>
          </a:p>
        </p:txBody>
      </p:sp>
      <p:pic>
        <p:nvPicPr>
          <p:cNvPr id="7" name="Inhaltsplatzhalt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74922" y="1981200"/>
            <a:ext cx="7192568" cy="4113213"/>
          </a:xfrm>
        </p:spPr>
      </p:pic>
    </p:spTree>
    <p:extLst>
      <p:ext uri="{BB962C8B-B14F-4D97-AF65-F5344CB8AC3E}">
        <p14:creationId xmlns:p14="http://schemas.microsoft.com/office/powerpoint/2010/main" val="370820964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PAM-2 </a:t>
            </a:r>
            <a:r>
              <a:rPr lang="de-DE" dirty="0" err="1"/>
              <a:t>with</a:t>
            </a:r>
            <a:r>
              <a:rPr lang="de-DE" dirty="0"/>
              <a:t> </a:t>
            </a:r>
            <a:r>
              <a:rPr lang="de-DE" dirty="0" smtClean="0"/>
              <a:t>HCM(1,16</a:t>
            </a:r>
            <a:r>
              <a:rPr lang="de-DE" dirty="0"/>
              <a:t>) (AWGN)</a:t>
            </a:r>
          </a:p>
        </p:txBody>
      </p:sp>
      <p:sp>
        <p:nvSpPr>
          <p:cNvPr id="4" name="Foliennummernplatzhalter 3"/>
          <p:cNvSpPr>
            <a:spLocks noGrp="1"/>
          </p:cNvSpPr>
          <p:nvPr>
            <p:ph type="sldNum" idx="12"/>
          </p:nvPr>
        </p:nvSpPr>
        <p:spPr/>
        <p:txBody>
          <a:bodyPr/>
          <a:lstStyle/>
          <a:p>
            <a:r>
              <a:rPr lang="en-GB" smtClean="0"/>
              <a:t>Slide </a:t>
            </a:r>
            <a:fld id="{440F5867-744E-4AA6-B0ED-4C44D2DFBB7B}" type="slidenum">
              <a:rPr lang="en-GB" smtClean="0"/>
              <a:pPr/>
              <a:t>32</a:t>
            </a:fld>
            <a:endParaRPr lang="en-GB" dirty="0"/>
          </a:p>
        </p:txBody>
      </p:sp>
      <p:sp>
        <p:nvSpPr>
          <p:cNvPr id="5" name="Fußzeilenplatzhalter 4"/>
          <p:cNvSpPr>
            <a:spLocks noGrp="1"/>
          </p:cNvSpPr>
          <p:nvPr>
            <p:ph type="ftr" idx="14"/>
          </p:nvPr>
        </p:nvSpPr>
        <p:spPr/>
        <p:txBody>
          <a:bodyPr/>
          <a:lstStyle/>
          <a:p>
            <a:r>
              <a:rPr lang="de-DE" smtClean="0"/>
              <a:t>HHI and ETRI</a:t>
            </a:r>
            <a:endParaRPr lang="en-GB" dirty="0"/>
          </a:p>
        </p:txBody>
      </p:sp>
      <p:sp>
        <p:nvSpPr>
          <p:cNvPr id="6" name="Datumsplatzhalter 5"/>
          <p:cNvSpPr>
            <a:spLocks noGrp="1"/>
          </p:cNvSpPr>
          <p:nvPr>
            <p:ph type="dt" idx="15"/>
          </p:nvPr>
        </p:nvSpPr>
        <p:spPr/>
        <p:txBody>
          <a:bodyPr/>
          <a:lstStyle/>
          <a:p>
            <a:r>
              <a:rPr lang="en-US" altLang="ko-KR" smtClean="0"/>
              <a:t>July 2018</a:t>
            </a:r>
            <a:endParaRPr lang="en-GB" dirty="0"/>
          </a:p>
        </p:txBody>
      </p:sp>
      <p:pic>
        <p:nvPicPr>
          <p:cNvPr id="7" name="Inhaltsplatzhalt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74922" y="1981200"/>
            <a:ext cx="7192568" cy="4113213"/>
          </a:xfrm>
        </p:spPr>
      </p:pic>
    </p:spTree>
    <p:extLst>
      <p:ext uri="{BB962C8B-B14F-4D97-AF65-F5344CB8AC3E}">
        <p14:creationId xmlns:p14="http://schemas.microsoft.com/office/powerpoint/2010/main" val="326409125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ETRI‘s</a:t>
            </a:r>
            <a:r>
              <a:rPr lang="de-DE" dirty="0" smtClean="0"/>
              <a:t> </a:t>
            </a:r>
            <a:r>
              <a:rPr lang="de-DE" dirty="0" err="1" smtClean="0"/>
              <a:t>evaluation</a:t>
            </a:r>
            <a:endParaRPr lang="de-DE" dirty="0"/>
          </a:p>
        </p:txBody>
      </p:sp>
      <p:sp>
        <p:nvSpPr>
          <p:cNvPr id="3" name="Inhaltsplatzhalter 2"/>
          <p:cNvSpPr>
            <a:spLocks noGrp="1"/>
          </p:cNvSpPr>
          <p:nvPr>
            <p:ph idx="1"/>
          </p:nvPr>
        </p:nvSpPr>
        <p:spPr/>
        <p:txBody>
          <a:bodyPr/>
          <a:lstStyle/>
          <a:p>
            <a:r>
              <a:rPr lang="de-DE" dirty="0" err="1" smtClean="0"/>
              <a:t>Authors</a:t>
            </a:r>
            <a:r>
              <a:rPr lang="de-DE" dirty="0" smtClean="0"/>
              <a:t>: </a:t>
            </a:r>
            <a:r>
              <a:rPr lang="en-US" altLang="zh-CN" dirty="0">
                <a:solidFill>
                  <a:schemeClr val="tx1">
                    <a:lumMod val="85000"/>
                    <a:lumOff val="15000"/>
                  </a:schemeClr>
                </a:solidFill>
                <a:ea typeface="宋体" charset="-122"/>
              </a:rPr>
              <a:t>Sang-Kyu Lim, Il Soon Jang, </a:t>
            </a:r>
            <a:r>
              <a:rPr lang="en-US" altLang="zh-CN" dirty="0" err="1">
                <a:solidFill>
                  <a:schemeClr val="tx1">
                    <a:lumMod val="85000"/>
                    <a:lumOff val="15000"/>
                  </a:schemeClr>
                </a:solidFill>
                <a:ea typeface="宋体" charset="-122"/>
              </a:rPr>
              <a:t>Jin</a:t>
            </a:r>
            <a:r>
              <a:rPr lang="en-US" altLang="zh-CN" dirty="0">
                <a:solidFill>
                  <a:schemeClr val="tx1">
                    <a:lumMod val="85000"/>
                    <a:lumOff val="15000"/>
                  </a:schemeClr>
                </a:solidFill>
                <a:ea typeface="宋体" charset="-122"/>
              </a:rPr>
              <a:t>-Doo </a:t>
            </a:r>
            <a:r>
              <a:rPr lang="en-US" altLang="zh-CN" dirty="0" err="1">
                <a:solidFill>
                  <a:schemeClr val="tx1">
                    <a:lumMod val="85000"/>
                    <a:lumOff val="15000"/>
                  </a:schemeClr>
                </a:solidFill>
                <a:ea typeface="宋体" charset="-122"/>
              </a:rPr>
              <a:t>Jeong</a:t>
            </a:r>
            <a:r>
              <a:rPr lang="en-US" altLang="zh-CN" dirty="0">
                <a:solidFill>
                  <a:schemeClr val="tx1">
                    <a:lumMod val="85000"/>
                    <a:lumOff val="15000"/>
                  </a:schemeClr>
                </a:solidFill>
                <a:ea typeface="宋体" charset="-122"/>
              </a:rPr>
              <a:t>, Tae-</a:t>
            </a:r>
            <a:r>
              <a:rPr lang="en-US" altLang="zh-CN" dirty="0" err="1">
                <a:solidFill>
                  <a:schemeClr val="tx1">
                    <a:lumMod val="85000"/>
                    <a:lumOff val="15000"/>
                  </a:schemeClr>
                </a:solidFill>
                <a:ea typeface="宋体" charset="-122"/>
              </a:rPr>
              <a:t>Gyu</a:t>
            </a:r>
            <a:r>
              <a:rPr lang="en-US" altLang="zh-CN" dirty="0">
                <a:solidFill>
                  <a:schemeClr val="tx1">
                    <a:lumMod val="85000"/>
                    <a:lumOff val="15000"/>
                  </a:schemeClr>
                </a:solidFill>
                <a:ea typeface="宋体" charset="-122"/>
              </a:rPr>
              <a:t> Kang [ETRI]</a:t>
            </a:r>
          </a:p>
          <a:p>
            <a:endParaRPr lang="de-DE" dirty="0"/>
          </a:p>
        </p:txBody>
      </p:sp>
      <p:sp>
        <p:nvSpPr>
          <p:cNvPr id="4" name="Foliennummernplatzhalter 3"/>
          <p:cNvSpPr>
            <a:spLocks noGrp="1"/>
          </p:cNvSpPr>
          <p:nvPr>
            <p:ph type="sldNum" idx="12"/>
          </p:nvPr>
        </p:nvSpPr>
        <p:spPr/>
        <p:txBody>
          <a:bodyPr/>
          <a:lstStyle/>
          <a:p>
            <a:r>
              <a:rPr lang="en-GB" smtClean="0"/>
              <a:t>Slide </a:t>
            </a:r>
            <a:fld id="{440F5867-744E-4AA6-B0ED-4C44D2DFBB7B}" type="slidenum">
              <a:rPr lang="en-GB" smtClean="0"/>
              <a:pPr/>
              <a:t>33</a:t>
            </a:fld>
            <a:endParaRPr lang="en-GB" dirty="0"/>
          </a:p>
        </p:txBody>
      </p:sp>
      <p:sp>
        <p:nvSpPr>
          <p:cNvPr id="5" name="Fußzeilenplatzhalter 4"/>
          <p:cNvSpPr>
            <a:spLocks noGrp="1"/>
          </p:cNvSpPr>
          <p:nvPr>
            <p:ph type="ftr" idx="14"/>
          </p:nvPr>
        </p:nvSpPr>
        <p:spPr/>
        <p:txBody>
          <a:bodyPr/>
          <a:lstStyle/>
          <a:p>
            <a:r>
              <a:rPr lang="de-DE" smtClean="0"/>
              <a:t>HHI and ETRI</a:t>
            </a:r>
            <a:endParaRPr lang="en-GB" dirty="0"/>
          </a:p>
        </p:txBody>
      </p:sp>
      <p:sp>
        <p:nvSpPr>
          <p:cNvPr id="6" name="Datumsplatzhalter 5"/>
          <p:cNvSpPr>
            <a:spLocks noGrp="1"/>
          </p:cNvSpPr>
          <p:nvPr>
            <p:ph type="dt" idx="15"/>
          </p:nvPr>
        </p:nvSpPr>
        <p:spPr/>
        <p:txBody>
          <a:bodyPr/>
          <a:lstStyle/>
          <a:p>
            <a:r>
              <a:rPr lang="en-US" altLang="ko-KR" smtClean="0"/>
              <a:t>July 2018</a:t>
            </a:r>
            <a:endParaRPr lang="en-GB" dirty="0"/>
          </a:p>
        </p:txBody>
      </p:sp>
    </p:spTree>
    <p:extLst>
      <p:ext uri="{BB962C8B-B14F-4D97-AF65-F5344CB8AC3E}">
        <p14:creationId xmlns:p14="http://schemas.microsoft.com/office/powerpoint/2010/main" val="31727879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날짜 개체 틀 1"/>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ko-KR" sz="1400" b="1" i="0" u="none" strike="noStrike" kern="1200" cap="none" spc="0" normalizeH="0" baseline="0" noProof="0" smtClean="0">
                <a:ln>
                  <a:noFill/>
                </a:ln>
                <a:solidFill>
                  <a:srgbClr val="000000"/>
                </a:solidFill>
                <a:effectLst/>
                <a:uLnTx/>
                <a:uFillTx/>
                <a:latin typeface="Times New Roman" pitchFamily="18" charset="0"/>
                <a:ea typeface="宋体" charset="-122"/>
                <a:cs typeface="+mn-cs"/>
              </a:rPr>
              <a:t>July 2018</a:t>
            </a:r>
            <a:endParaRPr kumimoji="0" lang="en-US" altLang="zh-CN" sz="1400" b="1" i="0" u="none" strike="noStrike" kern="1200" cap="none" spc="0" normalizeH="0" baseline="0" noProof="0" dirty="0">
              <a:ln>
                <a:noFill/>
              </a:ln>
              <a:solidFill>
                <a:srgbClr val="000000"/>
              </a:solidFill>
              <a:effectLst/>
              <a:uLnTx/>
              <a:uFillTx/>
              <a:latin typeface="Times New Roman" pitchFamily="18" charset="0"/>
              <a:ea typeface="宋体" charset="-122"/>
              <a:cs typeface="+mn-cs"/>
            </a:endParaRPr>
          </a:p>
        </p:txBody>
      </p:sp>
      <p:sp>
        <p:nvSpPr>
          <p:cNvPr id="3" name="슬라이드 번호 개체 틀 2"/>
          <p:cNvSpPr>
            <a:spLocks noGrp="1"/>
          </p:cNvSpPr>
          <p:nvPr>
            <p:ph type="sldNum" sz="quarter" idx="12"/>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1200" b="0" i="0" u="none" strike="noStrike" kern="1200" cap="none" spc="0" normalizeH="0" baseline="0" noProof="0" smtClean="0">
                <a:ln>
                  <a:noFill/>
                </a:ln>
                <a:solidFill>
                  <a:srgbClr val="000000"/>
                </a:solidFill>
                <a:effectLst/>
                <a:uLnTx/>
                <a:uFillTx/>
                <a:latin typeface="Times New Roman" pitchFamily="18" charset="0"/>
                <a:ea typeface="宋体" charset="-122"/>
                <a:cs typeface="+mn-cs"/>
              </a:rPr>
              <a:t>Slide </a:t>
            </a:r>
            <a:fld id="{76C0EB13-4677-48A4-A691-EDFD86E62D7A}" type="slidenum">
              <a:rPr kumimoji="0" lang="en-US" altLang="zh-CN" sz="1200" b="0" i="0" u="none" strike="noStrike" kern="1200" cap="none" spc="0" normalizeH="0" baseline="0" noProof="0" smtClean="0">
                <a:ln>
                  <a:noFill/>
                </a:ln>
                <a:solidFill>
                  <a:srgbClr val="000000"/>
                </a:solidFill>
                <a:effectLst/>
                <a:uLnTx/>
                <a:uFillTx/>
                <a:latin typeface="Times New Roman" pitchFamily="18" charset="0"/>
                <a:ea typeface="宋体" charset="-122"/>
                <a:cs typeface="+mn-cs"/>
              </a:rPr>
              <a:pPr marL="0" marR="0" lvl="0" indent="0" algn="ctr" defTabSz="914400" rtl="0" eaLnBrk="0" fontAlgn="base" latinLnBrk="0" hangingPunct="0">
                <a:lnSpc>
                  <a:spcPct val="100000"/>
                </a:lnSpc>
                <a:spcBef>
                  <a:spcPct val="0"/>
                </a:spcBef>
                <a:spcAft>
                  <a:spcPct val="0"/>
                </a:spcAft>
                <a:buClrTx/>
                <a:buSzTx/>
                <a:buFontTx/>
                <a:buNone/>
                <a:tabLst/>
                <a:defRPr/>
              </a:pPr>
              <a:t>34</a:t>
            </a:fld>
            <a:endParaRPr kumimoji="0" lang="en-US" altLang="zh-CN" sz="1200" b="0" i="0" u="none" strike="noStrike" kern="1200" cap="none" spc="0" normalizeH="0" baseline="0" noProof="0" dirty="0">
              <a:ln>
                <a:noFill/>
              </a:ln>
              <a:solidFill>
                <a:srgbClr val="000000"/>
              </a:solidFill>
              <a:effectLst/>
              <a:uLnTx/>
              <a:uFillTx/>
              <a:latin typeface="Times New Roman" pitchFamily="18" charset="0"/>
              <a:ea typeface="宋体" charset="-122"/>
              <a:cs typeface="+mn-cs"/>
            </a:endParaRPr>
          </a:p>
        </p:txBody>
      </p:sp>
      <p:sp>
        <p:nvSpPr>
          <p:cNvPr id="4" name="바닥글 개체 틀 3"/>
          <p:cNvSpPr>
            <a:spLocks noGrp="1"/>
          </p:cNvSpPr>
          <p:nvPr>
            <p:ph type="ftr" sz="quarter" idx="3"/>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de-DE" altLang="zh-CN" sz="1200" b="0" i="0" u="none" strike="noStrike" kern="1200" cap="none" spc="0" normalizeH="0" baseline="0" noProof="0" smtClean="0">
                <a:ln>
                  <a:noFill/>
                </a:ln>
                <a:solidFill>
                  <a:srgbClr val="000000"/>
                </a:solidFill>
                <a:effectLst/>
                <a:uLnTx/>
                <a:uFillTx/>
                <a:latin typeface="Times New Roman" pitchFamily="18" charset="0"/>
                <a:ea typeface="宋体" charset="-122"/>
                <a:cs typeface="+mn-cs"/>
              </a:rPr>
              <a:t>HHI and ETRI</a:t>
            </a:r>
            <a:endParaRPr kumimoji="0" lang="en-US" altLang="zh-CN" sz="1200" b="0" i="0" u="none" strike="noStrike" kern="1200" cap="none" spc="0" normalizeH="0" baseline="0" noProof="0" dirty="0">
              <a:ln>
                <a:noFill/>
              </a:ln>
              <a:solidFill>
                <a:srgbClr val="000000"/>
              </a:solidFill>
              <a:effectLst/>
              <a:uLnTx/>
              <a:uFillTx/>
              <a:latin typeface="Times New Roman" pitchFamily="18" charset="0"/>
              <a:ea typeface="宋体" charset="-122"/>
              <a:cs typeface="+mn-cs"/>
            </a:endParaRPr>
          </a:p>
        </p:txBody>
      </p:sp>
      <p:sp>
        <p:nvSpPr>
          <p:cNvPr id="5" name="Rectangle 2"/>
          <p:cNvSpPr txBox="1">
            <a:spLocks noChangeArrowheads="1"/>
          </p:cNvSpPr>
          <p:nvPr/>
        </p:nvSpPr>
        <p:spPr bwMode="auto">
          <a:xfrm>
            <a:off x="0" y="764704"/>
            <a:ext cx="9144000" cy="769391"/>
          </a:xfrm>
          <a:prstGeom prst="rect">
            <a:avLst/>
          </a:prstGeom>
          <a:noFill/>
          <a:ln w="9525">
            <a:noFill/>
            <a:miter lim="800000"/>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ko-KR" sz="3600" b="1" i="0" u="none" strike="noStrike" kern="1200" cap="none" spc="0" normalizeH="0" baseline="0" noProof="0" dirty="0" smtClean="0">
                <a:ln>
                  <a:noFill/>
                </a:ln>
                <a:solidFill>
                  <a:srgbClr val="000000"/>
                </a:solidFill>
                <a:effectLst/>
                <a:uLnTx/>
                <a:uFillTx/>
                <a:latin typeface="Times New Roman" pitchFamily="18" charset="0"/>
                <a:ea typeface="+mn-ea"/>
                <a:cs typeface="Arial" panose="020B0604020202020204" pitchFamily="34" charset="0"/>
              </a:rPr>
              <a:t>Evaluation Framework of PM PHY</a:t>
            </a:r>
            <a:r>
              <a:rPr kumimoji="0" lang="ko-KR" altLang="en-US" sz="3600" b="1" i="0" u="none" strike="noStrike" kern="1200" cap="none" spc="0" normalizeH="0" baseline="0" noProof="0" dirty="0" smtClean="0">
                <a:ln>
                  <a:noFill/>
                </a:ln>
                <a:solidFill>
                  <a:srgbClr val="000000"/>
                </a:solidFill>
                <a:effectLst/>
                <a:uLnTx/>
                <a:uFillTx/>
                <a:latin typeface="Times New Roman" pitchFamily="18" charset="0"/>
                <a:ea typeface="+mn-ea"/>
                <a:cs typeface="Arial" panose="020B0604020202020204" pitchFamily="34" charset="0"/>
              </a:rPr>
              <a:t> </a:t>
            </a:r>
            <a:endParaRPr kumimoji="0" lang="ko-KR" altLang="en-US" sz="3600" b="1" i="0" u="none" strike="noStrike" kern="1200" cap="none" spc="0" normalizeH="0" baseline="0" noProof="0" dirty="0">
              <a:ln>
                <a:noFill/>
              </a:ln>
              <a:solidFill>
                <a:srgbClr val="000000"/>
              </a:solidFill>
              <a:effectLst/>
              <a:uLnTx/>
              <a:uFillTx/>
              <a:latin typeface="Times New Roman" pitchFamily="18" charset="0"/>
              <a:ea typeface="+mn-ea"/>
              <a:cs typeface="Arial" panose="020B0604020202020204" pitchFamily="34" charset="0"/>
            </a:endParaRPr>
          </a:p>
        </p:txBody>
      </p:sp>
      <p:sp>
        <p:nvSpPr>
          <p:cNvPr id="9" name="Rectangle 3"/>
          <p:cNvSpPr>
            <a:spLocks noChangeArrowheads="1"/>
          </p:cNvSpPr>
          <p:nvPr/>
        </p:nvSpPr>
        <p:spPr bwMode="auto">
          <a:xfrm>
            <a:off x="383119" y="1705074"/>
            <a:ext cx="8737352" cy="3452118"/>
          </a:xfrm>
          <a:prstGeom prst="rect">
            <a:avLst/>
          </a:prstGeom>
          <a:noFill/>
          <a:ln w="12700">
            <a:noFill/>
            <a:miter lim="800000"/>
            <a:headEnd type="none" w="sm" len="sm"/>
            <a:tailEnd type="none" w="sm" len="sm"/>
          </a:ln>
        </p:spPr>
        <p:txBody>
          <a:bodyPr/>
          <a:lstStyle/>
          <a:p>
            <a:pPr marL="342900" marR="0" lvl="0" indent="-342900" algn="l" defTabSz="914400" rtl="0" eaLnBrk="0" fontAlgn="base" latinLnBrk="0" hangingPunct="0">
              <a:lnSpc>
                <a:spcPct val="90000"/>
              </a:lnSpc>
              <a:spcBef>
                <a:spcPct val="20000"/>
              </a:spcBef>
              <a:spcAft>
                <a:spcPts val="600"/>
              </a:spcAft>
              <a:buClr>
                <a:srgbClr val="000000"/>
              </a:buClr>
              <a:buSzTx/>
              <a:buFont typeface="Wingdings" panose="05000000000000000000" pitchFamily="2" charset="2"/>
              <a:buChar char="§"/>
              <a:tabLst/>
              <a:defRPr/>
            </a:pPr>
            <a:r>
              <a:rPr kumimoji="0" lang="en-US" altLang="ko-KR" sz="2400" b="1" i="0" u="none" strike="noStrike" kern="1200" cap="none" spc="0" normalizeH="0" baseline="0" noProof="0" dirty="0" smtClean="0">
                <a:ln>
                  <a:noFill/>
                </a:ln>
                <a:solidFill>
                  <a:srgbClr val="0000FF"/>
                </a:solidFill>
                <a:effectLst/>
                <a:uLnTx/>
                <a:uFillTx/>
                <a:latin typeface="Times New Roman" pitchFamily="18" charset="0"/>
                <a:ea typeface="+mn-ea"/>
                <a:cs typeface="+mn-cs"/>
              </a:rPr>
              <a:t>Preamble </a:t>
            </a:r>
            <a:r>
              <a:rPr kumimoji="0" lang="en-US" altLang="ko-KR" sz="2400" b="0" i="0" u="none" strike="noStrike" kern="1200" cap="none" spc="0" normalizeH="0" baseline="0" noProof="0" dirty="0" smtClean="0">
                <a:ln>
                  <a:noFill/>
                </a:ln>
                <a:solidFill>
                  <a:srgbClr val="0000FF"/>
                </a:solidFill>
                <a:effectLst/>
                <a:uLnTx/>
                <a:uFillTx/>
                <a:latin typeface="Times New Roman" pitchFamily="18" charset="0"/>
                <a:ea typeface="+mn-ea"/>
                <a:cs typeface="+mn-cs"/>
              </a:rPr>
              <a:t>: </a:t>
            </a:r>
            <a:r>
              <a:rPr kumimoji="0" lang="en-US" altLang="ko-KR" sz="2400" b="0" i="0" u="none" strike="noStrike" kern="1200" cap="none" spc="0" normalizeH="0" baseline="0" noProof="0" dirty="0">
                <a:ln>
                  <a:noFill/>
                </a:ln>
                <a:solidFill>
                  <a:srgbClr val="0000FF"/>
                </a:solidFill>
                <a:effectLst/>
                <a:uLnTx/>
                <a:uFillTx/>
                <a:latin typeface="Times New Roman" pitchFamily="18" charset="0"/>
                <a:ea typeface="+mn-ea"/>
                <a:cs typeface="+mn-cs"/>
              </a:rPr>
              <a:t>Detection probability (for false alarm rate = 0.1%) vs. SNR (cf. doc. 15-18-0106/r0) and required SNR where prob. of misdetection (timing error) </a:t>
            </a:r>
            <a:r>
              <a:rPr kumimoji="0" lang="en-US" altLang="ko-KR" sz="2400" b="0" i="0" u="none" strike="noStrike" kern="1200" cap="none" spc="0" normalizeH="0" baseline="0" noProof="0" dirty="0" smtClean="0">
                <a:ln>
                  <a:noFill/>
                </a:ln>
                <a:solidFill>
                  <a:srgbClr val="0000FF"/>
                </a:solidFill>
                <a:effectLst/>
                <a:uLnTx/>
                <a:uFillTx/>
                <a:latin typeface="Times New Roman" pitchFamily="18" charset="0"/>
                <a:ea typeface="+mn-ea"/>
                <a:cs typeface="+mn-cs"/>
              </a:rPr>
              <a:t>&lt; 0.1%</a:t>
            </a:r>
          </a:p>
          <a:p>
            <a:pPr marL="342900" marR="0" lvl="0" indent="-342900" algn="l" defTabSz="914400" rtl="0" eaLnBrk="0" fontAlgn="base" latinLnBrk="0" hangingPunct="0">
              <a:lnSpc>
                <a:spcPct val="90000"/>
              </a:lnSpc>
              <a:spcBef>
                <a:spcPct val="20000"/>
              </a:spcBef>
              <a:spcAft>
                <a:spcPts val="600"/>
              </a:spcAft>
              <a:buClr>
                <a:srgbClr val="000000"/>
              </a:buClr>
              <a:buSzTx/>
              <a:buFont typeface="Wingdings" panose="05000000000000000000" pitchFamily="2" charset="2"/>
              <a:buChar char="§"/>
              <a:tabLst/>
              <a:defRPr/>
            </a:pPr>
            <a:r>
              <a:rPr kumimoji="0" lang="en-US" altLang="ko-KR" sz="2400" b="1" i="0" u="none" strike="noStrike" kern="1200" cap="none" spc="0" normalizeH="0" baseline="0" noProof="0" dirty="0" smtClean="0">
                <a:ln>
                  <a:noFill/>
                </a:ln>
                <a:solidFill>
                  <a:srgbClr val="000000"/>
                </a:solidFill>
                <a:effectLst/>
                <a:uLnTx/>
                <a:uFillTx/>
                <a:latin typeface="Times New Roman" pitchFamily="18" charset="0"/>
                <a:ea typeface="+mn-ea"/>
                <a:cs typeface="+mn-cs"/>
              </a:rPr>
              <a:t>Header </a:t>
            </a:r>
            <a:r>
              <a:rPr kumimoji="0" lang="en-US" altLang="ko-KR"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t>
            </a:r>
            <a:r>
              <a:rPr kumimoji="0" lang="en-US" altLang="ko-KR" sz="2400" b="0" i="0" u="none" strike="noStrike" kern="1200" cap="none" spc="0" normalizeH="0" baseline="0" noProof="0" dirty="0">
                <a:ln>
                  <a:noFill/>
                </a:ln>
                <a:solidFill>
                  <a:srgbClr val="000000"/>
                </a:solidFill>
                <a:effectLst/>
                <a:uLnTx/>
                <a:uFillTx/>
                <a:latin typeface="Times New Roman" pitchFamily="18" charset="0"/>
                <a:ea typeface="+mn-ea"/>
                <a:cs typeface="+mn-cs"/>
              </a:rPr>
              <a:t>BER vs. SNR for the header incl. 8B10B and RS(36,24) coding assuming random data for the header </a:t>
            </a:r>
            <a:r>
              <a:rPr kumimoji="0" lang="en-US" altLang="ko-KR"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information</a:t>
            </a:r>
          </a:p>
          <a:p>
            <a:pPr marL="342900" marR="0" lvl="0" indent="-342900" algn="l" defTabSz="914400" rtl="0" eaLnBrk="0" fontAlgn="base" latinLnBrk="0" hangingPunct="0">
              <a:lnSpc>
                <a:spcPct val="90000"/>
              </a:lnSpc>
              <a:spcBef>
                <a:spcPct val="20000"/>
              </a:spcBef>
              <a:spcAft>
                <a:spcPts val="600"/>
              </a:spcAft>
              <a:buClr>
                <a:srgbClr val="000000"/>
              </a:buClr>
              <a:buSzTx/>
              <a:buFont typeface="Wingdings" panose="05000000000000000000" pitchFamily="2" charset="2"/>
              <a:buChar char="§"/>
              <a:tabLst/>
              <a:defRPr/>
            </a:pPr>
            <a:r>
              <a:rPr kumimoji="0" lang="en-US" altLang="ko-KR" sz="2400" b="1" i="0" u="none" strike="noStrike" kern="1200" cap="none" spc="0" normalizeH="0" baseline="0" noProof="0" dirty="0" smtClean="0">
                <a:ln>
                  <a:noFill/>
                </a:ln>
                <a:solidFill>
                  <a:srgbClr val="000000"/>
                </a:solidFill>
                <a:effectLst/>
                <a:uLnTx/>
                <a:uFillTx/>
                <a:latin typeface="Times New Roman" pitchFamily="18" charset="0"/>
                <a:ea typeface="+mn-ea"/>
                <a:cs typeface="+mn-cs"/>
              </a:rPr>
              <a:t>Payload </a:t>
            </a:r>
            <a:r>
              <a:rPr kumimoji="0" lang="en-US" altLang="ko-KR"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t>
            </a:r>
            <a:r>
              <a:rPr kumimoji="0" lang="en-US" altLang="ko-KR" sz="2400" b="0" i="0" u="none" strike="noStrike" kern="1200" cap="none" spc="0" normalizeH="0" baseline="0" noProof="0" dirty="0">
                <a:ln>
                  <a:noFill/>
                </a:ln>
                <a:solidFill>
                  <a:srgbClr val="000000"/>
                </a:solidFill>
                <a:effectLst/>
                <a:uLnTx/>
                <a:uFillTx/>
                <a:latin typeface="Times New Roman" pitchFamily="18" charset="0"/>
                <a:ea typeface="+mn-ea"/>
                <a:cs typeface="+mn-cs"/>
              </a:rPr>
              <a:t>BER vs. SNR for the payload incl. 8B10B or HCM and RS(255,248) coding assuming random data for the payload</a:t>
            </a:r>
            <a:r>
              <a:rPr kumimoji="0" lang="en-US" altLang="ko-KR"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t>
            </a:r>
          </a:p>
        </p:txBody>
      </p:sp>
      <p:sp>
        <p:nvSpPr>
          <p:cNvPr id="6" name="TextBox 5"/>
          <p:cNvSpPr txBox="1"/>
          <p:nvPr/>
        </p:nvSpPr>
        <p:spPr>
          <a:xfrm>
            <a:off x="467544" y="4653136"/>
            <a:ext cx="8496943" cy="1569660"/>
          </a:xfrm>
          <a:prstGeom prst="rect">
            <a:avLst/>
          </a:prstGeom>
          <a:noFill/>
        </p:spPr>
        <p:txBody>
          <a:bodyPr wrap="square" rtlCol="0">
            <a:spAutoFit/>
          </a:bodyPr>
          <a:lstStyle/>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altLang="ko-KR" sz="1600" b="0" i="0" u="none" strike="noStrike" kern="1200" cap="none" spc="0" normalizeH="0" baseline="0" noProof="0" dirty="0" smtClean="0">
                <a:ln>
                  <a:noFill/>
                </a:ln>
                <a:solidFill>
                  <a:srgbClr val="000000"/>
                </a:solidFill>
                <a:effectLst/>
                <a:uLnTx/>
                <a:uFillTx/>
                <a:latin typeface="Times New Roman" pitchFamily="18" charset="0"/>
                <a:ea typeface="+mn-ea"/>
                <a:cs typeface="+mn-cs"/>
              </a:rPr>
              <a:t>Results </a:t>
            </a:r>
            <a:r>
              <a:rPr kumimoji="0" lang="en-US" altLang="ko-KR" sz="1600" b="0" i="0" u="none" strike="noStrike" kern="1200" cap="none" spc="0" normalizeH="0" baseline="0" noProof="0" dirty="0">
                <a:ln>
                  <a:noFill/>
                </a:ln>
                <a:solidFill>
                  <a:srgbClr val="000000"/>
                </a:solidFill>
                <a:effectLst/>
                <a:uLnTx/>
                <a:uFillTx/>
                <a:latin typeface="Times New Roman" pitchFamily="18" charset="0"/>
                <a:ea typeface="+mn-ea"/>
                <a:cs typeface="+mn-cs"/>
              </a:rPr>
              <a:t>are expected for AWGN, D3 in scenario 3 and D7 in scenario 4 (Fig. 25) where LED1-6 are used together from https://mentor.ieee.org/802.15/dcn/15/15-15-0746-01-007a-tg7r1-channel-model-document-for-high-rate-pd-communications.pdf. </a:t>
            </a:r>
            <a:endParaRPr kumimoji="0" lang="en-US" altLang="ko-KR" sz="1600" b="0" i="0" u="none" strike="noStrike" kern="1200" cap="none" spc="0" normalizeH="0" baseline="0" noProof="0" dirty="0" smtClean="0">
              <a:ln>
                <a:noFill/>
              </a:ln>
              <a:solidFill>
                <a:srgbClr val="000000"/>
              </a:solidFill>
              <a:effectLst/>
              <a:uLnTx/>
              <a:uFillTx/>
              <a:latin typeface="Times New Roman" pitchFamily="18" charset="0"/>
              <a:ea typeface="+mn-ea"/>
              <a:cs typeface="+mn-cs"/>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altLang="ko-KR" sz="1600" b="0" i="0" u="none" strike="noStrike" kern="1200" cap="none" spc="0" normalizeH="0" baseline="0" noProof="0" dirty="0" smtClean="0">
                <a:ln>
                  <a:noFill/>
                </a:ln>
                <a:solidFill>
                  <a:srgbClr val="000000"/>
                </a:solidFill>
                <a:effectLst/>
                <a:uLnTx/>
                <a:uFillTx/>
                <a:latin typeface="Times New Roman" pitchFamily="18" charset="0"/>
                <a:ea typeface="+mn-ea"/>
                <a:cs typeface="+mn-cs"/>
              </a:rPr>
              <a:t>CIRs</a:t>
            </a:r>
            <a:r>
              <a:rPr kumimoji="0" lang="en-US" altLang="ko-KR" sz="1600" b="0" i="0" u="none" strike="noStrike" kern="1200" cap="none" spc="0" normalizeH="0" baseline="0" noProof="0" dirty="0">
                <a:ln>
                  <a:noFill/>
                </a:ln>
                <a:solidFill>
                  <a:srgbClr val="000000"/>
                </a:solidFill>
                <a:effectLst/>
                <a:uLnTx/>
                <a:uFillTx/>
                <a:latin typeface="Times New Roman" pitchFamily="18" charset="0"/>
                <a:ea typeface="+mn-ea"/>
                <a:cs typeface="+mn-cs"/>
              </a:rPr>
              <a:t>: https://mentor.ieee.org/802.15/dcn/15/15-15-0747-00-007a-tg7r1-cirs-channel-model-document-for-high-rate-pd-communications.zip a companion file. </a:t>
            </a:r>
            <a:endParaRPr kumimoji="0" lang="en-US" altLang="ko-KR" sz="1600" b="0" i="0" u="none" strike="noStrike" kern="1200" cap="none" spc="0" normalizeH="0" baseline="0" noProof="0" dirty="0" smtClean="0">
              <a:ln>
                <a:noFill/>
              </a:ln>
              <a:solidFill>
                <a:srgbClr val="000000"/>
              </a:solidFill>
              <a:effectLst/>
              <a:uLnTx/>
              <a:uFillTx/>
              <a:latin typeface="Times New Roman" pitchFamily="18" charset="0"/>
              <a:ea typeface="+mn-ea"/>
              <a:cs typeface="+mn-cs"/>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altLang="ko-KR" sz="1600" b="0" i="0" u="none" strike="noStrike" kern="1200" cap="none" spc="0" normalizeH="0" baseline="0" noProof="0" dirty="0" smtClean="0">
                <a:ln>
                  <a:noFill/>
                </a:ln>
                <a:solidFill>
                  <a:srgbClr val="000000"/>
                </a:solidFill>
                <a:effectLst/>
                <a:uLnTx/>
                <a:uFillTx/>
                <a:latin typeface="Times New Roman" pitchFamily="18" charset="0"/>
                <a:ea typeface="+mn-ea"/>
                <a:cs typeface="+mn-cs"/>
              </a:rPr>
              <a:t>In </a:t>
            </a:r>
            <a:r>
              <a:rPr kumimoji="0" lang="en-US" altLang="ko-KR" sz="1600" b="0" i="0" u="none" strike="noStrike" kern="1200" cap="none" spc="0" normalizeH="0" baseline="0" noProof="0" dirty="0">
                <a:ln>
                  <a:noFill/>
                </a:ln>
                <a:solidFill>
                  <a:srgbClr val="000000"/>
                </a:solidFill>
                <a:effectLst/>
                <a:uLnTx/>
                <a:uFillTx/>
                <a:latin typeface="Times New Roman" pitchFamily="18" charset="0"/>
                <a:ea typeface="+mn-ea"/>
                <a:cs typeface="+mn-cs"/>
              </a:rPr>
              <a:t>case of questions, please, use TG13 email reflector.</a:t>
            </a:r>
            <a:endParaRPr kumimoji="0" lang="ko-KR" altLang="en-US" sz="16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55659587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날짜 개체 틀 1"/>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ko-KR" sz="1400" b="1" i="0" u="none" strike="noStrike" kern="1200" cap="none" spc="0" normalizeH="0" baseline="0" noProof="0" smtClean="0">
                <a:ln>
                  <a:noFill/>
                </a:ln>
                <a:solidFill>
                  <a:srgbClr val="000000"/>
                </a:solidFill>
                <a:effectLst/>
                <a:uLnTx/>
                <a:uFillTx/>
                <a:latin typeface="Times New Roman" pitchFamily="18" charset="0"/>
                <a:ea typeface="宋体" charset="-122"/>
                <a:cs typeface="+mn-cs"/>
              </a:rPr>
              <a:t>July 2018</a:t>
            </a:r>
            <a:endParaRPr kumimoji="0" lang="en-US" altLang="zh-CN" sz="1400" b="1" i="0" u="none" strike="noStrike" kern="1200" cap="none" spc="0" normalizeH="0" baseline="0" noProof="0" dirty="0">
              <a:ln>
                <a:noFill/>
              </a:ln>
              <a:solidFill>
                <a:srgbClr val="000000"/>
              </a:solidFill>
              <a:effectLst/>
              <a:uLnTx/>
              <a:uFillTx/>
              <a:latin typeface="Times New Roman" pitchFamily="18" charset="0"/>
              <a:ea typeface="宋体" charset="-122"/>
              <a:cs typeface="+mn-cs"/>
            </a:endParaRPr>
          </a:p>
        </p:txBody>
      </p:sp>
      <p:sp>
        <p:nvSpPr>
          <p:cNvPr id="3" name="슬라이드 번호 개체 틀 2"/>
          <p:cNvSpPr>
            <a:spLocks noGrp="1"/>
          </p:cNvSpPr>
          <p:nvPr>
            <p:ph type="sldNum" sz="quarter" idx="12"/>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1200" b="0" i="0" u="none" strike="noStrike" kern="1200" cap="none" spc="0" normalizeH="0" baseline="0" noProof="0" smtClean="0">
                <a:ln>
                  <a:noFill/>
                </a:ln>
                <a:solidFill>
                  <a:srgbClr val="000000"/>
                </a:solidFill>
                <a:effectLst/>
                <a:uLnTx/>
                <a:uFillTx/>
                <a:latin typeface="Times New Roman" pitchFamily="18" charset="0"/>
                <a:ea typeface="宋体" charset="-122"/>
                <a:cs typeface="+mn-cs"/>
              </a:rPr>
              <a:t>Slide </a:t>
            </a:r>
            <a:fld id="{76C0EB13-4677-48A4-A691-EDFD86E62D7A}" type="slidenum">
              <a:rPr kumimoji="0" lang="en-US" altLang="zh-CN" sz="1200" b="0" i="0" u="none" strike="noStrike" kern="1200" cap="none" spc="0" normalizeH="0" baseline="0" noProof="0" smtClean="0">
                <a:ln>
                  <a:noFill/>
                </a:ln>
                <a:solidFill>
                  <a:srgbClr val="000000"/>
                </a:solidFill>
                <a:effectLst/>
                <a:uLnTx/>
                <a:uFillTx/>
                <a:latin typeface="Times New Roman" pitchFamily="18" charset="0"/>
                <a:ea typeface="宋体" charset="-122"/>
                <a:cs typeface="+mn-cs"/>
              </a:rPr>
              <a:pPr marL="0" marR="0" lvl="0" indent="0" algn="ctr" defTabSz="914400" rtl="0" eaLnBrk="0" fontAlgn="base" latinLnBrk="0" hangingPunct="0">
                <a:lnSpc>
                  <a:spcPct val="100000"/>
                </a:lnSpc>
                <a:spcBef>
                  <a:spcPct val="0"/>
                </a:spcBef>
                <a:spcAft>
                  <a:spcPct val="0"/>
                </a:spcAft>
                <a:buClrTx/>
                <a:buSzTx/>
                <a:buFontTx/>
                <a:buNone/>
                <a:tabLst/>
                <a:defRPr/>
              </a:pPr>
              <a:t>35</a:t>
            </a:fld>
            <a:endParaRPr kumimoji="0" lang="en-US" altLang="zh-CN" sz="1200" b="0" i="0" u="none" strike="noStrike" kern="1200" cap="none" spc="0" normalizeH="0" baseline="0" noProof="0" dirty="0">
              <a:ln>
                <a:noFill/>
              </a:ln>
              <a:solidFill>
                <a:srgbClr val="000000"/>
              </a:solidFill>
              <a:effectLst/>
              <a:uLnTx/>
              <a:uFillTx/>
              <a:latin typeface="Times New Roman" pitchFamily="18" charset="0"/>
              <a:ea typeface="宋体" charset="-122"/>
              <a:cs typeface="+mn-cs"/>
            </a:endParaRPr>
          </a:p>
        </p:txBody>
      </p:sp>
      <p:sp>
        <p:nvSpPr>
          <p:cNvPr id="4" name="바닥글 개체 틀 3"/>
          <p:cNvSpPr>
            <a:spLocks noGrp="1"/>
          </p:cNvSpPr>
          <p:nvPr>
            <p:ph type="ftr" sz="quarter" idx="3"/>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de-DE" altLang="zh-CN" sz="1200" b="0" i="0" u="none" strike="noStrike" kern="1200" cap="none" spc="0" normalizeH="0" baseline="0" noProof="0" smtClean="0">
                <a:ln>
                  <a:noFill/>
                </a:ln>
                <a:solidFill>
                  <a:srgbClr val="000000"/>
                </a:solidFill>
                <a:effectLst/>
                <a:uLnTx/>
                <a:uFillTx/>
                <a:latin typeface="Times New Roman" pitchFamily="18" charset="0"/>
                <a:ea typeface="宋体" charset="-122"/>
                <a:cs typeface="+mn-cs"/>
              </a:rPr>
              <a:t>HHI and ETRI</a:t>
            </a:r>
            <a:endParaRPr kumimoji="0" lang="en-US" altLang="zh-CN" sz="1200" b="0" i="0" u="none" strike="noStrike" kern="1200" cap="none" spc="0" normalizeH="0" baseline="0" noProof="0" dirty="0">
              <a:ln>
                <a:noFill/>
              </a:ln>
              <a:solidFill>
                <a:srgbClr val="000000"/>
              </a:solidFill>
              <a:effectLst/>
              <a:uLnTx/>
              <a:uFillTx/>
              <a:latin typeface="Times New Roman" pitchFamily="18" charset="0"/>
              <a:ea typeface="宋体" charset="-122"/>
              <a:cs typeface="+mn-cs"/>
            </a:endParaRPr>
          </a:p>
        </p:txBody>
      </p:sp>
      <p:sp>
        <p:nvSpPr>
          <p:cNvPr id="5" name="Rectangle 2"/>
          <p:cNvSpPr txBox="1">
            <a:spLocks noChangeArrowheads="1"/>
          </p:cNvSpPr>
          <p:nvPr/>
        </p:nvSpPr>
        <p:spPr bwMode="auto">
          <a:xfrm>
            <a:off x="0" y="764704"/>
            <a:ext cx="9144000" cy="769391"/>
          </a:xfrm>
          <a:prstGeom prst="rect">
            <a:avLst/>
          </a:prstGeom>
          <a:noFill/>
          <a:ln w="9525">
            <a:noFill/>
            <a:miter lim="800000"/>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ko-KR" sz="3600" b="1" i="0" u="none" strike="noStrike" kern="1200" cap="none" spc="0" normalizeH="0" baseline="0" noProof="0" dirty="0" smtClean="0">
                <a:ln>
                  <a:noFill/>
                </a:ln>
                <a:solidFill>
                  <a:srgbClr val="000000"/>
                </a:solidFill>
                <a:effectLst/>
                <a:uLnTx/>
                <a:uFillTx/>
                <a:latin typeface="Times New Roman" pitchFamily="18" charset="0"/>
                <a:ea typeface="+mn-ea"/>
                <a:cs typeface="Arial" panose="020B0604020202020204" pitchFamily="34" charset="0"/>
              </a:rPr>
              <a:t>Background on 48-bits Preamble</a:t>
            </a:r>
            <a:r>
              <a:rPr kumimoji="0" lang="ko-KR" altLang="en-US" sz="3600" b="1" i="0" u="none" strike="noStrike" kern="1200" cap="none" spc="0" normalizeH="0" baseline="0" noProof="0" dirty="0" smtClean="0">
                <a:ln>
                  <a:noFill/>
                </a:ln>
                <a:solidFill>
                  <a:srgbClr val="000000"/>
                </a:solidFill>
                <a:effectLst/>
                <a:uLnTx/>
                <a:uFillTx/>
                <a:latin typeface="Times New Roman" pitchFamily="18" charset="0"/>
                <a:ea typeface="+mn-ea"/>
                <a:cs typeface="Arial" panose="020B0604020202020204" pitchFamily="34" charset="0"/>
              </a:rPr>
              <a:t> </a:t>
            </a:r>
            <a:endParaRPr kumimoji="0" lang="ko-KR" altLang="en-US" sz="3600" b="1" i="0" u="none" strike="noStrike" kern="1200" cap="none" spc="0" normalizeH="0" baseline="0" noProof="0" dirty="0">
              <a:ln>
                <a:noFill/>
              </a:ln>
              <a:solidFill>
                <a:srgbClr val="000000"/>
              </a:solidFill>
              <a:effectLst/>
              <a:uLnTx/>
              <a:uFillTx/>
              <a:latin typeface="Times New Roman" pitchFamily="18" charset="0"/>
              <a:ea typeface="+mn-ea"/>
              <a:cs typeface="Arial" panose="020B0604020202020204" pitchFamily="34" charset="0"/>
            </a:endParaRPr>
          </a:p>
        </p:txBody>
      </p:sp>
      <p:sp>
        <p:nvSpPr>
          <p:cNvPr id="20" name="TextBox 21"/>
          <p:cNvSpPr txBox="1"/>
          <p:nvPr/>
        </p:nvSpPr>
        <p:spPr>
          <a:xfrm>
            <a:off x="696687" y="2271027"/>
            <a:ext cx="3852914" cy="338554"/>
          </a:xfrm>
          <a:prstGeom prst="rect">
            <a:avLst/>
          </a:prstGeom>
          <a:noFill/>
        </p:spPr>
        <p:txBody>
          <a:bodyPr wrap="none" rtlCol="0">
            <a:spAutoFit/>
          </a:bodyPr>
          <a:ls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ko-KR" sz="1600" b="1" i="0" u="none" strike="noStrike" kern="1200" cap="none" spc="0" normalizeH="0" baseline="0" noProof="0" dirty="0" smtClean="0">
                <a:ln>
                  <a:noFill/>
                </a:ln>
                <a:solidFill>
                  <a:srgbClr val="000000"/>
                </a:solidFill>
                <a:effectLst/>
                <a:uLnTx/>
                <a:uFillTx/>
                <a:latin typeface="Times New Roman" pitchFamily="18" charset="0"/>
                <a:ea typeface="+mn-ea"/>
                <a:cs typeface="+mn-cs"/>
              </a:rPr>
              <a:t>(6 TDPs from </a:t>
            </a:r>
            <a:r>
              <a:rPr kumimoji="0" lang="en-US" altLang="ko-KR" sz="1600" b="1" i="0" u="none" strike="noStrike" kern="1200" cap="none" spc="0" normalizeH="0" baseline="0" noProof="0" dirty="0">
                <a:ln>
                  <a:noFill/>
                </a:ln>
                <a:solidFill>
                  <a:srgbClr val="000000"/>
                </a:solidFill>
                <a:effectLst/>
                <a:uLnTx/>
                <a:uFillTx/>
                <a:latin typeface="Times New Roman" pitchFamily="18" charset="0"/>
                <a:ea typeface="+mn-ea"/>
                <a:cs typeface="+mn-cs"/>
              </a:rPr>
              <a:t>the 31-bits Gold Sequences)</a:t>
            </a:r>
            <a:endParaRPr kumimoji="0" lang="ko-KR" altLang="en-US" sz="1600" b="1"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22" name="직사각형 21"/>
          <p:cNvSpPr/>
          <p:nvPr/>
        </p:nvSpPr>
        <p:spPr bwMode="auto">
          <a:xfrm>
            <a:off x="126215" y="2701929"/>
            <a:ext cx="629360" cy="288032"/>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ko-KR" sz="1400" b="0" i="0" u="none" strike="noStrike" kern="1200" cap="none" spc="0" normalizeH="0" baseline="0" noProof="0" dirty="0" smtClean="0">
                <a:ln>
                  <a:noFill/>
                </a:ln>
                <a:solidFill>
                  <a:srgbClr val="000000"/>
                </a:solidFill>
                <a:effectLst/>
                <a:uLnTx/>
                <a:uFillTx/>
                <a:latin typeface="Times New Roman"/>
                <a:ea typeface="+mn-ea"/>
                <a:cs typeface="+mn-cs"/>
              </a:rPr>
              <a:t>P1</a:t>
            </a:r>
            <a:endParaRPr kumimoji="0" lang="ko-KR" altLang="en-US" sz="1400" b="0" i="0" u="none" strike="noStrike" kern="1200" cap="none" spc="0" normalizeH="0" baseline="0" noProof="0" dirty="0" smtClean="0">
              <a:ln>
                <a:noFill/>
              </a:ln>
              <a:solidFill>
                <a:srgbClr val="000000"/>
              </a:solidFill>
              <a:effectLst/>
              <a:uLnTx/>
              <a:uFillTx/>
              <a:latin typeface="Times New Roman"/>
              <a:ea typeface="+mn-ea"/>
              <a:cs typeface="+mn-cs"/>
            </a:endParaRPr>
          </a:p>
        </p:txBody>
      </p:sp>
      <p:sp>
        <p:nvSpPr>
          <p:cNvPr id="23" name="직사각형 22"/>
          <p:cNvSpPr/>
          <p:nvPr/>
        </p:nvSpPr>
        <p:spPr bwMode="auto">
          <a:xfrm>
            <a:off x="755576" y="2701929"/>
            <a:ext cx="4404979" cy="288032"/>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ko-KR" sz="1400" b="0" i="0" u="none" strike="noStrike" kern="1200" cap="none" spc="0" normalizeH="0" baseline="0" noProof="0" dirty="0">
                <a:ln>
                  <a:noFill/>
                </a:ln>
                <a:solidFill>
                  <a:srgbClr val="000000"/>
                </a:solidFill>
                <a:effectLst/>
                <a:uLnTx/>
                <a:uFillTx/>
                <a:latin typeface="Times New Roman"/>
                <a:ea typeface="+mn-ea"/>
                <a:cs typeface="+mn-cs"/>
              </a:rPr>
              <a:t>1 0 1 1 1 0 1 1 1 0 0 1 0 1 0 0 1 0 0 0 1 0 1 0 0 1 0 1 1 0 1</a:t>
            </a:r>
            <a:endParaRPr kumimoji="0" lang="ko-KR" altLang="en-US" sz="1400" b="0" i="0" u="none" strike="noStrike" kern="1200" cap="none" spc="0" normalizeH="0" baseline="0" noProof="0" dirty="0" smtClean="0">
              <a:ln>
                <a:noFill/>
              </a:ln>
              <a:solidFill>
                <a:srgbClr val="000000"/>
              </a:solidFill>
              <a:effectLst/>
              <a:uLnTx/>
              <a:uFillTx/>
              <a:latin typeface="Times New Roman"/>
              <a:ea typeface="+mn-ea"/>
              <a:cs typeface="+mn-cs"/>
            </a:endParaRPr>
          </a:p>
        </p:txBody>
      </p:sp>
      <p:sp>
        <p:nvSpPr>
          <p:cNvPr id="24" name="직사각형 23"/>
          <p:cNvSpPr/>
          <p:nvPr/>
        </p:nvSpPr>
        <p:spPr bwMode="auto">
          <a:xfrm>
            <a:off x="126215" y="2989961"/>
            <a:ext cx="629360" cy="288032"/>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ko-KR" sz="1400" b="0" i="0" u="none" strike="noStrike" kern="1200" cap="none" spc="0" normalizeH="0" baseline="0" noProof="0" dirty="0" smtClean="0">
                <a:ln>
                  <a:noFill/>
                </a:ln>
                <a:solidFill>
                  <a:srgbClr val="000000"/>
                </a:solidFill>
                <a:effectLst/>
                <a:uLnTx/>
                <a:uFillTx/>
                <a:latin typeface="Times New Roman"/>
                <a:ea typeface="+mn-ea"/>
                <a:cs typeface="+mn-cs"/>
              </a:rPr>
              <a:t>P2</a:t>
            </a:r>
            <a:endParaRPr kumimoji="0" lang="ko-KR" altLang="en-US" sz="1400" b="0" i="0" u="none" strike="noStrike" kern="1200" cap="none" spc="0" normalizeH="0" baseline="0" noProof="0" dirty="0" smtClean="0">
              <a:ln>
                <a:noFill/>
              </a:ln>
              <a:solidFill>
                <a:srgbClr val="000000"/>
              </a:solidFill>
              <a:effectLst/>
              <a:uLnTx/>
              <a:uFillTx/>
              <a:latin typeface="Times New Roman"/>
              <a:ea typeface="+mn-ea"/>
              <a:cs typeface="+mn-cs"/>
            </a:endParaRPr>
          </a:p>
        </p:txBody>
      </p:sp>
      <p:sp>
        <p:nvSpPr>
          <p:cNvPr id="25" name="직사각형 24"/>
          <p:cNvSpPr/>
          <p:nvPr/>
        </p:nvSpPr>
        <p:spPr bwMode="auto">
          <a:xfrm>
            <a:off x="755576" y="2989961"/>
            <a:ext cx="4404979" cy="288032"/>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ko-KR" sz="1400" b="0" i="0" u="none" strike="noStrike" kern="1200" cap="none" spc="0" normalizeH="0" baseline="0" noProof="0" dirty="0">
                <a:ln>
                  <a:noFill/>
                </a:ln>
                <a:solidFill>
                  <a:srgbClr val="000000"/>
                </a:solidFill>
                <a:effectLst/>
                <a:uLnTx/>
                <a:uFillTx/>
                <a:latin typeface="Times New Roman"/>
                <a:ea typeface="+mn-ea"/>
                <a:cs typeface="+mn-cs"/>
              </a:rPr>
              <a:t>1 1 0 0 1 0 1 0 1 1 0 0 1 1 1 0 1 0 0 1 0 0 1 1 0 1 1 0 0 1 0</a:t>
            </a:r>
            <a:endParaRPr kumimoji="0" lang="ko-KR" altLang="en-US" sz="1400" b="0" i="0" u="none" strike="noStrike" kern="1200" cap="none" spc="0" normalizeH="0" baseline="0" noProof="0" dirty="0" smtClean="0">
              <a:ln>
                <a:noFill/>
              </a:ln>
              <a:solidFill>
                <a:srgbClr val="000000"/>
              </a:solidFill>
              <a:effectLst/>
              <a:uLnTx/>
              <a:uFillTx/>
              <a:latin typeface="Times New Roman"/>
              <a:ea typeface="+mn-ea"/>
              <a:cs typeface="+mn-cs"/>
            </a:endParaRPr>
          </a:p>
        </p:txBody>
      </p:sp>
      <p:sp>
        <p:nvSpPr>
          <p:cNvPr id="26" name="직사각형 25"/>
          <p:cNvSpPr/>
          <p:nvPr/>
        </p:nvSpPr>
        <p:spPr bwMode="auto">
          <a:xfrm>
            <a:off x="126215" y="3277993"/>
            <a:ext cx="629360" cy="288032"/>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ko-KR" sz="1400" b="0" i="0" u="none" strike="noStrike" kern="1200" cap="none" spc="0" normalizeH="0" baseline="0" noProof="0" dirty="0" smtClean="0">
                <a:ln>
                  <a:noFill/>
                </a:ln>
                <a:solidFill>
                  <a:srgbClr val="000000"/>
                </a:solidFill>
                <a:effectLst/>
                <a:uLnTx/>
                <a:uFillTx/>
                <a:latin typeface="Times New Roman"/>
                <a:ea typeface="+mn-ea"/>
                <a:cs typeface="+mn-cs"/>
              </a:rPr>
              <a:t>P3</a:t>
            </a:r>
            <a:endParaRPr kumimoji="0" lang="ko-KR" altLang="en-US" sz="1400" b="0" i="0" u="none" strike="noStrike" kern="1200" cap="none" spc="0" normalizeH="0" baseline="0" noProof="0" dirty="0" smtClean="0">
              <a:ln>
                <a:noFill/>
              </a:ln>
              <a:solidFill>
                <a:srgbClr val="000000"/>
              </a:solidFill>
              <a:effectLst/>
              <a:uLnTx/>
              <a:uFillTx/>
              <a:latin typeface="Times New Roman"/>
              <a:ea typeface="+mn-ea"/>
              <a:cs typeface="+mn-cs"/>
            </a:endParaRPr>
          </a:p>
        </p:txBody>
      </p:sp>
      <p:sp>
        <p:nvSpPr>
          <p:cNvPr id="27" name="직사각형 26"/>
          <p:cNvSpPr/>
          <p:nvPr/>
        </p:nvSpPr>
        <p:spPr bwMode="auto">
          <a:xfrm>
            <a:off x="755576" y="3277993"/>
            <a:ext cx="4404979" cy="288032"/>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ko-KR" sz="1400" b="0" i="0" u="none" strike="noStrike" kern="1200" cap="none" spc="0" normalizeH="0" baseline="0" noProof="0" dirty="0">
                <a:ln>
                  <a:noFill/>
                </a:ln>
                <a:solidFill>
                  <a:srgbClr val="000000"/>
                </a:solidFill>
                <a:effectLst/>
                <a:uLnTx/>
                <a:uFillTx/>
                <a:latin typeface="Times New Roman"/>
                <a:ea typeface="+mn-ea"/>
                <a:cs typeface="+mn-cs"/>
              </a:rPr>
              <a:t>1 0 1 0 0 0 1 0 1 0 1 0 1 0 1 0 0 1 1 0 1 0 0 0 1 1 1 0 1 1 1</a:t>
            </a:r>
            <a:endParaRPr kumimoji="0" lang="ko-KR" altLang="en-US" sz="1400" b="0" i="0" u="none" strike="noStrike" kern="1200" cap="none" spc="0" normalizeH="0" baseline="0" noProof="0" dirty="0" smtClean="0">
              <a:ln>
                <a:noFill/>
              </a:ln>
              <a:solidFill>
                <a:srgbClr val="000000"/>
              </a:solidFill>
              <a:effectLst/>
              <a:uLnTx/>
              <a:uFillTx/>
              <a:latin typeface="Times New Roman"/>
              <a:ea typeface="+mn-ea"/>
              <a:cs typeface="+mn-cs"/>
            </a:endParaRPr>
          </a:p>
        </p:txBody>
      </p:sp>
      <p:sp>
        <p:nvSpPr>
          <p:cNvPr id="28" name="직사각형 27"/>
          <p:cNvSpPr/>
          <p:nvPr/>
        </p:nvSpPr>
        <p:spPr bwMode="auto">
          <a:xfrm>
            <a:off x="126215" y="3566025"/>
            <a:ext cx="629360" cy="288032"/>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ko-KR" sz="1400" b="0" i="0" u="none" strike="noStrike" kern="1200" cap="none" spc="0" normalizeH="0" baseline="0" noProof="0" dirty="0" smtClean="0">
                <a:ln>
                  <a:noFill/>
                </a:ln>
                <a:solidFill>
                  <a:srgbClr val="000000"/>
                </a:solidFill>
                <a:effectLst/>
                <a:uLnTx/>
                <a:uFillTx/>
                <a:latin typeface="Times New Roman"/>
                <a:ea typeface="+mn-ea"/>
                <a:cs typeface="+mn-cs"/>
              </a:rPr>
              <a:t>P4</a:t>
            </a:r>
            <a:endParaRPr kumimoji="0" lang="ko-KR" altLang="en-US" sz="1400" b="0" i="0" u="none" strike="noStrike" kern="1200" cap="none" spc="0" normalizeH="0" baseline="0" noProof="0" dirty="0" smtClean="0">
              <a:ln>
                <a:noFill/>
              </a:ln>
              <a:solidFill>
                <a:srgbClr val="000000"/>
              </a:solidFill>
              <a:effectLst/>
              <a:uLnTx/>
              <a:uFillTx/>
              <a:latin typeface="Times New Roman"/>
              <a:ea typeface="+mn-ea"/>
              <a:cs typeface="+mn-cs"/>
            </a:endParaRPr>
          </a:p>
        </p:txBody>
      </p:sp>
      <p:sp>
        <p:nvSpPr>
          <p:cNvPr id="29" name="직사각형 28"/>
          <p:cNvSpPr/>
          <p:nvPr/>
        </p:nvSpPr>
        <p:spPr bwMode="auto">
          <a:xfrm>
            <a:off x="755576" y="3566025"/>
            <a:ext cx="4404979" cy="288032"/>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ko-KR" sz="1400" b="0" i="0" u="none" strike="noStrike" kern="1200" cap="none" spc="0" normalizeH="0" baseline="0" noProof="0" dirty="0">
                <a:ln>
                  <a:noFill/>
                </a:ln>
                <a:solidFill>
                  <a:srgbClr val="000000"/>
                </a:solidFill>
                <a:effectLst/>
                <a:uLnTx/>
                <a:uFillTx/>
                <a:latin typeface="Times New Roman"/>
                <a:ea typeface="+mn-ea"/>
                <a:cs typeface="+mn-cs"/>
              </a:rPr>
              <a:t>1 1 1 0 0 0 0 1 1 0 0 0 1 1 0 1 1 0 1 1 0 1 0 0 1 0 1 1 1 0 0</a:t>
            </a:r>
            <a:endParaRPr kumimoji="0" lang="ko-KR" altLang="en-US" sz="1400" b="0" i="0" u="none" strike="noStrike" kern="1200" cap="none" spc="0" normalizeH="0" baseline="0" noProof="0" dirty="0" smtClean="0">
              <a:ln>
                <a:noFill/>
              </a:ln>
              <a:solidFill>
                <a:srgbClr val="000000"/>
              </a:solidFill>
              <a:effectLst/>
              <a:uLnTx/>
              <a:uFillTx/>
              <a:latin typeface="Times New Roman"/>
              <a:ea typeface="+mn-ea"/>
              <a:cs typeface="+mn-cs"/>
            </a:endParaRPr>
          </a:p>
        </p:txBody>
      </p:sp>
      <p:sp>
        <p:nvSpPr>
          <p:cNvPr id="30" name="직사각형 29"/>
          <p:cNvSpPr/>
          <p:nvPr/>
        </p:nvSpPr>
        <p:spPr bwMode="auto">
          <a:xfrm>
            <a:off x="126215" y="3854056"/>
            <a:ext cx="629360" cy="288032"/>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ko-KR" sz="1400" b="0" i="0" u="none" strike="noStrike" kern="1200" cap="none" spc="0" normalizeH="0" baseline="0" noProof="0" dirty="0" smtClean="0">
                <a:ln>
                  <a:noFill/>
                </a:ln>
                <a:solidFill>
                  <a:srgbClr val="000000"/>
                </a:solidFill>
                <a:effectLst/>
                <a:uLnTx/>
                <a:uFillTx/>
                <a:latin typeface="Times New Roman"/>
                <a:ea typeface="+mn-ea"/>
                <a:cs typeface="+mn-cs"/>
              </a:rPr>
              <a:t>P5</a:t>
            </a:r>
            <a:endParaRPr kumimoji="0" lang="ko-KR" altLang="en-US" sz="1400" b="0" i="0" u="none" strike="noStrike" kern="1200" cap="none" spc="0" normalizeH="0" baseline="0" noProof="0" dirty="0" smtClean="0">
              <a:ln>
                <a:noFill/>
              </a:ln>
              <a:solidFill>
                <a:srgbClr val="000000"/>
              </a:solidFill>
              <a:effectLst/>
              <a:uLnTx/>
              <a:uFillTx/>
              <a:latin typeface="Times New Roman"/>
              <a:ea typeface="+mn-ea"/>
              <a:cs typeface="+mn-cs"/>
            </a:endParaRPr>
          </a:p>
        </p:txBody>
      </p:sp>
      <p:sp>
        <p:nvSpPr>
          <p:cNvPr id="31" name="직사각형 30"/>
          <p:cNvSpPr/>
          <p:nvPr/>
        </p:nvSpPr>
        <p:spPr bwMode="auto">
          <a:xfrm>
            <a:off x="755576" y="3854056"/>
            <a:ext cx="4404979" cy="288032"/>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ko-KR" sz="1400" b="0" i="0" u="none" strike="noStrike" kern="1200" cap="none" spc="0" normalizeH="0" baseline="0" noProof="0" dirty="0">
                <a:ln>
                  <a:noFill/>
                </a:ln>
                <a:solidFill>
                  <a:srgbClr val="000000"/>
                </a:solidFill>
                <a:effectLst/>
                <a:uLnTx/>
                <a:uFillTx/>
                <a:latin typeface="Times New Roman" pitchFamily="18" charset="0"/>
                <a:ea typeface="+mn-ea"/>
                <a:cs typeface="+mn-cs"/>
              </a:rPr>
              <a:t>1 0 0 1 1 1 0 0 0 1 0 0 1 0 0 0 1 1 0 1 1 1 0 0 1 1 0 1 1 1 0</a:t>
            </a:r>
            <a:endParaRPr kumimoji="0" lang="ko-KR" altLang="en-US" sz="14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32" name="직사각형 31"/>
          <p:cNvSpPr/>
          <p:nvPr/>
        </p:nvSpPr>
        <p:spPr bwMode="auto">
          <a:xfrm>
            <a:off x="126215" y="4142088"/>
            <a:ext cx="629360" cy="288032"/>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ko-KR" sz="1400" b="0" i="0" u="none" strike="noStrike" kern="1200" cap="none" spc="0" normalizeH="0" baseline="0" noProof="0" dirty="0" smtClean="0">
                <a:ln>
                  <a:noFill/>
                </a:ln>
                <a:solidFill>
                  <a:srgbClr val="000000"/>
                </a:solidFill>
                <a:effectLst/>
                <a:uLnTx/>
                <a:uFillTx/>
                <a:latin typeface="Times New Roman"/>
                <a:ea typeface="+mn-ea"/>
                <a:cs typeface="+mn-cs"/>
              </a:rPr>
              <a:t>P6</a:t>
            </a:r>
            <a:endParaRPr kumimoji="0" lang="ko-KR" altLang="en-US" sz="1400" b="0" i="0" u="none" strike="noStrike" kern="1200" cap="none" spc="0" normalizeH="0" baseline="0" noProof="0" dirty="0" smtClean="0">
              <a:ln>
                <a:noFill/>
              </a:ln>
              <a:solidFill>
                <a:srgbClr val="000000"/>
              </a:solidFill>
              <a:effectLst/>
              <a:uLnTx/>
              <a:uFillTx/>
              <a:latin typeface="Times New Roman"/>
              <a:ea typeface="+mn-ea"/>
              <a:cs typeface="+mn-cs"/>
            </a:endParaRPr>
          </a:p>
        </p:txBody>
      </p:sp>
      <p:sp>
        <p:nvSpPr>
          <p:cNvPr id="33" name="직사각형 32"/>
          <p:cNvSpPr/>
          <p:nvPr/>
        </p:nvSpPr>
        <p:spPr bwMode="auto">
          <a:xfrm>
            <a:off x="755576" y="4142088"/>
            <a:ext cx="4404979" cy="288032"/>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ko-KR" sz="1400" b="0" i="0" u="none" strike="noStrike" kern="1200" cap="none" spc="0" normalizeH="0" baseline="0" noProof="0" dirty="0">
                <a:ln>
                  <a:noFill/>
                </a:ln>
                <a:solidFill>
                  <a:srgbClr val="000000"/>
                </a:solidFill>
                <a:effectLst/>
                <a:uLnTx/>
                <a:uFillTx/>
                <a:latin typeface="Times New Roman" pitchFamily="18" charset="0"/>
                <a:ea typeface="+mn-ea"/>
                <a:cs typeface="+mn-cs"/>
              </a:rPr>
              <a:t>1 0 1 0 1 1 1 0 0 0 1 1 0 1 0 1 0 0 0 1 1 0 0 1 1 0 1 1 0 1 0</a:t>
            </a:r>
            <a:endParaRPr kumimoji="0" lang="ko-KR" altLang="en-US" sz="14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34" name="TextBox 21"/>
          <p:cNvSpPr txBox="1"/>
          <p:nvPr/>
        </p:nvSpPr>
        <p:spPr>
          <a:xfrm>
            <a:off x="5383129" y="2275082"/>
            <a:ext cx="3750322" cy="338554"/>
          </a:xfrm>
          <a:prstGeom prst="rect">
            <a:avLst/>
          </a:prstGeom>
          <a:noFill/>
        </p:spPr>
        <p:txBody>
          <a:bodyPr wrap="none" rtlCol="0">
            <a:spAutoFit/>
          </a:bodyPr>
          <a:ls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ko-KR" sz="1600" b="1" i="0" u="none" strike="noStrike" kern="1200" cap="none" spc="0" normalizeH="0" baseline="0" noProof="0" dirty="0" smtClean="0">
                <a:ln>
                  <a:noFill/>
                </a:ln>
                <a:solidFill>
                  <a:srgbClr val="000000"/>
                </a:solidFill>
                <a:effectLst/>
                <a:uLnTx/>
                <a:uFillTx/>
                <a:latin typeface="Times New Roman" pitchFamily="18" charset="0"/>
                <a:ea typeface="+mn-ea"/>
                <a:cs typeface="+mn-cs"/>
              </a:rPr>
              <a:t>(5 TDPs from the 7-bits Gold Sequences)</a:t>
            </a:r>
            <a:endParaRPr kumimoji="0" lang="ko-KR" altLang="en-US" sz="1600" b="1"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51" name="직사각형 50"/>
          <p:cNvSpPr/>
          <p:nvPr/>
        </p:nvSpPr>
        <p:spPr bwMode="auto">
          <a:xfrm>
            <a:off x="302081" y="4644368"/>
            <a:ext cx="1950628" cy="357369"/>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ko-KR" sz="1400" b="0" i="0" u="none" strike="noStrike" kern="1200" cap="none" spc="0" normalizeH="0" baseline="0" noProof="0" dirty="0" smtClean="0">
                <a:ln>
                  <a:noFill/>
                </a:ln>
                <a:solidFill>
                  <a:srgbClr val="000000"/>
                </a:solidFill>
                <a:effectLst/>
                <a:uLnTx/>
                <a:uFillTx/>
                <a:latin typeface="Times New Roman"/>
                <a:ea typeface="+mn-ea"/>
                <a:cs typeface="+mn-cs"/>
              </a:rPr>
              <a:t>TDP</a:t>
            </a:r>
            <a:endParaRPr kumimoji="0" lang="ko-KR" altLang="en-US" sz="1400" b="0" i="0" u="none" strike="noStrike" kern="1200" cap="none" spc="0" normalizeH="0" baseline="0" noProof="0" dirty="0" smtClean="0">
              <a:ln>
                <a:noFill/>
              </a:ln>
              <a:solidFill>
                <a:srgbClr val="000000"/>
              </a:solidFill>
              <a:effectLst/>
              <a:uLnTx/>
              <a:uFillTx/>
              <a:latin typeface="Times New Roman"/>
              <a:ea typeface="+mn-ea"/>
              <a:cs typeface="+mn-cs"/>
            </a:endParaRPr>
          </a:p>
        </p:txBody>
      </p:sp>
      <p:cxnSp>
        <p:nvCxnSpPr>
          <p:cNvPr id="52" name="직선 연결선 51"/>
          <p:cNvCxnSpPr/>
          <p:nvPr/>
        </p:nvCxnSpPr>
        <p:spPr bwMode="auto">
          <a:xfrm>
            <a:off x="311151" y="5027864"/>
            <a:ext cx="0" cy="283766"/>
          </a:xfrm>
          <a:prstGeom prst="line">
            <a:avLst/>
          </a:prstGeom>
          <a:solidFill>
            <a:schemeClr val="accent1"/>
          </a:solidFill>
          <a:ln w="19050" cap="flat" cmpd="sng" algn="ctr">
            <a:solidFill>
              <a:schemeClr val="tx1"/>
            </a:solidFill>
            <a:prstDash val="solid"/>
            <a:round/>
            <a:headEnd type="none" w="sm" len="sm"/>
            <a:tailEnd type="none" w="sm" len="sm"/>
          </a:ln>
          <a:effectLst/>
        </p:spPr>
      </p:cxnSp>
      <p:cxnSp>
        <p:nvCxnSpPr>
          <p:cNvPr id="53" name="직선 연결선 52"/>
          <p:cNvCxnSpPr/>
          <p:nvPr/>
        </p:nvCxnSpPr>
        <p:spPr bwMode="auto">
          <a:xfrm>
            <a:off x="4208746" y="5027864"/>
            <a:ext cx="0" cy="283766"/>
          </a:xfrm>
          <a:prstGeom prst="line">
            <a:avLst/>
          </a:prstGeom>
          <a:solidFill>
            <a:schemeClr val="accent1"/>
          </a:solidFill>
          <a:ln w="19050" cap="flat" cmpd="sng" algn="ctr">
            <a:solidFill>
              <a:schemeClr val="tx1"/>
            </a:solidFill>
            <a:prstDash val="solid"/>
            <a:round/>
            <a:headEnd type="none" w="sm" len="sm"/>
            <a:tailEnd type="none" w="sm" len="sm"/>
          </a:ln>
          <a:effectLst/>
        </p:spPr>
      </p:cxnSp>
      <p:sp>
        <p:nvSpPr>
          <p:cNvPr id="54" name="TextBox 53"/>
          <p:cNvSpPr txBox="1"/>
          <p:nvPr/>
        </p:nvSpPr>
        <p:spPr>
          <a:xfrm>
            <a:off x="1914000" y="5147836"/>
            <a:ext cx="739305" cy="338554"/>
          </a:xfrm>
          <a:prstGeom prst="rect">
            <a:avLst/>
          </a:prstGeom>
          <a:noFill/>
        </p:spPr>
        <p:txBody>
          <a:bodyPr wrap="none" rtlCol="0">
            <a:spAutoFit/>
          </a:bodyPr>
          <a:ls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ko-KR" sz="1600" b="0" i="0" u="none" strike="noStrike" kern="1200" cap="none" spc="0" normalizeH="0" baseline="0" noProof="0" dirty="0" smtClean="0">
                <a:ln>
                  <a:noFill/>
                </a:ln>
                <a:solidFill>
                  <a:srgbClr val="000000"/>
                </a:solidFill>
                <a:effectLst/>
                <a:uLnTx/>
                <a:uFillTx/>
                <a:latin typeface="Times New Roman" pitchFamily="18" charset="0"/>
                <a:ea typeface="+mn-ea"/>
                <a:cs typeface="+mn-cs"/>
              </a:rPr>
              <a:t>62 bits</a:t>
            </a:r>
            <a:endParaRPr kumimoji="0" lang="ko-KR" altLang="en-US" sz="16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cxnSp>
        <p:nvCxnSpPr>
          <p:cNvPr id="55" name="직선 연결선 54"/>
          <p:cNvCxnSpPr/>
          <p:nvPr/>
        </p:nvCxnSpPr>
        <p:spPr bwMode="auto">
          <a:xfrm>
            <a:off x="302081" y="5169747"/>
            <a:ext cx="3901256" cy="0"/>
          </a:xfrm>
          <a:prstGeom prst="line">
            <a:avLst/>
          </a:prstGeom>
          <a:solidFill>
            <a:schemeClr val="accent1"/>
          </a:solidFill>
          <a:ln w="12700" cap="flat" cmpd="sng" algn="ctr">
            <a:solidFill>
              <a:schemeClr val="tx1"/>
            </a:solidFill>
            <a:prstDash val="solid"/>
            <a:round/>
            <a:headEnd type="triangle" w="med" len="med"/>
            <a:tailEnd type="triangle" w="med" len="med"/>
          </a:ln>
          <a:effectLst/>
        </p:spPr>
      </p:cxnSp>
      <p:sp>
        <p:nvSpPr>
          <p:cNvPr id="66" name="직사각형 65"/>
          <p:cNvSpPr/>
          <p:nvPr/>
        </p:nvSpPr>
        <p:spPr bwMode="auto">
          <a:xfrm>
            <a:off x="1485414" y="1915465"/>
            <a:ext cx="2160239" cy="333077"/>
          </a:xfrm>
          <a:prstGeom prst="rect">
            <a:avLst/>
          </a:prstGeom>
          <a:solidFill>
            <a:schemeClr val="tx2">
              <a:lumMod val="50000"/>
              <a:lumOff val="5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ko-KR" sz="1800" b="0" i="0" u="none" strike="noStrike" kern="1200" cap="none" spc="0" normalizeH="0" baseline="0" noProof="0" dirty="0" smtClean="0">
                <a:ln>
                  <a:noFill/>
                </a:ln>
                <a:solidFill>
                  <a:srgbClr val="FFFF00"/>
                </a:solidFill>
                <a:effectLst/>
                <a:uLnTx/>
                <a:uFillTx/>
                <a:latin typeface="Times New Roman" pitchFamily="18" charset="0"/>
                <a:ea typeface="+mn-ea"/>
                <a:cs typeface="+mn-cs"/>
              </a:rPr>
              <a:t>62-bits Preamble</a:t>
            </a:r>
            <a:endParaRPr kumimoji="0" lang="ko-KR" altLang="en-US" sz="1800" b="0" i="0" u="none" strike="noStrike" kern="1200" cap="none" spc="0" normalizeH="0" baseline="0" noProof="0" dirty="0" smtClean="0">
              <a:ln>
                <a:noFill/>
              </a:ln>
              <a:solidFill>
                <a:srgbClr val="FFFF00"/>
              </a:solidFill>
              <a:effectLst/>
              <a:uLnTx/>
              <a:uFillTx/>
              <a:latin typeface="Times New Roman" pitchFamily="18" charset="0"/>
              <a:ea typeface="+mn-ea"/>
              <a:cs typeface="+mn-cs"/>
            </a:endParaRPr>
          </a:p>
        </p:txBody>
      </p:sp>
      <p:sp>
        <p:nvSpPr>
          <p:cNvPr id="67" name="직사각형 66"/>
          <p:cNvSpPr/>
          <p:nvPr/>
        </p:nvSpPr>
        <p:spPr bwMode="auto">
          <a:xfrm>
            <a:off x="6203872" y="1920125"/>
            <a:ext cx="2254867" cy="333077"/>
          </a:xfrm>
          <a:prstGeom prst="rect">
            <a:avLst/>
          </a:prstGeom>
          <a:solidFill>
            <a:schemeClr val="tx2">
              <a:lumMod val="50000"/>
              <a:lumOff val="5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ko-KR" sz="1800" b="0" i="0" u="none" strike="noStrike" kern="1200" cap="none" spc="0" normalizeH="0" baseline="0" noProof="0" dirty="0" smtClean="0">
                <a:ln>
                  <a:noFill/>
                </a:ln>
                <a:solidFill>
                  <a:srgbClr val="FFFF00"/>
                </a:solidFill>
                <a:effectLst/>
                <a:uLnTx/>
                <a:uFillTx/>
                <a:latin typeface="Times New Roman" pitchFamily="18" charset="0"/>
                <a:ea typeface="+mn-ea"/>
                <a:cs typeface="+mn-cs"/>
              </a:rPr>
              <a:t>48-bits Preamble</a:t>
            </a:r>
            <a:endParaRPr kumimoji="0" lang="ko-KR" altLang="en-US" sz="1800" b="0" i="0" u="none" strike="noStrike" kern="1200" cap="none" spc="0" normalizeH="0" baseline="0" noProof="0" dirty="0" smtClean="0">
              <a:ln>
                <a:noFill/>
              </a:ln>
              <a:solidFill>
                <a:srgbClr val="FFFF00"/>
              </a:solidFill>
              <a:effectLst/>
              <a:uLnTx/>
              <a:uFillTx/>
              <a:latin typeface="Times New Roman" pitchFamily="18" charset="0"/>
              <a:ea typeface="+mn-ea"/>
              <a:cs typeface="+mn-cs"/>
            </a:endParaRPr>
          </a:p>
        </p:txBody>
      </p:sp>
      <p:sp>
        <p:nvSpPr>
          <p:cNvPr id="56" name="직사각형 55"/>
          <p:cNvSpPr/>
          <p:nvPr/>
        </p:nvSpPr>
        <p:spPr bwMode="auto">
          <a:xfrm>
            <a:off x="6253657" y="2701929"/>
            <a:ext cx="629360" cy="288032"/>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ko-KR" sz="1400" b="0" i="0" u="none" strike="noStrike" kern="1200" cap="none" spc="0" normalizeH="0" baseline="0" noProof="0" dirty="0" smtClean="0">
                <a:ln>
                  <a:noFill/>
                </a:ln>
                <a:solidFill>
                  <a:srgbClr val="000000"/>
                </a:solidFill>
                <a:effectLst/>
                <a:uLnTx/>
                <a:uFillTx/>
                <a:latin typeface="Times New Roman"/>
                <a:ea typeface="+mn-ea"/>
                <a:cs typeface="+mn-cs"/>
              </a:rPr>
              <a:t>P1</a:t>
            </a:r>
            <a:endParaRPr kumimoji="0" lang="ko-KR" altLang="en-US" sz="1400" b="0" i="0" u="none" strike="noStrike" kern="1200" cap="none" spc="0" normalizeH="0" baseline="0" noProof="0" dirty="0" smtClean="0">
              <a:ln>
                <a:noFill/>
              </a:ln>
              <a:solidFill>
                <a:srgbClr val="000000"/>
              </a:solidFill>
              <a:effectLst/>
              <a:uLnTx/>
              <a:uFillTx/>
              <a:latin typeface="Times New Roman"/>
              <a:ea typeface="+mn-ea"/>
              <a:cs typeface="+mn-cs"/>
            </a:endParaRPr>
          </a:p>
        </p:txBody>
      </p:sp>
      <p:sp>
        <p:nvSpPr>
          <p:cNvPr id="57" name="직사각형 56"/>
          <p:cNvSpPr/>
          <p:nvPr/>
        </p:nvSpPr>
        <p:spPr bwMode="auto">
          <a:xfrm>
            <a:off x="6883019" y="2701929"/>
            <a:ext cx="1512168" cy="288032"/>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ko-KR" sz="1400" b="0" i="0" u="none" strike="noStrike" kern="1200" cap="none" spc="0" normalizeH="0" baseline="0" noProof="0" dirty="0">
                <a:ln>
                  <a:noFill/>
                </a:ln>
                <a:solidFill>
                  <a:srgbClr val="000000"/>
                </a:solidFill>
                <a:effectLst/>
                <a:uLnTx/>
                <a:uFillTx/>
                <a:latin typeface="Times New Roman"/>
                <a:ea typeface="+mn-ea"/>
                <a:cs typeface="+mn-cs"/>
              </a:rPr>
              <a:t>1 0 </a:t>
            </a:r>
            <a:r>
              <a:rPr kumimoji="0" lang="en-US" altLang="ko-KR" sz="1400" b="0" i="0" u="none" strike="noStrike" kern="1200" cap="none" spc="0" normalizeH="0" baseline="0" noProof="0" dirty="0" smtClean="0">
                <a:ln>
                  <a:noFill/>
                </a:ln>
                <a:solidFill>
                  <a:srgbClr val="000000"/>
                </a:solidFill>
                <a:effectLst/>
                <a:uLnTx/>
                <a:uFillTx/>
                <a:latin typeface="Times New Roman"/>
                <a:ea typeface="+mn-ea"/>
                <a:cs typeface="+mn-cs"/>
              </a:rPr>
              <a:t>0 1 0 1 1 0</a:t>
            </a:r>
            <a:endParaRPr kumimoji="0" lang="ko-KR" altLang="en-US" sz="1400" b="0" i="0" u="none" strike="noStrike" kern="1200" cap="none" spc="0" normalizeH="0" baseline="0" noProof="0" dirty="0" smtClean="0">
              <a:ln>
                <a:noFill/>
              </a:ln>
              <a:solidFill>
                <a:srgbClr val="000000"/>
              </a:solidFill>
              <a:effectLst/>
              <a:uLnTx/>
              <a:uFillTx/>
              <a:latin typeface="Times New Roman"/>
              <a:ea typeface="+mn-ea"/>
              <a:cs typeface="+mn-cs"/>
            </a:endParaRPr>
          </a:p>
        </p:txBody>
      </p:sp>
      <p:sp>
        <p:nvSpPr>
          <p:cNvPr id="58" name="직사각형 57"/>
          <p:cNvSpPr/>
          <p:nvPr/>
        </p:nvSpPr>
        <p:spPr bwMode="auto">
          <a:xfrm>
            <a:off x="6253657" y="2989961"/>
            <a:ext cx="629360" cy="288032"/>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ko-KR" sz="1400" b="0" i="0" u="none" strike="noStrike" kern="1200" cap="none" spc="0" normalizeH="0" baseline="0" noProof="0" dirty="0" smtClean="0">
                <a:ln>
                  <a:noFill/>
                </a:ln>
                <a:solidFill>
                  <a:srgbClr val="000000"/>
                </a:solidFill>
                <a:effectLst/>
                <a:uLnTx/>
                <a:uFillTx/>
                <a:latin typeface="Times New Roman"/>
                <a:ea typeface="+mn-ea"/>
                <a:cs typeface="+mn-cs"/>
              </a:rPr>
              <a:t>P2</a:t>
            </a:r>
            <a:endParaRPr kumimoji="0" lang="ko-KR" altLang="en-US" sz="1400" b="0" i="0" u="none" strike="noStrike" kern="1200" cap="none" spc="0" normalizeH="0" baseline="0" noProof="0" dirty="0" smtClean="0">
              <a:ln>
                <a:noFill/>
              </a:ln>
              <a:solidFill>
                <a:srgbClr val="000000"/>
              </a:solidFill>
              <a:effectLst/>
              <a:uLnTx/>
              <a:uFillTx/>
              <a:latin typeface="Times New Roman"/>
              <a:ea typeface="+mn-ea"/>
              <a:cs typeface="+mn-cs"/>
            </a:endParaRPr>
          </a:p>
        </p:txBody>
      </p:sp>
      <p:sp>
        <p:nvSpPr>
          <p:cNvPr id="60" name="직사각형 59"/>
          <p:cNvSpPr/>
          <p:nvPr/>
        </p:nvSpPr>
        <p:spPr bwMode="auto">
          <a:xfrm>
            <a:off x="6883019" y="2989961"/>
            <a:ext cx="1512168" cy="288032"/>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ko-KR" sz="1400" b="0" i="0" u="none" strike="noStrike" kern="1200" cap="none" spc="0" normalizeH="0" baseline="0" noProof="0" dirty="0">
                <a:ln>
                  <a:noFill/>
                </a:ln>
                <a:solidFill>
                  <a:srgbClr val="000000"/>
                </a:solidFill>
                <a:effectLst/>
                <a:uLnTx/>
                <a:uFillTx/>
                <a:latin typeface="Times New Roman"/>
                <a:ea typeface="+mn-ea"/>
                <a:cs typeface="+mn-cs"/>
              </a:rPr>
              <a:t>1 </a:t>
            </a:r>
            <a:r>
              <a:rPr kumimoji="0" lang="en-US" altLang="ko-KR" sz="1400" b="0" i="0" u="none" strike="noStrike" kern="1200" cap="none" spc="0" normalizeH="0" baseline="0" noProof="0" dirty="0" smtClean="0">
                <a:ln>
                  <a:noFill/>
                </a:ln>
                <a:solidFill>
                  <a:srgbClr val="000000"/>
                </a:solidFill>
                <a:effectLst/>
                <a:uLnTx/>
                <a:uFillTx/>
                <a:latin typeface="Times New Roman"/>
                <a:ea typeface="+mn-ea"/>
                <a:cs typeface="+mn-cs"/>
              </a:rPr>
              <a:t>0 0 1 1 1 0 0</a:t>
            </a:r>
            <a:endParaRPr kumimoji="0" lang="ko-KR" altLang="en-US" sz="1400" b="0" i="0" u="none" strike="noStrike" kern="1200" cap="none" spc="0" normalizeH="0" baseline="0" noProof="0" dirty="0" smtClean="0">
              <a:ln>
                <a:noFill/>
              </a:ln>
              <a:solidFill>
                <a:srgbClr val="000000"/>
              </a:solidFill>
              <a:effectLst/>
              <a:uLnTx/>
              <a:uFillTx/>
              <a:latin typeface="Times New Roman"/>
              <a:ea typeface="+mn-ea"/>
              <a:cs typeface="+mn-cs"/>
            </a:endParaRPr>
          </a:p>
        </p:txBody>
      </p:sp>
      <p:sp>
        <p:nvSpPr>
          <p:cNvPr id="61" name="직사각형 60"/>
          <p:cNvSpPr/>
          <p:nvPr/>
        </p:nvSpPr>
        <p:spPr bwMode="auto">
          <a:xfrm>
            <a:off x="6253657" y="3277993"/>
            <a:ext cx="629360" cy="288032"/>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ko-KR" sz="1400" b="0" i="0" u="none" strike="noStrike" kern="1200" cap="none" spc="0" normalizeH="0" baseline="0" noProof="0" dirty="0" smtClean="0">
                <a:ln>
                  <a:noFill/>
                </a:ln>
                <a:solidFill>
                  <a:srgbClr val="000000"/>
                </a:solidFill>
                <a:effectLst/>
                <a:uLnTx/>
                <a:uFillTx/>
                <a:latin typeface="Times New Roman"/>
                <a:ea typeface="+mn-ea"/>
                <a:cs typeface="+mn-cs"/>
              </a:rPr>
              <a:t>P3</a:t>
            </a:r>
            <a:endParaRPr kumimoji="0" lang="ko-KR" altLang="en-US" sz="1400" b="0" i="0" u="none" strike="noStrike" kern="1200" cap="none" spc="0" normalizeH="0" baseline="0" noProof="0" dirty="0" smtClean="0">
              <a:ln>
                <a:noFill/>
              </a:ln>
              <a:solidFill>
                <a:srgbClr val="000000"/>
              </a:solidFill>
              <a:effectLst/>
              <a:uLnTx/>
              <a:uFillTx/>
              <a:latin typeface="Times New Roman"/>
              <a:ea typeface="+mn-ea"/>
              <a:cs typeface="+mn-cs"/>
            </a:endParaRPr>
          </a:p>
        </p:txBody>
      </p:sp>
      <p:sp>
        <p:nvSpPr>
          <p:cNvPr id="62" name="직사각형 61"/>
          <p:cNvSpPr/>
          <p:nvPr/>
        </p:nvSpPr>
        <p:spPr bwMode="auto">
          <a:xfrm>
            <a:off x="6883019" y="3277993"/>
            <a:ext cx="1512168" cy="288032"/>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ko-KR" sz="1400" b="0" i="0" u="none" strike="noStrike" kern="1200" cap="none" spc="0" normalizeH="0" baseline="0" noProof="0" dirty="0">
                <a:ln>
                  <a:noFill/>
                </a:ln>
                <a:solidFill>
                  <a:srgbClr val="000000"/>
                </a:solidFill>
                <a:effectLst/>
                <a:uLnTx/>
                <a:uFillTx/>
                <a:latin typeface="Times New Roman"/>
                <a:ea typeface="+mn-ea"/>
                <a:cs typeface="+mn-cs"/>
              </a:rPr>
              <a:t>1 </a:t>
            </a:r>
            <a:r>
              <a:rPr kumimoji="0" lang="en-US" altLang="ko-KR" sz="1400" b="0" i="0" u="none" strike="noStrike" kern="1200" cap="none" spc="0" normalizeH="0" baseline="0" noProof="0" dirty="0" smtClean="0">
                <a:ln>
                  <a:noFill/>
                </a:ln>
                <a:solidFill>
                  <a:srgbClr val="000000"/>
                </a:solidFill>
                <a:effectLst/>
                <a:uLnTx/>
                <a:uFillTx/>
                <a:latin typeface="Times New Roman"/>
                <a:ea typeface="+mn-ea"/>
                <a:cs typeface="+mn-cs"/>
              </a:rPr>
              <a:t>1 0 1 1 0 0 0</a:t>
            </a:r>
            <a:endParaRPr kumimoji="0" lang="ko-KR" altLang="en-US" sz="1400" b="0" i="0" u="none" strike="noStrike" kern="1200" cap="none" spc="0" normalizeH="0" baseline="0" noProof="0" dirty="0" smtClean="0">
              <a:ln>
                <a:noFill/>
              </a:ln>
              <a:solidFill>
                <a:srgbClr val="000000"/>
              </a:solidFill>
              <a:effectLst/>
              <a:uLnTx/>
              <a:uFillTx/>
              <a:latin typeface="Times New Roman"/>
              <a:ea typeface="+mn-ea"/>
              <a:cs typeface="+mn-cs"/>
            </a:endParaRPr>
          </a:p>
        </p:txBody>
      </p:sp>
      <p:sp>
        <p:nvSpPr>
          <p:cNvPr id="63" name="직사각형 62"/>
          <p:cNvSpPr/>
          <p:nvPr/>
        </p:nvSpPr>
        <p:spPr bwMode="auto">
          <a:xfrm>
            <a:off x="6253657" y="3566025"/>
            <a:ext cx="629360" cy="288032"/>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ko-KR" sz="1400" b="0" i="0" u="none" strike="noStrike" kern="1200" cap="none" spc="0" normalizeH="0" baseline="0" noProof="0" dirty="0" smtClean="0">
                <a:ln>
                  <a:noFill/>
                </a:ln>
                <a:solidFill>
                  <a:srgbClr val="000000"/>
                </a:solidFill>
                <a:effectLst/>
                <a:uLnTx/>
                <a:uFillTx/>
                <a:latin typeface="Times New Roman"/>
                <a:ea typeface="+mn-ea"/>
                <a:cs typeface="+mn-cs"/>
              </a:rPr>
              <a:t>P4</a:t>
            </a:r>
            <a:endParaRPr kumimoji="0" lang="ko-KR" altLang="en-US" sz="1400" b="0" i="0" u="none" strike="noStrike" kern="1200" cap="none" spc="0" normalizeH="0" baseline="0" noProof="0" dirty="0" smtClean="0">
              <a:ln>
                <a:noFill/>
              </a:ln>
              <a:solidFill>
                <a:srgbClr val="000000"/>
              </a:solidFill>
              <a:effectLst/>
              <a:uLnTx/>
              <a:uFillTx/>
              <a:latin typeface="Times New Roman"/>
              <a:ea typeface="+mn-ea"/>
              <a:cs typeface="+mn-cs"/>
            </a:endParaRPr>
          </a:p>
        </p:txBody>
      </p:sp>
      <p:sp>
        <p:nvSpPr>
          <p:cNvPr id="64" name="직사각형 63"/>
          <p:cNvSpPr/>
          <p:nvPr/>
        </p:nvSpPr>
        <p:spPr bwMode="auto">
          <a:xfrm>
            <a:off x="6883019" y="3566025"/>
            <a:ext cx="1512168" cy="288032"/>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ko-KR" sz="1400" b="0" i="0" u="none" strike="noStrike" kern="1200" cap="none" spc="0" normalizeH="0" baseline="0" noProof="0" dirty="0">
                <a:ln>
                  <a:noFill/>
                </a:ln>
                <a:solidFill>
                  <a:srgbClr val="000000"/>
                </a:solidFill>
                <a:effectLst/>
                <a:uLnTx/>
                <a:uFillTx/>
                <a:latin typeface="Times New Roman"/>
                <a:ea typeface="+mn-ea"/>
                <a:cs typeface="+mn-cs"/>
              </a:rPr>
              <a:t>1 1 1 0 0 0 </a:t>
            </a:r>
            <a:r>
              <a:rPr kumimoji="0" lang="en-US" altLang="ko-KR" sz="1400" b="0" i="0" u="none" strike="noStrike" kern="1200" cap="none" spc="0" normalizeH="0" baseline="0" noProof="0" dirty="0" smtClean="0">
                <a:ln>
                  <a:noFill/>
                </a:ln>
                <a:solidFill>
                  <a:srgbClr val="000000"/>
                </a:solidFill>
                <a:effectLst/>
                <a:uLnTx/>
                <a:uFillTx/>
                <a:latin typeface="Times New Roman"/>
                <a:ea typeface="+mn-ea"/>
                <a:cs typeface="+mn-cs"/>
              </a:rPr>
              <a:t>1 0</a:t>
            </a:r>
            <a:endParaRPr kumimoji="0" lang="ko-KR" altLang="en-US" sz="1400" b="0" i="0" u="none" strike="noStrike" kern="1200" cap="none" spc="0" normalizeH="0" baseline="0" noProof="0" dirty="0" smtClean="0">
              <a:ln>
                <a:noFill/>
              </a:ln>
              <a:solidFill>
                <a:srgbClr val="000000"/>
              </a:solidFill>
              <a:effectLst/>
              <a:uLnTx/>
              <a:uFillTx/>
              <a:latin typeface="Times New Roman"/>
              <a:ea typeface="+mn-ea"/>
              <a:cs typeface="+mn-cs"/>
            </a:endParaRPr>
          </a:p>
        </p:txBody>
      </p:sp>
      <p:sp>
        <p:nvSpPr>
          <p:cNvPr id="68" name="직사각형 67"/>
          <p:cNvSpPr/>
          <p:nvPr/>
        </p:nvSpPr>
        <p:spPr bwMode="auto">
          <a:xfrm>
            <a:off x="6253657" y="3854056"/>
            <a:ext cx="629360" cy="288032"/>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ko-KR" sz="1400" b="0" i="0" u="none" strike="noStrike" kern="1200" cap="none" spc="0" normalizeH="0" baseline="0" noProof="0" dirty="0" smtClean="0">
                <a:ln>
                  <a:noFill/>
                </a:ln>
                <a:solidFill>
                  <a:srgbClr val="000000"/>
                </a:solidFill>
                <a:effectLst/>
                <a:uLnTx/>
                <a:uFillTx/>
                <a:latin typeface="Times New Roman"/>
                <a:ea typeface="+mn-ea"/>
                <a:cs typeface="+mn-cs"/>
              </a:rPr>
              <a:t>P5</a:t>
            </a:r>
            <a:endParaRPr kumimoji="0" lang="ko-KR" altLang="en-US" sz="1400" b="0" i="0" u="none" strike="noStrike" kern="1200" cap="none" spc="0" normalizeH="0" baseline="0" noProof="0" dirty="0" smtClean="0">
              <a:ln>
                <a:noFill/>
              </a:ln>
              <a:solidFill>
                <a:srgbClr val="000000"/>
              </a:solidFill>
              <a:effectLst/>
              <a:uLnTx/>
              <a:uFillTx/>
              <a:latin typeface="Times New Roman"/>
              <a:ea typeface="+mn-ea"/>
              <a:cs typeface="+mn-cs"/>
            </a:endParaRPr>
          </a:p>
        </p:txBody>
      </p:sp>
      <p:sp>
        <p:nvSpPr>
          <p:cNvPr id="69" name="직사각형 68"/>
          <p:cNvSpPr/>
          <p:nvPr/>
        </p:nvSpPr>
        <p:spPr bwMode="auto">
          <a:xfrm>
            <a:off x="6883019" y="3854056"/>
            <a:ext cx="1512168" cy="288032"/>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ko-KR" sz="1400" b="0" i="0" u="none" strike="noStrike" kern="1200" cap="none" spc="0" normalizeH="0" baseline="0" noProof="0" dirty="0">
                <a:ln>
                  <a:noFill/>
                </a:ln>
                <a:solidFill>
                  <a:srgbClr val="000000"/>
                </a:solidFill>
                <a:effectLst/>
                <a:uLnTx/>
                <a:uFillTx/>
                <a:latin typeface="Times New Roman" pitchFamily="18" charset="0"/>
                <a:ea typeface="+mn-ea"/>
                <a:cs typeface="+mn-cs"/>
              </a:rPr>
              <a:t>1 0 </a:t>
            </a:r>
            <a:r>
              <a:rPr kumimoji="0" lang="en-US" altLang="ko-KR" sz="1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1 0 1 1 0 0</a:t>
            </a:r>
            <a:endParaRPr kumimoji="0" lang="ko-KR" altLang="en-US" sz="14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72" name="직사각형 71"/>
          <p:cNvSpPr/>
          <p:nvPr/>
        </p:nvSpPr>
        <p:spPr bwMode="auto">
          <a:xfrm>
            <a:off x="5320287" y="4639974"/>
            <a:ext cx="619865" cy="357369"/>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ko-KR" sz="1400" b="0" i="0" u="none" strike="noStrike" kern="1200" cap="none" spc="0" normalizeH="0" baseline="0" noProof="0" dirty="0" smtClean="0">
                <a:ln>
                  <a:noFill/>
                </a:ln>
                <a:solidFill>
                  <a:srgbClr val="000000"/>
                </a:solidFill>
                <a:effectLst/>
                <a:uLnTx/>
                <a:uFillTx/>
                <a:latin typeface="Times New Roman"/>
                <a:ea typeface="+mn-ea"/>
                <a:cs typeface="+mn-cs"/>
              </a:rPr>
              <a:t>TDP</a:t>
            </a:r>
            <a:endParaRPr kumimoji="0" lang="ko-KR" altLang="en-US" sz="1400" b="0" i="0" u="none" strike="noStrike" kern="1200" cap="none" spc="0" normalizeH="0" baseline="0" noProof="0" dirty="0" smtClean="0">
              <a:ln>
                <a:noFill/>
              </a:ln>
              <a:solidFill>
                <a:srgbClr val="000000"/>
              </a:solidFill>
              <a:effectLst/>
              <a:uLnTx/>
              <a:uFillTx/>
              <a:latin typeface="Times New Roman"/>
              <a:ea typeface="+mn-ea"/>
              <a:cs typeface="+mn-cs"/>
            </a:endParaRPr>
          </a:p>
        </p:txBody>
      </p:sp>
      <p:sp>
        <p:nvSpPr>
          <p:cNvPr id="77" name="직사각형 76"/>
          <p:cNvSpPr/>
          <p:nvPr/>
        </p:nvSpPr>
        <p:spPr bwMode="auto">
          <a:xfrm>
            <a:off x="5940152" y="4644368"/>
            <a:ext cx="619865" cy="352161"/>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ko-KR" sz="1400" b="0" i="0" u="none" strike="noStrike" kern="1200" cap="none" spc="0" normalizeH="0" baseline="0" noProof="0" dirty="0" smtClean="0">
                <a:ln>
                  <a:noFill/>
                </a:ln>
                <a:solidFill>
                  <a:srgbClr val="000000"/>
                </a:solidFill>
                <a:effectLst/>
                <a:uLnTx/>
                <a:uFillTx/>
                <a:latin typeface="Times New Roman"/>
                <a:ea typeface="+mn-ea"/>
                <a:cs typeface="+mn-cs"/>
              </a:rPr>
              <a:t>TDP</a:t>
            </a:r>
            <a:endParaRPr kumimoji="0" lang="ko-KR" altLang="en-US" sz="1400" b="0" i="0" u="none" strike="noStrike" kern="1200" cap="none" spc="0" normalizeH="0" baseline="0" noProof="0" dirty="0" smtClean="0">
              <a:ln>
                <a:noFill/>
              </a:ln>
              <a:solidFill>
                <a:srgbClr val="000000"/>
              </a:solidFill>
              <a:effectLst/>
              <a:uLnTx/>
              <a:uFillTx/>
              <a:latin typeface="Times New Roman"/>
              <a:ea typeface="+mn-ea"/>
              <a:cs typeface="+mn-cs"/>
            </a:endParaRPr>
          </a:p>
        </p:txBody>
      </p:sp>
      <p:sp>
        <p:nvSpPr>
          <p:cNvPr id="78" name="직사각형 77"/>
          <p:cNvSpPr/>
          <p:nvPr/>
        </p:nvSpPr>
        <p:spPr bwMode="auto">
          <a:xfrm>
            <a:off x="6560017" y="4643849"/>
            <a:ext cx="619865" cy="357369"/>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ko-KR" sz="1400" b="0" i="0" u="none" strike="noStrike" kern="1200" cap="none" spc="0" normalizeH="0" baseline="0" noProof="0" dirty="0" smtClean="0">
                <a:ln>
                  <a:noFill/>
                </a:ln>
                <a:solidFill>
                  <a:srgbClr val="000000"/>
                </a:solidFill>
                <a:effectLst/>
                <a:uLnTx/>
                <a:uFillTx/>
                <a:latin typeface="Times New Roman"/>
                <a:ea typeface="+mn-ea"/>
                <a:cs typeface="+mn-cs"/>
              </a:rPr>
              <a:t>~TDP</a:t>
            </a:r>
            <a:endParaRPr kumimoji="0" lang="ko-KR" altLang="en-US" sz="1400" b="0" i="0" u="none" strike="noStrike" kern="1200" cap="none" spc="0" normalizeH="0" baseline="0" noProof="0" dirty="0" smtClean="0">
              <a:ln>
                <a:noFill/>
              </a:ln>
              <a:solidFill>
                <a:srgbClr val="000000"/>
              </a:solidFill>
              <a:effectLst/>
              <a:uLnTx/>
              <a:uFillTx/>
              <a:latin typeface="Times New Roman"/>
              <a:ea typeface="+mn-ea"/>
              <a:cs typeface="+mn-cs"/>
            </a:endParaRPr>
          </a:p>
        </p:txBody>
      </p:sp>
      <p:sp>
        <p:nvSpPr>
          <p:cNvPr id="79" name="직사각형 78"/>
          <p:cNvSpPr/>
          <p:nvPr/>
        </p:nvSpPr>
        <p:spPr bwMode="auto">
          <a:xfrm>
            <a:off x="7179882" y="4643035"/>
            <a:ext cx="619865" cy="357369"/>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ko-KR" sz="1400" b="0" i="0" u="none" strike="noStrike" kern="1200" cap="none" spc="0" normalizeH="0" baseline="0" noProof="0" dirty="0" smtClean="0">
                <a:ln>
                  <a:noFill/>
                </a:ln>
                <a:solidFill>
                  <a:srgbClr val="000000"/>
                </a:solidFill>
                <a:effectLst/>
                <a:uLnTx/>
                <a:uFillTx/>
                <a:latin typeface="Times New Roman"/>
                <a:ea typeface="+mn-ea"/>
                <a:cs typeface="+mn-cs"/>
              </a:rPr>
              <a:t>TDP</a:t>
            </a:r>
            <a:endParaRPr kumimoji="0" lang="ko-KR" altLang="en-US" sz="1400" b="0" i="0" u="none" strike="noStrike" kern="1200" cap="none" spc="0" normalizeH="0" baseline="0" noProof="0" dirty="0" smtClean="0">
              <a:ln>
                <a:noFill/>
              </a:ln>
              <a:solidFill>
                <a:srgbClr val="000000"/>
              </a:solidFill>
              <a:effectLst/>
              <a:uLnTx/>
              <a:uFillTx/>
              <a:latin typeface="Times New Roman"/>
              <a:ea typeface="+mn-ea"/>
              <a:cs typeface="+mn-cs"/>
            </a:endParaRPr>
          </a:p>
        </p:txBody>
      </p:sp>
      <p:sp>
        <p:nvSpPr>
          <p:cNvPr id="80" name="직사각형 79"/>
          <p:cNvSpPr/>
          <p:nvPr/>
        </p:nvSpPr>
        <p:spPr bwMode="auto">
          <a:xfrm>
            <a:off x="7799747" y="4643849"/>
            <a:ext cx="619865" cy="351915"/>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ko-KR" sz="1400" b="0" i="0" u="none" strike="noStrike" kern="1200" cap="none" spc="0" normalizeH="0" baseline="0" noProof="0" dirty="0" smtClean="0">
                <a:ln>
                  <a:noFill/>
                </a:ln>
                <a:solidFill>
                  <a:srgbClr val="000000"/>
                </a:solidFill>
                <a:effectLst/>
                <a:uLnTx/>
                <a:uFillTx/>
                <a:latin typeface="Times New Roman"/>
                <a:ea typeface="+mn-ea"/>
                <a:cs typeface="+mn-cs"/>
              </a:rPr>
              <a:t>~TDP</a:t>
            </a:r>
            <a:endParaRPr kumimoji="0" lang="ko-KR" altLang="en-US" sz="1400" b="0" i="0" u="none" strike="noStrike" kern="1200" cap="none" spc="0" normalizeH="0" baseline="0" noProof="0" dirty="0" smtClean="0">
              <a:ln>
                <a:noFill/>
              </a:ln>
              <a:solidFill>
                <a:srgbClr val="000000"/>
              </a:solidFill>
              <a:effectLst/>
              <a:uLnTx/>
              <a:uFillTx/>
              <a:latin typeface="Times New Roman"/>
              <a:ea typeface="+mn-ea"/>
              <a:cs typeface="+mn-cs"/>
            </a:endParaRPr>
          </a:p>
        </p:txBody>
      </p:sp>
      <p:sp>
        <p:nvSpPr>
          <p:cNvPr id="81" name="직사각형 80"/>
          <p:cNvSpPr/>
          <p:nvPr/>
        </p:nvSpPr>
        <p:spPr bwMode="auto">
          <a:xfrm>
            <a:off x="8419612" y="4644428"/>
            <a:ext cx="619865" cy="350522"/>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ko-KR" sz="1400" b="0" i="0" u="none" strike="noStrike" kern="1200" cap="none" spc="0" normalizeH="0" baseline="0" noProof="0" dirty="0" smtClean="0">
                <a:ln>
                  <a:noFill/>
                </a:ln>
                <a:solidFill>
                  <a:srgbClr val="000000"/>
                </a:solidFill>
                <a:effectLst/>
                <a:uLnTx/>
                <a:uFillTx/>
                <a:latin typeface="Times New Roman"/>
                <a:ea typeface="+mn-ea"/>
                <a:cs typeface="+mn-cs"/>
              </a:rPr>
              <a:t>~TDP</a:t>
            </a:r>
            <a:endParaRPr kumimoji="0" lang="ko-KR" altLang="en-US" sz="1400" b="0" i="0" u="none" strike="noStrike" kern="1200" cap="none" spc="0" normalizeH="0" baseline="0" noProof="0" dirty="0" smtClean="0">
              <a:ln>
                <a:noFill/>
              </a:ln>
              <a:solidFill>
                <a:srgbClr val="000000"/>
              </a:solidFill>
              <a:effectLst/>
              <a:uLnTx/>
              <a:uFillTx/>
              <a:latin typeface="Times New Roman"/>
              <a:ea typeface="+mn-ea"/>
              <a:cs typeface="+mn-cs"/>
            </a:endParaRPr>
          </a:p>
        </p:txBody>
      </p:sp>
      <p:cxnSp>
        <p:nvCxnSpPr>
          <p:cNvPr id="82" name="직선 연결선 81"/>
          <p:cNvCxnSpPr/>
          <p:nvPr/>
        </p:nvCxnSpPr>
        <p:spPr bwMode="auto">
          <a:xfrm>
            <a:off x="5333614" y="5027864"/>
            <a:ext cx="0" cy="283766"/>
          </a:xfrm>
          <a:prstGeom prst="line">
            <a:avLst/>
          </a:prstGeom>
          <a:solidFill>
            <a:schemeClr val="accent1"/>
          </a:solidFill>
          <a:ln w="19050" cap="flat" cmpd="sng" algn="ctr">
            <a:solidFill>
              <a:schemeClr val="tx1"/>
            </a:solidFill>
            <a:prstDash val="solid"/>
            <a:round/>
            <a:headEnd type="none" w="sm" len="sm"/>
            <a:tailEnd type="none" w="sm" len="sm"/>
          </a:ln>
          <a:effectLst/>
        </p:spPr>
      </p:cxnSp>
      <p:cxnSp>
        <p:nvCxnSpPr>
          <p:cNvPr id="83" name="직선 연결선 82"/>
          <p:cNvCxnSpPr/>
          <p:nvPr/>
        </p:nvCxnSpPr>
        <p:spPr bwMode="auto">
          <a:xfrm>
            <a:off x="9039617" y="5027864"/>
            <a:ext cx="0" cy="283766"/>
          </a:xfrm>
          <a:prstGeom prst="line">
            <a:avLst/>
          </a:prstGeom>
          <a:solidFill>
            <a:schemeClr val="accent1"/>
          </a:solidFill>
          <a:ln w="19050" cap="flat" cmpd="sng" algn="ctr">
            <a:solidFill>
              <a:schemeClr val="tx1"/>
            </a:solidFill>
            <a:prstDash val="solid"/>
            <a:round/>
            <a:headEnd type="none" w="sm" len="sm"/>
            <a:tailEnd type="none" w="sm" len="sm"/>
          </a:ln>
          <a:effectLst/>
        </p:spPr>
      </p:cxnSp>
      <p:sp>
        <p:nvSpPr>
          <p:cNvPr id="84" name="TextBox 83"/>
          <p:cNvSpPr txBox="1"/>
          <p:nvPr/>
        </p:nvSpPr>
        <p:spPr>
          <a:xfrm>
            <a:off x="6814546" y="5147836"/>
            <a:ext cx="739305" cy="338554"/>
          </a:xfrm>
          <a:prstGeom prst="rect">
            <a:avLst/>
          </a:prstGeom>
          <a:noFill/>
        </p:spPr>
        <p:txBody>
          <a:bodyPr wrap="none" rtlCol="0">
            <a:spAutoFit/>
          </a:bodyPr>
          <a:ls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ko-KR" sz="1600" b="0" i="0" u="none" strike="noStrike" kern="1200" cap="none" spc="0" normalizeH="0" baseline="0" noProof="0" dirty="0" smtClean="0">
                <a:ln>
                  <a:noFill/>
                </a:ln>
                <a:solidFill>
                  <a:srgbClr val="000000"/>
                </a:solidFill>
                <a:effectLst/>
                <a:uLnTx/>
                <a:uFillTx/>
                <a:latin typeface="Times New Roman" pitchFamily="18" charset="0"/>
                <a:ea typeface="+mn-ea"/>
                <a:cs typeface="+mn-cs"/>
              </a:rPr>
              <a:t>48 bits</a:t>
            </a:r>
            <a:endParaRPr kumimoji="0" lang="ko-KR" altLang="en-US" sz="16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cxnSp>
        <p:nvCxnSpPr>
          <p:cNvPr id="85" name="직선 연결선 84"/>
          <p:cNvCxnSpPr/>
          <p:nvPr/>
        </p:nvCxnSpPr>
        <p:spPr bwMode="auto">
          <a:xfrm>
            <a:off x="5324544" y="5169747"/>
            <a:ext cx="3714933" cy="0"/>
          </a:xfrm>
          <a:prstGeom prst="line">
            <a:avLst/>
          </a:prstGeom>
          <a:solidFill>
            <a:schemeClr val="accent1"/>
          </a:solidFill>
          <a:ln w="12700" cap="flat" cmpd="sng" algn="ctr">
            <a:solidFill>
              <a:schemeClr val="tx1"/>
            </a:solidFill>
            <a:prstDash val="solid"/>
            <a:round/>
            <a:headEnd type="triangle" w="med" len="med"/>
            <a:tailEnd type="triangle" w="med" len="med"/>
          </a:ln>
          <a:effectLst/>
        </p:spPr>
      </p:cxnSp>
      <p:sp>
        <p:nvSpPr>
          <p:cNvPr id="86" name="직사각형 85"/>
          <p:cNvSpPr/>
          <p:nvPr/>
        </p:nvSpPr>
        <p:spPr bwMode="auto">
          <a:xfrm>
            <a:off x="2252709" y="4642263"/>
            <a:ext cx="1950628" cy="357369"/>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ko-KR" sz="1400" b="0" i="0" u="none" strike="noStrike" kern="1200" cap="none" spc="0" normalizeH="0" baseline="0" noProof="0" dirty="0" smtClean="0">
                <a:ln>
                  <a:noFill/>
                </a:ln>
                <a:solidFill>
                  <a:srgbClr val="000000"/>
                </a:solidFill>
                <a:effectLst/>
                <a:uLnTx/>
                <a:uFillTx/>
                <a:latin typeface="Times New Roman"/>
                <a:ea typeface="+mn-ea"/>
                <a:cs typeface="+mn-cs"/>
              </a:rPr>
              <a:t>~TDP</a:t>
            </a:r>
            <a:endParaRPr kumimoji="0" lang="ko-KR" altLang="en-US" sz="1400" b="0" i="0" u="none" strike="noStrike" kern="1200" cap="none" spc="0" normalizeH="0" baseline="0" noProof="0" dirty="0" smtClean="0">
              <a:ln>
                <a:noFill/>
              </a:ln>
              <a:solidFill>
                <a:srgbClr val="000000"/>
              </a:solidFill>
              <a:effectLst/>
              <a:uLnTx/>
              <a:uFillTx/>
              <a:latin typeface="Times New Roman"/>
              <a:ea typeface="+mn-ea"/>
              <a:cs typeface="+mn-cs"/>
            </a:endParaRPr>
          </a:p>
        </p:txBody>
      </p:sp>
      <p:sp>
        <p:nvSpPr>
          <p:cNvPr id="37" name="왼쪽/오른쪽 화살표 36"/>
          <p:cNvSpPr/>
          <p:nvPr/>
        </p:nvSpPr>
        <p:spPr bwMode="auto">
          <a:xfrm>
            <a:off x="5220073" y="3264577"/>
            <a:ext cx="983800" cy="449524"/>
          </a:xfrm>
          <a:prstGeom prst="leftRightArrow">
            <a:avLst/>
          </a:prstGeom>
          <a:solidFill>
            <a:srgbClr val="FF0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200" b="0" i="0" u="none" strike="noStrike" kern="1200" cap="none" spc="0" normalizeH="0" baseline="0" noProof="0" smtClean="0">
              <a:ln>
                <a:noFill/>
              </a:ln>
              <a:solidFill>
                <a:srgbClr val="000000"/>
              </a:solidFill>
              <a:effectLst/>
              <a:uLnTx/>
              <a:uFillTx/>
              <a:latin typeface="Times New Roman" pitchFamily="18" charset="0"/>
              <a:ea typeface="+mn-ea"/>
              <a:cs typeface="+mn-cs"/>
            </a:endParaRPr>
          </a:p>
        </p:txBody>
      </p:sp>
      <p:sp>
        <p:nvSpPr>
          <p:cNvPr id="87" name="왼쪽/오른쪽 화살표 86"/>
          <p:cNvSpPr/>
          <p:nvPr/>
        </p:nvSpPr>
        <p:spPr bwMode="auto">
          <a:xfrm>
            <a:off x="4402006" y="4644734"/>
            <a:ext cx="758549" cy="449524"/>
          </a:xfrm>
          <a:prstGeom prst="leftRightArrow">
            <a:avLst/>
          </a:prstGeom>
          <a:solidFill>
            <a:srgbClr val="FF0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200" b="0" i="0" u="none" strike="noStrike" kern="1200" cap="none" spc="0" normalizeH="0" baseline="0" noProof="0" smtClean="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408220539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날짜 개체 틀 1"/>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ko-KR" sz="1400" b="1" i="0" u="none" strike="noStrike" kern="1200" cap="none" spc="0" normalizeH="0" baseline="0" noProof="0" smtClean="0">
                <a:ln>
                  <a:noFill/>
                </a:ln>
                <a:solidFill>
                  <a:srgbClr val="000000"/>
                </a:solidFill>
                <a:effectLst/>
                <a:uLnTx/>
                <a:uFillTx/>
                <a:latin typeface="Times New Roman" pitchFamily="18" charset="0"/>
                <a:ea typeface="宋体" charset="-122"/>
                <a:cs typeface="+mn-cs"/>
              </a:rPr>
              <a:t>July 2018</a:t>
            </a:r>
            <a:endParaRPr kumimoji="0" lang="en-US" altLang="zh-CN" sz="1400" b="1" i="0" u="none" strike="noStrike" kern="1200" cap="none" spc="0" normalizeH="0" baseline="0" noProof="0" dirty="0">
              <a:ln>
                <a:noFill/>
              </a:ln>
              <a:solidFill>
                <a:srgbClr val="000000"/>
              </a:solidFill>
              <a:effectLst/>
              <a:uLnTx/>
              <a:uFillTx/>
              <a:latin typeface="Times New Roman" pitchFamily="18" charset="0"/>
              <a:ea typeface="宋体" charset="-122"/>
              <a:cs typeface="+mn-cs"/>
            </a:endParaRPr>
          </a:p>
        </p:txBody>
      </p:sp>
      <p:sp>
        <p:nvSpPr>
          <p:cNvPr id="3" name="슬라이드 번호 개체 틀 2"/>
          <p:cNvSpPr>
            <a:spLocks noGrp="1"/>
          </p:cNvSpPr>
          <p:nvPr>
            <p:ph type="sldNum" sz="quarter" idx="12"/>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1200" b="0" i="0" u="none" strike="noStrike" kern="1200" cap="none" spc="0" normalizeH="0" baseline="0" noProof="0" smtClean="0">
                <a:ln>
                  <a:noFill/>
                </a:ln>
                <a:solidFill>
                  <a:srgbClr val="000000"/>
                </a:solidFill>
                <a:effectLst/>
                <a:uLnTx/>
                <a:uFillTx/>
                <a:latin typeface="Times New Roman" pitchFamily="18" charset="0"/>
                <a:ea typeface="宋体" charset="-122"/>
                <a:cs typeface="+mn-cs"/>
              </a:rPr>
              <a:t>Slide </a:t>
            </a:r>
            <a:fld id="{76C0EB13-4677-48A4-A691-EDFD86E62D7A}" type="slidenum">
              <a:rPr kumimoji="0" lang="en-US" altLang="zh-CN" sz="1200" b="0" i="0" u="none" strike="noStrike" kern="1200" cap="none" spc="0" normalizeH="0" baseline="0" noProof="0" smtClean="0">
                <a:ln>
                  <a:noFill/>
                </a:ln>
                <a:solidFill>
                  <a:srgbClr val="000000"/>
                </a:solidFill>
                <a:effectLst/>
                <a:uLnTx/>
                <a:uFillTx/>
                <a:latin typeface="Times New Roman" pitchFamily="18" charset="0"/>
                <a:ea typeface="宋体" charset="-122"/>
                <a:cs typeface="+mn-cs"/>
              </a:rPr>
              <a:pPr marL="0" marR="0" lvl="0" indent="0" algn="ctr" defTabSz="914400" rtl="0" eaLnBrk="0" fontAlgn="base" latinLnBrk="0" hangingPunct="0">
                <a:lnSpc>
                  <a:spcPct val="100000"/>
                </a:lnSpc>
                <a:spcBef>
                  <a:spcPct val="0"/>
                </a:spcBef>
                <a:spcAft>
                  <a:spcPct val="0"/>
                </a:spcAft>
                <a:buClrTx/>
                <a:buSzTx/>
                <a:buFontTx/>
                <a:buNone/>
                <a:tabLst/>
                <a:defRPr/>
              </a:pPr>
              <a:t>36</a:t>
            </a:fld>
            <a:endParaRPr kumimoji="0" lang="en-US" altLang="zh-CN" sz="1200" b="0" i="0" u="none" strike="noStrike" kern="1200" cap="none" spc="0" normalizeH="0" baseline="0" noProof="0" dirty="0">
              <a:ln>
                <a:noFill/>
              </a:ln>
              <a:solidFill>
                <a:srgbClr val="000000"/>
              </a:solidFill>
              <a:effectLst/>
              <a:uLnTx/>
              <a:uFillTx/>
              <a:latin typeface="Times New Roman" pitchFamily="18" charset="0"/>
              <a:ea typeface="宋体" charset="-122"/>
              <a:cs typeface="+mn-cs"/>
            </a:endParaRPr>
          </a:p>
        </p:txBody>
      </p:sp>
      <p:sp>
        <p:nvSpPr>
          <p:cNvPr id="4" name="바닥글 개체 틀 3"/>
          <p:cNvSpPr>
            <a:spLocks noGrp="1"/>
          </p:cNvSpPr>
          <p:nvPr>
            <p:ph type="ftr" sz="quarter" idx="3"/>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de-DE" altLang="zh-CN" sz="1200" b="0" i="0" u="none" strike="noStrike" kern="1200" cap="none" spc="0" normalizeH="0" baseline="0" noProof="0" smtClean="0">
                <a:ln>
                  <a:noFill/>
                </a:ln>
                <a:solidFill>
                  <a:srgbClr val="000000"/>
                </a:solidFill>
                <a:effectLst/>
                <a:uLnTx/>
                <a:uFillTx/>
                <a:latin typeface="Times New Roman" pitchFamily="18" charset="0"/>
                <a:ea typeface="宋体" charset="-122"/>
                <a:cs typeface="+mn-cs"/>
              </a:rPr>
              <a:t>HHI and ETRI</a:t>
            </a:r>
            <a:endParaRPr kumimoji="0" lang="en-US" altLang="zh-CN" sz="1200" b="0" i="0" u="none" strike="noStrike" kern="1200" cap="none" spc="0" normalizeH="0" baseline="0" noProof="0" dirty="0">
              <a:ln>
                <a:noFill/>
              </a:ln>
              <a:solidFill>
                <a:srgbClr val="000000"/>
              </a:solidFill>
              <a:effectLst/>
              <a:uLnTx/>
              <a:uFillTx/>
              <a:latin typeface="Times New Roman" pitchFamily="18" charset="0"/>
              <a:ea typeface="宋体" charset="-122"/>
              <a:cs typeface="+mn-cs"/>
            </a:endParaRPr>
          </a:p>
        </p:txBody>
      </p:sp>
      <p:sp>
        <p:nvSpPr>
          <p:cNvPr id="5" name="Rectangle 2"/>
          <p:cNvSpPr txBox="1">
            <a:spLocks noChangeArrowheads="1"/>
          </p:cNvSpPr>
          <p:nvPr/>
        </p:nvSpPr>
        <p:spPr bwMode="auto">
          <a:xfrm>
            <a:off x="0" y="764704"/>
            <a:ext cx="9144000" cy="769391"/>
          </a:xfrm>
          <a:prstGeom prst="rect">
            <a:avLst/>
          </a:prstGeom>
          <a:noFill/>
          <a:ln w="9525">
            <a:noFill/>
            <a:miter lim="800000"/>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ko-KR" sz="3600" b="1" i="0" u="none" strike="noStrike" kern="1200" cap="none" spc="0" normalizeH="0" baseline="0" noProof="0" dirty="0" smtClean="0">
                <a:ln>
                  <a:noFill/>
                </a:ln>
                <a:solidFill>
                  <a:srgbClr val="000000"/>
                </a:solidFill>
                <a:effectLst/>
                <a:uLnTx/>
                <a:uFillTx/>
                <a:latin typeface="Times New Roman" pitchFamily="18" charset="0"/>
                <a:ea typeface="+mn-ea"/>
                <a:cs typeface="Arial" panose="020B0604020202020204" pitchFamily="34" charset="0"/>
              </a:rPr>
              <a:t>Selection of 5 TDPs for 48-bits Preamble</a:t>
            </a:r>
            <a:r>
              <a:rPr kumimoji="0" lang="ko-KR" altLang="en-US" sz="3600" b="1" i="0" u="none" strike="noStrike" kern="1200" cap="none" spc="0" normalizeH="0" baseline="0" noProof="0" dirty="0" smtClean="0">
                <a:ln>
                  <a:noFill/>
                </a:ln>
                <a:solidFill>
                  <a:srgbClr val="000000"/>
                </a:solidFill>
                <a:effectLst/>
                <a:uLnTx/>
                <a:uFillTx/>
                <a:latin typeface="Times New Roman" pitchFamily="18" charset="0"/>
                <a:ea typeface="+mn-ea"/>
                <a:cs typeface="Arial" panose="020B0604020202020204" pitchFamily="34" charset="0"/>
              </a:rPr>
              <a:t> </a:t>
            </a:r>
            <a:endParaRPr kumimoji="0" lang="ko-KR" altLang="en-US" sz="3600" b="1" i="0" u="none" strike="noStrike" kern="1200" cap="none" spc="0" normalizeH="0" baseline="0" noProof="0" dirty="0">
              <a:ln>
                <a:noFill/>
              </a:ln>
              <a:solidFill>
                <a:srgbClr val="000000"/>
              </a:solidFill>
              <a:effectLst/>
              <a:uLnTx/>
              <a:uFillTx/>
              <a:latin typeface="Times New Roman" pitchFamily="18" charset="0"/>
              <a:ea typeface="+mn-ea"/>
              <a:cs typeface="Arial" panose="020B0604020202020204" pitchFamily="34" charset="0"/>
            </a:endParaRPr>
          </a:p>
        </p:txBody>
      </p:sp>
      <p:sp>
        <p:nvSpPr>
          <p:cNvPr id="34" name="TextBox 21"/>
          <p:cNvSpPr txBox="1"/>
          <p:nvPr/>
        </p:nvSpPr>
        <p:spPr>
          <a:xfrm>
            <a:off x="3112924" y="1824353"/>
            <a:ext cx="2810449" cy="338554"/>
          </a:xfrm>
          <a:prstGeom prst="rect">
            <a:avLst/>
          </a:prstGeom>
          <a:noFill/>
        </p:spPr>
        <p:txBody>
          <a:bodyPr wrap="none" rtlCol="0">
            <a:spAutoFit/>
          </a:bodyPr>
          <a:ls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ko-KR" sz="1600" b="1" i="0" u="none" strike="noStrike" kern="1200" cap="none" spc="0" normalizeH="0" baseline="0" noProof="0" dirty="0" smtClean="0">
                <a:ln>
                  <a:noFill/>
                </a:ln>
                <a:solidFill>
                  <a:srgbClr val="000000"/>
                </a:solidFill>
                <a:effectLst/>
                <a:uLnTx/>
                <a:uFillTx/>
                <a:latin typeface="Times New Roman" pitchFamily="18" charset="0"/>
                <a:ea typeface="+mn-ea"/>
                <a:cs typeface="+mn-cs"/>
              </a:rPr>
              <a:t>(5 TDPs for 48-bits Preamble)</a:t>
            </a:r>
            <a:endParaRPr kumimoji="0" lang="ko-KR" altLang="en-US" sz="1600" b="1"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67" name="직사각형 66"/>
          <p:cNvSpPr/>
          <p:nvPr/>
        </p:nvSpPr>
        <p:spPr bwMode="auto">
          <a:xfrm>
            <a:off x="1085741" y="4288310"/>
            <a:ext cx="2254867" cy="333077"/>
          </a:xfrm>
          <a:prstGeom prst="rect">
            <a:avLst/>
          </a:prstGeom>
          <a:solidFill>
            <a:schemeClr val="tx2">
              <a:lumMod val="50000"/>
              <a:lumOff val="5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ko-KR" sz="1800" b="0" i="0" u="none" strike="noStrike" kern="1200" cap="none" spc="0" normalizeH="0" baseline="0" noProof="0" dirty="0" smtClean="0">
                <a:ln>
                  <a:noFill/>
                </a:ln>
                <a:solidFill>
                  <a:srgbClr val="FFFF00"/>
                </a:solidFill>
                <a:effectLst/>
                <a:uLnTx/>
                <a:uFillTx/>
                <a:latin typeface="Times New Roman" pitchFamily="18" charset="0"/>
                <a:ea typeface="+mn-ea"/>
                <a:cs typeface="+mn-cs"/>
              </a:rPr>
              <a:t>48-bits Preamble</a:t>
            </a:r>
            <a:endParaRPr kumimoji="0" lang="ko-KR" altLang="en-US" sz="1800" b="0" i="0" u="none" strike="noStrike" kern="1200" cap="none" spc="0" normalizeH="0" baseline="0" noProof="0" dirty="0" smtClean="0">
              <a:ln>
                <a:noFill/>
              </a:ln>
              <a:solidFill>
                <a:srgbClr val="FFFF00"/>
              </a:solidFill>
              <a:effectLst/>
              <a:uLnTx/>
              <a:uFillTx/>
              <a:latin typeface="Times New Roman" pitchFamily="18" charset="0"/>
              <a:ea typeface="+mn-ea"/>
              <a:cs typeface="+mn-cs"/>
            </a:endParaRPr>
          </a:p>
        </p:txBody>
      </p:sp>
      <p:sp>
        <p:nvSpPr>
          <p:cNvPr id="56" name="직사각형 55"/>
          <p:cNvSpPr/>
          <p:nvPr/>
        </p:nvSpPr>
        <p:spPr bwMode="auto">
          <a:xfrm>
            <a:off x="3582856" y="2338287"/>
            <a:ext cx="629360" cy="288032"/>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ko-KR" sz="1400" b="0" i="0" u="none" strike="noStrike" kern="1200" cap="none" spc="0" normalizeH="0" baseline="0" noProof="0" dirty="0" smtClean="0">
                <a:ln>
                  <a:noFill/>
                </a:ln>
                <a:solidFill>
                  <a:srgbClr val="000000"/>
                </a:solidFill>
                <a:effectLst/>
                <a:uLnTx/>
                <a:uFillTx/>
                <a:latin typeface="Times New Roman"/>
                <a:ea typeface="+mn-ea"/>
                <a:cs typeface="+mn-cs"/>
              </a:rPr>
              <a:t>P1</a:t>
            </a:r>
            <a:endParaRPr kumimoji="0" lang="ko-KR" altLang="en-US" sz="1400" b="0" i="0" u="none" strike="noStrike" kern="1200" cap="none" spc="0" normalizeH="0" baseline="0" noProof="0" dirty="0" smtClean="0">
              <a:ln>
                <a:noFill/>
              </a:ln>
              <a:solidFill>
                <a:srgbClr val="000000"/>
              </a:solidFill>
              <a:effectLst/>
              <a:uLnTx/>
              <a:uFillTx/>
              <a:latin typeface="Times New Roman"/>
              <a:ea typeface="+mn-ea"/>
              <a:cs typeface="+mn-cs"/>
            </a:endParaRPr>
          </a:p>
        </p:txBody>
      </p:sp>
      <p:sp>
        <p:nvSpPr>
          <p:cNvPr id="57" name="직사각형 56"/>
          <p:cNvSpPr/>
          <p:nvPr/>
        </p:nvSpPr>
        <p:spPr bwMode="auto">
          <a:xfrm>
            <a:off x="4212218" y="2338287"/>
            <a:ext cx="1512168" cy="288032"/>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ko-KR" sz="1400" b="0" i="0" u="none" strike="noStrike" kern="1200" cap="none" spc="0" normalizeH="0" baseline="0" noProof="0" dirty="0">
                <a:ln>
                  <a:noFill/>
                </a:ln>
                <a:solidFill>
                  <a:srgbClr val="000000"/>
                </a:solidFill>
                <a:effectLst/>
                <a:uLnTx/>
                <a:uFillTx/>
                <a:latin typeface="Times New Roman"/>
                <a:ea typeface="+mn-ea"/>
                <a:cs typeface="+mn-cs"/>
              </a:rPr>
              <a:t>1 0 </a:t>
            </a:r>
            <a:r>
              <a:rPr kumimoji="0" lang="en-US" altLang="ko-KR" sz="1400" b="0" i="0" u="none" strike="noStrike" kern="1200" cap="none" spc="0" normalizeH="0" baseline="0" noProof="0" dirty="0" smtClean="0">
                <a:ln>
                  <a:noFill/>
                </a:ln>
                <a:solidFill>
                  <a:srgbClr val="000000"/>
                </a:solidFill>
                <a:effectLst/>
                <a:uLnTx/>
                <a:uFillTx/>
                <a:latin typeface="Times New Roman"/>
                <a:ea typeface="+mn-ea"/>
                <a:cs typeface="+mn-cs"/>
              </a:rPr>
              <a:t>0 1 0 1 1  0</a:t>
            </a:r>
            <a:endParaRPr kumimoji="0" lang="ko-KR" altLang="en-US" sz="1400" b="0" i="0" u="none" strike="noStrike" kern="1200" cap="none" spc="0" normalizeH="0" baseline="0" noProof="0" dirty="0" smtClean="0">
              <a:ln>
                <a:noFill/>
              </a:ln>
              <a:solidFill>
                <a:srgbClr val="000000"/>
              </a:solidFill>
              <a:effectLst/>
              <a:uLnTx/>
              <a:uFillTx/>
              <a:latin typeface="Times New Roman"/>
              <a:ea typeface="+mn-ea"/>
              <a:cs typeface="+mn-cs"/>
            </a:endParaRPr>
          </a:p>
        </p:txBody>
      </p:sp>
      <p:sp>
        <p:nvSpPr>
          <p:cNvPr id="58" name="직사각형 57"/>
          <p:cNvSpPr/>
          <p:nvPr/>
        </p:nvSpPr>
        <p:spPr bwMode="auto">
          <a:xfrm>
            <a:off x="3582856" y="2626319"/>
            <a:ext cx="629360" cy="288032"/>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ko-KR" sz="1400" b="0" i="0" u="none" strike="noStrike" kern="1200" cap="none" spc="0" normalizeH="0" baseline="0" noProof="0" dirty="0" smtClean="0">
                <a:ln>
                  <a:noFill/>
                </a:ln>
                <a:solidFill>
                  <a:srgbClr val="000000"/>
                </a:solidFill>
                <a:effectLst/>
                <a:uLnTx/>
                <a:uFillTx/>
                <a:latin typeface="Times New Roman"/>
                <a:ea typeface="+mn-ea"/>
                <a:cs typeface="+mn-cs"/>
              </a:rPr>
              <a:t>P2</a:t>
            </a:r>
            <a:endParaRPr kumimoji="0" lang="ko-KR" altLang="en-US" sz="1400" b="0" i="0" u="none" strike="noStrike" kern="1200" cap="none" spc="0" normalizeH="0" baseline="0" noProof="0" dirty="0" smtClean="0">
              <a:ln>
                <a:noFill/>
              </a:ln>
              <a:solidFill>
                <a:srgbClr val="000000"/>
              </a:solidFill>
              <a:effectLst/>
              <a:uLnTx/>
              <a:uFillTx/>
              <a:latin typeface="Times New Roman"/>
              <a:ea typeface="+mn-ea"/>
              <a:cs typeface="+mn-cs"/>
            </a:endParaRPr>
          </a:p>
        </p:txBody>
      </p:sp>
      <p:sp>
        <p:nvSpPr>
          <p:cNvPr id="60" name="직사각형 59"/>
          <p:cNvSpPr/>
          <p:nvPr/>
        </p:nvSpPr>
        <p:spPr bwMode="auto">
          <a:xfrm>
            <a:off x="4212218" y="2626319"/>
            <a:ext cx="1512168" cy="288032"/>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ko-KR" sz="1400" b="0" i="0" u="none" strike="noStrike" kern="1200" cap="none" spc="0" normalizeH="0" baseline="0" noProof="0" dirty="0">
                <a:ln>
                  <a:noFill/>
                </a:ln>
                <a:solidFill>
                  <a:srgbClr val="000000"/>
                </a:solidFill>
                <a:effectLst/>
                <a:uLnTx/>
                <a:uFillTx/>
                <a:latin typeface="Times New Roman"/>
                <a:ea typeface="+mn-ea"/>
                <a:cs typeface="+mn-cs"/>
              </a:rPr>
              <a:t>1 </a:t>
            </a:r>
            <a:r>
              <a:rPr kumimoji="0" lang="en-US" altLang="ko-KR" sz="1400" b="0" i="0" u="none" strike="noStrike" kern="1200" cap="none" spc="0" normalizeH="0" baseline="0" noProof="0" dirty="0" smtClean="0">
                <a:ln>
                  <a:noFill/>
                </a:ln>
                <a:solidFill>
                  <a:srgbClr val="000000"/>
                </a:solidFill>
                <a:effectLst/>
                <a:uLnTx/>
                <a:uFillTx/>
                <a:latin typeface="Times New Roman"/>
                <a:ea typeface="+mn-ea"/>
                <a:cs typeface="+mn-cs"/>
              </a:rPr>
              <a:t>0 0 1 1 1 0  0</a:t>
            </a:r>
            <a:endParaRPr kumimoji="0" lang="ko-KR" altLang="en-US" sz="1400" b="0" i="0" u="none" strike="noStrike" kern="1200" cap="none" spc="0" normalizeH="0" baseline="0" noProof="0" dirty="0" smtClean="0">
              <a:ln>
                <a:noFill/>
              </a:ln>
              <a:solidFill>
                <a:srgbClr val="000000"/>
              </a:solidFill>
              <a:effectLst/>
              <a:uLnTx/>
              <a:uFillTx/>
              <a:latin typeface="Times New Roman"/>
              <a:ea typeface="+mn-ea"/>
              <a:cs typeface="+mn-cs"/>
            </a:endParaRPr>
          </a:p>
        </p:txBody>
      </p:sp>
      <p:sp>
        <p:nvSpPr>
          <p:cNvPr id="61" name="직사각형 60"/>
          <p:cNvSpPr/>
          <p:nvPr/>
        </p:nvSpPr>
        <p:spPr bwMode="auto">
          <a:xfrm>
            <a:off x="3582856" y="2914351"/>
            <a:ext cx="629360" cy="288032"/>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ko-KR" sz="1400" b="0" i="0" u="none" strike="noStrike" kern="1200" cap="none" spc="0" normalizeH="0" baseline="0" noProof="0" dirty="0" smtClean="0">
                <a:ln>
                  <a:noFill/>
                </a:ln>
                <a:solidFill>
                  <a:srgbClr val="000000"/>
                </a:solidFill>
                <a:effectLst/>
                <a:uLnTx/>
                <a:uFillTx/>
                <a:latin typeface="Times New Roman"/>
                <a:ea typeface="+mn-ea"/>
                <a:cs typeface="+mn-cs"/>
              </a:rPr>
              <a:t>P3</a:t>
            </a:r>
            <a:endParaRPr kumimoji="0" lang="ko-KR" altLang="en-US" sz="1400" b="0" i="0" u="none" strike="noStrike" kern="1200" cap="none" spc="0" normalizeH="0" baseline="0" noProof="0" dirty="0" smtClean="0">
              <a:ln>
                <a:noFill/>
              </a:ln>
              <a:solidFill>
                <a:srgbClr val="000000"/>
              </a:solidFill>
              <a:effectLst/>
              <a:uLnTx/>
              <a:uFillTx/>
              <a:latin typeface="Times New Roman"/>
              <a:ea typeface="+mn-ea"/>
              <a:cs typeface="+mn-cs"/>
            </a:endParaRPr>
          </a:p>
        </p:txBody>
      </p:sp>
      <p:sp>
        <p:nvSpPr>
          <p:cNvPr id="62" name="직사각형 61"/>
          <p:cNvSpPr/>
          <p:nvPr/>
        </p:nvSpPr>
        <p:spPr bwMode="auto">
          <a:xfrm>
            <a:off x="4212218" y="2914351"/>
            <a:ext cx="1512168" cy="288032"/>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ko-KR" sz="1400" b="0" i="0" u="none" strike="noStrike" kern="1200" cap="none" spc="0" normalizeH="0" baseline="0" noProof="0" dirty="0">
                <a:ln>
                  <a:noFill/>
                </a:ln>
                <a:solidFill>
                  <a:srgbClr val="000000"/>
                </a:solidFill>
                <a:effectLst/>
                <a:uLnTx/>
                <a:uFillTx/>
                <a:latin typeface="Times New Roman"/>
                <a:ea typeface="+mn-ea"/>
                <a:cs typeface="+mn-cs"/>
              </a:rPr>
              <a:t>1 </a:t>
            </a:r>
            <a:r>
              <a:rPr kumimoji="0" lang="en-US" altLang="ko-KR" sz="1400" b="0" i="0" u="none" strike="noStrike" kern="1200" cap="none" spc="0" normalizeH="0" baseline="0" noProof="0" dirty="0" smtClean="0">
                <a:ln>
                  <a:noFill/>
                </a:ln>
                <a:solidFill>
                  <a:srgbClr val="000000"/>
                </a:solidFill>
                <a:effectLst/>
                <a:uLnTx/>
                <a:uFillTx/>
                <a:latin typeface="Times New Roman"/>
                <a:ea typeface="+mn-ea"/>
                <a:cs typeface="+mn-cs"/>
              </a:rPr>
              <a:t>1 0 1 1 0 0  0</a:t>
            </a:r>
            <a:endParaRPr kumimoji="0" lang="ko-KR" altLang="en-US" sz="1400" b="0" i="0" u="none" strike="noStrike" kern="1200" cap="none" spc="0" normalizeH="0" baseline="0" noProof="0" dirty="0" smtClean="0">
              <a:ln>
                <a:noFill/>
              </a:ln>
              <a:solidFill>
                <a:srgbClr val="000000"/>
              </a:solidFill>
              <a:effectLst/>
              <a:uLnTx/>
              <a:uFillTx/>
              <a:latin typeface="Times New Roman"/>
              <a:ea typeface="+mn-ea"/>
              <a:cs typeface="+mn-cs"/>
            </a:endParaRPr>
          </a:p>
        </p:txBody>
      </p:sp>
      <p:sp>
        <p:nvSpPr>
          <p:cNvPr id="63" name="직사각형 62"/>
          <p:cNvSpPr/>
          <p:nvPr/>
        </p:nvSpPr>
        <p:spPr bwMode="auto">
          <a:xfrm>
            <a:off x="3582856" y="3202383"/>
            <a:ext cx="629360" cy="288032"/>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ko-KR" sz="1400" b="0" i="0" u="none" strike="noStrike" kern="1200" cap="none" spc="0" normalizeH="0" baseline="0" noProof="0" dirty="0" smtClean="0">
                <a:ln>
                  <a:noFill/>
                </a:ln>
                <a:solidFill>
                  <a:srgbClr val="000000"/>
                </a:solidFill>
                <a:effectLst/>
                <a:uLnTx/>
                <a:uFillTx/>
                <a:latin typeface="Times New Roman"/>
                <a:ea typeface="+mn-ea"/>
                <a:cs typeface="+mn-cs"/>
              </a:rPr>
              <a:t>P4</a:t>
            </a:r>
            <a:endParaRPr kumimoji="0" lang="ko-KR" altLang="en-US" sz="1400" b="0" i="0" u="none" strike="noStrike" kern="1200" cap="none" spc="0" normalizeH="0" baseline="0" noProof="0" dirty="0" smtClean="0">
              <a:ln>
                <a:noFill/>
              </a:ln>
              <a:solidFill>
                <a:srgbClr val="000000"/>
              </a:solidFill>
              <a:effectLst/>
              <a:uLnTx/>
              <a:uFillTx/>
              <a:latin typeface="Times New Roman"/>
              <a:ea typeface="+mn-ea"/>
              <a:cs typeface="+mn-cs"/>
            </a:endParaRPr>
          </a:p>
        </p:txBody>
      </p:sp>
      <p:sp>
        <p:nvSpPr>
          <p:cNvPr id="64" name="직사각형 63"/>
          <p:cNvSpPr/>
          <p:nvPr/>
        </p:nvSpPr>
        <p:spPr bwMode="auto">
          <a:xfrm>
            <a:off x="4212218" y="3202383"/>
            <a:ext cx="1512168" cy="288032"/>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ko-KR" sz="1400" b="0" i="0" u="none" strike="noStrike" kern="1200" cap="none" spc="0" normalizeH="0" baseline="0" noProof="0" dirty="0">
                <a:ln>
                  <a:noFill/>
                </a:ln>
                <a:solidFill>
                  <a:srgbClr val="000000"/>
                </a:solidFill>
                <a:effectLst/>
                <a:uLnTx/>
                <a:uFillTx/>
                <a:latin typeface="Times New Roman"/>
                <a:ea typeface="+mn-ea"/>
                <a:cs typeface="+mn-cs"/>
              </a:rPr>
              <a:t>1 1 1 0 0 0 </a:t>
            </a:r>
            <a:r>
              <a:rPr kumimoji="0" lang="en-US" altLang="ko-KR" sz="1400" b="0" i="0" u="none" strike="noStrike" kern="1200" cap="none" spc="0" normalizeH="0" baseline="0" noProof="0" dirty="0" smtClean="0">
                <a:ln>
                  <a:noFill/>
                </a:ln>
                <a:solidFill>
                  <a:srgbClr val="000000"/>
                </a:solidFill>
                <a:effectLst/>
                <a:uLnTx/>
                <a:uFillTx/>
                <a:latin typeface="Times New Roman"/>
                <a:ea typeface="+mn-ea"/>
                <a:cs typeface="+mn-cs"/>
              </a:rPr>
              <a:t>1  0</a:t>
            </a:r>
            <a:endParaRPr kumimoji="0" lang="ko-KR" altLang="en-US" sz="1400" b="0" i="0" u="none" strike="noStrike" kern="1200" cap="none" spc="0" normalizeH="0" baseline="0" noProof="0" dirty="0" smtClean="0">
              <a:ln>
                <a:noFill/>
              </a:ln>
              <a:solidFill>
                <a:srgbClr val="000000"/>
              </a:solidFill>
              <a:effectLst/>
              <a:uLnTx/>
              <a:uFillTx/>
              <a:latin typeface="Times New Roman"/>
              <a:ea typeface="+mn-ea"/>
              <a:cs typeface="+mn-cs"/>
            </a:endParaRPr>
          </a:p>
        </p:txBody>
      </p:sp>
      <p:sp>
        <p:nvSpPr>
          <p:cNvPr id="68" name="직사각형 67"/>
          <p:cNvSpPr/>
          <p:nvPr/>
        </p:nvSpPr>
        <p:spPr bwMode="auto">
          <a:xfrm>
            <a:off x="3582856" y="3490414"/>
            <a:ext cx="629360" cy="288032"/>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ko-KR" sz="1400" b="0" i="0" u="none" strike="noStrike" kern="1200" cap="none" spc="0" normalizeH="0" baseline="0" noProof="0" dirty="0" smtClean="0">
                <a:ln>
                  <a:noFill/>
                </a:ln>
                <a:solidFill>
                  <a:srgbClr val="000000"/>
                </a:solidFill>
                <a:effectLst/>
                <a:uLnTx/>
                <a:uFillTx/>
                <a:latin typeface="Times New Roman"/>
                <a:ea typeface="+mn-ea"/>
                <a:cs typeface="+mn-cs"/>
              </a:rPr>
              <a:t>P5</a:t>
            </a:r>
            <a:endParaRPr kumimoji="0" lang="ko-KR" altLang="en-US" sz="1400" b="0" i="0" u="none" strike="noStrike" kern="1200" cap="none" spc="0" normalizeH="0" baseline="0" noProof="0" dirty="0" smtClean="0">
              <a:ln>
                <a:noFill/>
              </a:ln>
              <a:solidFill>
                <a:srgbClr val="000000"/>
              </a:solidFill>
              <a:effectLst/>
              <a:uLnTx/>
              <a:uFillTx/>
              <a:latin typeface="Times New Roman"/>
              <a:ea typeface="+mn-ea"/>
              <a:cs typeface="+mn-cs"/>
            </a:endParaRPr>
          </a:p>
        </p:txBody>
      </p:sp>
      <p:sp>
        <p:nvSpPr>
          <p:cNvPr id="69" name="직사각형 68"/>
          <p:cNvSpPr/>
          <p:nvPr/>
        </p:nvSpPr>
        <p:spPr bwMode="auto">
          <a:xfrm>
            <a:off x="4212218" y="3490414"/>
            <a:ext cx="1512168" cy="288032"/>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ko-KR" sz="1400" b="0" i="0" u="none" strike="noStrike" kern="1200" cap="none" spc="0" normalizeH="0" baseline="0" noProof="0" dirty="0">
                <a:ln>
                  <a:noFill/>
                </a:ln>
                <a:solidFill>
                  <a:srgbClr val="000000"/>
                </a:solidFill>
                <a:effectLst/>
                <a:uLnTx/>
                <a:uFillTx/>
                <a:latin typeface="Times New Roman" pitchFamily="18" charset="0"/>
                <a:ea typeface="+mn-ea"/>
                <a:cs typeface="+mn-cs"/>
              </a:rPr>
              <a:t>1 0 </a:t>
            </a:r>
            <a:r>
              <a:rPr kumimoji="0" lang="en-US" altLang="ko-KR" sz="1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1 0 1 1 0  0</a:t>
            </a:r>
            <a:endParaRPr kumimoji="0" lang="ko-KR" altLang="en-US" sz="14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6" name="직사각형 5"/>
          <p:cNvSpPr/>
          <p:nvPr/>
        </p:nvSpPr>
        <p:spPr bwMode="auto">
          <a:xfrm>
            <a:off x="4398873" y="2372519"/>
            <a:ext cx="953522" cy="525020"/>
          </a:xfrm>
          <a:prstGeom prst="rect">
            <a:avLst/>
          </a:prstGeom>
          <a:noFill/>
          <a:ln w="254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200" b="0" i="0" u="none" strike="noStrike" kern="1200" cap="none" spc="0" normalizeH="0" baseline="0" noProof="0" smtClean="0">
              <a:ln>
                <a:noFill/>
              </a:ln>
              <a:solidFill>
                <a:srgbClr val="000000"/>
              </a:solidFill>
              <a:effectLst/>
              <a:uLnTx/>
              <a:uFillTx/>
              <a:latin typeface="Times New Roman" pitchFamily="18" charset="0"/>
              <a:ea typeface="+mn-ea"/>
              <a:cs typeface="+mn-cs"/>
            </a:endParaRPr>
          </a:p>
        </p:txBody>
      </p:sp>
      <p:sp>
        <p:nvSpPr>
          <p:cNvPr id="59" name="직사각형 58"/>
          <p:cNvSpPr/>
          <p:nvPr/>
        </p:nvSpPr>
        <p:spPr bwMode="auto">
          <a:xfrm>
            <a:off x="4398873" y="2960063"/>
            <a:ext cx="953522" cy="803831"/>
          </a:xfrm>
          <a:prstGeom prst="rect">
            <a:avLst/>
          </a:prstGeom>
          <a:noFill/>
          <a:ln w="254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200" b="0" i="0" u="none" strike="noStrike" kern="1200" cap="none" spc="0" normalizeH="0" baseline="0" noProof="0" smtClean="0">
              <a:ln>
                <a:noFill/>
              </a:ln>
              <a:solidFill>
                <a:srgbClr val="000000"/>
              </a:solidFill>
              <a:effectLst/>
              <a:uLnTx/>
              <a:uFillTx/>
              <a:latin typeface="Times New Roman" pitchFamily="18" charset="0"/>
              <a:ea typeface="+mn-ea"/>
              <a:cs typeface="+mn-cs"/>
            </a:endParaRPr>
          </a:p>
        </p:txBody>
      </p:sp>
      <p:sp>
        <p:nvSpPr>
          <p:cNvPr id="7" name="직사각형 6"/>
          <p:cNvSpPr/>
          <p:nvPr/>
        </p:nvSpPr>
        <p:spPr bwMode="auto">
          <a:xfrm>
            <a:off x="735174" y="2409255"/>
            <a:ext cx="2625452" cy="452239"/>
          </a:xfrm>
          <a:prstGeom prst="rect">
            <a:avLst/>
          </a:prstGeom>
          <a:noFill/>
          <a:ln w="19050" cap="flat" cmpd="sng" algn="ctr">
            <a:solidFill>
              <a:srgbClr val="FF0000"/>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ko-KR" sz="1600" b="0" i="0" u="none" strike="noStrike" kern="1200" cap="none" spc="0" normalizeH="0" baseline="0" noProof="0" dirty="0" smtClean="0">
                <a:ln>
                  <a:noFill/>
                </a:ln>
                <a:solidFill>
                  <a:srgbClr val="000000"/>
                </a:solidFill>
                <a:effectLst/>
                <a:uLnTx/>
                <a:uFillTx/>
                <a:latin typeface="Times New Roman" pitchFamily="18" charset="0"/>
                <a:ea typeface="+mn-ea"/>
                <a:cs typeface="+mn-cs"/>
              </a:rPr>
              <a:t>7-bits PN Sequences</a:t>
            </a:r>
            <a:endParaRPr kumimoji="0" lang="ko-KR" altLang="en-US" sz="1600" b="0" i="0" u="none" strike="noStrike" kern="1200" cap="none" spc="0" normalizeH="0" baseline="0" noProof="0" dirty="0" smtClean="0">
              <a:ln>
                <a:noFill/>
              </a:ln>
              <a:solidFill>
                <a:srgbClr val="000000"/>
              </a:solidFill>
              <a:effectLst/>
              <a:uLnTx/>
              <a:uFillTx/>
              <a:latin typeface="Times New Roman" pitchFamily="18" charset="0"/>
              <a:ea typeface="+mn-ea"/>
              <a:cs typeface="+mn-cs"/>
            </a:endParaRPr>
          </a:p>
        </p:txBody>
      </p:sp>
      <p:sp>
        <p:nvSpPr>
          <p:cNvPr id="65" name="직사각형 64"/>
          <p:cNvSpPr/>
          <p:nvPr/>
        </p:nvSpPr>
        <p:spPr bwMode="auto">
          <a:xfrm>
            <a:off x="735174" y="2976263"/>
            <a:ext cx="2625452" cy="802183"/>
          </a:xfrm>
          <a:prstGeom prst="rect">
            <a:avLst/>
          </a:prstGeom>
          <a:noFill/>
          <a:ln w="19050" cap="flat" cmpd="sng" algn="ctr">
            <a:solidFill>
              <a:srgbClr val="FF0000"/>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ko-KR" sz="1600" b="0" i="0" u="none" strike="noStrike" kern="1200" cap="none" spc="0" normalizeH="0" baseline="0" noProof="0" dirty="0" smtClean="0">
                <a:ln>
                  <a:noFill/>
                </a:ln>
                <a:solidFill>
                  <a:srgbClr val="000000"/>
                </a:solidFill>
                <a:effectLst/>
                <a:uLnTx/>
                <a:uFillTx/>
                <a:latin typeface="Times New Roman" pitchFamily="18" charset="0"/>
                <a:ea typeface="+mn-ea"/>
                <a:cs typeface="+mn-cs"/>
              </a:rPr>
              <a:t>7-bits Gold Sequences extracted from PN Sequences</a:t>
            </a:r>
            <a:endParaRPr kumimoji="0" lang="ko-KR" altLang="en-US" sz="1600" b="0" i="0" u="none" strike="noStrike" kern="1200" cap="none" spc="0" normalizeH="0" baseline="0" noProof="0" dirty="0" smtClean="0">
              <a:ln>
                <a:noFill/>
              </a:ln>
              <a:solidFill>
                <a:srgbClr val="000000"/>
              </a:solidFill>
              <a:effectLst/>
              <a:uLnTx/>
              <a:uFillTx/>
              <a:latin typeface="Times New Roman" pitchFamily="18" charset="0"/>
              <a:ea typeface="+mn-ea"/>
              <a:cs typeface="+mn-cs"/>
            </a:endParaRPr>
          </a:p>
        </p:txBody>
      </p:sp>
      <p:sp>
        <p:nvSpPr>
          <p:cNvPr id="70" name="직사각형 69"/>
          <p:cNvSpPr/>
          <p:nvPr/>
        </p:nvSpPr>
        <p:spPr bwMode="auto">
          <a:xfrm>
            <a:off x="5369813" y="2368812"/>
            <a:ext cx="195364" cy="1395081"/>
          </a:xfrm>
          <a:prstGeom prst="rect">
            <a:avLst/>
          </a:prstGeom>
          <a:noFill/>
          <a:ln w="25400" cap="flat" cmpd="sng" algn="ctr">
            <a:solidFill>
              <a:srgbClr val="0000F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200" b="0" i="0" u="none" strike="noStrike" kern="1200" cap="none" spc="0" normalizeH="0" baseline="0" noProof="0" smtClean="0">
              <a:ln>
                <a:noFill/>
              </a:ln>
              <a:solidFill>
                <a:srgbClr val="000000"/>
              </a:solidFill>
              <a:effectLst/>
              <a:uLnTx/>
              <a:uFillTx/>
              <a:latin typeface="Times New Roman" pitchFamily="18" charset="0"/>
              <a:ea typeface="+mn-ea"/>
              <a:cs typeface="+mn-cs"/>
            </a:endParaRPr>
          </a:p>
        </p:txBody>
      </p:sp>
      <p:sp>
        <p:nvSpPr>
          <p:cNvPr id="71" name="직사각형 70"/>
          <p:cNvSpPr/>
          <p:nvPr/>
        </p:nvSpPr>
        <p:spPr bwMode="auto">
          <a:xfrm>
            <a:off x="6037312" y="2832838"/>
            <a:ext cx="2114686" cy="467027"/>
          </a:xfrm>
          <a:prstGeom prst="rect">
            <a:avLst/>
          </a:prstGeom>
          <a:noFill/>
          <a:ln w="19050" cap="flat" cmpd="sng" algn="ctr">
            <a:solidFill>
              <a:srgbClr val="0000FF"/>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ko-KR" sz="1600" b="0" i="0" u="none" strike="noStrike" kern="1200" cap="none" spc="0" normalizeH="0" baseline="0" noProof="0" dirty="0" smtClean="0">
                <a:ln>
                  <a:noFill/>
                </a:ln>
                <a:solidFill>
                  <a:srgbClr val="000000"/>
                </a:solidFill>
                <a:effectLst/>
                <a:uLnTx/>
                <a:uFillTx/>
                <a:latin typeface="Times New Roman" pitchFamily="18" charset="0"/>
                <a:ea typeface="+mn-ea"/>
                <a:cs typeface="+mn-cs"/>
              </a:rPr>
              <a:t>1-bit for balancing</a:t>
            </a:r>
            <a:endParaRPr kumimoji="0" lang="ko-KR" altLang="en-US" sz="1600" b="0" i="0" u="none" strike="noStrike" kern="1200" cap="none" spc="0" normalizeH="0" baseline="0" noProof="0" dirty="0" smtClean="0">
              <a:ln>
                <a:noFill/>
              </a:ln>
              <a:solidFill>
                <a:srgbClr val="000000"/>
              </a:solidFill>
              <a:effectLst/>
              <a:uLnTx/>
              <a:uFillTx/>
              <a:latin typeface="Times New Roman" pitchFamily="18" charset="0"/>
              <a:ea typeface="+mn-ea"/>
              <a:cs typeface="+mn-cs"/>
            </a:endParaRPr>
          </a:p>
        </p:txBody>
      </p:sp>
      <p:cxnSp>
        <p:nvCxnSpPr>
          <p:cNvPr id="10" name="직선 화살표 연결선 9"/>
          <p:cNvCxnSpPr>
            <a:stCxn id="70" idx="3"/>
            <a:endCxn id="71" idx="1"/>
          </p:cNvCxnSpPr>
          <p:nvPr/>
        </p:nvCxnSpPr>
        <p:spPr bwMode="auto">
          <a:xfrm flipV="1">
            <a:off x="5565177" y="3066352"/>
            <a:ext cx="472135" cy="1"/>
          </a:xfrm>
          <a:prstGeom prst="straightConnector1">
            <a:avLst/>
          </a:prstGeom>
          <a:solidFill>
            <a:schemeClr val="accent1"/>
          </a:solidFill>
          <a:ln w="19050" cap="flat" cmpd="sng" algn="ctr">
            <a:solidFill>
              <a:srgbClr val="0000FF"/>
            </a:solidFill>
            <a:prstDash val="solid"/>
            <a:round/>
            <a:headEnd type="none" w="sm" len="sm"/>
            <a:tailEnd type="stealth" w="lg" len="lg"/>
          </a:ln>
          <a:effectLst/>
        </p:spPr>
      </p:cxnSp>
      <p:cxnSp>
        <p:nvCxnSpPr>
          <p:cNvPr id="73" name="직선 화살표 연결선 72"/>
          <p:cNvCxnSpPr>
            <a:stCxn id="6" idx="1"/>
            <a:endCxn id="7" idx="3"/>
          </p:cNvCxnSpPr>
          <p:nvPr/>
        </p:nvCxnSpPr>
        <p:spPr bwMode="auto">
          <a:xfrm flipH="1">
            <a:off x="3360626" y="2635029"/>
            <a:ext cx="1038247" cy="346"/>
          </a:xfrm>
          <a:prstGeom prst="straightConnector1">
            <a:avLst/>
          </a:prstGeom>
          <a:solidFill>
            <a:schemeClr val="accent1"/>
          </a:solidFill>
          <a:ln w="19050" cap="flat" cmpd="sng" algn="ctr">
            <a:solidFill>
              <a:srgbClr val="FF0000"/>
            </a:solidFill>
            <a:prstDash val="solid"/>
            <a:round/>
            <a:headEnd type="none" w="sm" len="sm"/>
            <a:tailEnd type="stealth" w="lg" len="lg"/>
          </a:ln>
          <a:effectLst/>
        </p:spPr>
      </p:cxnSp>
      <p:cxnSp>
        <p:nvCxnSpPr>
          <p:cNvPr id="74" name="직선 화살표 연결선 73"/>
          <p:cNvCxnSpPr/>
          <p:nvPr/>
        </p:nvCxnSpPr>
        <p:spPr bwMode="auto">
          <a:xfrm flipH="1">
            <a:off x="3360626" y="3207233"/>
            <a:ext cx="1038247" cy="346"/>
          </a:xfrm>
          <a:prstGeom prst="straightConnector1">
            <a:avLst/>
          </a:prstGeom>
          <a:solidFill>
            <a:schemeClr val="accent1"/>
          </a:solidFill>
          <a:ln w="19050" cap="flat" cmpd="sng" algn="ctr">
            <a:solidFill>
              <a:srgbClr val="FF0000"/>
            </a:solidFill>
            <a:prstDash val="solid"/>
            <a:round/>
            <a:headEnd type="none" w="sm" len="sm"/>
            <a:tailEnd type="stealth" w="lg" len="lg"/>
          </a:ln>
          <a:effectLst/>
        </p:spPr>
      </p:cxnSp>
      <p:sp>
        <p:nvSpPr>
          <p:cNvPr id="75" name="직사각형 74"/>
          <p:cNvSpPr/>
          <p:nvPr/>
        </p:nvSpPr>
        <p:spPr bwMode="auto">
          <a:xfrm>
            <a:off x="3526681" y="4265499"/>
            <a:ext cx="619865" cy="357369"/>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ko-KR" sz="1400" b="0" i="0" u="none" strike="noStrike" kern="1200" cap="none" spc="0" normalizeH="0" baseline="0" noProof="0" dirty="0" smtClean="0">
                <a:ln>
                  <a:noFill/>
                </a:ln>
                <a:solidFill>
                  <a:srgbClr val="000000"/>
                </a:solidFill>
                <a:effectLst/>
                <a:uLnTx/>
                <a:uFillTx/>
                <a:latin typeface="Times New Roman"/>
                <a:ea typeface="+mn-ea"/>
                <a:cs typeface="+mn-cs"/>
              </a:rPr>
              <a:t>TDP</a:t>
            </a:r>
            <a:endParaRPr kumimoji="0" lang="ko-KR" altLang="en-US" sz="1400" b="0" i="0" u="none" strike="noStrike" kern="1200" cap="none" spc="0" normalizeH="0" baseline="0" noProof="0" dirty="0" smtClean="0">
              <a:ln>
                <a:noFill/>
              </a:ln>
              <a:solidFill>
                <a:srgbClr val="000000"/>
              </a:solidFill>
              <a:effectLst/>
              <a:uLnTx/>
              <a:uFillTx/>
              <a:latin typeface="Times New Roman"/>
              <a:ea typeface="+mn-ea"/>
              <a:cs typeface="+mn-cs"/>
            </a:endParaRPr>
          </a:p>
        </p:txBody>
      </p:sp>
      <p:sp>
        <p:nvSpPr>
          <p:cNvPr id="76" name="직사각형 75"/>
          <p:cNvSpPr/>
          <p:nvPr/>
        </p:nvSpPr>
        <p:spPr bwMode="auto">
          <a:xfrm>
            <a:off x="4146546" y="4264685"/>
            <a:ext cx="619865" cy="357369"/>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ko-KR" sz="1400" b="0" i="0" u="none" strike="noStrike" kern="1200" cap="none" spc="0" normalizeH="0" baseline="0" noProof="0" dirty="0" smtClean="0">
                <a:ln>
                  <a:noFill/>
                </a:ln>
                <a:solidFill>
                  <a:srgbClr val="000000"/>
                </a:solidFill>
                <a:effectLst/>
                <a:uLnTx/>
                <a:uFillTx/>
                <a:latin typeface="Times New Roman"/>
                <a:ea typeface="+mn-ea"/>
                <a:cs typeface="+mn-cs"/>
              </a:rPr>
              <a:t>TDP</a:t>
            </a:r>
            <a:endParaRPr kumimoji="0" lang="ko-KR" altLang="en-US" sz="1400" b="0" i="0" u="none" strike="noStrike" kern="1200" cap="none" spc="0" normalizeH="0" baseline="0" noProof="0" dirty="0" smtClean="0">
              <a:ln>
                <a:noFill/>
              </a:ln>
              <a:solidFill>
                <a:srgbClr val="000000"/>
              </a:solidFill>
              <a:effectLst/>
              <a:uLnTx/>
              <a:uFillTx/>
              <a:latin typeface="Times New Roman"/>
              <a:ea typeface="+mn-ea"/>
              <a:cs typeface="+mn-cs"/>
            </a:endParaRPr>
          </a:p>
        </p:txBody>
      </p:sp>
      <p:sp>
        <p:nvSpPr>
          <p:cNvPr id="88" name="직사각형 87"/>
          <p:cNvSpPr/>
          <p:nvPr/>
        </p:nvSpPr>
        <p:spPr bwMode="auto">
          <a:xfrm>
            <a:off x="4766411" y="4264182"/>
            <a:ext cx="619865" cy="362561"/>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ko-KR" sz="1400" b="0" i="0" u="none" strike="noStrike" kern="1200" cap="none" spc="0" normalizeH="0" baseline="0" noProof="0" dirty="0" smtClean="0">
                <a:ln>
                  <a:noFill/>
                </a:ln>
                <a:solidFill>
                  <a:srgbClr val="000000"/>
                </a:solidFill>
                <a:effectLst/>
                <a:uLnTx/>
                <a:uFillTx/>
                <a:latin typeface="Times New Roman"/>
                <a:ea typeface="+mn-ea"/>
                <a:cs typeface="+mn-cs"/>
              </a:rPr>
              <a:t>~TDP</a:t>
            </a:r>
            <a:endParaRPr kumimoji="0" lang="ko-KR" altLang="en-US" sz="1400" b="0" i="0" u="none" strike="noStrike" kern="1200" cap="none" spc="0" normalizeH="0" baseline="0" noProof="0" dirty="0" smtClean="0">
              <a:ln>
                <a:noFill/>
              </a:ln>
              <a:solidFill>
                <a:srgbClr val="000000"/>
              </a:solidFill>
              <a:effectLst/>
              <a:uLnTx/>
              <a:uFillTx/>
              <a:latin typeface="Times New Roman"/>
              <a:ea typeface="+mn-ea"/>
              <a:cs typeface="+mn-cs"/>
            </a:endParaRPr>
          </a:p>
        </p:txBody>
      </p:sp>
      <p:sp>
        <p:nvSpPr>
          <p:cNvPr id="89" name="직사각형 88"/>
          <p:cNvSpPr/>
          <p:nvPr/>
        </p:nvSpPr>
        <p:spPr bwMode="auto">
          <a:xfrm>
            <a:off x="5386276" y="4268560"/>
            <a:ext cx="619865" cy="357369"/>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ko-KR" sz="1400" b="0" i="0" u="none" strike="noStrike" kern="1200" cap="none" spc="0" normalizeH="0" baseline="0" noProof="0" dirty="0" smtClean="0">
                <a:ln>
                  <a:noFill/>
                </a:ln>
                <a:solidFill>
                  <a:srgbClr val="000000"/>
                </a:solidFill>
                <a:effectLst/>
                <a:uLnTx/>
                <a:uFillTx/>
                <a:latin typeface="Times New Roman"/>
                <a:ea typeface="+mn-ea"/>
                <a:cs typeface="+mn-cs"/>
              </a:rPr>
              <a:t>TDP</a:t>
            </a:r>
            <a:endParaRPr kumimoji="0" lang="ko-KR" altLang="en-US" sz="1400" b="0" i="0" u="none" strike="noStrike" kern="1200" cap="none" spc="0" normalizeH="0" baseline="0" noProof="0" dirty="0" smtClean="0">
              <a:ln>
                <a:noFill/>
              </a:ln>
              <a:solidFill>
                <a:srgbClr val="000000"/>
              </a:solidFill>
              <a:effectLst/>
              <a:uLnTx/>
              <a:uFillTx/>
              <a:latin typeface="Times New Roman"/>
              <a:ea typeface="+mn-ea"/>
              <a:cs typeface="+mn-cs"/>
            </a:endParaRPr>
          </a:p>
        </p:txBody>
      </p:sp>
      <p:sp>
        <p:nvSpPr>
          <p:cNvPr id="90" name="직사각형 89"/>
          <p:cNvSpPr/>
          <p:nvPr/>
        </p:nvSpPr>
        <p:spPr bwMode="auto">
          <a:xfrm>
            <a:off x="6006141" y="4263920"/>
            <a:ext cx="619865" cy="366387"/>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ko-KR" sz="1400" b="0" i="0" u="none" strike="noStrike" kern="1200" cap="none" spc="0" normalizeH="0" baseline="0" noProof="0" dirty="0" smtClean="0">
                <a:ln>
                  <a:noFill/>
                </a:ln>
                <a:solidFill>
                  <a:srgbClr val="000000"/>
                </a:solidFill>
                <a:effectLst/>
                <a:uLnTx/>
                <a:uFillTx/>
                <a:latin typeface="Times New Roman"/>
                <a:ea typeface="+mn-ea"/>
                <a:cs typeface="+mn-cs"/>
              </a:rPr>
              <a:t>~TDP</a:t>
            </a:r>
            <a:endParaRPr kumimoji="0" lang="ko-KR" altLang="en-US" sz="1400" b="0" i="0" u="none" strike="noStrike" kern="1200" cap="none" spc="0" normalizeH="0" baseline="0" noProof="0" dirty="0" smtClean="0">
              <a:ln>
                <a:noFill/>
              </a:ln>
              <a:solidFill>
                <a:srgbClr val="000000"/>
              </a:solidFill>
              <a:effectLst/>
              <a:uLnTx/>
              <a:uFillTx/>
              <a:latin typeface="Times New Roman"/>
              <a:ea typeface="+mn-ea"/>
              <a:cs typeface="+mn-cs"/>
            </a:endParaRPr>
          </a:p>
        </p:txBody>
      </p:sp>
      <p:sp>
        <p:nvSpPr>
          <p:cNvPr id="91" name="직사각형 90"/>
          <p:cNvSpPr/>
          <p:nvPr/>
        </p:nvSpPr>
        <p:spPr bwMode="auto">
          <a:xfrm>
            <a:off x="6626006" y="4263106"/>
            <a:ext cx="619865" cy="363215"/>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ko-KR" sz="1400" b="0" i="0" u="none" strike="noStrike" kern="1200" cap="none" spc="0" normalizeH="0" baseline="0" noProof="0" dirty="0" smtClean="0">
                <a:ln>
                  <a:noFill/>
                </a:ln>
                <a:solidFill>
                  <a:srgbClr val="000000"/>
                </a:solidFill>
                <a:effectLst/>
                <a:uLnTx/>
                <a:uFillTx/>
                <a:latin typeface="Times New Roman"/>
                <a:ea typeface="+mn-ea"/>
                <a:cs typeface="+mn-cs"/>
              </a:rPr>
              <a:t>~TDP</a:t>
            </a:r>
            <a:endParaRPr kumimoji="0" lang="ko-KR" altLang="en-US" sz="1400" b="0" i="0" u="none" strike="noStrike" kern="1200" cap="none" spc="0" normalizeH="0" baseline="0" noProof="0" dirty="0" smtClean="0">
              <a:ln>
                <a:noFill/>
              </a:ln>
              <a:solidFill>
                <a:srgbClr val="000000"/>
              </a:solidFill>
              <a:effectLst/>
              <a:uLnTx/>
              <a:uFillTx/>
              <a:latin typeface="Times New Roman"/>
              <a:ea typeface="+mn-ea"/>
              <a:cs typeface="+mn-cs"/>
            </a:endParaRPr>
          </a:p>
        </p:txBody>
      </p:sp>
      <p:cxnSp>
        <p:nvCxnSpPr>
          <p:cNvPr id="92" name="직선 연결선 91"/>
          <p:cNvCxnSpPr/>
          <p:nvPr/>
        </p:nvCxnSpPr>
        <p:spPr bwMode="auto">
          <a:xfrm>
            <a:off x="3540008" y="4653389"/>
            <a:ext cx="0" cy="283766"/>
          </a:xfrm>
          <a:prstGeom prst="line">
            <a:avLst/>
          </a:prstGeom>
          <a:solidFill>
            <a:schemeClr val="accent1"/>
          </a:solidFill>
          <a:ln w="19050" cap="flat" cmpd="sng" algn="ctr">
            <a:solidFill>
              <a:schemeClr val="tx1"/>
            </a:solidFill>
            <a:prstDash val="solid"/>
            <a:round/>
            <a:headEnd type="none" w="sm" len="sm"/>
            <a:tailEnd type="none" w="sm" len="sm"/>
          </a:ln>
          <a:effectLst/>
        </p:spPr>
      </p:cxnSp>
      <p:cxnSp>
        <p:nvCxnSpPr>
          <p:cNvPr id="93" name="직선 연결선 92"/>
          <p:cNvCxnSpPr/>
          <p:nvPr/>
        </p:nvCxnSpPr>
        <p:spPr bwMode="auto">
          <a:xfrm>
            <a:off x="7246011" y="4653389"/>
            <a:ext cx="0" cy="283766"/>
          </a:xfrm>
          <a:prstGeom prst="line">
            <a:avLst/>
          </a:prstGeom>
          <a:solidFill>
            <a:schemeClr val="accent1"/>
          </a:solidFill>
          <a:ln w="19050" cap="flat" cmpd="sng" algn="ctr">
            <a:solidFill>
              <a:schemeClr val="tx1"/>
            </a:solidFill>
            <a:prstDash val="solid"/>
            <a:round/>
            <a:headEnd type="none" w="sm" len="sm"/>
            <a:tailEnd type="none" w="sm" len="sm"/>
          </a:ln>
          <a:effectLst/>
        </p:spPr>
      </p:cxnSp>
      <p:sp>
        <p:nvSpPr>
          <p:cNvPr id="94" name="TextBox 93"/>
          <p:cNvSpPr txBox="1"/>
          <p:nvPr/>
        </p:nvSpPr>
        <p:spPr>
          <a:xfrm>
            <a:off x="5020940" y="4773361"/>
            <a:ext cx="739305" cy="338554"/>
          </a:xfrm>
          <a:prstGeom prst="rect">
            <a:avLst/>
          </a:prstGeom>
          <a:noFill/>
        </p:spPr>
        <p:txBody>
          <a:bodyPr wrap="none" rtlCol="0">
            <a:spAutoFit/>
          </a:bodyPr>
          <a:ls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ko-KR" sz="1600" b="0" i="0" u="none" strike="noStrike" kern="1200" cap="none" spc="0" normalizeH="0" baseline="0" noProof="0" dirty="0" smtClean="0">
                <a:ln>
                  <a:noFill/>
                </a:ln>
                <a:solidFill>
                  <a:srgbClr val="000000"/>
                </a:solidFill>
                <a:effectLst/>
                <a:uLnTx/>
                <a:uFillTx/>
                <a:latin typeface="Times New Roman" pitchFamily="18" charset="0"/>
                <a:ea typeface="+mn-ea"/>
                <a:cs typeface="+mn-cs"/>
              </a:rPr>
              <a:t>48 bits</a:t>
            </a:r>
            <a:endParaRPr kumimoji="0" lang="ko-KR" altLang="en-US" sz="16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cxnSp>
        <p:nvCxnSpPr>
          <p:cNvPr id="95" name="직선 연결선 94"/>
          <p:cNvCxnSpPr/>
          <p:nvPr/>
        </p:nvCxnSpPr>
        <p:spPr bwMode="auto">
          <a:xfrm>
            <a:off x="3530938" y="4795272"/>
            <a:ext cx="3714933" cy="0"/>
          </a:xfrm>
          <a:prstGeom prst="line">
            <a:avLst/>
          </a:prstGeom>
          <a:solidFill>
            <a:schemeClr val="accent1"/>
          </a:solidFill>
          <a:ln w="12700" cap="flat" cmpd="sng" algn="ctr">
            <a:solidFill>
              <a:schemeClr val="tx1"/>
            </a:solidFill>
            <a:prstDash val="solid"/>
            <a:round/>
            <a:headEnd type="triangle" w="med" len="med"/>
            <a:tailEnd type="triangle" w="med" len="med"/>
          </a:ln>
          <a:effectLst/>
        </p:spPr>
      </p:cxnSp>
      <p:sp>
        <p:nvSpPr>
          <p:cNvPr id="37" name="TextBox 36"/>
          <p:cNvSpPr txBox="1"/>
          <p:nvPr/>
        </p:nvSpPr>
        <p:spPr>
          <a:xfrm>
            <a:off x="323528" y="5358543"/>
            <a:ext cx="8496943" cy="830997"/>
          </a:xfrm>
          <a:prstGeom prst="rect">
            <a:avLst/>
          </a:prstGeom>
          <a:noFill/>
        </p:spPr>
        <p:txBody>
          <a:bodyPr wrap="square" rtlCol="0">
            <a:spAutoFit/>
          </a:bodyPr>
          <a:lstStyle/>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altLang="ko-KR" sz="1600" b="0" i="0" u="none" strike="noStrike" kern="1200" cap="none" spc="0" normalizeH="0" baseline="0" noProof="0" dirty="0" smtClean="0">
                <a:ln>
                  <a:noFill/>
                </a:ln>
                <a:solidFill>
                  <a:srgbClr val="000000"/>
                </a:solidFill>
                <a:effectLst/>
                <a:uLnTx/>
                <a:uFillTx/>
                <a:latin typeface="Times New Roman" pitchFamily="18" charset="0"/>
                <a:ea typeface="+mn-ea"/>
                <a:cs typeface="+mn-cs"/>
              </a:rPr>
              <a:t>Only 3 Gold sequences in which the difference between the number of 1 and 0 is one were extracted from 7-bits PN sequences</a:t>
            </a:r>
            <a:r>
              <a:rPr kumimoji="0" lang="en-US" altLang="ko-KR" sz="1600" b="0" i="0" u="none" strike="noStrike" kern="1200" cap="none" spc="0" normalizeH="0" baseline="0" noProof="0" dirty="0">
                <a:ln>
                  <a:noFill/>
                </a:ln>
                <a:solidFill>
                  <a:srgbClr val="000000"/>
                </a:solidFill>
                <a:effectLst/>
                <a:uLnTx/>
                <a:uFillTx/>
                <a:latin typeface="Times New Roman" pitchFamily="18" charset="0"/>
                <a:ea typeface="+mn-ea"/>
                <a:cs typeface="+mn-cs"/>
              </a:rPr>
              <a:t>.</a:t>
            </a:r>
            <a:r>
              <a:rPr kumimoji="0" lang="en-US" altLang="ko-KR" sz="16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altLang="ko-KR" sz="1600" b="0" i="0" u="none" strike="noStrike" kern="1200" cap="none" spc="0" normalizeH="0" baseline="0" noProof="0" dirty="0" smtClean="0">
                <a:ln>
                  <a:noFill/>
                </a:ln>
                <a:solidFill>
                  <a:srgbClr val="000000"/>
                </a:solidFill>
                <a:effectLst/>
                <a:uLnTx/>
                <a:uFillTx/>
                <a:latin typeface="Times New Roman" pitchFamily="18" charset="0"/>
                <a:ea typeface="+mn-ea"/>
                <a:cs typeface="+mn-cs"/>
              </a:rPr>
              <a:t>A 1-bit for balancing was appended to each pattern. </a:t>
            </a:r>
          </a:p>
        </p:txBody>
      </p:sp>
      <p:sp>
        <p:nvSpPr>
          <p:cNvPr id="38" name="TextBox 37"/>
          <p:cNvSpPr txBox="1"/>
          <p:nvPr/>
        </p:nvSpPr>
        <p:spPr>
          <a:xfrm>
            <a:off x="7288174" y="4263106"/>
            <a:ext cx="1284326" cy="338554"/>
          </a:xfrm>
          <a:prstGeom prst="rect">
            <a:avLst/>
          </a:prstGeom>
          <a:noFill/>
        </p:spPr>
        <p:txBody>
          <a:bodyPr wrap="none" rtlCol="0">
            <a:spAutoFit/>
          </a:bodyPr>
          <a:ls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ko-KR" sz="1600" b="0" i="0" u="none" strike="noStrike" kern="1200" cap="none" spc="0" normalizeH="0" baseline="0" noProof="0" dirty="0" smtClean="0">
                <a:ln>
                  <a:noFill/>
                </a:ln>
                <a:solidFill>
                  <a:srgbClr val="000000"/>
                </a:solidFill>
                <a:effectLst/>
                <a:uLnTx/>
                <a:uFillTx/>
                <a:latin typeface="Times New Roman" pitchFamily="18" charset="0"/>
                <a:ea typeface="+mn-ea"/>
                <a:cs typeface="+mn-cs"/>
              </a:rPr>
              <a:t>(</a:t>
            </a:r>
            <a:r>
              <a:rPr kumimoji="0" lang="en-US" altLang="ko-KR" sz="1600" b="0" i="0" u="none" strike="noStrike" kern="1200" cap="none" spc="0" normalizeH="0" baseline="0" noProof="0" dirty="0">
                <a:ln>
                  <a:noFill/>
                </a:ln>
                <a:solidFill>
                  <a:srgbClr val="000000"/>
                </a:solidFill>
                <a:effectLst/>
                <a:uLnTx/>
                <a:uFillTx/>
                <a:latin typeface="Times New Roman" pitchFamily="18" charset="0"/>
                <a:ea typeface="+mn-ea"/>
                <a:cs typeface="+mn-cs"/>
                <a:sym typeface="Wingdings" panose="05000000000000000000" pitchFamily="2" charset="2"/>
              </a:rPr>
              <a:t>+ + – + – </a:t>
            </a:r>
            <a:r>
              <a:rPr kumimoji="0" lang="en-US" altLang="ko-KR" sz="1600" b="0" i="0" u="none" strike="noStrike" kern="1200" cap="none" spc="0" normalizeH="0" baseline="0" noProof="0" dirty="0" smtClean="0">
                <a:ln>
                  <a:noFill/>
                </a:ln>
                <a:solidFill>
                  <a:srgbClr val="000000"/>
                </a:solidFill>
                <a:effectLst/>
                <a:uLnTx/>
                <a:uFillTx/>
                <a:latin typeface="Times New Roman" pitchFamily="18" charset="0"/>
                <a:ea typeface="+mn-ea"/>
                <a:cs typeface="+mn-cs"/>
                <a:sym typeface="Wingdings" panose="05000000000000000000" pitchFamily="2" charset="2"/>
              </a:rPr>
              <a:t>–)</a:t>
            </a:r>
            <a:r>
              <a:rPr kumimoji="0" lang="en-US" altLang="ko-KR" sz="16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t>
            </a:r>
            <a:endParaRPr kumimoji="0" lang="ko-KR" altLang="en-US" sz="16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76223917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날짜 개체 틀 1"/>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ko-KR" sz="1400" b="1" i="0" u="none" strike="noStrike" kern="1200" cap="none" spc="0" normalizeH="0" baseline="0" noProof="0" smtClean="0">
                <a:ln>
                  <a:noFill/>
                </a:ln>
                <a:solidFill>
                  <a:srgbClr val="000000"/>
                </a:solidFill>
                <a:effectLst/>
                <a:uLnTx/>
                <a:uFillTx/>
                <a:latin typeface="Times New Roman" pitchFamily="18" charset="0"/>
                <a:ea typeface="宋体" charset="-122"/>
                <a:cs typeface="+mn-cs"/>
              </a:rPr>
              <a:t>July 2018</a:t>
            </a:r>
            <a:endParaRPr kumimoji="0" lang="en-US" altLang="zh-CN" sz="1400" b="1" i="0" u="none" strike="noStrike" kern="1200" cap="none" spc="0" normalizeH="0" baseline="0" noProof="0" dirty="0">
              <a:ln>
                <a:noFill/>
              </a:ln>
              <a:solidFill>
                <a:srgbClr val="000000"/>
              </a:solidFill>
              <a:effectLst/>
              <a:uLnTx/>
              <a:uFillTx/>
              <a:latin typeface="Times New Roman" pitchFamily="18" charset="0"/>
              <a:ea typeface="宋体" charset="-122"/>
              <a:cs typeface="+mn-cs"/>
            </a:endParaRPr>
          </a:p>
        </p:txBody>
      </p:sp>
      <p:sp>
        <p:nvSpPr>
          <p:cNvPr id="3" name="슬라이드 번호 개체 틀 2"/>
          <p:cNvSpPr>
            <a:spLocks noGrp="1"/>
          </p:cNvSpPr>
          <p:nvPr>
            <p:ph type="sldNum" sz="quarter" idx="12"/>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1200" b="0" i="0" u="none" strike="noStrike" kern="1200" cap="none" spc="0" normalizeH="0" baseline="0" noProof="0" smtClean="0">
                <a:ln>
                  <a:noFill/>
                </a:ln>
                <a:solidFill>
                  <a:srgbClr val="000000"/>
                </a:solidFill>
                <a:effectLst/>
                <a:uLnTx/>
                <a:uFillTx/>
                <a:latin typeface="Times New Roman" pitchFamily="18" charset="0"/>
                <a:ea typeface="宋体" charset="-122"/>
                <a:cs typeface="+mn-cs"/>
              </a:rPr>
              <a:t>Slide </a:t>
            </a:r>
            <a:fld id="{76C0EB13-4677-48A4-A691-EDFD86E62D7A}" type="slidenum">
              <a:rPr kumimoji="0" lang="en-US" altLang="zh-CN" sz="1200" b="0" i="0" u="none" strike="noStrike" kern="1200" cap="none" spc="0" normalizeH="0" baseline="0" noProof="0" smtClean="0">
                <a:ln>
                  <a:noFill/>
                </a:ln>
                <a:solidFill>
                  <a:srgbClr val="000000"/>
                </a:solidFill>
                <a:effectLst/>
                <a:uLnTx/>
                <a:uFillTx/>
                <a:latin typeface="Times New Roman" pitchFamily="18" charset="0"/>
                <a:ea typeface="宋体" charset="-122"/>
                <a:cs typeface="+mn-cs"/>
              </a:rPr>
              <a:pPr marL="0" marR="0" lvl="0" indent="0" algn="ctr" defTabSz="914400" rtl="0" eaLnBrk="0" fontAlgn="base" latinLnBrk="0" hangingPunct="0">
                <a:lnSpc>
                  <a:spcPct val="100000"/>
                </a:lnSpc>
                <a:spcBef>
                  <a:spcPct val="0"/>
                </a:spcBef>
                <a:spcAft>
                  <a:spcPct val="0"/>
                </a:spcAft>
                <a:buClrTx/>
                <a:buSzTx/>
                <a:buFontTx/>
                <a:buNone/>
                <a:tabLst/>
                <a:defRPr/>
              </a:pPr>
              <a:t>37</a:t>
            </a:fld>
            <a:endParaRPr kumimoji="0" lang="en-US" altLang="zh-CN" sz="1200" b="0" i="0" u="none" strike="noStrike" kern="1200" cap="none" spc="0" normalizeH="0" baseline="0" noProof="0" dirty="0">
              <a:ln>
                <a:noFill/>
              </a:ln>
              <a:solidFill>
                <a:srgbClr val="000000"/>
              </a:solidFill>
              <a:effectLst/>
              <a:uLnTx/>
              <a:uFillTx/>
              <a:latin typeface="Times New Roman" pitchFamily="18" charset="0"/>
              <a:ea typeface="宋体" charset="-122"/>
              <a:cs typeface="+mn-cs"/>
            </a:endParaRPr>
          </a:p>
        </p:txBody>
      </p:sp>
      <p:sp>
        <p:nvSpPr>
          <p:cNvPr id="4" name="바닥글 개체 틀 3"/>
          <p:cNvSpPr>
            <a:spLocks noGrp="1"/>
          </p:cNvSpPr>
          <p:nvPr>
            <p:ph type="ftr" sz="quarter" idx="3"/>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de-DE" altLang="zh-CN" sz="1200" b="0" i="0" u="none" strike="noStrike" kern="1200" cap="none" spc="0" normalizeH="0" baseline="0" noProof="0" smtClean="0">
                <a:ln>
                  <a:noFill/>
                </a:ln>
                <a:solidFill>
                  <a:srgbClr val="000000"/>
                </a:solidFill>
                <a:effectLst/>
                <a:uLnTx/>
                <a:uFillTx/>
                <a:latin typeface="Times New Roman" pitchFamily="18" charset="0"/>
                <a:ea typeface="宋体" charset="-122"/>
                <a:cs typeface="+mn-cs"/>
              </a:rPr>
              <a:t>HHI and ETRI</a:t>
            </a:r>
            <a:endParaRPr kumimoji="0" lang="en-US" altLang="zh-CN" sz="1200" b="0" i="0" u="none" strike="noStrike" kern="1200" cap="none" spc="0" normalizeH="0" baseline="0" noProof="0" dirty="0">
              <a:ln>
                <a:noFill/>
              </a:ln>
              <a:solidFill>
                <a:srgbClr val="000000"/>
              </a:solidFill>
              <a:effectLst/>
              <a:uLnTx/>
              <a:uFillTx/>
              <a:latin typeface="Times New Roman" pitchFamily="18" charset="0"/>
              <a:ea typeface="宋体" charset="-122"/>
              <a:cs typeface="+mn-cs"/>
            </a:endParaRPr>
          </a:p>
        </p:txBody>
      </p:sp>
      <p:sp>
        <p:nvSpPr>
          <p:cNvPr id="5" name="Rectangle 2"/>
          <p:cNvSpPr txBox="1">
            <a:spLocks noChangeArrowheads="1"/>
          </p:cNvSpPr>
          <p:nvPr/>
        </p:nvSpPr>
        <p:spPr bwMode="auto">
          <a:xfrm>
            <a:off x="0" y="764704"/>
            <a:ext cx="9144000" cy="769391"/>
          </a:xfrm>
          <a:prstGeom prst="rect">
            <a:avLst/>
          </a:prstGeom>
          <a:noFill/>
          <a:ln w="9525">
            <a:noFill/>
            <a:miter lim="800000"/>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ko-KR" sz="2400" b="1" i="0" u="none" strike="noStrike" kern="1200" cap="none" spc="0" normalizeH="0" baseline="0" noProof="0" dirty="0" smtClean="0">
                <a:ln>
                  <a:noFill/>
                </a:ln>
                <a:solidFill>
                  <a:srgbClr val="000000"/>
                </a:solidFill>
                <a:effectLst/>
                <a:uLnTx/>
                <a:uFillTx/>
                <a:latin typeface="Times New Roman" pitchFamily="18" charset="0"/>
                <a:ea typeface="+mn-ea"/>
                <a:cs typeface="Arial" panose="020B0604020202020204" pitchFamily="34" charset="0"/>
              </a:rPr>
              <a:t>Auto &amp; Cross correlations for 48-bits Preambles using 5 TDPs</a:t>
            </a:r>
            <a:endParaRPr kumimoji="0" lang="ko-KR" altLang="en-US" sz="2400" b="1" i="0" u="none" strike="noStrike" kern="1200" cap="none" spc="0" normalizeH="0" baseline="0" noProof="0" dirty="0">
              <a:ln>
                <a:noFill/>
              </a:ln>
              <a:solidFill>
                <a:srgbClr val="000000"/>
              </a:solidFill>
              <a:effectLst/>
              <a:uLnTx/>
              <a:uFillTx/>
              <a:latin typeface="Times New Roman" pitchFamily="18" charset="0"/>
              <a:ea typeface="+mn-ea"/>
              <a:cs typeface="Arial" panose="020B0604020202020204" pitchFamily="34" charset="0"/>
            </a:endParaRPr>
          </a:p>
        </p:txBody>
      </p:sp>
      <p:pic>
        <p:nvPicPr>
          <p:cNvPr id="7" name="그림 6"/>
          <p:cNvPicPr>
            <a:picLocks noChangeAspect="1"/>
          </p:cNvPicPr>
          <p:nvPr/>
        </p:nvPicPr>
        <p:blipFill rotWithShape="1">
          <a:blip r:embed="rId2"/>
          <a:srcRect l="11429" t="5972" r="8902" b="8525"/>
          <a:stretch/>
        </p:blipFill>
        <p:spPr>
          <a:xfrm>
            <a:off x="0" y="1268760"/>
            <a:ext cx="9144000" cy="4927036"/>
          </a:xfrm>
          <a:prstGeom prst="rect">
            <a:avLst/>
          </a:prstGeom>
        </p:spPr>
      </p:pic>
    </p:spTree>
    <p:extLst>
      <p:ext uri="{BB962C8B-B14F-4D97-AF65-F5344CB8AC3E}">
        <p14:creationId xmlns:p14="http://schemas.microsoft.com/office/powerpoint/2010/main" val="353365307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날짜 개체 틀 1"/>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ko-KR" sz="1400" b="1" i="0" u="none" strike="noStrike" kern="1200" cap="none" spc="0" normalizeH="0" baseline="0" noProof="0" smtClean="0">
                <a:ln>
                  <a:noFill/>
                </a:ln>
                <a:solidFill>
                  <a:srgbClr val="000000"/>
                </a:solidFill>
                <a:effectLst/>
                <a:uLnTx/>
                <a:uFillTx/>
                <a:latin typeface="Times New Roman" pitchFamily="18" charset="0"/>
                <a:ea typeface="宋体" charset="-122"/>
                <a:cs typeface="+mn-cs"/>
              </a:rPr>
              <a:t>July 2018</a:t>
            </a:r>
            <a:endParaRPr kumimoji="0" lang="en-US" altLang="zh-CN" sz="1400" b="1" i="0" u="none" strike="noStrike" kern="1200" cap="none" spc="0" normalizeH="0" baseline="0" noProof="0" dirty="0">
              <a:ln>
                <a:noFill/>
              </a:ln>
              <a:solidFill>
                <a:srgbClr val="000000"/>
              </a:solidFill>
              <a:effectLst/>
              <a:uLnTx/>
              <a:uFillTx/>
              <a:latin typeface="Times New Roman" pitchFamily="18" charset="0"/>
              <a:ea typeface="宋体" charset="-122"/>
              <a:cs typeface="+mn-cs"/>
            </a:endParaRPr>
          </a:p>
        </p:txBody>
      </p:sp>
      <p:sp>
        <p:nvSpPr>
          <p:cNvPr id="3" name="슬라이드 번호 개체 틀 2"/>
          <p:cNvSpPr>
            <a:spLocks noGrp="1"/>
          </p:cNvSpPr>
          <p:nvPr>
            <p:ph type="sldNum" sz="quarter" idx="12"/>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1200" b="0" i="0" u="none" strike="noStrike" kern="1200" cap="none" spc="0" normalizeH="0" baseline="0" noProof="0" smtClean="0">
                <a:ln>
                  <a:noFill/>
                </a:ln>
                <a:solidFill>
                  <a:srgbClr val="000000"/>
                </a:solidFill>
                <a:effectLst/>
                <a:uLnTx/>
                <a:uFillTx/>
                <a:latin typeface="Times New Roman" pitchFamily="18" charset="0"/>
                <a:ea typeface="宋体" charset="-122"/>
                <a:cs typeface="+mn-cs"/>
              </a:rPr>
              <a:t>Slide </a:t>
            </a:r>
            <a:fld id="{76C0EB13-4677-48A4-A691-EDFD86E62D7A}" type="slidenum">
              <a:rPr kumimoji="0" lang="en-US" altLang="zh-CN" sz="1200" b="0" i="0" u="none" strike="noStrike" kern="1200" cap="none" spc="0" normalizeH="0" baseline="0" noProof="0" smtClean="0">
                <a:ln>
                  <a:noFill/>
                </a:ln>
                <a:solidFill>
                  <a:srgbClr val="000000"/>
                </a:solidFill>
                <a:effectLst/>
                <a:uLnTx/>
                <a:uFillTx/>
                <a:latin typeface="Times New Roman" pitchFamily="18" charset="0"/>
                <a:ea typeface="宋体" charset="-122"/>
                <a:cs typeface="+mn-cs"/>
              </a:rPr>
              <a:pPr marL="0" marR="0" lvl="0" indent="0" algn="ctr" defTabSz="914400" rtl="0" eaLnBrk="0" fontAlgn="base" latinLnBrk="0" hangingPunct="0">
                <a:lnSpc>
                  <a:spcPct val="100000"/>
                </a:lnSpc>
                <a:spcBef>
                  <a:spcPct val="0"/>
                </a:spcBef>
                <a:spcAft>
                  <a:spcPct val="0"/>
                </a:spcAft>
                <a:buClrTx/>
                <a:buSzTx/>
                <a:buFontTx/>
                <a:buNone/>
                <a:tabLst/>
                <a:defRPr/>
              </a:pPr>
              <a:t>38</a:t>
            </a:fld>
            <a:endParaRPr kumimoji="0" lang="en-US" altLang="zh-CN" sz="1200" b="0" i="0" u="none" strike="noStrike" kern="1200" cap="none" spc="0" normalizeH="0" baseline="0" noProof="0" dirty="0">
              <a:ln>
                <a:noFill/>
              </a:ln>
              <a:solidFill>
                <a:srgbClr val="000000"/>
              </a:solidFill>
              <a:effectLst/>
              <a:uLnTx/>
              <a:uFillTx/>
              <a:latin typeface="Times New Roman" pitchFamily="18" charset="0"/>
              <a:ea typeface="宋体" charset="-122"/>
              <a:cs typeface="+mn-cs"/>
            </a:endParaRPr>
          </a:p>
        </p:txBody>
      </p:sp>
      <p:sp>
        <p:nvSpPr>
          <p:cNvPr id="4" name="바닥글 개체 틀 3"/>
          <p:cNvSpPr>
            <a:spLocks noGrp="1"/>
          </p:cNvSpPr>
          <p:nvPr>
            <p:ph type="ftr" sz="quarter" idx="3"/>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de-DE" altLang="zh-CN" sz="1200" b="0" i="0" u="none" strike="noStrike" kern="1200" cap="none" spc="0" normalizeH="0" baseline="0" noProof="0" smtClean="0">
                <a:ln>
                  <a:noFill/>
                </a:ln>
                <a:solidFill>
                  <a:srgbClr val="000000"/>
                </a:solidFill>
                <a:effectLst/>
                <a:uLnTx/>
                <a:uFillTx/>
                <a:latin typeface="Times New Roman" pitchFamily="18" charset="0"/>
                <a:ea typeface="宋体" charset="-122"/>
                <a:cs typeface="+mn-cs"/>
              </a:rPr>
              <a:t>HHI and ETRI</a:t>
            </a:r>
            <a:endParaRPr kumimoji="0" lang="en-US" altLang="zh-CN" sz="1200" b="0" i="0" u="none" strike="noStrike" kern="1200" cap="none" spc="0" normalizeH="0" baseline="0" noProof="0" dirty="0">
              <a:ln>
                <a:noFill/>
              </a:ln>
              <a:solidFill>
                <a:srgbClr val="000000"/>
              </a:solidFill>
              <a:effectLst/>
              <a:uLnTx/>
              <a:uFillTx/>
              <a:latin typeface="Times New Roman" pitchFamily="18" charset="0"/>
              <a:ea typeface="宋体" charset="-122"/>
              <a:cs typeface="+mn-cs"/>
            </a:endParaRPr>
          </a:p>
        </p:txBody>
      </p:sp>
      <p:sp>
        <p:nvSpPr>
          <p:cNvPr id="34" name="TextBox 21"/>
          <p:cNvSpPr txBox="1"/>
          <p:nvPr/>
        </p:nvSpPr>
        <p:spPr>
          <a:xfrm>
            <a:off x="3101172" y="1402603"/>
            <a:ext cx="2810449" cy="338554"/>
          </a:xfrm>
          <a:prstGeom prst="rect">
            <a:avLst/>
          </a:prstGeom>
          <a:noFill/>
        </p:spPr>
        <p:txBody>
          <a:bodyPr wrap="none" rtlCol="0">
            <a:spAutoFit/>
          </a:bodyPr>
          <a:ls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ko-KR" sz="1600" b="1" i="0" u="none" strike="noStrike" kern="1200" cap="none" spc="0" normalizeH="0" baseline="0" noProof="0" dirty="0" smtClean="0">
                <a:ln>
                  <a:noFill/>
                </a:ln>
                <a:solidFill>
                  <a:srgbClr val="000000"/>
                </a:solidFill>
                <a:effectLst/>
                <a:uLnTx/>
                <a:uFillTx/>
                <a:latin typeface="Times New Roman" pitchFamily="18" charset="0"/>
                <a:ea typeface="+mn-ea"/>
                <a:cs typeface="+mn-cs"/>
              </a:rPr>
              <a:t>(5 TDPs for 48-bits Preamble)</a:t>
            </a:r>
            <a:endParaRPr kumimoji="0" lang="ko-KR" altLang="en-US" sz="1600" b="1"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51" name="직사각형 50"/>
          <p:cNvSpPr/>
          <p:nvPr/>
        </p:nvSpPr>
        <p:spPr bwMode="auto">
          <a:xfrm>
            <a:off x="315456" y="4300109"/>
            <a:ext cx="1572266" cy="357369"/>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ko-KR" sz="1400" b="0" i="0" u="none" strike="noStrike" kern="1200" cap="none" spc="0" normalizeH="0" baseline="0" noProof="0" dirty="0" smtClean="0">
                <a:ln>
                  <a:noFill/>
                </a:ln>
                <a:solidFill>
                  <a:srgbClr val="000000"/>
                </a:solidFill>
                <a:effectLst/>
                <a:uLnTx/>
                <a:uFillTx/>
                <a:latin typeface="Times New Roman"/>
                <a:ea typeface="+mn-ea"/>
                <a:cs typeface="+mn-cs"/>
              </a:rPr>
              <a:t>48-bits Preambles</a:t>
            </a:r>
            <a:endParaRPr kumimoji="0" lang="ko-KR" altLang="en-US" sz="1400" b="0" i="0" u="none" strike="noStrike" kern="1200" cap="none" spc="0" normalizeH="0" baseline="0" noProof="0" dirty="0" smtClean="0">
              <a:ln>
                <a:noFill/>
              </a:ln>
              <a:solidFill>
                <a:srgbClr val="000000"/>
              </a:solidFill>
              <a:effectLst/>
              <a:uLnTx/>
              <a:uFillTx/>
              <a:latin typeface="Times New Roman"/>
              <a:ea typeface="+mn-ea"/>
              <a:cs typeface="+mn-cs"/>
            </a:endParaRPr>
          </a:p>
        </p:txBody>
      </p:sp>
      <p:cxnSp>
        <p:nvCxnSpPr>
          <p:cNvPr id="53" name="직선 연결선 52"/>
          <p:cNvCxnSpPr/>
          <p:nvPr/>
        </p:nvCxnSpPr>
        <p:spPr bwMode="auto">
          <a:xfrm flipH="1">
            <a:off x="1887722" y="4143671"/>
            <a:ext cx="502" cy="141883"/>
          </a:xfrm>
          <a:prstGeom prst="line">
            <a:avLst/>
          </a:prstGeom>
          <a:solidFill>
            <a:schemeClr val="accent1"/>
          </a:solidFill>
          <a:ln w="12700" cap="flat" cmpd="sng" algn="ctr">
            <a:solidFill>
              <a:schemeClr val="tx1"/>
            </a:solidFill>
            <a:prstDash val="solid"/>
            <a:round/>
            <a:headEnd type="none" w="sm" len="sm"/>
            <a:tailEnd type="none" w="sm" len="sm"/>
          </a:ln>
          <a:effectLst/>
        </p:spPr>
      </p:cxnSp>
      <p:sp>
        <p:nvSpPr>
          <p:cNvPr id="54" name="TextBox 53"/>
          <p:cNvSpPr txBox="1"/>
          <p:nvPr/>
        </p:nvSpPr>
        <p:spPr>
          <a:xfrm>
            <a:off x="203077" y="3863043"/>
            <a:ext cx="1826141" cy="307777"/>
          </a:xfrm>
          <a:prstGeom prst="rect">
            <a:avLst/>
          </a:prstGeom>
          <a:noFill/>
        </p:spPr>
        <p:txBody>
          <a:bodyPr wrap="none" rtlCol="0">
            <a:spAutoFit/>
          </a:bodyPr>
          <a:ls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ko-KR" sz="1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48 bits / 100,000 times</a:t>
            </a:r>
            <a:endParaRPr kumimoji="0" lang="ko-KR" altLang="en-US" sz="14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cxnSp>
        <p:nvCxnSpPr>
          <p:cNvPr id="55" name="직선 연결선 54"/>
          <p:cNvCxnSpPr/>
          <p:nvPr/>
        </p:nvCxnSpPr>
        <p:spPr bwMode="auto">
          <a:xfrm>
            <a:off x="315456" y="4207173"/>
            <a:ext cx="1572266" cy="0"/>
          </a:xfrm>
          <a:prstGeom prst="line">
            <a:avLst/>
          </a:prstGeom>
          <a:solidFill>
            <a:schemeClr val="accent1"/>
          </a:solidFill>
          <a:ln w="12700" cap="flat" cmpd="sng" algn="ctr">
            <a:solidFill>
              <a:schemeClr val="tx1"/>
            </a:solidFill>
            <a:prstDash val="solid"/>
            <a:round/>
            <a:headEnd type="triangle" w="med" len="med"/>
            <a:tailEnd type="triangle" w="med" len="med"/>
          </a:ln>
          <a:effectLst/>
        </p:spPr>
      </p:cxnSp>
      <p:cxnSp>
        <p:nvCxnSpPr>
          <p:cNvPr id="56" name="직선 연결선 55"/>
          <p:cNvCxnSpPr/>
          <p:nvPr/>
        </p:nvCxnSpPr>
        <p:spPr bwMode="auto">
          <a:xfrm flipH="1">
            <a:off x="317820" y="4143671"/>
            <a:ext cx="502" cy="141883"/>
          </a:xfrm>
          <a:prstGeom prst="line">
            <a:avLst/>
          </a:prstGeom>
          <a:solidFill>
            <a:schemeClr val="accent1"/>
          </a:solidFill>
          <a:ln w="12700" cap="flat" cmpd="sng" algn="ctr">
            <a:solidFill>
              <a:schemeClr val="tx1"/>
            </a:solidFill>
            <a:prstDash val="solid"/>
            <a:round/>
            <a:headEnd type="none" w="sm" len="sm"/>
            <a:tailEnd type="none" w="sm" len="sm"/>
          </a:ln>
          <a:effectLst/>
        </p:spPr>
      </p:cxnSp>
      <p:sp>
        <p:nvSpPr>
          <p:cNvPr id="57" name="직사각형 56"/>
          <p:cNvSpPr/>
          <p:nvPr/>
        </p:nvSpPr>
        <p:spPr bwMode="auto">
          <a:xfrm>
            <a:off x="2188564" y="4154964"/>
            <a:ext cx="1246370" cy="648072"/>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ko-KR" sz="1600" b="1" i="0" u="none" strike="noStrike" kern="1200" cap="none" spc="0" normalizeH="0" baseline="0" noProof="0" dirty="0" smtClean="0">
                <a:ln>
                  <a:noFill/>
                </a:ln>
                <a:solidFill>
                  <a:srgbClr val="000000"/>
                </a:solidFill>
                <a:effectLst/>
                <a:uLnTx/>
                <a:uFillTx/>
                <a:latin typeface="Times New Roman" pitchFamily="18" charset="0"/>
                <a:ea typeface="+mn-ea"/>
                <a:cs typeface="+mn-cs"/>
              </a:rPr>
              <a:t>Modulation</a:t>
            </a:r>
            <a:endParaRPr kumimoji="0" lang="ko-KR" altLang="en-US" sz="1600" b="1" i="0" u="none" strike="noStrike" kern="1200" cap="none" spc="0" normalizeH="0" baseline="0" noProof="0" dirty="0" smtClean="0">
              <a:ln>
                <a:noFill/>
              </a:ln>
              <a:solidFill>
                <a:srgbClr val="000000"/>
              </a:solidFill>
              <a:effectLst/>
              <a:uLnTx/>
              <a:uFillTx/>
              <a:latin typeface="Times New Roman" pitchFamily="18" charset="0"/>
              <a:ea typeface="+mn-ea"/>
              <a:cs typeface="+mn-cs"/>
            </a:endParaRPr>
          </a:p>
        </p:txBody>
      </p:sp>
      <p:sp>
        <p:nvSpPr>
          <p:cNvPr id="58" name="직사각형 57"/>
          <p:cNvSpPr/>
          <p:nvPr/>
        </p:nvSpPr>
        <p:spPr bwMode="auto">
          <a:xfrm>
            <a:off x="3643943" y="4154964"/>
            <a:ext cx="1080120" cy="648072"/>
          </a:xfrm>
          <a:prstGeom prst="rect">
            <a:avLst/>
          </a:prstGeom>
          <a:solidFill>
            <a:schemeClr val="bg1">
              <a:lumMod val="5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ko-KR" sz="1600" b="1" i="0" u="none" strike="noStrike" kern="1200" cap="none" spc="0" normalizeH="0" baseline="0" noProof="0" dirty="0" smtClean="0">
                <a:ln>
                  <a:noFill/>
                </a:ln>
                <a:solidFill>
                  <a:srgbClr val="000000"/>
                </a:solidFill>
                <a:effectLst/>
                <a:uLnTx/>
                <a:uFillTx/>
                <a:latin typeface="Times New Roman" pitchFamily="18" charset="0"/>
                <a:ea typeface="+mn-ea"/>
                <a:cs typeface="+mn-cs"/>
              </a:rPr>
              <a:t>CIR</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ko-KR" sz="1600" b="1" i="0" u="none" strike="noStrike" kern="1200" cap="none" spc="0" normalizeH="0" baseline="0" noProof="0" dirty="0" smtClean="0">
                <a:ln>
                  <a:noFill/>
                </a:ln>
                <a:solidFill>
                  <a:srgbClr val="000000"/>
                </a:solidFill>
                <a:effectLst/>
                <a:uLnTx/>
                <a:uFillTx/>
                <a:latin typeface="Times New Roman" pitchFamily="18" charset="0"/>
                <a:ea typeface="+mn-ea"/>
                <a:cs typeface="+mn-cs"/>
              </a:rPr>
              <a:t>Channels</a:t>
            </a:r>
            <a:endParaRPr kumimoji="0" lang="ko-KR" altLang="en-US" sz="1600" b="1" i="0" u="none" strike="noStrike" kern="1200" cap="none" spc="0" normalizeH="0" baseline="0" noProof="0" dirty="0" smtClean="0">
              <a:ln>
                <a:noFill/>
              </a:ln>
              <a:solidFill>
                <a:srgbClr val="000000"/>
              </a:solidFill>
              <a:effectLst/>
              <a:uLnTx/>
              <a:uFillTx/>
              <a:latin typeface="Times New Roman" pitchFamily="18" charset="0"/>
              <a:ea typeface="+mn-ea"/>
              <a:cs typeface="+mn-cs"/>
            </a:endParaRPr>
          </a:p>
        </p:txBody>
      </p:sp>
      <p:sp>
        <p:nvSpPr>
          <p:cNvPr id="60" name="직사각형 59"/>
          <p:cNvSpPr/>
          <p:nvPr/>
        </p:nvSpPr>
        <p:spPr bwMode="auto">
          <a:xfrm>
            <a:off x="5069014" y="4154964"/>
            <a:ext cx="1152128" cy="648072"/>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ko-KR" sz="1600" b="1" i="0" u="none" strike="noStrike" kern="1200" cap="none" spc="0" normalizeH="0" baseline="0" noProof="0" dirty="0" smtClean="0">
                <a:ln>
                  <a:noFill/>
                </a:ln>
                <a:solidFill>
                  <a:srgbClr val="000000"/>
                </a:solidFill>
                <a:effectLst/>
                <a:uLnTx/>
                <a:uFillTx/>
                <a:latin typeface="Times New Roman" pitchFamily="18" charset="0"/>
                <a:ea typeface="+mn-ea"/>
                <a:cs typeface="+mn-cs"/>
              </a:rPr>
              <a:t>Preamble</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ko-KR" sz="1600" b="1" i="0" u="none" strike="noStrike" kern="1200" cap="none" spc="0" normalizeH="0" baseline="0" noProof="0" dirty="0" smtClean="0">
                <a:ln>
                  <a:noFill/>
                </a:ln>
                <a:solidFill>
                  <a:srgbClr val="000000"/>
                </a:solidFill>
                <a:effectLst/>
                <a:uLnTx/>
                <a:uFillTx/>
                <a:latin typeface="Times New Roman" pitchFamily="18" charset="0"/>
                <a:ea typeface="+mn-ea"/>
                <a:cs typeface="+mn-cs"/>
              </a:rPr>
              <a:t>Detector</a:t>
            </a:r>
            <a:endParaRPr kumimoji="0" lang="ko-KR" altLang="en-US" sz="1600" b="1" i="0" u="none" strike="noStrike" kern="1200" cap="none" spc="0" normalizeH="0" baseline="0" noProof="0" dirty="0" smtClean="0">
              <a:ln>
                <a:noFill/>
              </a:ln>
              <a:solidFill>
                <a:srgbClr val="000000"/>
              </a:solidFill>
              <a:effectLst/>
              <a:uLnTx/>
              <a:uFillTx/>
              <a:latin typeface="Times New Roman" pitchFamily="18" charset="0"/>
              <a:ea typeface="+mn-ea"/>
              <a:cs typeface="+mn-cs"/>
            </a:endParaRPr>
          </a:p>
        </p:txBody>
      </p:sp>
      <p:cxnSp>
        <p:nvCxnSpPr>
          <p:cNvPr id="61" name="꺾인 연결선 60"/>
          <p:cNvCxnSpPr>
            <a:stCxn id="57" idx="2"/>
            <a:endCxn id="64" idx="2"/>
          </p:cNvCxnSpPr>
          <p:nvPr/>
        </p:nvCxnSpPr>
        <p:spPr bwMode="auto">
          <a:xfrm rot="16200000" flipH="1">
            <a:off x="3564442" y="4050343"/>
            <a:ext cx="354670" cy="1860056"/>
          </a:xfrm>
          <a:prstGeom prst="bentConnector2">
            <a:avLst/>
          </a:prstGeom>
          <a:solidFill>
            <a:schemeClr val="accent1"/>
          </a:solidFill>
          <a:ln w="12700" cap="flat" cmpd="sng" algn="ctr">
            <a:solidFill>
              <a:schemeClr val="tx1"/>
            </a:solidFill>
            <a:prstDash val="solid"/>
            <a:round/>
            <a:headEnd type="none" w="sm" len="sm"/>
            <a:tailEnd type="stealth" w="lg" len="lg"/>
          </a:ln>
          <a:effectLst/>
        </p:spPr>
      </p:cxnSp>
      <p:sp>
        <p:nvSpPr>
          <p:cNvPr id="62" name="타원 61"/>
          <p:cNvSpPr/>
          <p:nvPr/>
        </p:nvSpPr>
        <p:spPr bwMode="auto">
          <a:xfrm>
            <a:off x="4345983" y="3338718"/>
            <a:ext cx="1080120" cy="648072"/>
          </a:xfrm>
          <a:prstGeom prst="ellipse">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ko-KR" sz="1400" b="1" i="0" u="none" strike="noStrike" kern="1200" cap="none" spc="0" normalizeH="0" baseline="0" noProof="0" dirty="0" smtClean="0">
                <a:ln>
                  <a:noFill/>
                </a:ln>
                <a:solidFill>
                  <a:srgbClr val="000000"/>
                </a:solidFill>
                <a:effectLst/>
                <a:uLnTx/>
                <a:uFillTx/>
                <a:latin typeface="Times New Roman" pitchFamily="18" charset="0"/>
                <a:ea typeface="+mn-ea"/>
                <a:cs typeface="+mn-cs"/>
              </a:rPr>
              <a:t>AWGN</a:t>
            </a:r>
            <a:endParaRPr kumimoji="0" lang="ko-KR" altLang="en-US" sz="1400" b="1" i="0" u="none" strike="noStrike" kern="1200" cap="none" spc="0" normalizeH="0" baseline="0" noProof="0" dirty="0" smtClean="0">
              <a:ln>
                <a:noFill/>
              </a:ln>
              <a:solidFill>
                <a:srgbClr val="000000"/>
              </a:solidFill>
              <a:effectLst/>
              <a:uLnTx/>
              <a:uFillTx/>
              <a:latin typeface="Times New Roman" pitchFamily="18" charset="0"/>
              <a:ea typeface="+mn-ea"/>
              <a:cs typeface="+mn-cs"/>
            </a:endParaRPr>
          </a:p>
        </p:txBody>
      </p:sp>
      <p:sp>
        <p:nvSpPr>
          <p:cNvPr id="63" name="TextBox 62"/>
          <p:cNvSpPr txBox="1"/>
          <p:nvPr/>
        </p:nvSpPr>
        <p:spPr>
          <a:xfrm>
            <a:off x="4659827" y="4794927"/>
            <a:ext cx="473206" cy="707886"/>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ko-KR" sz="4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a:t>
            </a:r>
            <a:endParaRPr kumimoji="0" lang="ko-KR" altLang="en-US" sz="40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64" name="타원 63"/>
          <p:cNvSpPr/>
          <p:nvPr/>
        </p:nvSpPr>
        <p:spPr bwMode="auto">
          <a:xfrm>
            <a:off x="4671805" y="4945629"/>
            <a:ext cx="432048" cy="424153"/>
          </a:xfrm>
          <a:prstGeom prst="ellipse">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200" b="0" i="0" u="none" strike="noStrike" kern="1200" cap="none" spc="0" normalizeH="0" baseline="0" noProof="0" smtClean="0">
              <a:ln>
                <a:noFill/>
              </a:ln>
              <a:solidFill>
                <a:srgbClr val="000000"/>
              </a:solidFill>
              <a:effectLst/>
              <a:uLnTx/>
              <a:uFillTx/>
              <a:latin typeface="Times New Roman" pitchFamily="18" charset="0"/>
              <a:ea typeface="+mn-ea"/>
              <a:cs typeface="+mn-cs"/>
            </a:endParaRPr>
          </a:p>
        </p:txBody>
      </p:sp>
      <p:cxnSp>
        <p:nvCxnSpPr>
          <p:cNvPr id="68" name="꺾인 연결선 67"/>
          <p:cNvCxnSpPr>
            <a:stCxn id="64" idx="6"/>
            <a:endCxn id="60" idx="2"/>
          </p:cNvCxnSpPr>
          <p:nvPr/>
        </p:nvCxnSpPr>
        <p:spPr bwMode="auto">
          <a:xfrm flipV="1">
            <a:off x="5103853" y="4803036"/>
            <a:ext cx="541225" cy="354670"/>
          </a:xfrm>
          <a:prstGeom prst="bentConnector2">
            <a:avLst/>
          </a:prstGeom>
          <a:solidFill>
            <a:schemeClr val="accent1"/>
          </a:solidFill>
          <a:ln w="12700" cap="flat" cmpd="sng" algn="ctr">
            <a:solidFill>
              <a:schemeClr val="tx1"/>
            </a:solidFill>
            <a:prstDash val="solid"/>
            <a:round/>
            <a:headEnd type="none" w="sm" len="sm"/>
            <a:tailEnd type="stealth" w="lg" len="lg"/>
          </a:ln>
          <a:effectLst/>
        </p:spPr>
      </p:cxnSp>
      <p:cxnSp>
        <p:nvCxnSpPr>
          <p:cNvPr id="69" name="직선 화살표 연결선 68"/>
          <p:cNvCxnSpPr/>
          <p:nvPr/>
        </p:nvCxnSpPr>
        <p:spPr bwMode="auto">
          <a:xfrm>
            <a:off x="4886043" y="3995499"/>
            <a:ext cx="1786" cy="958839"/>
          </a:xfrm>
          <a:prstGeom prst="straightConnector1">
            <a:avLst/>
          </a:prstGeom>
          <a:solidFill>
            <a:schemeClr val="accent1"/>
          </a:solidFill>
          <a:ln w="12700" cap="flat" cmpd="sng" algn="ctr">
            <a:solidFill>
              <a:schemeClr val="tx1"/>
            </a:solidFill>
            <a:prstDash val="solid"/>
            <a:round/>
            <a:headEnd type="none" w="sm" len="sm"/>
            <a:tailEnd type="stealth" w="lg" len="lg"/>
          </a:ln>
          <a:effectLst/>
        </p:spPr>
      </p:cxnSp>
      <p:pic>
        <p:nvPicPr>
          <p:cNvPr id="44" name="그림 43"/>
          <p:cNvPicPr>
            <a:picLocks noChangeAspect="1"/>
          </p:cNvPicPr>
          <p:nvPr/>
        </p:nvPicPr>
        <p:blipFill>
          <a:blip r:embed="rId2"/>
          <a:stretch>
            <a:fillRect/>
          </a:stretch>
        </p:blipFill>
        <p:spPr>
          <a:xfrm>
            <a:off x="300635" y="4750410"/>
            <a:ext cx="1587088" cy="1431069"/>
          </a:xfrm>
          <a:prstGeom prst="rect">
            <a:avLst/>
          </a:prstGeom>
        </p:spPr>
      </p:pic>
      <p:sp>
        <p:nvSpPr>
          <p:cNvPr id="94" name="TextBox 93"/>
          <p:cNvSpPr txBox="1"/>
          <p:nvPr/>
        </p:nvSpPr>
        <p:spPr>
          <a:xfrm>
            <a:off x="6150411" y="4244564"/>
            <a:ext cx="436891" cy="52322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ko-KR" sz="2800" b="1" i="0" u="none" strike="noStrike" kern="1200" cap="none" spc="0" normalizeH="0" baseline="0" noProof="0" dirty="0" smtClean="0">
                <a:ln>
                  <a:noFill/>
                </a:ln>
                <a:solidFill>
                  <a:srgbClr val="0000FF"/>
                </a:solidFill>
                <a:effectLst/>
                <a:uLnTx/>
                <a:uFillTx/>
                <a:latin typeface="Times New Roman" pitchFamily="18" charset="0"/>
                <a:ea typeface="+mn-ea"/>
                <a:cs typeface="+mn-cs"/>
              </a:rPr>
              <a:t>=</a:t>
            </a:r>
            <a:endParaRPr kumimoji="0" lang="ko-KR" altLang="en-US" sz="2800" b="1" i="0" u="none" strike="noStrike" kern="1200" cap="none" spc="0" normalizeH="0" baseline="0" noProof="0" dirty="0">
              <a:ln>
                <a:noFill/>
              </a:ln>
              <a:solidFill>
                <a:srgbClr val="0000FF"/>
              </a:solidFill>
              <a:effectLst/>
              <a:uLnTx/>
              <a:uFillTx/>
              <a:latin typeface="Times New Roman" pitchFamily="18" charset="0"/>
              <a:ea typeface="+mn-ea"/>
              <a:cs typeface="+mn-cs"/>
            </a:endParaRPr>
          </a:p>
        </p:txBody>
      </p:sp>
      <p:sp>
        <p:nvSpPr>
          <p:cNvPr id="95" name="직사각형 94"/>
          <p:cNvSpPr/>
          <p:nvPr/>
        </p:nvSpPr>
        <p:spPr bwMode="auto">
          <a:xfrm>
            <a:off x="4861084" y="5496931"/>
            <a:ext cx="1360058" cy="771357"/>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ko-KR" sz="1400" b="1" i="0" u="none" strike="noStrike" kern="1200" cap="none" spc="0" normalizeH="0" baseline="0" noProof="0" dirty="0" smtClean="0">
                <a:ln>
                  <a:noFill/>
                </a:ln>
                <a:solidFill>
                  <a:srgbClr val="000000"/>
                </a:solidFill>
                <a:effectLst/>
                <a:uLnTx/>
                <a:uFillTx/>
                <a:latin typeface="Times New Roman" pitchFamily="18" charset="0"/>
                <a:ea typeface="+mn-ea"/>
                <a:cs typeface="+mn-cs"/>
              </a:rPr>
              <a:t>Detection</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ko-KR" sz="1400" b="1" i="0" u="none" strike="noStrike" kern="1200" cap="none" spc="0" normalizeH="0" baseline="0" noProof="0" dirty="0" smtClean="0">
                <a:ln>
                  <a:noFill/>
                </a:ln>
                <a:solidFill>
                  <a:srgbClr val="000000"/>
                </a:solidFill>
                <a:effectLst/>
                <a:uLnTx/>
                <a:uFillTx/>
                <a:latin typeface="Times New Roman" pitchFamily="18" charset="0"/>
                <a:ea typeface="+mn-ea"/>
                <a:cs typeface="+mn-cs"/>
              </a:rPr>
              <a:t>Probability</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ko-KR" sz="1400" b="1" i="0" u="none" strike="noStrike" kern="1200" cap="none" spc="0" normalizeH="0" baseline="0" noProof="0" dirty="0" smtClean="0">
                <a:ln>
                  <a:noFill/>
                </a:ln>
                <a:solidFill>
                  <a:srgbClr val="000000"/>
                </a:solidFill>
                <a:effectLst/>
                <a:uLnTx/>
                <a:uFillTx/>
                <a:latin typeface="Times New Roman" pitchFamily="18" charset="0"/>
                <a:ea typeface="+mn-ea"/>
                <a:cs typeface="+mn-cs"/>
              </a:rPr>
              <a:t>@ 0.1% FA</a:t>
            </a:r>
            <a:endParaRPr kumimoji="0" lang="ko-KR" altLang="en-US" sz="1400" b="1" i="0" u="none" strike="noStrike" kern="1200" cap="none" spc="0" normalizeH="0" baseline="0" noProof="0" dirty="0" smtClean="0">
              <a:ln>
                <a:noFill/>
              </a:ln>
              <a:solidFill>
                <a:srgbClr val="000000"/>
              </a:solidFill>
              <a:effectLst/>
              <a:uLnTx/>
              <a:uFillTx/>
              <a:latin typeface="Times New Roman" pitchFamily="18" charset="0"/>
              <a:ea typeface="+mn-ea"/>
              <a:cs typeface="+mn-cs"/>
            </a:endParaRPr>
          </a:p>
        </p:txBody>
      </p:sp>
      <p:cxnSp>
        <p:nvCxnSpPr>
          <p:cNvPr id="96" name="꺾인 연결선 95"/>
          <p:cNvCxnSpPr>
            <a:endCxn id="57" idx="1"/>
          </p:cNvCxnSpPr>
          <p:nvPr/>
        </p:nvCxnSpPr>
        <p:spPr bwMode="auto">
          <a:xfrm>
            <a:off x="1887722" y="4478793"/>
            <a:ext cx="300842" cy="207"/>
          </a:xfrm>
          <a:prstGeom prst="bentConnector3">
            <a:avLst>
              <a:gd name="adj1" fmla="val 50000"/>
            </a:avLst>
          </a:prstGeom>
          <a:solidFill>
            <a:schemeClr val="accent1"/>
          </a:solidFill>
          <a:ln w="12700" cap="flat" cmpd="sng" algn="ctr">
            <a:solidFill>
              <a:schemeClr val="tx1"/>
            </a:solidFill>
            <a:prstDash val="solid"/>
            <a:round/>
            <a:headEnd type="none" w="sm" len="sm"/>
            <a:tailEnd type="stealth" w="lg" len="lg"/>
          </a:ln>
          <a:effectLst/>
        </p:spPr>
      </p:cxnSp>
      <p:sp>
        <p:nvSpPr>
          <p:cNvPr id="100" name="TextBox 99"/>
          <p:cNvSpPr txBox="1"/>
          <p:nvPr/>
        </p:nvSpPr>
        <p:spPr>
          <a:xfrm>
            <a:off x="206400" y="3389534"/>
            <a:ext cx="2384820" cy="369332"/>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ko-KR" sz="1800" b="0" i="0" u="none" strike="noStrike" kern="1200" cap="none" spc="0" normalizeH="0" baseline="0" noProof="0" dirty="0" smtClean="0">
                <a:ln>
                  <a:noFill/>
                </a:ln>
                <a:solidFill>
                  <a:srgbClr val="000000"/>
                </a:solidFill>
                <a:effectLst/>
                <a:uLnTx/>
                <a:uFillTx/>
                <a:latin typeface="Times New Roman" pitchFamily="18" charset="0"/>
                <a:ea typeface="+mn-ea"/>
                <a:cs typeface="+mn-cs"/>
              </a:rPr>
              <a:t>(1) AWGN only Model </a:t>
            </a:r>
            <a:endParaRPr kumimoji="0" lang="ko-KR" altLang="en-US" sz="18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101" name="직사각형 100"/>
          <p:cNvSpPr/>
          <p:nvPr/>
        </p:nvSpPr>
        <p:spPr bwMode="auto">
          <a:xfrm>
            <a:off x="121150" y="3234415"/>
            <a:ext cx="8900263" cy="3146913"/>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200" b="0" i="0" u="none" strike="noStrike" kern="1200" cap="none" spc="0" normalizeH="0" baseline="0" noProof="0" smtClean="0">
              <a:ln>
                <a:noFill/>
              </a:ln>
              <a:solidFill>
                <a:srgbClr val="000000"/>
              </a:solidFill>
              <a:effectLst/>
              <a:uLnTx/>
              <a:uFillTx/>
              <a:latin typeface="Times New Roman" pitchFamily="18" charset="0"/>
              <a:ea typeface="+mn-ea"/>
              <a:cs typeface="+mn-cs"/>
            </a:endParaRPr>
          </a:p>
        </p:txBody>
      </p:sp>
      <p:sp>
        <p:nvSpPr>
          <p:cNvPr id="106" name="오른쪽 화살표 105"/>
          <p:cNvSpPr/>
          <p:nvPr/>
        </p:nvSpPr>
        <p:spPr bwMode="auto">
          <a:xfrm flipH="1">
            <a:off x="6234204" y="5670458"/>
            <a:ext cx="216024" cy="360040"/>
          </a:xfrm>
          <a:prstGeom prst="rightArrow">
            <a:avLst/>
          </a:prstGeom>
          <a:solidFill>
            <a:srgbClr val="0000FF"/>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200" b="0" i="0" u="none" strike="noStrike" kern="1200" cap="none" spc="0" normalizeH="0" baseline="0" noProof="0" smtClean="0">
              <a:ln>
                <a:noFill/>
              </a:ln>
              <a:solidFill>
                <a:srgbClr val="000000"/>
              </a:solidFill>
              <a:effectLst/>
              <a:uLnTx/>
              <a:uFillTx/>
              <a:latin typeface="Times New Roman" pitchFamily="18" charset="0"/>
              <a:ea typeface="+mn-ea"/>
              <a:cs typeface="+mn-cs"/>
            </a:endParaRPr>
          </a:p>
        </p:txBody>
      </p:sp>
      <p:sp>
        <p:nvSpPr>
          <p:cNvPr id="107" name="Rectangle 2"/>
          <p:cNvSpPr txBox="1">
            <a:spLocks noChangeArrowheads="1"/>
          </p:cNvSpPr>
          <p:nvPr/>
        </p:nvSpPr>
        <p:spPr bwMode="auto">
          <a:xfrm>
            <a:off x="0" y="764704"/>
            <a:ext cx="9144000" cy="769391"/>
          </a:xfrm>
          <a:prstGeom prst="rect">
            <a:avLst/>
          </a:prstGeom>
          <a:noFill/>
          <a:ln w="9525">
            <a:noFill/>
            <a:miter lim="800000"/>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ko-KR" sz="3600" b="1" i="0" u="none" strike="noStrike" kern="1200" cap="none" spc="0" normalizeH="0" baseline="0" noProof="0" dirty="0" smtClean="0">
                <a:ln>
                  <a:noFill/>
                </a:ln>
                <a:solidFill>
                  <a:srgbClr val="000000"/>
                </a:solidFill>
                <a:effectLst/>
                <a:uLnTx/>
                <a:uFillTx/>
                <a:latin typeface="Times New Roman" pitchFamily="18" charset="0"/>
                <a:ea typeface="+mn-ea"/>
                <a:cs typeface="Arial" panose="020B0604020202020204" pitchFamily="34" charset="0"/>
              </a:rPr>
              <a:t>Simulation Set-up for Preamble (1)</a:t>
            </a:r>
            <a:r>
              <a:rPr kumimoji="0" lang="ko-KR" altLang="en-US" sz="3600" b="1" i="0" u="none" strike="noStrike" kern="1200" cap="none" spc="0" normalizeH="0" baseline="0" noProof="0" dirty="0" smtClean="0">
                <a:ln>
                  <a:noFill/>
                </a:ln>
                <a:solidFill>
                  <a:srgbClr val="000000"/>
                </a:solidFill>
                <a:effectLst/>
                <a:uLnTx/>
                <a:uFillTx/>
                <a:latin typeface="Times New Roman" pitchFamily="18" charset="0"/>
                <a:ea typeface="+mn-ea"/>
                <a:cs typeface="Arial" panose="020B0604020202020204" pitchFamily="34" charset="0"/>
              </a:rPr>
              <a:t> </a:t>
            </a:r>
            <a:endParaRPr kumimoji="0" lang="ko-KR" altLang="en-US" sz="3600" b="1" i="0" u="none" strike="noStrike" kern="1200" cap="none" spc="0" normalizeH="0" baseline="0" noProof="0" dirty="0">
              <a:ln>
                <a:noFill/>
              </a:ln>
              <a:solidFill>
                <a:srgbClr val="000000"/>
              </a:solidFill>
              <a:effectLst/>
              <a:uLnTx/>
              <a:uFillTx/>
              <a:latin typeface="Times New Roman" pitchFamily="18" charset="0"/>
              <a:ea typeface="+mn-ea"/>
              <a:cs typeface="Arial" panose="020B0604020202020204" pitchFamily="34" charset="0"/>
            </a:endParaRPr>
          </a:p>
        </p:txBody>
      </p:sp>
      <p:sp>
        <p:nvSpPr>
          <p:cNvPr id="42" name="직사각형 41"/>
          <p:cNvSpPr/>
          <p:nvPr/>
        </p:nvSpPr>
        <p:spPr bwMode="auto">
          <a:xfrm>
            <a:off x="3429336" y="1754224"/>
            <a:ext cx="629360" cy="288032"/>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ko-KR" sz="1400" b="0" i="0" u="none" strike="noStrike" kern="1200" cap="none" spc="0" normalizeH="0" baseline="0" noProof="0" dirty="0" smtClean="0">
                <a:ln>
                  <a:noFill/>
                </a:ln>
                <a:solidFill>
                  <a:srgbClr val="000000"/>
                </a:solidFill>
                <a:effectLst/>
                <a:uLnTx/>
                <a:uFillTx/>
                <a:latin typeface="Times New Roman"/>
                <a:ea typeface="+mn-ea"/>
                <a:cs typeface="+mn-cs"/>
              </a:rPr>
              <a:t>P1</a:t>
            </a:r>
            <a:endParaRPr kumimoji="0" lang="ko-KR" altLang="en-US" sz="1400" b="0" i="0" u="none" strike="noStrike" kern="1200" cap="none" spc="0" normalizeH="0" baseline="0" noProof="0" dirty="0" smtClean="0">
              <a:ln>
                <a:noFill/>
              </a:ln>
              <a:solidFill>
                <a:srgbClr val="000000"/>
              </a:solidFill>
              <a:effectLst/>
              <a:uLnTx/>
              <a:uFillTx/>
              <a:latin typeface="Times New Roman"/>
              <a:ea typeface="+mn-ea"/>
              <a:cs typeface="+mn-cs"/>
            </a:endParaRPr>
          </a:p>
        </p:txBody>
      </p:sp>
      <p:sp>
        <p:nvSpPr>
          <p:cNvPr id="43" name="직사각형 42"/>
          <p:cNvSpPr/>
          <p:nvPr/>
        </p:nvSpPr>
        <p:spPr bwMode="auto">
          <a:xfrm>
            <a:off x="4058698" y="1754224"/>
            <a:ext cx="1512168" cy="288032"/>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ko-KR" sz="1400" b="0" i="0" u="none" strike="noStrike" kern="1200" cap="none" spc="0" normalizeH="0" baseline="0" noProof="0" dirty="0">
                <a:ln>
                  <a:noFill/>
                </a:ln>
                <a:solidFill>
                  <a:srgbClr val="000000"/>
                </a:solidFill>
                <a:effectLst/>
                <a:uLnTx/>
                <a:uFillTx/>
                <a:latin typeface="Times New Roman"/>
                <a:ea typeface="+mn-ea"/>
                <a:cs typeface="+mn-cs"/>
              </a:rPr>
              <a:t>1 0 </a:t>
            </a:r>
            <a:r>
              <a:rPr kumimoji="0" lang="en-US" altLang="ko-KR" sz="1400" b="0" i="0" u="none" strike="noStrike" kern="1200" cap="none" spc="0" normalizeH="0" baseline="0" noProof="0" dirty="0" smtClean="0">
                <a:ln>
                  <a:noFill/>
                </a:ln>
                <a:solidFill>
                  <a:srgbClr val="000000"/>
                </a:solidFill>
                <a:effectLst/>
                <a:uLnTx/>
                <a:uFillTx/>
                <a:latin typeface="Times New Roman"/>
                <a:ea typeface="+mn-ea"/>
                <a:cs typeface="+mn-cs"/>
              </a:rPr>
              <a:t>0 1 0 1 1 0</a:t>
            </a:r>
            <a:endParaRPr kumimoji="0" lang="ko-KR" altLang="en-US" sz="1400" b="0" i="0" u="none" strike="noStrike" kern="1200" cap="none" spc="0" normalizeH="0" baseline="0" noProof="0" dirty="0" smtClean="0">
              <a:ln>
                <a:noFill/>
              </a:ln>
              <a:solidFill>
                <a:srgbClr val="000000"/>
              </a:solidFill>
              <a:effectLst/>
              <a:uLnTx/>
              <a:uFillTx/>
              <a:latin typeface="Times New Roman"/>
              <a:ea typeface="+mn-ea"/>
              <a:cs typeface="+mn-cs"/>
            </a:endParaRPr>
          </a:p>
        </p:txBody>
      </p:sp>
      <p:sp>
        <p:nvSpPr>
          <p:cNvPr id="46" name="직사각형 45"/>
          <p:cNvSpPr/>
          <p:nvPr/>
        </p:nvSpPr>
        <p:spPr bwMode="auto">
          <a:xfrm>
            <a:off x="3429336" y="2042256"/>
            <a:ext cx="629360" cy="288032"/>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ko-KR" sz="1400" b="0" i="0" u="none" strike="noStrike" kern="1200" cap="none" spc="0" normalizeH="0" baseline="0" noProof="0" dirty="0" smtClean="0">
                <a:ln>
                  <a:noFill/>
                </a:ln>
                <a:solidFill>
                  <a:srgbClr val="000000"/>
                </a:solidFill>
                <a:effectLst/>
                <a:uLnTx/>
                <a:uFillTx/>
                <a:latin typeface="Times New Roman"/>
                <a:ea typeface="+mn-ea"/>
                <a:cs typeface="+mn-cs"/>
              </a:rPr>
              <a:t>P2</a:t>
            </a:r>
            <a:endParaRPr kumimoji="0" lang="ko-KR" altLang="en-US" sz="1400" b="0" i="0" u="none" strike="noStrike" kern="1200" cap="none" spc="0" normalizeH="0" baseline="0" noProof="0" dirty="0" smtClean="0">
              <a:ln>
                <a:noFill/>
              </a:ln>
              <a:solidFill>
                <a:srgbClr val="000000"/>
              </a:solidFill>
              <a:effectLst/>
              <a:uLnTx/>
              <a:uFillTx/>
              <a:latin typeface="Times New Roman"/>
              <a:ea typeface="+mn-ea"/>
              <a:cs typeface="+mn-cs"/>
            </a:endParaRPr>
          </a:p>
        </p:txBody>
      </p:sp>
      <p:sp>
        <p:nvSpPr>
          <p:cNvPr id="47" name="직사각형 46"/>
          <p:cNvSpPr/>
          <p:nvPr/>
        </p:nvSpPr>
        <p:spPr bwMode="auto">
          <a:xfrm>
            <a:off x="4058698" y="2042256"/>
            <a:ext cx="1512168" cy="288032"/>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ko-KR" sz="1400" b="0" i="0" u="none" strike="noStrike" kern="1200" cap="none" spc="0" normalizeH="0" baseline="0" noProof="0" dirty="0">
                <a:ln>
                  <a:noFill/>
                </a:ln>
                <a:solidFill>
                  <a:srgbClr val="000000"/>
                </a:solidFill>
                <a:effectLst/>
                <a:uLnTx/>
                <a:uFillTx/>
                <a:latin typeface="Times New Roman"/>
                <a:ea typeface="+mn-ea"/>
                <a:cs typeface="+mn-cs"/>
              </a:rPr>
              <a:t>1 </a:t>
            </a:r>
            <a:r>
              <a:rPr kumimoji="0" lang="en-US" altLang="ko-KR" sz="1400" b="0" i="0" u="none" strike="noStrike" kern="1200" cap="none" spc="0" normalizeH="0" baseline="0" noProof="0" dirty="0" smtClean="0">
                <a:ln>
                  <a:noFill/>
                </a:ln>
                <a:solidFill>
                  <a:srgbClr val="000000"/>
                </a:solidFill>
                <a:effectLst/>
                <a:uLnTx/>
                <a:uFillTx/>
                <a:latin typeface="Times New Roman"/>
                <a:ea typeface="+mn-ea"/>
                <a:cs typeface="+mn-cs"/>
              </a:rPr>
              <a:t>0 0 1 1 1 0 0</a:t>
            </a:r>
            <a:endParaRPr kumimoji="0" lang="ko-KR" altLang="en-US" sz="1400" b="0" i="0" u="none" strike="noStrike" kern="1200" cap="none" spc="0" normalizeH="0" baseline="0" noProof="0" dirty="0" smtClean="0">
              <a:ln>
                <a:noFill/>
              </a:ln>
              <a:solidFill>
                <a:srgbClr val="000000"/>
              </a:solidFill>
              <a:effectLst/>
              <a:uLnTx/>
              <a:uFillTx/>
              <a:latin typeface="Times New Roman"/>
              <a:ea typeface="+mn-ea"/>
              <a:cs typeface="+mn-cs"/>
            </a:endParaRPr>
          </a:p>
        </p:txBody>
      </p:sp>
      <p:sp>
        <p:nvSpPr>
          <p:cNvPr id="48" name="직사각형 47"/>
          <p:cNvSpPr/>
          <p:nvPr/>
        </p:nvSpPr>
        <p:spPr bwMode="auto">
          <a:xfrm>
            <a:off x="3429336" y="2330288"/>
            <a:ext cx="629360" cy="288032"/>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ko-KR" sz="1400" b="0" i="0" u="none" strike="noStrike" kern="1200" cap="none" spc="0" normalizeH="0" baseline="0" noProof="0" dirty="0" smtClean="0">
                <a:ln>
                  <a:noFill/>
                </a:ln>
                <a:solidFill>
                  <a:srgbClr val="000000"/>
                </a:solidFill>
                <a:effectLst/>
                <a:uLnTx/>
                <a:uFillTx/>
                <a:latin typeface="Times New Roman"/>
                <a:ea typeface="+mn-ea"/>
                <a:cs typeface="+mn-cs"/>
              </a:rPr>
              <a:t>P3</a:t>
            </a:r>
            <a:endParaRPr kumimoji="0" lang="ko-KR" altLang="en-US" sz="1400" b="0" i="0" u="none" strike="noStrike" kern="1200" cap="none" spc="0" normalizeH="0" baseline="0" noProof="0" dirty="0" smtClean="0">
              <a:ln>
                <a:noFill/>
              </a:ln>
              <a:solidFill>
                <a:srgbClr val="000000"/>
              </a:solidFill>
              <a:effectLst/>
              <a:uLnTx/>
              <a:uFillTx/>
              <a:latin typeface="Times New Roman"/>
              <a:ea typeface="+mn-ea"/>
              <a:cs typeface="+mn-cs"/>
            </a:endParaRPr>
          </a:p>
        </p:txBody>
      </p:sp>
      <p:sp>
        <p:nvSpPr>
          <p:cNvPr id="49" name="직사각형 48"/>
          <p:cNvSpPr/>
          <p:nvPr/>
        </p:nvSpPr>
        <p:spPr bwMode="auto">
          <a:xfrm>
            <a:off x="4058698" y="2330288"/>
            <a:ext cx="1512168" cy="288032"/>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ko-KR" sz="1400" b="0" i="0" u="none" strike="noStrike" kern="1200" cap="none" spc="0" normalizeH="0" baseline="0" noProof="0" dirty="0">
                <a:ln>
                  <a:noFill/>
                </a:ln>
                <a:solidFill>
                  <a:srgbClr val="000000"/>
                </a:solidFill>
                <a:effectLst/>
                <a:uLnTx/>
                <a:uFillTx/>
                <a:latin typeface="Times New Roman"/>
                <a:ea typeface="+mn-ea"/>
                <a:cs typeface="+mn-cs"/>
              </a:rPr>
              <a:t>1 </a:t>
            </a:r>
            <a:r>
              <a:rPr kumimoji="0" lang="en-US" altLang="ko-KR" sz="1400" b="0" i="0" u="none" strike="noStrike" kern="1200" cap="none" spc="0" normalizeH="0" baseline="0" noProof="0" dirty="0" smtClean="0">
                <a:ln>
                  <a:noFill/>
                </a:ln>
                <a:solidFill>
                  <a:srgbClr val="000000"/>
                </a:solidFill>
                <a:effectLst/>
                <a:uLnTx/>
                <a:uFillTx/>
                <a:latin typeface="Times New Roman"/>
                <a:ea typeface="+mn-ea"/>
                <a:cs typeface="+mn-cs"/>
              </a:rPr>
              <a:t>1 0 1 1 0 0 0</a:t>
            </a:r>
            <a:endParaRPr kumimoji="0" lang="ko-KR" altLang="en-US" sz="1400" b="0" i="0" u="none" strike="noStrike" kern="1200" cap="none" spc="0" normalizeH="0" baseline="0" noProof="0" dirty="0" smtClean="0">
              <a:ln>
                <a:noFill/>
              </a:ln>
              <a:solidFill>
                <a:srgbClr val="000000"/>
              </a:solidFill>
              <a:effectLst/>
              <a:uLnTx/>
              <a:uFillTx/>
              <a:latin typeface="Times New Roman"/>
              <a:ea typeface="+mn-ea"/>
              <a:cs typeface="+mn-cs"/>
            </a:endParaRPr>
          </a:p>
        </p:txBody>
      </p:sp>
      <p:sp>
        <p:nvSpPr>
          <p:cNvPr id="50" name="직사각형 49"/>
          <p:cNvSpPr/>
          <p:nvPr/>
        </p:nvSpPr>
        <p:spPr bwMode="auto">
          <a:xfrm>
            <a:off x="3429336" y="2618320"/>
            <a:ext cx="629360" cy="288032"/>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ko-KR" sz="1400" b="0" i="0" u="none" strike="noStrike" kern="1200" cap="none" spc="0" normalizeH="0" baseline="0" noProof="0" dirty="0" smtClean="0">
                <a:ln>
                  <a:noFill/>
                </a:ln>
                <a:solidFill>
                  <a:srgbClr val="000000"/>
                </a:solidFill>
                <a:effectLst/>
                <a:uLnTx/>
                <a:uFillTx/>
                <a:latin typeface="Times New Roman"/>
                <a:ea typeface="+mn-ea"/>
                <a:cs typeface="+mn-cs"/>
              </a:rPr>
              <a:t>P4</a:t>
            </a:r>
            <a:endParaRPr kumimoji="0" lang="ko-KR" altLang="en-US" sz="1400" b="0" i="0" u="none" strike="noStrike" kern="1200" cap="none" spc="0" normalizeH="0" baseline="0" noProof="0" dirty="0" smtClean="0">
              <a:ln>
                <a:noFill/>
              </a:ln>
              <a:solidFill>
                <a:srgbClr val="000000"/>
              </a:solidFill>
              <a:effectLst/>
              <a:uLnTx/>
              <a:uFillTx/>
              <a:latin typeface="Times New Roman"/>
              <a:ea typeface="+mn-ea"/>
              <a:cs typeface="+mn-cs"/>
            </a:endParaRPr>
          </a:p>
        </p:txBody>
      </p:sp>
      <p:sp>
        <p:nvSpPr>
          <p:cNvPr id="52" name="직사각형 51"/>
          <p:cNvSpPr/>
          <p:nvPr/>
        </p:nvSpPr>
        <p:spPr bwMode="auto">
          <a:xfrm>
            <a:off x="4058698" y="2618320"/>
            <a:ext cx="1512168" cy="288032"/>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ko-KR" sz="1400" b="0" i="0" u="none" strike="noStrike" kern="1200" cap="none" spc="0" normalizeH="0" baseline="0" noProof="0" dirty="0">
                <a:ln>
                  <a:noFill/>
                </a:ln>
                <a:solidFill>
                  <a:srgbClr val="000000"/>
                </a:solidFill>
                <a:effectLst/>
                <a:uLnTx/>
                <a:uFillTx/>
                <a:latin typeface="Times New Roman"/>
                <a:ea typeface="+mn-ea"/>
                <a:cs typeface="+mn-cs"/>
              </a:rPr>
              <a:t>1 1 1 0 0 0 </a:t>
            </a:r>
            <a:r>
              <a:rPr kumimoji="0" lang="en-US" altLang="ko-KR" sz="1400" b="0" i="0" u="none" strike="noStrike" kern="1200" cap="none" spc="0" normalizeH="0" baseline="0" noProof="0" dirty="0" smtClean="0">
                <a:ln>
                  <a:noFill/>
                </a:ln>
                <a:solidFill>
                  <a:srgbClr val="000000"/>
                </a:solidFill>
                <a:effectLst/>
                <a:uLnTx/>
                <a:uFillTx/>
                <a:latin typeface="Times New Roman"/>
                <a:ea typeface="+mn-ea"/>
                <a:cs typeface="+mn-cs"/>
              </a:rPr>
              <a:t>1 0</a:t>
            </a:r>
            <a:endParaRPr kumimoji="0" lang="ko-KR" altLang="en-US" sz="1400" b="0" i="0" u="none" strike="noStrike" kern="1200" cap="none" spc="0" normalizeH="0" baseline="0" noProof="0" dirty="0" smtClean="0">
              <a:ln>
                <a:noFill/>
              </a:ln>
              <a:solidFill>
                <a:srgbClr val="000000"/>
              </a:solidFill>
              <a:effectLst/>
              <a:uLnTx/>
              <a:uFillTx/>
              <a:latin typeface="Times New Roman"/>
              <a:ea typeface="+mn-ea"/>
              <a:cs typeface="+mn-cs"/>
            </a:endParaRPr>
          </a:p>
        </p:txBody>
      </p:sp>
      <p:sp>
        <p:nvSpPr>
          <p:cNvPr id="65" name="직사각형 64"/>
          <p:cNvSpPr/>
          <p:nvPr/>
        </p:nvSpPr>
        <p:spPr bwMode="auto">
          <a:xfrm>
            <a:off x="3429336" y="2906351"/>
            <a:ext cx="629360" cy="288032"/>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ko-KR" sz="1400" b="0" i="0" u="none" strike="noStrike" kern="1200" cap="none" spc="0" normalizeH="0" baseline="0" noProof="0" dirty="0" smtClean="0">
                <a:ln>
                  <a:noFill/>
                </a:ln>
                <a:solidFill>
                  <a:srgbClr val="000000"/>
                </a:solidFill>
                <a:effectLst/>
                <a:uLnTx/>
                <a:uFillTx/>
                <a:latin typeface="Times New Roman"/>
                <a:ea typeface="+mn-ea"/>
                <a:cs typeface="+mn-cs"/>
              </a:rPr>
              <a:t>P5</a:t>
            </a:r>
            <a:endParaRPr kumimoji="0" lang="ko-KR" altLang="en-US" sz="1400" b="0" i="0" u="none" strike="noStrike" kern="1200" cap="none" spc="0" normalizeH="0" baseline="0" noProof="0" dirty="0" smtClean="0">
              <a:ln>
                <a:noFill/>
              </a:ln>
              <a:solidFill>
                <a:srgbClr val="000000"/>
              </a:solidFill>
              <a:effectLst/>
              <a:uLnTx/>
              <a:uFillTx/>
              <a:latin typeface="Times New Roman"/>
              <a:ea typeface="+mn-ea"/>
              <a:cs typeface="+mn-cs"/>
            </a:endParaRPr>
          </a:p>
        </p:txBody>
      </p:sp>
      <p:sp>
        <p:nvSpPr>
          <p:cNvPr id="66" name="직사각형 65"/>
          <p:cNvSpPr/>
          <p:nvPr/>
        </p:nvSpPr>
        <p:spPr bwMode="auto">
          <a:xfrm>
            <a:off x="4058698" y="2906351"/>
            <a:ext cx="1512168" cy="288032"/>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ko-KR" sz="1400" b="0" i="0" u="none" strike="noStrike" kern="1200" cap="none" spc="0" normalizeH="0" baseline="0" noProof="0" dirty="0">
                <a:ln>
                  <a:noFill/>
                </a:ln>
                <a:solidFill>
                  <a:srgbClr val="000000"/>
                </a:solidFill>
                <a:effectLst/>
                <a:uLnTx/>
                <a:uFillTx/>
                <a:latin typeface="Times New Roman" pitchFamily="18" charset="0"/>
                <a:ea typeface="+mn-ea"/>
                <a:cs typeface="+mn-cs"/>
              </a:rPr>
              <a:t>1 0 </a:t>
            </a:r>
            <a:r>
              <a:rPr kumimoji="0" lang="en-US" altLang="ko-KR" sz="1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1 0 1 1 0 0</a:t>
            </a:r>
            <a:endParaRPr kumimoji="0" lang="ko-KR" altLang="en-US" sz="14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pic>
        <p:nvPicPr>
          <p:cNvPr id="5" name="그림 4"/>
          <p:cNvPicPr>
            <a:picLocks noChangeAspect="1"/>
          </p:cNvPicPr>
          <p:nvPr/>
        </p:nvPicPr>
        <p:blipFill>
          <a:blip r:embed="rId3"/>
          <a:stretch>
            <a:fillRect/>
          </a:stretch>
        </p:blipFill>
        <p:spPr>
          <a:xfrm>
            <a:off x="6470590" y="4031462"/>
            <a:ext cx="2511919" cy="2236826"/>
          </a:xfrm>
          <a:prstGeom prst="rect">
            <a:avLst/>
          </a:prstGeom>
        </p:spPr>
      </p:pic>
    </p:spTree>
    <p:extLst>
      <p:ext uri="{BB962C8B-B14F-4D97-AF65-F5344CB8AC3E}">
        <p14:creationId xmlns:p14="http://schemas.microsoft.com/office/powerpoint/2010/main" val="294151120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날짜 개체 틀 1"/>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ko-KR" sz="1400" b="1" i="0" u="none" strike="noStrike" kern="1200" cap="none" spc="0" normalizeH="0" baseline="0" noProof="0" smtClean="0">
                <a:ln>
                  <a:noFill/>
                </a:ln>
                <a:solidFill>
                  <a:srgbClr val="000000"/>
                </a:solidFill>
                <a:effectLst/>
                <a:uLnTx/>
                <a:uFillTx/>
                <a:latin typeface="Times New Roman" pitchFamily="18" charset="0"/>
                <a:ea typeface="宋体" charset="-122"/>
                <a:cs typeface="+mn-cs"/>
              </a:rPr>
              <a:t>July 2018</a:t>
            </a:r>
            <a:endParaRPr kumimoji="0" lang="en-US" altLang="zh-CN" sz="1400" b="1" i="0" u="none" strike="noStrike" kern="1200" cap="none" spc="0" normalizeH="0" baseline="0" noProof="0" dirty="0">
              <a:ln>
                <a:noFill/>
              </a:ln>
              <a:solidFill>
                <a:srgbClr val="000000"/>
              </a:solidFill>
              <a:effectLst/>
              <a:uLnTx/>
              <a:uFillTx/>
              <a:latin typeface="Times New Roman" pitchFamily="18" charset="0"/>
              <a:ea typeface="宋体" charset="-122"/>
              <a:cs typeface="+mn-cs"/>
            </a:endParaRPr>
          </a:p>
        </p:txBody>
      </p:sp>
      <p:sp>
        <p:nvSpPr>
          <p:cNvPr id="3" name="슬라이드 번호 개체 틀 2"/>
          <p:cNvSpPr>
            <a:spLocks noGrp="1"/>
          </p:cNvSpPr>
          <p:nvPr>
            <p:ph type="sldNum" sz="quarter" idx="12"/>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1200" b="0" i="0" u="none" strike="noStrike" kern="1200" cap="none" spc="0" normalizeH="0" baseline="0" noProof="0" smtClean="0">
                <a:ln>
                  <a:noFill/>
                </a:ln>
                <a:solidFill>
                  <a:srgbClr val="000000"/>
                </a:solidFill>
                <a:effectLst/>
                <a:uLnTx/>
                <a:uFillTx/>
                <a:latin typeface="Times New Roman" pitchFamily="18" charset="0"/>
                <a:ea typeface="宋体" charset="-122"/>
                <a:cs typeface="+mn-cs"/>
              </a:rPr>
              <a:t>Slide </a:t>
            </a:r>
            <a:fld id="{76C0EB13-4677-48A4-A691-EDFD86E62D7A}" type="slidenum">
              <a:rPr kumimoji="0" lang="en-US" altLang="zh-CN" sz="1200" b="0" i="0" u="none" strike="noStrike" kern="1200" cap="none" spc="0" normalizeH="0" baseline="0" noProof="0" smtClean="0">
                <a:ln>
                  <a:noFill/>
                </a:ln>
                <a:solidFill>
                  <a:srgbClr val="000000"/>
                </a:solidFill>
                <a:effectLst/>
                <a:uLnTx/>
                <a:uFillTx/>
                <a:latin typeface="Times New Roman" pitchFamily="18" charset="0"/>
                <a:ea typeface="宋体" charset="-122"/>
                <a:cs typeface="+mn-cs"/>
              </a:rPr>
              <a:pPr marL="0" marR="0" lvl="0" indent="0" algn="ctr" defTabSz="914400" rtl="0" eaLnBrk="0" fontAlgn="base" latinLnBrk="0" hangingPunct="0">
                <a:lnSpc>
                  <a:spcPct val="100000"/>
                </a:lnSpc>
                <a:spcBef>
                  <a:spcPct val="0"/>
                </a:spcBef>
                <a:spcAft>
                  <a:spcPct val="0"/>
                </a:spcAft>
                <a:buClrTx/>
                <a:buSzTx/>
                <a:buFontTx/>
                <a:buNone/>
                <a:tabLst/>
                <a:defRPr/>
              </a:pPr>
              <a:t>39</a:t>
            </a:fld>
            <a:endParaRPr kumimoji="0" lang="en-US" altLang="zh-CN" sz="1200" b="0" i="0" u="none" strike="noStrike" kern="1200" cap="none" spc="0" normalizeH="0" baseline="0" noProof="0" dirty="0">
              <a:ln>
                <a:noFill/>
              </a:ln>
              <a:solidFill>
                <a:srgbClr val="000000"/>
              </a:solidFill>
              <a:effectLst/>
              <a:uLnTx/>
              <a:uFillTx/>
              <a:latin typeface="Times New Roman" pitchFamily="18" charset="0"/>
              <a:ea typeface="宋体" charset="-122"/>
              <a:cs typeface="+mn-cs"/>
            </a:endParaRPr>
          </a:p>
        </p:txBody>
      </p:sp>
      <p:sp>
        <p:nvSpPr>
          <p:cNvPr id="4" name="바닥글 개체 틀 3"/>
          <p:cNvSpPr>
            <a:spLocks noGrp="1"/>
          </p:cNvSpPr>
          <p:nvPr>
            <p:ph type="ftr" sz="quarter" idx="3"/>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de-DE" altLang="zh-CN" sz="1200" b="0" i="0" u="none" strike="noStrike" kern="1200" cap="none" spc="0" normalizeH="0" baseline="0" noProof="0" smtClean="0">
                <a:ln>
                  <a:noFill/>
                </a:ln>
                <a:solidFill>
                  <a:srgbClr val="000000"/>
                </a:solidFill>
                <a:effectLst/>
                <a:uLnTx/>
                <a:uFillTx/>
                <a:latin typeface="Times New Roman" pitchFamily="18" charset="0"/>
                <a:ea typeface="宋体" charset="-122"/>
                <a:cs typeface="+mn-cs"/>
              </a:rPr>
              <a:t>HHI and ETRI</a:t>
            </a:r>
            <a:endParaRPr kumimoji="0" lang="en-US" altLang="zh-CN" sz="1200" b="0" i="0" u="none" strike="noStrike" kern="1200" cap="none" spc="0" normalizeH="0" baseline="0" noProof="0" dirty="0">
              <a:ln>
                <a:noFill/>
              </a:ln>
              <a:solidFill>
                <a:srgbClr val="000000"/>
              </a:solidFill>
              <a:effectLst/>
              <a:uLnTx/>
              <a:uFillTx/>
              <a:latin typeface="Times New Roman" pitchFamily="18" charset="0"/>
              <a:ea typeface="宋体" charset="-122"/>
              <a:cs typeface="+mn-cs"/>
            </a:endParaRPr>
          </a:p>
        </p:txBody>
      </p:sp>
      <p:sp>
        <p:nvSpPr>
          <p:cNvPr id="57" name="직사각형 56"/>
          <p:cNvSpPr/>
          <p:nvPr/>
        </p:nvSpPr>
        <p:spPr bwMode="auto">
          <a:xfrm>
            <a:off x="2118892" y="3022843"/>
            <a:ext cx="1246370" cy="648072"/>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ko-KR" sz="1600" b="1" i="0" u="none" strike="noStrike" kern="1200" cap="none" spc="0" normalizeH="0" baseline="0" noProof="0" dirty="0" smtClean="0">
                <a:ln>
                  <a:noFill/>
                </a:ln>
                <a:solidFill>
                  <a:srgbClr val="000000"/>
                </a:solidFill>
                <a:effectLst/>
                <a:uLnTx/>
                <a:uFillTx/>
                <a:latin typeface="Times New Roman" pitchFamily="18" charset="0"/>
                <a:ea typeface="+mn-ea"/>
                <a:cs typeface="+mn-cs"/>
              </a:rPr>
              <a:t>Modulation</a:t>
            </a:r>
            <a:endParaRPr kumimoji="0" lang="ko-KR" altLang="en-US" sz="1600" b="1" i="0" u="none" strike="noStrike" kern="1200" cap="none" spc="0" normalizeH="0" baseline="0" noProof="0" dirty="0" smtClean="0">
              <a:ln>
                <a:noFill/>
              </a:ln>
              <a:solidFill>
                <a:srgbClr val="000000"/>
              </a:solidFill>
              <a:effectLst/>
              <a:uLnTx/>
              <a:uFillTx/>
              <a:latin typeface="Times New Roman" pitchFamily="18" charset="0"/>
              <a:ea typeface="+mn-ea"/>
              <a:cs typeface="+mn-cs"/>
            </a:endParaRPr>
          </a:p>
        </p:txBody>
      </p:sp>
      <p:sp>
        <p:nvSpPr>
          <p:cNvPr id="58" name="직사각형 57"/>
          <p:cNvSpPr/>
          <p:nvPr/>
        </p:nvSpPr>
        <p:spPr bwMode="auto">
          <a:xfrm>
            <a:off x="3678779" y="3022843"/>
            <a:ext cx="1080120" cy="648072"/>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ko-KR" sz="1600" b="1" i="0" u="none" strike="noStrike" kern="1200" cap="none" spc="0" normalizeH="0" baseline="0" noProof="0" dirty="0" smtClean="0">
                <a:ln>
                  <a:noFill/>
                </a:ln>
                <a:solidFill>
                  <a:srgbClr val="000000"/>
                </a:solidFill>
                <a:effectLst/>
                <a:uLnTx/>
                <a:uFillTx/>
                <a:latin typeface="Times New Roman" pitchFamily="18" charset="0"/>
                <a:ea typeface="+mn-ea"/>
                <a:cs typeface="+mn-cs"/>
              </a:rPr>
              <a:t>CIR</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ko-KR" sz="1600" b="1" i="0" u="none" strike="noStrike" kern="1200" cap="none" spc="0" normalizeH="0" baseline="0" noProof="0" dirty="0" smtClean="0">
                <a:ln>
                  <a:noFill/>
                </a:ln>
                <a:solidFill>
                  <a:srgbClr val="000000"/>
                </a:solidFill>
                <a:effectLst/>
                <a:uLnTx/>
                <a:uFillTx/>
                <a:latin typeface="Times New Roman" pitchFamily="18" charset="0"/>
                <a:ea typeface="+mn-ea"/>
                <a:cs typeface="+mn-cs"/>
              </a:rPr>
              <a:t>Channels</a:t>
            </a:r>
            <a:endParaRPr kumimoji="0" lang="ko-KR" altLang="en-US" sz="1600" b="1" i="0" u="none" strike="noStrike" kern="1200" cap="none" spc="0" normalizeH="0" baseline="0" noProof="0" dirty="0" smtClean="0">
              <a:ln>
                <a:noFill/>
              </a:ln>
              <a:solidFill>
                <a:srgbClr val="000000"/>
              </a:solidFill>
              <a:effectLst/>
              <a:uLnTx/>
              <a:uFillTx/>
              <a:latin typeface="Times New Roman" pitchFamily="18" charset="0"/>
              <a:ea typeface="+mn-ea"/>
              <a:cs typeface="+mn-cs"/>
            </a:endParaRPr>
          </a:p>
        </p:txBody>
      </p:sp>
      <p:sp>
        <p:nvSpPr>
          <p:cNvPr id="60" name="직사각형 59"/>
          <p:cNvSpPr/>
          <p:nvPr/>
        </p:nvSpPr>
        <p:spPr bwMode="auto">
          <a:xfrm>
            <a:off x="5103850" y="3022843"/>
            <a:ext cx="1152128" cy="648072"/>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ko-KR" sz="1600" b="1" i="0" u="none" strike="noStrike" kern="1200" cap="none" spc="0" normalizeH="0" baseline="0" noProof="0" dirty="0" smtClean="0">
                <a:ln>
                  <a:noFill/>
                </a:ln>
                <a:solidFill>
                  <a:srgbClr val="000000"/>
                </a:solidFill>
                <a:effectLst/>
                <a:uLnTx/>
                <a:uFillTx/>
                <a:latin typeface="Times New Roman" pitchFamily="18" charset="0"/>
                <a:ea typeface="+mn-ea"/>
                <a:cs typeface="+mn-cs"/>
              </a:rPr>
              <a:t>Preamble</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ko-KR" sz="1600" b="1" i="0" u="none" strike="noStrike" kern="1200" cap="none" spc="0" normalizeH="0" baseline="0" noProof="0" dirty="0" smtClean="0">
                <a:ln>
                  <a:noFill/>
                </a:ln>
                <a:solidFill>
                  <a:srgbClr val="000000"/>
                </a:solidFill>
                <a:effectLst/>
                <a:uLnTx/>
                <a:uFillTx/>
                <a:latin typeface="Times New Roman" pitchFamily="18" charset="0"/>
                <a:ea typeface="+mn-ea"/>
                <a:cs typeface="+mn-cs"/>
              </a:rPr>
              <a:t>Detector</a:t>
            </a:r>
            <a:endParaRPr kumimoji="0" lang="ko-KR" altLang="en-US" sz="1600" b="1" i="0" u="none" strike="noStrike" kern="1200" cap="none" spc="0" normalizeH="0" baseline="0" noProof="0" dirty="0" smtClean="0">
              <a:ln>
                <a:noFill/>
              </a:ln>
              <a:solidFill>
                <a:srgbClr val="000000"/>
              </a:solidFill>
              <a:effectLst/>
              <a:uLnTx/>
              <a:uFillTx/>
              <a:latin typeface="Times New Roman" pitchFamily="18" charset="0"/>
              <a:ea typeface="+mn-ea"/>
              <a:cs typeface="+mn-cs"/>
            </a:endParaRPr>
          </a:p>
        </p:txBody>
      </p:sp>
      <p:sp>
        <p:nvSpPr>
          <p:cNvPr id="62" name="타원 61"/>
          <p:cNvSpPr/>
          <p:nvPr/>
        </p:nvSpPr>
        <p:spPr bwMode="auto">
          <a:xfrm>
            <a:off x="4380819" y="2206597"/>
            <a:ext cx="1080120" cy="648072"/>
          </a:xfrm>
          <a:prstGeom prst="ellipse">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ko-KR" sz="1400" b="1" i="0" u="none" strike="noStrike" kern="1200" cap="none" spc="0" normalizeH="0" baseline="0" noProof="0" dirty="0" smtClean="0">
                <a:ln>
                  <a:noFill/>
                </a:ln>
                <a:solidFill>
                  <a:srgbClr val="000000"/>
                </a:solidFill>
                <a:effectLst/>
                <a:uLnTx/>
                <a:uFillTx/>
                <a:latin typeface="Times New Roman" pitchFamily="18" charset="0"/>
                <a:ea typeface="+mn-ea"/>
                <a:cs typeface="+mn-cs"/>
              </a:rPr>
              <a:t>AWGN</a:t>
            </a:r>
            <a:endParaRPr kumimoji="0" lang="ko-KR" altLang="en-US" sz="1400" b="1" i="0" u="none" strike="noStrike" kern="1200" cap="none" spc="0" normalizeH="0" baseline="0" noProof="0" dirty="0" smtClean="0">
              <a:ln>
                <a:noFill/>
              </a:ln>
              <a:solidFill>
                <a:srgbClr val="000000"/>
              </a:solidFill>
              <a:effectLst/>
              <a:uLnTx/>
              <a:uFillTx/>
              <a:latin typeface="Times New Roman" pitchFamily="18" charset="0"/>
              <a:ea typeface="+mn-ea"/>
              <a:cs typeface="+mn-cs"/>
            </a:endParaRPr>
          </a:p>
        </p:txBody>
      </p:sp>
      <p:sp>
        <p:nvSpPr>
          <p:cNvPr id="63" name="TextBox 62"/>
          <p:cNvSpPr txBox="1"/>
          <p:nvPr/>
        </p:nvSpPr>
        <p:spPr>
          <a:xfrm>
            <a:off x="4694663" y="3662806"/>
            <a:ext cx="473206" cy="707886"/>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ko-KR" sz="4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a:t>
            </a:r>
            <a:endParaRPr kumimoji="0" lang="ko-KR" altLang="en-US" sz="40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64" name="타원 63"/>
          <p:cNvSpPr/>
          <p:nvPr/>
        </p:nvSpPr>
        <p:spPr bwMode="auto">
          <a:xfrm>
            <a:off x="4706641" y="3813508"/>
            <a:ext cx="432048" cy="424153"/>
          </a:xfrm>
          <a:prstGeom prst="ellipse">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200" b="0" i="0" u="none" strike="noStrike" kern="1200" cap="none" spc="0" normalizeH="0" baseline="0" noProof="0" smtClean="0">
              <a:ln>
                <a:noFill/>
              </a:ln>
              <a:solidFill>
                <a:srgbClr val="000000"/>
              </a:solidFill>
              <a:effectLst/>
              <a:uLnTx/>
              <a:uFillTx/>
              <a:latin typeface="Times New Roman" pitchFamily="18" charset="0"/>
              <a:ea typeface="+mn-ea"/>
              <a:cs typeface="+mn-cs"/>
            </a:endParaRPr>
          </a:p>
        </p:txBody>
      </p:sp>
      <p:cxnSp>
        <p:nvCxnSpPr>
          <p:cNvPr id="68" name="꺾인 연결선 67"/>
          <p:cNvCxnSpPr>
            <a:stCxn id="64" idx="6"/>
            <a:endCxn id="60" idx="2"/>
          </p:cNvCxnSpPr>
          <p:nvPr/>
        </p:nvCxnSpPr>
        <p:spPr bwMode="auto">
          <a:xfrm flipV="1">
            <a:off x="5138689" y="3670915"/>
            <a:ext cx="541225" cy="354670"/>
          </a:xfrm>
          <a:prstGeom prst="bentConnector2">
            <a:avLst/>
          </a:prstGeom>
          <a:solidFill>
            <a:schemeClr val="accent1"/>
          </a:solidFill>
          <a:ln w="12700" cap="flat" cmpd="sng" algn="ctr">
            <a:solidFill>
              <a:schemeClr val="tx1"/>
            </a:solidFill>
            <a:prstDash val="solid"/>
            <a:round/>
            <a:headEnd type="none" w="sm" len="sm"/>
            <a:tailEnd type="stealth" w="lg" len="lg"/>
          </a:ln>
          <a:effectLst/>
        </p:spPr>
      </p:cxnSp>
      <p:cxnSp>
        <p:nvCxnSpPr>
          <p:cNvPr id="69" name="직선 화살표 연결선 68"/>
          <p:cNvCxnSpPr/>
          <p:nvPr/>
        </p:nvCxnSpPr>
        <p:spPr bwMode="auto">
          <a:xfrm>
            <a:off x="4920879" y="2863378"/>
            <a:ext cx="1786" cy="958839"/>
          </a:xfrm>
          <a:prstGeom prst="straightConnector1">
            <a:avLst/>
          </a:prstGeom>
          <a:solidFill>
            <a:schemeClr val="accent1"/>
          </a:solidFill>
          <a:ln w="12700" cap="flat" cmpd="sng" algn="ctr">
            <a:solidFill>
              <a:schemeClr val="tx1"/>
            </a:solidFill>
            <a:prstDash val="solid"/>
            <a:round/>
            <a:headEnd type="none" w="sm" len="sm"/>
            <a:tailEnd type="stealth" w="lg" len="lg"/>
          </a:ln>
          <a:effectLst/>
        </p:spPr>
      </p:cxnSp>
      <p:pic>
        <p:nvPicPr>
          <p:cNvPr id="44" name="그림 43"/>
          <p:cNvPicPr>
            <a:picLocks noChangeAspect="1"/>
          </p:cNvPicPr>
          <p:nvPr/>
        </p:nvPicPr>
        <p:blipFill>
          <a:blip r:embed="rId2"/>
          <a:stretch>
            <a:fillRect/>
          </a:stretch>
        </p:blipFill>
        <p:spPr>
          <a:xfrm>
            <a:off x="230963" y="3618289"/>
            <a:ext cx="1587088" cy="1431069"/>
          </a:xfrm>
          <a:prstGeom prst="rect">
            <a:avLst/>
          </a:prstGeom>
        </p:spPr>
      </p:pic>
      <p:sp>
        <p:nvSpPr>
          <p:cNvPr id="94" name="TextBox 93"/>
          <p:cNvSpPr txBox="1"/>
          <p:nvPr/>
        </p:nvSpPr>
        <p:spPr>
          <a:xfrm>
            <a:off x="6185247" y="3112443"/>
            <a:ext cx="436891" cy="52322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ko-KR" sz="2800" b="1" i="0" u="none" strike="noStrike" kern="1200" cap="none" spc="0" normalizeH="0" baseline="0" noProof="0" dirty="0" smtClean="0">
                <a:ln>
                  <a:noFill/>
                </a:ln>
                <a:solidFill>
                  <a:srgbClr val="0000FF"/>
                </a:solidFill>
                <a:effectLst/>
                <a:uLnTx/>
                <a:uFillTx/>
                <a:latin typeface="Times New Roman" pitchFamily="18" charset="0"/>
                <a:ea typeface="+mn-ea"/>
                <a:cs typeface="+mn-cs"/>
              </a:rPr>
              <a:t>=</a:t>
            </a:r>
            <a:endParaRPr kumimoji="0" lang="ko-KR" altLang="en-US" sz="2800" b="1" i="0" u="none" strike="noStrike" kern="1200" cap="none" spc="0" normalizeH="0" baseline="0" noProof="0" dirty="0">
              <a:ln>
                <a:noFill/>
              </a:ln>
              <a:solidFill>
                <a:srgbClr val="0000FF"/>
              </a:solidFill>
              <a:effectLst/>
              <a:uLnTx/>
              <a:uFillTx/>
              <a:latin typeface="Times New Roman" pitchFamily="18" charset="0"/>
              <a:ea typeface="+mn-ea"/>
              <a:cs typeface="+mn-cs"/>
            </a:endParaRPr>
          </a:p>
        </p:txBody>
      </p:sp>
      <p:sp>
        <p:nvSpPr>
          <p:cNvPr id="95" name="직사각형 94"/>
          <p:cNvSpPr/>
          <p:nvPr/>
        </p:nvSpPr>
        <p:spPr bwMode="auto">
          <a:xfrm>
            <a:off x="4895920" y="4364810"/>
            <a:ext cx="1360058" cy="771357"/>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ko-KR" sz="1400" b="1" i="0" u="none" strike="noStrike" kern="1200" cap="none" spc="0" normalizeH="0" baseline="0" noProof="0" dirty="0" smtClean="0">
                <a:ln>
                  <a:noFill/>
                </a:ln>
                <a:solidFill>
                  <a:srgbClr val="000000"/>
                </a:solidFill>
                <a:effectLst/>
                <a:uLnTx/>
                <a:uFillTx/>
                <a:latin typeface="Times New Roman" pitchFamily="18" charset="0"/>
                <a:ea typeface="+mn-ea"/>
                <a:cs typeface="+mn-cs"/>
              </a:rPr>
              <a:t>Detection</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ko-KR" sz="1400" b="1" i="0" u="none" strike="noStrike" kern="1200" cap="none" spc="0" normalizeH="0" baseline="0" noProof="0" dirty="0" smtClean="0">
                <a:ln>
                  <a:noFill/>
                </a:ln>
                <a:solidFill>
                  <a:srgbClr val="000000"/>
                </a:solidFill>
                <a:effectLst/>
                <a:uLnTx/>
                <a:uFillTx/>
                <a:latin typeface="Times New Roman" pitchFamily="18" charset="0"/>
                <a:ea typeface="+mn-ea"/>
                <a:cs typeface="+mn-cs"/>
              </a:rPr>
              <a:t>Probability</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ko-KR" sz="1400" b="1" i="0" u="none" strike="noStrike" kern="1200" cap="none" spc="0" normalizeH="0" baseline="0" noProof="0" dirty="0" smtClean="0">
                <a:ln>
                  <a:noFill/>
                </a:ln>
                <a:solidFill>
                  <a:srgbClr val="000000"/>
                </a:solidFill>
                <a:effectLst/>
                <a:uLnTx/>
                <a:uFillTx/>
                <a:latin typeface="Times New Roman" pitchFamily="18" charset="0"/>
                <a:ea typeface="+mn-ea"/>
                <a:cs typeface="+mn-cs"/>
              </a:rPr>
              <a:t>@ 0.1% FA</a:t>
            </a:r>
            <a:endParaRPr kumimoji="0" lang="ko-KR" altLang="en-US" sz="1400" b="1" i="0" u="none" strike="noStrike" kern="1200" cap="none" spc="0" normalizeH="0" baseline="0" noProof="0" dirty="0" smtClean="0">
              <a:ln>
                <a:noFill/>
              </a:ln>
              <a:solidFill>
                <a:srgbClr val="000000"/>
              </a:solidFill>
              <a:effectLst/>
              <a:uLnTx/>
              <a:uFillTx/>
              <a:latin typeface="Times New Roman" pitchFamily="18" charset="0"/>
              <a:ea typeface="+mn-ea"/>
              <a:cs typeface="+mn-cs"/>
            </a:endParaRPr>
          </a:p>
        </p:txBody>
      </p:sp>
      <p:cxnSp>
        <p:nvCxnSpPr>
          <p:cNvPr id="96" name="꺾인 연결선 95"/>
          <p:cNvCxnSpPr>
            <a:endCxn id="57" idx="1"/>
          </p:cNvCxnSpPr>
          <p:nvPr/>
        </p:nvCxnSpPr>
        <p:spPr bwMode="auto">
          <a:xfrm>
            <a:off x="1818050" y="3346672"/>
            <a:ext cx="300842" cy="207"/>
          </a:xfrm>
          <a:prstGeom prst="bentConnector3">
            <a:avLst>
              <a:gd name="adj1" fmla="val 50000"/>
            </a:avLst>
          </a:prstGeom>
          <a:solidFill>
            <a:schemeClr val="accent1"/>
          </a:solidFill>
          <a:ln w="12700" cap="flat" cmpd="sng" algn="ctr">
            <a:solidFill>
              <a:schemeClr val="tx1"/>
            </a:solidFill>
            <a:prstDash val="solid"/>
            <a:round/>
            <a:headEnd type="none" w="sm" len="sm"/>
            <a:tailEnd type="stealth" w="lg" len="lg"/>
          </a:ln>
          <a:effectLst/>
        </p:spPr>
      </p:cxnSp>
      <p:sp>
        <p:nvSpPr>
          <p:cNvPr id="100" name="TextBox 99"/>
          <p:cNvSpPr txBox="1"/>
          <p:nvPr/>
        </p:nvSpPr>
        <p:spPr>
          <a:xfrm>
            <a:off x="206400" y="2257413"/>
            <a:ext cx="2441694" cy="369332"/>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ko-KR" sz="1800" b="0" i="0" u="none" strike="noStrike" kern="1200" cap="none" spc="0" normalizeH="0" baseline="0" noProof="0" dirty="0" smtClean="0">
                <a:ln>
                  <a:noFill/>
                </a:ln>
                <a:solidFill>
                  <a:srgbClr val="000000"/>
                </a:solidFill>
                <a:effectLst/>
                <a:uLnTx/>
                <a:uFillTx/>
                <a:latin typeface="Times New Roman" pitchFamily="18" charset="0"/>
                <a:ea typeface="+mn-ea"/>
                <a:cs typeface="+mn-cs"/>
              </a:rPr>
              <a:t>(2) CIR Channel Model </a:t>
            </a:r>
            <a:endParaRPr kumimoji="0" lang="ko-KR" altLang="en-US" sz="18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101" name="직사각형 100"/>
          <p:cNvSpPr/>
          <p:nvPr/>
        </p:nvSpPr>
        <p:spPr bwMode="auto">
          <a:xfrm>
            <a:off x="121150" y="2102294"/>
            <a:ext cx="8900263" cy="3146913"/>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200" b="0" i="0" u="none" strike="noStrike" kern="1200" cap="none" spc="0" normalizeH="0" baseline="0" noProof="0" smtClean="0">
              <a:ln>
                <a:noFill/>
              </a:ln>
              <a:solidFill>
                <a:srgbClr val="000000"/>
              </a:solidFill>
              <a:effectLst/>
              <a:uLnTx/>
              <a:uFillTx/>
              <a:latin typeface="Times New Roman" pitchFamily="18" charset="0"/>
              <a:ea typeface="+mn-ea"/>
              <a:cs typeface="+mn-cs"/>
            </a:endParaRPr>
          </a:p>
        </p:txBody>
      </p:sp>
      <p:sp>
        <p:nvSpPr>
          <p:cNvPr id="106" name="오른쪽 화살표 105"/>
          <p:cNvSpPr/>
          <p:nvPr/>
        </p:nvSpPr>
        <p:spPr bwMode="auto">
          <a:xfrm flipH="1">
            <a:off x="6269040" y="4538337"/>
            <a:ext cx="216024" cy="360040"/>
          </a:xfrm>
          <a:prstGeom prst="rightArrow">
            <a:avLst/>
          </a:prstGeom>
          <a:solidFill>
            <a:srgbClr val="0000FF"/>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200" b="0" i="0" u="none" strike="noStrike" kern="1200" cap="none" spc="0" normalizeH="0" baseline="0" noProof="0" smtClean="0">
              <a:ln>
                <a:noFill/>
              </a:ln>
              <a:solidFill>
                <a:srgbClr val="000000"/>
              </a:solidFill>
              <a:effectLst/>
              <a:uLnTx/>
              <a:uFillTx/>
              <a:latin typeface="Times New Roman" pitchFamily="18" charset="0"/>
              <a:ea typeface="+mn-ea"/>
              <a:cs typeface="+mn-cs"/>
            </a:endParaRPr>
          </a:p>
        </p:txBody>
      </p:sp>
      <p:sp>
        <p:nvSpPr>
          <p:cNvPr id="107" name="Rectangle 2"/>
          <p:cNvSpPr txBox="1">
            <a:spLocks noChangeArrowheads="1"/>
          </p:cNvSpPr>
          <p:nvPr/>
        </p:nvSpPr>
        <p:spPr bwMode="auto">
          <a:xfrm>
            <a:off x="0" y="764704"/>
            <a:ext cx="9144000" cy="769391"/>
          </a:xfrm>
          <a:prstGeom prst="rect">
            <a:avLst/>
          </a:prstGeom>
          <a:noFill/>
          <a:ln w="9525">
            <a:noFill/>
            <a:miter lim="800000"/>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ko-KR" sz="3600" b="1" i="0" u="none" strike="noStrike" kern="1200" cap="none" spc="0" normalizeH="0" baseline="0" noProof="0" dirty="0" smtClean="0">
                <a:ln>
                  <a:noFill/>
                </a:ln>
                <a:solidFill>
                  <a:srgbClr val="000000"/>
                </a:solidFill>
                <a:effectLst/>
                <a:uLnTx/>
                <a:uFillTx/>
                <a:latin typeface="Times New Roman" pitchFamily="18" charset="0"/>
                <a:ea typeface="+mn-ea"/>
                <a:cs typeface="Arial" panose="020B0604020202020204" pitchFamily="34" charset="0"/>
              </a:rPr>
              <a:t>Simulation Set-up for Preamble (2)</a:t>
            </a:r>
            <a:r>
              <a:rPr kumimoji="0" lang="ko-KR" altLang="en-US" sz="3600" b="1" i="0" u="none" strike="noStrike" kern="1200" cap="none" spc="0" normalizeH="0" baseline="0" noProof="0" dirty="0" smtClean="0">
                <a:ln>
                  <a:noFill/>
                </a:ln>
                <a:solidFill>
                  <a:srgbClr val="000000"/>
                </a:solidFill>
                <a:effectLst/>
                <a:uLnTx/>
                <a:uFillTx/>
                <a:latin typeface="Times New Roman" pitchFamily="18" charset="0"/>
                <a:ea typeface="+mn-ea"/>
                <a:cs typeface="Arial" panose="020B0604020202020204" pitchFamily="34" charset="0"/>
              </a:rPr>
              <a:t> </a:t>
            </a:r>
            <a:endParaRPr kumimoji="0" lang="ko-KR" altLang="en-US" sz="3600" b="1" i="0" u="none" strike="noStrike" kern="1200" cap="none" spc="0" normalizeH="0" baseline="0" noProof="0" dirty="0">
              <a:ln>
                <a:noFill/>
              </a:ln>
              <a:solidFill>
                <a:srgbClr val="000000"/>
              </a:solidFill>
              <a:effectLst/>
              <a:uLnTx/>
              <a:uFillTx/>
              <a:latin typeface="Times New Roman" pitchFamily="18" charset="0"/>
              <a:ea typeface="+mn-ea"/>
              <a:cs typeface="Arial" panose="020B0604020202020204" pitchFamily="34" charset="0"/>
            </a:endParaRPr>
          </a:p>
        </p:txBody>
      </p:sp>
      <p:cxnSp>
        <p:nvCxnSpPr>
          <p:cNvPr id="46" name="꺾인 연결선 45"/>
          <p:cNvCxnSpPr/>
          <p:nvPr/>
        </p:nvCxnSpPr>
        <p:spPr bwMode="auto">
          <a:xfrm>
            <a:off x="3373667" y="3342797"/>
            <a:ext cx="300842" cy="207"/>
          </a:xfrm>
          <a:prstGeom prst="bentConnector3">
            <a:avLst>
              <a:gd name="adj1" fmla="val 50000"/>
            </a:avLst>
          </a:prstGeom>
          <a:solidFill>
            <a:schemeClr val="accent1"/>
          </a:solidFill>
          <a:ln w="12700" cap="flat" cmpd="sng" algn="ctr">
            <a:solidFill>
              <a:schemeClr val="tx1"/>
            </a:solidFill>
            <a:prstDash val="solid"/>
            <a:round/>
            <a:headEnd type="none" w="sm" len="sm"/>
            <a:tailEnd type="stealth" w="lg" len="lg"/>
          </a:ln>
          <a:effectLst/>
        </p:spPr>
      </p:cxnSp>
      <p:cxnSp>
        <p:nvCxnSpPr>
          <p:cNvPr id="47" name="꺾인 연결선 46"/>
          <p:cNvCxnSpPr>
            <a:stCxn id="58" idx="2"/>
            <a:endCxn id="64" idx="2"/>
          </p:cNvCxnSpPr>
          <p:nvPr/>
        </p:nvCxnSpPr>
        <p:spPr bwMode="auto">
          <a:xfrm rot="16200000" flipH="1">
            <a:off x="4285405" y="3604349"/>
            <a:ext cx="354670" cy="487802"/>
          </a:xfrm>
          <a:prstGeom prst="bentConnector2">
            <a:avLst/>
          </a:prstGeom>
          <a:solidFill>
            <a:schemeClr val="accent1"/>
          </a:solidFill>
          <a:ln w="12700" cap="flat" cmpd="sng" algn="ctr">
            <a:solidFill>
              <a:schemeClr val="tx1"/>
            </a:solidFill>
            <a:prstDash val="solid"/>
            <a:round/>
            <a:headEnd type="none" w="sm" len="sm"/>
            <a:tailEnd type="stealth" w="lg" len="lg"/>
          </a:ln>
          <a:effectLst/>
        </p:spPr>
      </p:cxnSp>
      <p:sp>
        <p:nvSpPr>
          <p:cNvPr id="30" name="직사각형 29"/>
          <p:cNvSpPr/>
          <p:nvPr/>
        </p:nvSpPr>
        <p:spPr bwMode="auto">
          <a:xfrm>
            <a:off x="233109" y="3176060"/>
            <a:ext cx="1572266" cy="357369"/>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ko-KR" sz="1400" b="0" i="0" u="none" strike="noStrike" kern="1200" cap="none" spc="0" normalizeH="0" baseline="0" noProof="0" dirty="0" smtClean="0">
                <a:ln>
                  <a:noFill/>
                </a:ln>
                <a:solidFill>
                  <a:srgbClr val="000000"/>
                </a:solidFill>
                <a:effectLst/>
                <a:uLnTx/>
                <a:uFillTx/>
                <a:latin typeface="Times New Roman"/>
                <a:ea typeface="+mn-ea"/>
                <a:cs typeface="+mn-cs"/>
              </a:rPr>
              <a:t>48-bits Preambles</a:t>
            </a:r>
            <a:endParaRPr kumimoji="0" lang="ko-KR" altLang="en-US" sz="1400" b="0" i="0" u="none" strike="noStrike" kern="1200" cap="none" spc="0" normalizeH="0" baseline="0" noProof="0" dirty="0" smtClean="0">
              <a:ln>
                <a:noFill/>
              </a:ln>
              <a:solidFill>
                <a:srgbClr val="000000"/>
              </a:solidFill>
              <a:effectLst/>
              <a:uLnTx/>
              <a:uFillTx/>
              <a:latin typeface="Times New Roman"/>
              <a:ea typeface="+mn-ea"/>
              <a:cs typeface="+mn-cs"/>
            </a:endParaRPr>
          </a:p>
        </p:txBody>
      </p:sp>
      <p:cxnSp>
        <p:nvCxnSpPr>
          <p:cNvPr id="31" name="직선 연결선 30"/>
          <p:cNvCxnSpPr/>
          <p:nvPr/>
        </p:nvCxnSpPr>
        <p:spPr bwMode="auto">
          <a:xfrm flipH="1">
            <a:off x="1805375" y="3019622"/>
            <a:ext cx="502" cy="141883"/>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32" name="직선 연결선 31"/>
          <p:cNvCxnSpPr/>
          <p:nvPr/>
        </p:nvCxnSpPr>
        <p:spPr bwMode="auto">
          <a:xfrm>
            <a:off x="233109" y="3083124"/>
            <a:ext cx="1572266" cy="0"/>
          </a:xfrm>
          <a:prstGeom prst="line">
            <a:avLst/>
          </a:prstGeom>
          <a:solidFill>
            <a:schemeClr val="accent1"/>
          </a:solidFill>
          <a:ln w="12700" cap="flat" cmpd="sng" algn="ctr">
            <a:solidFill>
              <a:schemeClr val="tx1"/>
            </a:solidFill>
            <a:prstDash val="solid"/>
            <a:round/>
            <a:headEnd type="triangle" w="med" len="med"/>
            <a:tailEnd type="triangle" w="med" len="med"/>
          </a:ln>
          <a:effectLst/>
        </p:spPr>
      </p:cxnSp>
      <p:cxnSp>
        <p:nvCxnSpPr>
          <p:cNvPr id="33" name="직선 연결선 32"/>
          <p:cNvCxnSpPr/>
          <p:nvPr/>
        </p:nvCxnSpPr>
        <p:spPr bwMode="auto">
          <a:xfrm flipH="1">
            <a:off x="235473" y="3019622"/>
            <a:ext cx="502" cy="141883"/>
          </a:xfrm>
          <a:prstGeom prst="line">
            <a:avLst/>
          </a:prstGeom>
          <a:solidFill>
            <a:schemeClr val="accent1"/>
          </a:solidFill>
          <a:ln w="12700" cap="flat" cmpd="sng" algn="ctr">
            <a:solidFill>
              <a:schemeClr val="tx1"/>
            </a:solidFill>
            <a:prstDash val="solid"/>
            <a:round/>
            <a:headEnd type="none" w="sm" len="sm"/>
            <a:tailEnd type="none" w="sm" len="sm"/>
          </a:ln>
          <a:effectLst/>
        </p:spPr>
      </p:cxnSp>
      <p:sp>
        <p:nvSpPr>
          <p:cNvPr id="34" name="TextBox 33"/>
          <p:cNvSpPr txBox="1"/>
          <p:nvPr/>
        </p:nvSpPr>
        <p:spPr>
          <a:xfrm>
            <a:off x="130771" y="2732597"/>
            <a:ext cx="1826141" cy="307777"/>
          </a:xfrm>
          <a:prstGeom prst="rect">
            <a:avLst/>
          </a:prstGeom>
          <a:noFill/>
        </p:spPr>
        <p:txBody>
          <a:bodyPr wrap="none" rtlCol="0">
            <a:spAutoFit/>
          </a:bodyPr>
          <a:ls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ko-KR" sz="1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48 bits / 100,000 times</a:t>
            </a:r>
            <a:endParaRPr kumimoji="0" lang="ko-KR" altLang="en-US" sz="14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pic>
        <p:nvPicPr>
          <p:cNvPr id="35" name="그림 34"/>
          <p:cNvPicPr>
            <a:picLocks noChangeAspect="1"/>
          </p:cNvPicPr>
          <p:nvPr/>
        </p:nvPicPr>
        <p:blipFill>
          <a:blip r:embed="rId3"/>
          <a:stretch>
            <a:fillRect/>
          </a:stretch>
        </p:blipFill>
        <p:spPr>
          <a:xfrm>
            <a:off x="6491831" y="2924026"/>
            <a:ext cx="2511919" cy="2236826"/>
          </a:xfrm>
          <a:prstGeom prst="rect">
            <a:avLst/>
          </a:prstGeom>
        </p:spPr>
      </p:pic>
    </p:spTree>
    <p:extLst>
      <p:ext uri="{BB962C8B-B14F-4D97-AF65-F5344CB8AC3E}">
        <p14:creationId xmlns:p14="http://schemas.microsoft.com/office/powerpoint/2010/main" val="4227823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HHI‘s</a:t>
            </a:r>
            <a:r>
              <a:rPr lang="de-DE" dirty="0" smtClean="0"/>
              <a:t> </a:t>
            </a:r>
            <a:r>
              <a:rPr lang="de-DE" dirty="0" err="1" smtClean="0"/>
              <a:t>evaluation</a:t>
            </a:r>
            <a:endParaRPr lang="de-DE" dirty="0"/>
          </a:p>
        </p:txBody>
      </p:sp>
      <p:sp>
        <p:nvSpPr>
          <p:cNvPr id="7" name="Inhaltsplatzhalter 6"/>
          <p:cNvSpPr>
            <a:spLocks noGrp="1"/>
          </p:cNvSpPr>
          <p:nvPr>
            <p:ph idx="1"/>
          </p:nvPr>
        </p:nvSpPr>
        <p:spPr/>
        <p:txBody>
          <a:bodyPr/>
          <a:lstStyle/>
          <a:p>
            <a:r>
              <a:rPr lang="de-DE" dirty="0" err="1" smtClean="0"/>
              <a:t>Authors</a:t>
            </a:r>
            <a:r>
              <a:rPr lang="de-DE" dirty="0" smtClean="0"/>
              <a:t>: </a:t>
            </a:r>
            <a:r>
              <a:rPr lang="en-US" altLang="zh-CN" dirty="0" smtClean="0">
                <a:solidFill>
                  <a:schemeClr val="tx1">
                    <a:lumMod val="85000"/>
                    <a:lumOff val="15000"/>
                  </a:schemeClr>
                </a:solidFill>
                <a:ea typeface="宋体" charset="-122"/>
              </a:rPr>
              <a:t>Malte Hinrichs, Volker Jungnickel [</a:t>
            </a:r>
            <a:r>
              <a:rPr lang="en-US" altLang="zh-CN" dirty="0" err="1" smtClean="0">
                <a:solidFill>
                  <a:schemeClr val="tx1">
                    <a:lumMod val="85000"/>
                    <a:lumOff val="15000"/>
                  </a:schemeClr>
                </a:solidFill>
                <a:ea typeface="宋体" charset="-122"/>
              </a:rPr>
              <a:t>Fraunhofer</a:t>
            </a:r>
            <a:r>
              <a:rPr lang="en-US" altLang="zh-CN" dirty="0" smtClean="0">
                <a:solidFill>
                  <a:schemeClr val="tx1">
                    <a:lumMod val="85000"/>
                    <a:lumOff val="15000"/>
                  </a:schemeClr>
                </a:solidFill>
                <a:ea typeface="宋体" charset="-122"/>
              </a:rPr>
              <a:t> HHI]</a:t>
            </a:r>
          </a:p>
          <a:p>
            <a:endParaRPr lang="en-US" dirty="0">
              <a:solidFill>
                <a:schemeClr val="tx1">
                  <a:lumMod val="85000"/>
                  <a:lumOff val="15000"/>
                </a:schemeClr>
              </a:solidFill>
              <a:ea typeface="宋体" charset="-122"/>
            </a:endParaRPr>
          </a:p>
          <a:p>
            <a:endParaRPr lang="en-US" dirty="0" smtClean="0">
              <a:solidFill>
                <a:schemeClr val="tx1">
                  <a:lumMod val="85000"/>
                  <a:lumOff val="15000"/>
                </a:schemeClr>
              </a:solidFill>
              <a:ea typeface="宋体" charset="-122"/>
            </a:endParaRPr>
          </a:p>
          <a:p>
            <a:endParaRPr lang="en-US" dirty="0">
              <a:solidFill>
                <a:schemeClr val="tx1">
                  <a:lumMod val="85000"/>
                  <a:lumOff val="15000"/>
                </a:schemeClr>
              </a:solidFill>
              <a:ea typeface="宋体" charset="-122"/>
            </a:endParaRPr>
          </a:p>
          <a:p>
            <a:endParaRPr lang="de-DE" dirty="0" smtClean="0"/>
          </a:p>
          <a:p>
            <a:r>
              <a:rPr lang="de-DE" dirty="0" err="1" smtClean="0"/>
              <a:t>Based</a:t>
            </a:r>
            <a:r>
              <a:rPr lang="de-DE" dirty="0" smtClean="0"/>
              <a:t> on </a:t>
            </a:r>
            <a:r>
              <a:rPr lang="de-DE" dirty="0" err="1" smtClean="0"/>
              <a:t>docs</a:t>
            </a:r>
            <a:r>
              <a:rPr lang="de-DE" dirty="0" smtClean="0"/>
              <a:t>. 18-170/r2 </a:t>
            </a:r>
            <a:r>
              <a:rPr lang="de-DE" dirty="0" err="1" smtClean="0"/>
              <a:t>and</a:t>
            </a:r>
            <a:r>
              <a:rPr lang="de-DE" dirty="0" smtClean="0"/>
              <a:t> 18-190/r1, </a:t>
            </a:r>
            <a:r>
              <a:rPr lang="de-DE" dirty="0" err="1" smtClean="0"/>
              <a:t>extended</a:t>
            </a:r>
            <a:r>
              <a:rPr lang="de-DE" dirty="0" smtClean="0"/>
              <a:t> </a:t>
            </a:r>
            <a:r>
              <a:rPr lang="de-DE" dirty="0" err="1" smtClean="0"/>
              <a:t>with</a:t>
            </a:r>
            <a:r>
              <a:rPr lang="de-DE" dirty="0" smtClean="0"/>
              <a:t> </a:t>
            </a:r>
            <a:r>
              <a:rPr lang="de-DE" dirty="0" err="1" smtClean="0"/>
              <a:t>evaluation</a:t>
            </a:r>
            <a:r>
              <a:rPr lang="de-DE" dirty="0" smtClean="0"/>
              <a:t> </a:t>
            </a:r>
            <a:r>
              <a:rPr lang="de-DE" dirty="0" err="1" smtClean="0"/>
              <a:t>of</a:t>
            </a:r>
            <a:r>
              <a:rPr lang="de-DE" dirty="0" smtClean="0"/>
              <a:t> </a:t>
            </a:r>
            <a:r>
              <a:rPr lang="de-DE" dirty="0" err="1" smtClean="0"/>
              <a:t>short</a:t>
            </a:r>
            <a:r>
              <a:rPr lang="de-DE" dirty="0" smtClean="0"/>
              <a:t> </a:t>
            </a:r>
            <a:r>
              <a:rPr lang="de-DE" dirty="0" err="1" smtClean="0"/>
              <a:t>preamble</a:t>
            </a:r>
            <a:endParaRPr lang="de-DE" dirty="0"/>
          </a:p>
        </p:txBody>
      </p:sp>
      <p:sp>
        <p:nvSpPr>
          <p:cNvPr id="4" name="Foliennummernplatzhalter 3"/>
          <p:cNvSpPr>
            <a:spLocks noGrp="1"/>
          </p:cNvSpPr>
          <p:nvPr>
            <p:ph type="sldNum" idx="12"/>
          </p:nvPr>
        </p:nvSpPr>
        <p:spPr/>
        <p:txBody>
          <a:bodyPr/>
          <a:lstStyle/>
          <a:p>
            <a:r>
              <a:rPr lang="en-GB" smtClean="0"/>
              <a:t>Slide </a:t>
            </a:r>
            <a:fld id="{440F5867-744E-4AA6-B0ED-4C44D2DFBB7B}" type="slidenum">
              <a:rPr lang="en-GB" smtClean="0"/>
              <a:pPr/>
              <a:t>4</a:t>
            </a:fld>
            <a:endParaRPr lang="en-GB" dirty="0"/>
          </a:p>
        </p:txBody>
      </p:sp>
      <p:sp>
        <p:nvSpPr>
          <p:cNvPr id="5" name="Fußzeilenplatzhalter 4"/>
          <p:cNvSpPr>
            <a:spLocks noGrp="1"/>
          </p:cNvSpPr>
          <p:nvPr>
            <p:ph type="ftr" idx="14"/>
          </p:nvPr>
        </p:nvSpPr>
        <p:spPr/>
        <p:txBody>
          <a:bodyPr/>
          <a:lstStyle/>
          <a:p>
            <a:r>
              <a:rPr lang="de-DE" smtClean="0"/>
              <a:t>HHI and ETRI</a:t>
            </a:r>
            <a:endParaRPr lang="en-GB" dirty="0"/>
          </a:p>
        </p:txBody>
      </p:sp>
      <p:sp>
        <p:nvSpPr>
          <p:cNvPr id="6" name="Datumsplatzhalter 5"/>
          <p:cNvSpPr>
            <a:spLocks noGrp="1"/>
          </p:cNvSpPr>
          <p:nvPr>
            <p:ph type="dt" idx="15"/>
          </p:nvPr>
        </p:nvSpPr>
        <p:spPr/>
        <p:txBody>
          <a:bodyPr/>
          <a:lstStyle/>
          <a:p>
            <a:r>
              <a:rPr lang="en-US" altLang="ko-KR" smtClean="0"/>
              <a:t>July 2018</a:t>
            </a:r>
            <a:endParaRPr lang="en-GB" dirty="0"/>
          </a:p>
        </p:txBody>
      </p:sp>
    </p:spTree>
    <p:extLst>
      <p:ext uri="{BB962C8B-B14F-4D97-AF65-F5344CB8AC3E}">
        <p14:creationId xmlns:p14="http://schemas.microsoft.com/office/powerpoint/2010/main" val="65791851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날짜 개체 틀 1"/>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ko-KR" sz="1400" b="1" i="0" u="none" strike="noStrike" kern="1200" cap="none" spc="0" normalizeH="0" baseline="0" noProof="0" smtClean="0">
                <a:ln>
                  <a:noFill/>
                </a:ln>
                <a:solidFill>
                  <a:srgbClr val="000000"/>
                </a:solidFill>
                <a:effectLst/>
                <a:uLnTx/>
                <a:uFillTx/>
                <a:latin typeface="Times New Roman" pitchFamily="18" charset="0"/>
                <a:ea typeface="宋体" charset="-122"/>
                <a:cs typeface="+mn-cs"/>
              </a:rPr>
              <a:t>July 2018</a:t>
            </a:r>
            <a:endParaRPr kumimoji="0" lang="en-US" altLang="zh-CN" sz="1400" b="1" i="0" u="none" strike="noStrike" kern="1200" cap="none" spc="0" normalizeH="0" baseline="0" noProof="0" dirty="0">
              <a:ln>
                <a:noFill/>
              </a:ln>
              <a:solidFill>
                <a:srgbClr val="000000"/>
              </a:solidFill>
              <a:effectLst/>
              <a:uLnTx/>
              <a:uFillTx/>
              <a:latin typeface="Times New Roman" pitchFamily="18" charset="0"/>
              <a:ea typeface="宋体" charset="-122"/>
              <a:cs typeface="+mn-cs"/>
            </a:endParaRPr>
          </a:p>
        </p:txBody>
      </p:sp>
      <p:sp>
        <p:nvSpPr>
          <p:cNvPr id="3" name="슬라이드 번호 개체 틀 2"/>
          <p:cNvSpPr>
            <a:spLocks noGrp="1"/>
          </p:cNvSpPr>
          <p:nvPr>
            <p:ph type="sldNum" sz="quarter" idx="12"/>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1200" b="0" i="0" u="none" strike="noStrike" kern="1200" cap="none" spc="0" normalizeH="0" baseline="0" noProof="0" smtClean="0">
                <a:ln>
                  <a:noFill/>
                </a:ln>
                <a:solidFill>
                  <a:srgbClr val="000000"/>
                </a:solidFill>
                <a:effectLst/>
                <a:uLnTx/>
                <a:uFillTx/>
                <a:latin typeface="Times New Roman" pitchFamily="18" charset="0"/>
                <a:ea typeface="宋体" charset="-122"/>
                <a:cs typeface="+mn-cs"/>
              </a:rPr>
              <a:t>Slide </a:t>
            </a:r>
            <a:fld id="{76C0EB13-4677-48A4-A691-EDFD86E62D7A}" type="slidenum">
              <a:rPr kumimoji="0" lang="en-US" altLang="zh-CN" sz="1200" b="0" i="0" u="none" strike="noStrike" kern="1200" cap="none" spc="0" normalizeH="0" baseline="0" noProof="0" smtClean="0">
                <a:ln>
                  <a:noFill/>
                </a:ln>
                <a:solidFill>
                  <a:srgbClr val="000000"/>
                </a:solidFill>
                <a:effectLst/>
                <a:uLnTx/>
                <a:uFillTx/>
                <a:latin typeface="Times New Roman" pitchFamily="18" charset="0"/>
                <a:ea typeface="宋体" charset="-122"/>
                <a:cs typeface="+mn-cs"/>
              </a:rPr>
              <a:pPr marL="0" marR="0" lvl="0" indent="0" algn="ctr" defTabSz="914400" rtl="0" eaLnBrk="0" fontAlgn="base" latinLnBrk="0" hangingPunct="0">
                <a:lnSpc>
                  <a:spcPct val="100000"/>
                </a:lnSpc>
                <a:spcBef>
                  <a:spcPct val="0"/>
                </a:spcBef>
                <a:spcAft>
                  <a:spcPct val="0"/>
                </a:spcAft>
                <a:buClrTx/>
                <a:buSzTx/>
                <a:buFontTx/>
                <a:buNone/>
                <a:tabLst/>
                <a:defRPr/>
              </a:pPr>
              <a:t>40</a:t>
            </a:fld>
            <a:endParaRPr kumimoji="0" lang="en-US" altLang="zh-CN" sz="1200" b="0" i="0" u="none" strike="noStrike" kern="1200" cap="none" spc="0" normalizeH="0" baseline="0" noProof="0" dirty="0">
              <a:ln>
                <a:noFill/>
              </a:ln>
              <a:solidFill>
                <a:srgbClr val="000000"/>
              </a:solidFill>
              <a:effectLst/>
              <a:uLnTx/>
              <a:uFillTx/>
              <a:latin typeface="Times New Roman" pitchFamily="18" charset="0"/>
              <a:ea typeface="宋体" charset="-122"/>
              <a:cs typeface="+mn-cs"/>
            </a:endParaRPr>
          </a:p>
        </p:txBody>
      </p:sp>
      <p:sp>
        <p:nvSpPr>
          <p:cNvPr id="4" name="바닥글 개체 틀 3"/>
          <p:cNvSpPr>
            <a:spLocks noGrp="1"/>
          </p:cNvSpPr>
          <p:nvPr>
            <p:ph type="ftr" sz="quarter" idx="3"/>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de-DE" altLang="zh-CN" sz="1200" b="0" i="0" u="none" strike="noStrike" kern="1200" cap="none" spc="0" normalizeH="0" baseline="0" noProof="0" smtClean="0">
                <a:ln>
                  <a:noFill/>
                </a:ln>
                <a:solidFill>
                  <a:srgbClr val="000000"/>
                </a:solidFill>
                <a:effectLst/>
                <a:uLnTx/>
                <a:uFillTx/>
                <a:latin typeface="Times New Roman" pitchFamily="18" charset="0"/>
                <a:ea typeface="宋体" charset="-122"/>
                <a:cs typeface="+mn-cs"/>
              </a:rPr>
              <a:t>HHI and ETRI</a:t>
            </a:r>
            <a:endParaRPr kumimoji="0" lang="en-US" altLang="zh-CN" sz="1200" b="0" i="0" u="none" strike="noStrike" kern="1200" cap="none" spc="0" normalizeH="0" baseline="0" noProof="0" dirty="0">
              <a:ln>
                <a:noFill/>
              </a:ln>
              <a:solidFill>
                <a:srgbClr val="000000"/>
              </a:solidFill>
              <a:effectLst/>
              <a:uLnTx/>
              <a:uFillTx/>
              <a:latin typeface="Times New Roman" pitchFamily="18" charset="0"/>
              <a:ea typeface="宋体" charset="-122"/>
              <a:cs typeface="+mn-cs"/>
            </a:endParaRPr>
          </a:p>
        </p:txBody>
      </p:sp>
      <p:sp>
        <p:nvSpPr>
          <p:cNvPr id="5" name="Rectangle 2"/>
          <p:cNvSpPr txBox="1">
            <a:spLocks noChangeArrowheads="1"/>
          </p:cNvSpPr>
          <p:nvPr/>
        </p:nvSpPr>
        <p:spPr bwMode="auto">
          <a:xfrm>
            <a:off x="0" y="764704"/>
            <a:ext cx="9144000" cy="769391"/>
          </a:xfrm>
          <a:prstGeom prst="rect">
            <a:avLst/>
          </a:prstGeom>
          <a:noFill/>
          <a:ln w="9525">
            <a:noFill/>
            <a:miter lim="800000"/>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ko-KR" sz="3600" b="1" i="0" u="none" strike="noStrike" kern="1200" cap="none" spc="0" normalizeH="0" baseline="0" noProof="0" dirty="0" smtClean="0">
                <a:ln>
                  <a:noFill/>
                </a:ln>
                <a:solidFill>
                  <a:srgbClr val="000000"/>
                </a:solidFill>
                <a:effectLst/>
                <a:uLnTx/>
                <a:uFillTx/>
                <a:latin typeface="Times New Roman" pitchFamily="18" charset="0"/>
                <a:ea typeface="+mn-ea"/>
                <a:cs typeface="Arial" panose="020B0604020202020204" pitchFamily="34" charset="0"/>
              </a:rPr>
              <a:t>D3 in Scenario 3 (Home)</a:t>
            </a:r>
            <a:endParaRPr kumimoji="0" lang="ko-KR" altLang="en-US" sz="3600" b="1" i="0" u="none" strike="noStrike" kern="1200" cap="none" spc="0" normalizeH="0" baseline="0" noProof="0" dirty="0">
              <a:ln>
                <a:noFill/>
              </a:ln>
              <a:solidFill>
                <a:srgbClr val="000000"/>
              </a:solidFill>
              <a:effectLst/>
              <a:uLnTx/>
              <a:uFillTx/>
              <a:latin typeface="Times New Roman" pitchFamily="18" charset="0"/>
              <a:ea typeface="+mn-ea"/>
              <a:cs typeface="Arial" panose="020B0604020202020204" pitchFamily="34" charset="0"/>
            </a:endParaRPr>
          </a:p>
        </p:txBody>
      </p:sp>
      <p:pic>
        <p:nvPicPr>
          <p:cNvPr id="6" name="그림 5"/>
          <p:cNvPicPr>
            <a:picLocks noChangeAspect="1"/>
          </p:cNvPicPr>
          <p:nvPr/>
        </p:nvPicPr>
        <p:blipFill>
          <a:blip r:embed="rId2"/>
          <a:stretch>
            <a:fillRect/>
          </a:stretch>
        </p:blipFill>
        <p:spPr>
          <a:xfrm>
            <a:off x="415290" y="2082553"/>
            <a:ext cx="4587230" cy="3220100"/>
          </a:xfrm>
          <a:prstGeom prst="rect">
            <a:avLst/>
          </a:prstGeom>
          <a:ln>
            <a:solidFill>
              <a:schemeClr val="tx1"/>
            </a:solidFill>
          </a:ln>
        </p:spPr>
      </p:pic>
      <p:pic>
        <p:nvPicPr>
          <p:cNvPr id="7" name="그림 6"/>
          <p:cNvPicPr>
            <a:picLocks noChangeAspect="1"/>
          </p:cNvPicPr>
          <p:nvPr/>
        </p:nvPicPr>
        <p:blipFill>
          <a:blip r:embed="rId3"/>
          <a:stretch>
            <a:fillRect/>
          </a:stretch>
        </p:blipFill>
        <p:spPr>
          <a:xfrm>
            <a:off x="5058707" y="2082553"/>
            <a:ext cx="3692925" cy="3220100"/>
          </a:xfrm>
          <a:prstGeom prst="rect">
            <a:avLst/>
          </a:prstGeom>
        </p:spPr>
      </p:pic>
      <p:sp>
        <p:nvSpPr>
          <p:cNvPr id="11" name="직사각형 10"/>
          <p:cNvSpPr/>
          <p:nvPr/>
        </p:nvSpPr>
        <p:spPr bwMode="auto">
          <a:xfrm>
            <a:off x="5371808" y="3422630"/>
            <a:ext cx="3084140" cy="216024"/>
          </a:xfrm>
          <a:prstGeom prst="rect">
            <a:avLst/>
          </a:prstGeom>
          <a:noFill/>
          <a:ln w="22225" cap="flat" cmpd="sng" algn="ctr">
            <a:solidFill>
              <a:srgbClr val="00B0F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200" b="0" i="0" u="none" strike="noStrike" kern="1200" cap="none" spc="0" normalizeH="0" baseline="0" noProof="0" smtClean="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65578487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날짜 개체 틀 1"/>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ko-KR" sz="1400" b="1" i="0" u="none" strike="noStrike" kern="1200" cap="none" spc="0" normalizeH="0" baseline="0" noProof="0" smtClean="0">
                <a:ln>
                  <a:noFill/>
                </a:ln>
                <a:solidFill>
                  <a:srgbClr val="000000"/>
                </a:solidFill>
                <a:effectLst/>
                <a:uLnTx/>
                <a:uFillTx/>
                <a:latin typeface="Times New Roman" pitchFamily="18" charset="0"/>
                <a:ea typeface="宋体" charset="-122"/>
                <a:cs typeface="+mn-cs"/>
              </a:rPr>
              <a:t>July 2018</a:t>
            </a:r>
            <a:endParaRPr kumimoji="0" lang="en-US" altLang="zh-CN" sz="1400" b="1" i="0" u="none" strike="noStrike" kern="1200" cap="none" spc="0" normalizeH="0" baseline="0" noProof="0" dirty="0">
              <a:ln>
                <a:noFill/>
              </a:ln>
              <a:solidFill>
                <a:srgbClr val="000000"/>
              </a:solidFill>
              <a:effectLst/>
              <a:uLnTx/>
              <a:uFillTx/>
              <a:latin typeface="Times New Roman" pitchFamily="18" charset="0"/>
              <a:ea typeface="宋体" charset="-122"/>
              <a:cs typeface="+mn-cs"/>
            </a:endParaRPr>
          </a:p>
        </p:txBody>
      </p:sp>
      <p:sp>
        <p:nvSpPr>
          <p:cNvPr id="3" name="슬라이드 번호 개체 틀 2"/>
          <p:cNvSpPr>
            <a:spLocks noGrp="1"/>
          </p:cNvSpPr>
          <p:nvPr>
            <p:ph type="sldNum" sz="quarter" idx="12"/>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1200" b="0" i="0" u="none" strike="noStrike" kern="1200" cap="none" spc="0" normalizeH="0" baseline="0" noProof="0" smtClean="0">
                <a:ln>
                  <a:noFill/>
                </a:ln>
                <a:solidFill>
                  <a:srgbClr val="000000"/>
                </a:solidFill>
                <a:effectLst/>
                <a:uLnTx/>
                <a:uFillTx/>
                <a:latin typeface="Times New Roman" pitchFamily="18" charset="0"/>
                <a:ea typeface="宋体" charset="-122"/>
                <a:cs typeface="+mn-cs"/>
              </a:rPr>
              <a:t>Slide </a:t>
            </a:r>
            <a:fld id="{76C0EB13-4677-48A4-A691-EDFD86E62D7A}" type="slidenum">
              <a:rPr kumimoji="0" lang="en-US" altLang="zh-CN" sz="1200" b="0" i="0" u="none" strike="noStrike" kern="1200" cap="none" spc="0" normalizeH="0" baseline="0" noProof="0" smtClean="0">
                <a:ln>
                  <a:noFill/>
                </a:ln>
                <a:solidFill>
                  <a:srgbClr val="000000"/>
                </a:solidFill>
                <a:effectLst/>
                <a:uLnTx/>
                <a:uFillTx/>
                <a:latin typeface="Times New Roman" pitchFamily="18" charset="0"/>
                <a:ea typeface="宋体" charset="-122"/>
                <a:cs typeface="+mn-cs"/>
              </a:rPr>
              <a:pPr marL="0" marR="0" lvl="0" indent="0" algn="ctr" defTabSz="914400" rtl="0" eaLnBrk="0" fontAlgn="base" latinLnBrk="0" hangingPunct="0">
                <a:lnSpc>
                  <a:spcPct val="100000"/>
                </a:lnSpc>
                <a:spcBef>
                  <a:spcPct val="0"/>
                </a:spcBef>
                <a:spcAft>
                  <a:spcPct val="0"/>
                </a:spcAft>
                <a:buClrTx/>
                <a:buSzTx/>
                <a:buFontTx/>
                <a:buNone/>
                <a:tabLst/>
                <a:defRPr/>
              </a:pPr>
              <a:t>41</a:t>
            </a:fld>
            <a:endParaRPr kumimoji="0" lang="en-US" altLang="zh-CN" sz="1200" b="0" i="0" u="none" strike="noStrike" kern="1200" cap="none" spc="0" normalizeH="0" baseline="0" noProof="0" dirty="0">
              <a:ln>
                <a:noFill/>
              </a:ln>
              <a:solidFill>
                <a:srgbClr val="000000"/>
              </a:solidFill>
              <a:effectLst/>
              <a:uLnTx/>
              <a:uFillTx/>
              <a:latin typeface="Times New Roman" pitchFamily="18" charset="0"/>
              <a:ea typeface="宋体" charset="-122"/>
              <a:cs typeface="+mn-cs"/>
            </a:endParaRPr>
          </a:p>
        </p:txBody>
      </p:sp>
      <p:sp>
        <p:nvSpPr>
          <p:cNvPr id="4" name="바닥글 개체 틀 3"/>
          <p:cNvSpPr>
            <a:spLocks noGrp="1"/>
          </p:cNvSpPr>
          <p:nvPr>
            <p:ph type="ftr" sz="quarter" idx="3"/>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de-DE" altLang="zh-CN" sz="1200" b="0" i="0" u="none" strike="noStrike" kern="1200" cap="none" spc="0" normalizeH="0" baseline="0" noProof="0" smtClean="0">
                <a:ln>
                  <a:noFill/>
                </a:ln>
                <a:solidFill>
                  <a:srgbClr val="000000"/>
                </a:solidFill>
                <a:effectLst/>
                <a:uLnTx/>
                <a:uFillTx/>
                <a:latin typeface="Times New Roman" pitchFamily="18" charset="0"/>
                <a:ea typeface="宋体" charset="-122"/>
                <a:cs typeface="+mn-cs"/>
              </a:rPr>
              <a:t>HHI and ETRI</a:t>
            </a:r>
            <a:endParaRPr kumimoji="0" lang="en-US" altLang="zh-CN" sz="1200" b="0" i="0" u="none" strike="noStrike" kern="1200" cap="none" spc="0" normalizeH="0" baseline="0" noProof="0" dirty="0">
              <a:ln>
                <a:noFill/>
              </a:ln>
              <a:solidFill>
                <a:srgbClr val="000000"/>
              </a:solidFill>
              <a:effectLst/>
              <a:uLnTx/>
              <a:uFillTx/>
              <a:latin typeface="Times New Roman" pitchFamily="18" charset="0"/>
              <a:ea typeface="宋体" charset="-122"/>
              <a:cs typeface="+mn-cs"/>
            </a:endParaRPr>
          </a:p>
        </p:txBody>
      </p:sp>
      <p:sp>
        <p:nvSpPr>
          <p:cNvPr id="5" name="Rectangle 2"/>
          <p:cNvSpPr txBox="1">
            <a:spLocks noChangeArrowheads="1"/>
          </p:cNvSpPr>
          <p:nvPr/>
        </p:nvSpPr>
        <p:spPr bwMode="auto">
          <a:xfrm>
            <a:off x="0" y="764704"/>
            <a:ext cx="9144000" cy="769391"/>
          </a:xfrm>
          <a:prstGeom prst="rect">
            <a:avLst/>
          </a:prstGeom>
          <a:noFill/>
          <a:ln w="9525">
            <a:noFill/>
            <a:miter lim="800000"/>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ko-KR" sz="3600" b="1" i="0" u="none" strike="noStrike" kern="1200" cap="none" spc="0" normalizeH="0" baseline="0" noProof="0" dirty="0" smtClean="0">
                <a:ln>
                  <a:noFill/>
                </a:ln>
                <a:solidFill>
                  <a:srgbClr val="000000"/>
                </a:solidFill>
                <a:effectLst/>
                <a:uLnTx/>
                <a:uFillTx/>
                <a:latin typeface="Times New Roman" pitchFamily="18" charset="0"/>
                <a:ea typeface="+mn-ea"/>
                <a:cs typeface="Arial" panose="020B0604020202020204" pitchFamily="34" charset="0"/>
              </a:rPr>
              <a:t>D7 in Scenario 4 (Manufacturing Cell)</a:t>
            </a:r>
            <a:endParaRPr kumimoji="0" lang="ko-KR" altLang="en-US" sz="3600" b="1" i="0" u="none" strike="noStrike" kern="1200" cap="none" spc="0" normalizeH="0" baseline="0" noProof="0" dirty="0">
              <a:ln>
                <a:noFill/>
              </a:ln>
              <a:solidFill>
                <a:srgbClr val="000000"/>
              </a:solidFill>
              <a:effectLst/>
              <a:uLnTx/>
              <a:uFillTx/>
              <a:latin typeface="Times New Roman" pitchFamily="18" charset="0"/>
              <a:ea typeface="+mn-ea"/>
              <a:cs typeface="Arial" panose="020B0604020202020204" pitchFamily="34" charset="0"/>
            </a:endParaRPr>
          </a:p>
        </p:txBody>
      </p:sp>
      <p:pic>
        <p:nvPicPr>
          <p:cNvPr id="8" name="그림 7"/>
          <p:cNvPicPr>
            <a:picLocks noChangeAspect="1"/>
          </p:cNvPicPr>
          <p:nvPr/>
        </p:nvPicPr>
        <p:blipFill>
          <a:blip r:embed="rId2"/>
          <a:stretch>
            <a:fillRect/>
          </a:stretch>
        </p:blipFill>
        <p:spPr>
          <a:xfrm>
            <a:off x="230699" y="2107492"/>
            <a:ext cx="4810002" cy="3195161"/>
          </a:xfrm>
          <a:prstGeom prst="rect">
            <a:avLst/>
          </a:prstGeom>
          <a:ln>
            <a:solidFill>
              <a:schemeClr val="tx1"/>
            </a:solidFill>
          </a:ln>
        </p:spPr>
      </p:pic>
      <p:sp>
        <p:nvSpPr>
          <p:cNvPr id="9" name="타원 8"/>
          <p:cNvSpPr/>
          <p:nvPr/>
        </p:nvSpPr>
        <p:spPr bwMode="auto">
          <a:xfrm>
            <a:off x="2161279" y="3206606"/>
            <a:ext cx="468701" cy="432048"/>
          </a:xfrm>
          <a:prstGeom prst="ellipse">
            <a:avLst/>
          </a:prstGeom>
          <a:noFill/>
          <a:ln w="19050" cap="flat" cmpd="sng" algn="ctr">
            <a:solidFill>
              <a:srgbClr val="FFFF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200" b="0" i="0" u="none" strike="noStrike" kern="1200" cap="none" spc="0" normalizeH="0" baseline="0" noProof="0" smtClean="0">
              <a:ln>
                <a:noFill/>
              </a:ln>
              <a:solidFill>
                <a:srgbClr val="000000"/>
              </a:solidFill>
              <a:effectLst/>
              <a:uLnTx/>
              <a:uFillTx/>
              <a:latin typeface="Times New Roman" pitchFamily="18" charset="0"/>
              <a:ea typeface="+mn-ea"/>
              <a:cs typeface="+mn-cs"/>
            </a:endParaRPr>
          </a:p>
        </p:txBody>
      </p:sp>
      <p:pic>
        <p:nvPicPr>
          <p:cNvPr id="10" name="그림 9"/>
          <p:cNvPicPr>
            <a:picLocks noChangeAspect="1"/>
          </p:cNvPicPr>
          <p:nvPr/>
        </p:nvPicPr>
        <p:blipFill>
          <a:blip r:embed="rId3"/>
          <a:stretch>
            <a:fillRect/>
          </a:stretch>
        </p:blipFill>
        <p:spPr>
          <a:xfrm>
            <a:off x="5093474" y="2107492"/>
            <a:ext cx="3947590" cy="961468"/>
          </a:xfrm>
          <a:prstGeom prst="rect">
            <a:avLst/>
          </a:prstGeom>
        </p:spPr>
      </p:pic>
      <p:pic>
        <p:nvPicPr>
          <p:cNvPr id="12" name="그림 11"/>
          <p:cNvPicPr>
            <a:picLocks noChangeAspect="1"/>
          </p:cNvPicPr>
          <p:nvPr/>
        </p:nvPicPr>
        <p:blipFill>
          <a:blip r:embed="rId4"/>
          <a:stretch>
            <a:fillRect/>
          </a:stretch>
        </p:blipFill>
        <p:spPr>
          <a:xfrm>
            <a:off x="5071116" y="3042834"/>
            <a:ext cx="3978657" cy="1594890"/>
          </a:xfrm>
          <a:prstGeom prst="rect">
            <a:avLst/>
          </a:prstGeom>
        </p:spPr>
      </p:pic>
      <p:sp>
        <p:nvSpPr>
          <p:cNvPr id="11" name="직사각형 10"/>
          <p:cNvSpPr/>
          <p:nvPr/>
        </p:nvSpPr>
        <p:spPr bwMode="auto">
          <a:xfrm>
            <a:off x="6300191" y="4122953"/>
            <a:ext cx="2553957" cy="216024"/>
          </a:xfrm>
          <a:prstGeom prst="rect">
            <a:avLst/>
          </a:prstGeom>
          <a:noFill/>
          <a:ln w="22225"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200" b="0" i="0" u="none" strike="noStrike" kern="1200" cap="none" spc="0" normalizeH="0" baseline="0" noProof="0" smtClean="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6806757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그림 11"/>
          <p:cNvPicPr>
            <a:picLocks noChangeAspect="1"/>
          </p:cNvPicPr>
          <p:nvPr/>
        </p:nvPicPr>
        <p:blipFill>
          <a:blip r:embed="rId2"/>
          <a:stretch>
            <a:fillRect/>
          </a:stretch>
        </p:blipFill>
        <p:spPr>
          <a:xfrm>
            <a:off x="0" y="1770162"/>
            <a:ext cx="9144000" cy="4300538"/>
          </a:xfrm>
          <a:prstGeom prst="rect">
            <a:avLst/>
          </a:prstGeom>
        </p:spPr>
      </p:pic>
      <p:sp>
        <p:nvSpPr>
          <p:cNvPr id="2" name="날짜 개체 틀 1"/>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ko-KR" sz="1400" b="1" i="0" u="none" strike="noStrike" kern="1200" cap="none" spc="0" normalizeH="0" baseline="0" noProof="0" smtClean="0">
                <a:ln>
                  <a:noFill/>
                </a:ln>
                <a:solidFill>
                  <a:srgbClr val="000000"/>
                </a:solidFill>
                <a:effectLst/>
                <a:uLnTx/>
                <a:uFillTx/>
                <a:latin typeface="Times New Roman" pitchFamily="18" charset="0"/>
                <a:ea typeface="宋体" charset="-122"/>
                <a:cs typeface="+mn-cs"/>
              </a:rPr>
              <a:t>July 2018</a:t>
            </a:r>
            <a:endParaRPr kumimoji="0" lang="en-US" altLang="zh-CN" sz="1400" b="1" i="0" u="none" strike="noStrike" kern="1200" cap="none" spc="0" normalizeH="0" baseline="0" noProof="0" dirty="0">
              <a:ln>
                <a:noFill/>
              </a:ln>
              <a:solidFill>
                <a:srgbClr val="000000"/>
              </a:solidFill>
              <a:effectLst/>
              <a:uLnTx/>
              <a:uFillTx/>
              <a:latin typeface="Times New Roman" pitchFamily="18" charset="0"/>
              <a:ea typeface="宋体" charset="-122"/>
              <a:cs typeface="+mn-cs"/>
            </a:endParaRPr>
          </a:p>
        </p:txBody>
      </p:sp>
      <p:sp>
        <p:nvSpPr>
          <p:cNvPr id="3" name="슬라이드 번호 개체 틀 2"/>
          <p:cNvSpPr>
            <a:spLocks noGrp="1"/>
          </p:cNvSpPr>
          <p:nvPr>
            <p:ph type="sldNum" sz="quarter" idx="12"/>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1200" b="0" i="0" u="none" strike="noStrike" kern="1200" cap="none" spc="0" normalizeH="0" baseline="0" noProof="0" smtClean="0">
                <a:ln>
                  <a:noFill/>
                </a:ln>
                <a:solidFill>
                  <a:srgbClr val="000000"/>
                </a:solidFill>
                <a:effectLst/>
                <a:uLnTx/>
                <a:uFillTx/>
                <a:latin typeface="Times New Roman" pitchFamily="18" charset="0"/>
                <a:ea typeface="宋体" charset="-122"/>
                <a:cs typeface="+mn-cs"/>
              </a:rPr>
              <a:t>Slide </a:t>
            </a:r>
            <a:fld id="{76C0EB13-4677-48A4-A691-EDFD86E62D7A}" type="slidenum">
              <a:rPr kumimoji="0" lang="en-US" altLang="zh-CN" sz="1200" b="0" i="0" u="none" strike="noStrike" kern="1200" cap="none" spc="0" normalizeH="0" baseline="0" noProof="0" smtClean="0">
                <a:ln>
                  <a:noFill/>
                </a:ln>
                <a:solidFill>
                  <a:srgbClr val="000000"/>
                </a:solidFill>
                <a:effectLst/>
                <a:uLnTx/>
                <a:uFillTx/>
                <a:latin typeface="Times New Roman" pitchFamily="18" charset="0"/>
                <a:ea typeface="宋体" charset="-122"/>
                <a:cs typeface="+mn-cs"/>
              </a:rPr>
              <a:pPr marL="0" marR="0" lvl="0" indent="0" algn="ctr" defTabSz="914400" rtl="0" eaLnBrk="0" fontAlgn="base" latinLnBrk="0" hangingPunct="0">
                <a:lnSpc>
                  <a:spcPct val="100000"/>
                </a:lnSpc>
                <a:spcBef>
                  <a:spcPct val="0"/>
                </a:spcBef>
                <a:spcAft>
                  <a:spcPct val="0"/>
                </a:spcAft>
                <a:buClrTx/>
                <a:buSzTx/>
                <a:buFontTx/>
                <a:buNone/>
                <a:tabLst/>
                <a:defRPr/>
              </a:pPr>
              <a:t>42</a:t>
            </a:fld>
            <a:endParaRPr kumimoji="0" lang="en-US" altLang="zh-CN" sz="1200" b="0" i="0" u="none" strike="noStrike" kern="1200" cap="none" spc="0" normalizeH="0" baseline="0" noProof="0" dirty="0">
              <a:ln>
                <a:noFill/>
              </a:ln>
              <a:solidFill>
                <a:srgbClr val="000000"/>
              </a:solidFill>
              <a:effectLst/>
              <a:uLnTx/>
              <a:uFillTx/>
              <a:latin typeface="Times New Roman" pitchFamily="18" charset="0"/>
              <a:ea typeface="宋体" charset="-122"/>
              <a:cs typeface="+mn-cs"/>
            </a:endParaRPr>
          </a:p>
        </p:txBody>
      </p:sp>
      <p:sp>
        <p:nvSpPr>
          <p:cNvPr id="4" name="바닥글 개체 틀 3"/>
          <p:cNvSpPr>
            <a:spLocks noGrp="1"/>
          </p:cNvSpPr>
          <p:nvPr>
            <p:ph type="ftr" sz="quarter" idx="3"/>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de-DE" altLang="zh-CN" sz="1200" b="0" i="0" u="none" strike="noStrike" kern="1200" cap="none" spc="0" normalizeH="0" baseline="0" noProof="0" smtClean="0">
                <a:ln>
                  <a:noFill/>
                </a:ln>
                <a:solidFill>
                  <a:srgbClr val="000000"/>
                </a:solidFill>
                <a:effectLst/>
                <a:uLnTx/>
                <a:uFillTx/>
                <a:latin typeface="Times New Roman" pitchFamily="18" charset="0"/>
                <a:ea typeface="宋体" charset="-122"/>
                <a:cs typeface="+mn-cs"/>
              </a:rPr>
              <a:t>HHI and ETRI</a:t>
            </a:r>
            <a:endParaRPr kumimoji="0" lang="en-US" altLang="zh-CN" sz="1200" b="0" i="0" u="none" strike="noStrike" kern="1200" cap="none" spc="0" normalizeH="0" baseline="0" noProof="0" dirty="0">
              <a:ln>
                <a:noFill/>
              </a:ln>
              <a:solidFill>
                <a:srgbClr val="000000"/>
              </a:solidFill>
              <a:effectLst/>
              <a:uLnTx/>
              <a:uFillTx/>
              <a:latin typeface="Times New Roman" pitchFamily="18" charset="0"/>
              <a:ea typeface="宋体" charset="-122"/>
              <a:cs typeface="+mn-cs"/>
            </a:endParaRPr>
          </a:p>
        </p:txBody>
      </p:sp>
      <p:sp>
        <p:nvSpPr>
          <p:cNvPr id="5" name="Rectangle 2"/>
          <p:cNvSpPr txBox="1">
            <a:spLocks noChangeArrowheads="1"/>
          </p:cNvSpPr>
          <p:nvPr/>
        </p:nvSpPr>
        <p:spPr bwMode="auto">
          <a:xfrm>
            <a:off x="0" y="764704"/>
            <a:ext cx="9144000" cy="769391"/>
          </a:xfrm>
          <a:prstGeom prst="rect">
            <a:avLst/>
          </a:prstGeom>
          <a:noFill/>
          <a:ln w="9525">
            <a:noFill/>
            <a:miter lim="800000"/>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ko-KR" sz="3600" b="1" i="0" u="none" strike="noStrike" kern="1200" cap="none" spc="0" normalizeH="0" baseline="0" noProof="0" dirty="0" smtClean="0">
                <a:ln>
                  <a:noFill/>
                </a:ln>
                <a:solidFill>
                  <a:srgbClr val="000000"/>
                </a:solidFill>
                <a:effectLst/>
                <a:uLnTx/>
                <a:uFillTx/>
                <a:latin typeface="Times New Roman" pitchFamily="18" charset="0"/>
                <a:ea typeface="+mn-ea"/>
                <a:cs typeface="Arial" panose="020B0604020202020204" pitchFamily="34" charset="0"/>
              </a:rPr>
              <a:t>Results for P1 TDP @ AWGN only</a:t>
            </a:r>
            <a:endParaRPr kumimoji="0" lang="ko-KR" altLang="en-US" sz="3600" b="1" i="0" u="none" strike="noStrike" kern="1200" cap="none" spc="0" normalizeH="0" baseline="0" noProof="0" dirty="0">
              <a:ln>
                <a:noFill/>
              </a:ln>
              <a:solidFill>
                <a:srgbClr val="000000"/>
              </a:solidFill>
              <a:effectLst/>
              <a:uLnTx/>
              <a:uFillTx/>
              <a:latin typeface="Times New Roman" pitchFamily="18" charset="0"/>
              <a:ea typeface="+mn-ea"/>
              <a:cs typeface="Arial" panose="020B0604020202020204" pitchFamily="34" charset="0"/>
            </a:endParaRPr>
          </a:p>
        </p:txBody>
      </p:sp>
      <p:sp>
        <p:nvSpPr>
          <p:cNvPr id="35" name="TextBox 34"/>
          <p:cNvSpPr txBox="1"/>
          <p:nvPr/>
        </p:nvSpPr>
        <p:spPr>
          <a:xfrm rot="16200000">
            <a:off x="-444366" y="3587239"/>
            <a:ext cx="1951175" cy="338554"/>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ko-KR" sz="1600" b="0" i="0" u="none" strike="noStrike" kern="1200" cap="none" spc="0" normalizeH="0" baseline="0" noProof="0" dirty="0" smtClean="0">
                <a:ln>
                  <a:noFill/>
                </a:ln>
                <a:solidFill>
                  <a:srgbClr val="000000"/>
                </a:solidFill>
                <a:effectLst/>
                <a:uLnTx/>
                <a:uFillTx/>
                <a:latin typeface="Times New Roman" pitchFamily="18" charset="0"/>
                <a:ea typeface="+mn-ea"/>
                <a:cs typeface="+mn-cs"/>
              </a:rPr>
              <a:t>Detection Probability</a:t>
            </a:r>
            <a:endParaRPr kumimoji="0" lang="ko-KR" altLang="en-US" sz="16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38" name="TextBox 37"/>
          <p:cNvSpPr txBox="1"/>
          <p:nvPr/>
        </p:nvSpPr>
        <p:spPr>
          <a:xfrm>
            <a:off x="3851920" y="1642330"/>
            <a:ext cx="2207720" cy="369332"/>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ko-KR" sz="1800" b="1" i="0" u="none" strike="noStrike" kern="1200" cap="none" spc="0" normalizeH="0" baseline="0" noProof="0" dirty="0" smtClean="0">
                <a:ln>
                  <a:noFill/>
                </a:ln>
                <a:solidFill>
                  <a:srgbClr val="000000"/>
                </a:solidFill>
                <a:effectLst/>
                <a:uLnTx/>
                <a:uFillTx/>
                <a:latin typeface="Times New Roman" pitchFamily="18" charset="0"/>
                <a:ea typeface="+mn-ea"/>
                <a:cs typeface="+mn-cs"/>
              </a:rPr>
              <a:t>False Alarm = 0.1 %</a:t>
            </a:r>
            <a:endParaRPr kumimoji="0" lang="ko-KR" altLang="en-US" sz="1800" b="1"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13" name="TextBox 12"/>
          <p:cNvSpPr txBox="1"/>
          <p:nvPr/>
        </p:nvSpPr>
        <p:spPr>
          <a:xfrm>
            <a:off x="4370106" y="5798720"/>
            <a:ext cx="1148071" cy="338554"/>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ko-KR" sz="16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Eb</a:t>
            </a:r>
            <a:r>
              <a:rPr kumimoji="0" lang="en-US" altLang="ko-KR" sz="1600" b="0" i="0" u="none" strike="noStrike" kern="1200" cap="none" spc="0" normalizeH="0" baseline="0" noProof="0" dirty="0" smtClean="0">
                <a:ln>
                  <a:noFill/>
                </a:ln>
                <a:solidFill>
                  <a:srgbClr val="000000"/>
                </a:solidFill>
                <a:effectLst/>
                <a:uLnTx/>
                <a:uFillTx/>
                <a:latin typeface="Times New Roman" pitchFamily="18" charset="0"/>
                <a:ea typeface="+mn-ea"/>
                <a:cs typeface="+mn-cs"/>
              </a:rPr>
              <a:t>/No (dB)</a:t>
            </a:r>
            <a:endParaRPr kumimoji="0" lang="ko-KR" altLang="en-US" sz="16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64261951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그림 9"/>
          <p:cNvPicPr>
            <a:picLocks noChangeAspect="1"/>
          </p:cNvPicPr>
          <p:nvPr/>
        </p:nvPicPr>
        <p:blipFill>
          <a:blip r:embed="rId2"/>
          <a:stretch>
            <a:fillRect/>
          </a:stretch>
        </p:blipFill>
        <p:spPr>
          <a:xfrm>
            <a:off x="0" y="1769065"/>
            <a:ext cx="9144000" cy="4300538"/>
          </a:xfrm>
          <a:prstGeom prst="rect">
            <a:avLst/>
          </a:prstGeom>
        </p:spPr>
      </p:pic>
      <p:sp>
        <p:nvSpPr>
          <p:cNvPr id="2" name="날짜 개체 틀 1"/>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ko-KR" sz="1400" b="1" i="0" u="none" strike="noStrike" kern="1200" cap="none" spc="0" normalizeH="0" baseline="0" noProof="0" smtClean="0">
                <a:ln>
                  <a:noFill/>
                </a:ln>
                <a:solidFill>
                  <a:srgbClr val="000000"/>
                </a:solidFill>
                <a:effectLst/>
                <a:uLnTx/>
                <a:uFillTx/>
                <a:latin typeface="Times New Roman" pitchFamily="18" charset="0"/>
                <a:ea typeface="宋体" charset="-122"/>
                <a:cs typeface="+mn-cs"/>
              </a:rPr>
              <a:t>July 2018</a:t>
            </a:r>
            <a:endParaRPr kumimoji="0" lang="en-US" altLang="zh-CN" sz="1400" b="1" i="0" u="none" strike="noStrike" kern="1200" cap="none" spc="0" normalizeH="0" baseline="0" noProof="0" dirty="0">
              <a:ln>
                <a:noFill/>
              </a:ln>
              <a:solidFill>
                <a:srgbClr val="000000"/>
              </a:solidFill>
              <a:effectLst/>
              <a:uLnTx/>
              <a:uFillTx/>
              <a:latin typeface="Times New Roman" pitchFamily="18" charset="0"/>
              <a:ea typeface="宋体" charset="-122"/>
              <a:cs typeface="+mn-cs"/>
            </a:endParaRPr>
          </a:p>
        </p:txBody>
      </p:sp>
      <p:sp>
        <p:nvSpPr>
          <p:cNvPr id="3" name="슬라이드 번호 개체 틀 2"/>
          <p:cNvSpPr>
            <a:spLocks noGrp="1"/>
          </p:cNvSpPr>
          <p:nvPr>
            <p:ph type="sldNum" sz="quarter" idx="12"/>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1200" b="0" i="0" u="none" strike="noStrike" kern="1200" cap="none" spc="0" normalizeH="0" baseline="0" noProof="0" smtClean="0">
                <a:ln>
                  <a:noFill/>
                </a:ln>
                <a:solidFill>
                  <a:srgbClr val="000000"/>
                </a:solidFill>
                <a:effectLst/>
                <a:uLnTx/>
                <a:uFillTx/>
                <a:latin typeface="Times New Roman" pitchFamily="18" charset="0"/>
                <a:ea typeface="宋体" charset="-122"/>
                <a:cs typeface="+mn-cs"/>
              </a:rPr>
              <a:t>Slide </a:t>
            </a:r>
            <a:fld id="{76C0EB13-4677-48A4-A691-EDFD86E62D7A}" type="slidenum">
              <a:rPr kumimoji="0" lang="en-US" altLang="zh-CN" sz="1200" b="0" i="0" u="none" strike="noStrike" kern="1200" cap="none" spc="0" normalizeH="0" baseline="0" noProof="0" smtClean="0">
                <a:ln>
                  <a:noFill/>
                </a:ln>
                <a:solidFill>
                  <a:srgbClr val="000000"/>
                </a:solidFill>
                <a:effectLst/>
                <a:uLnTx/>
                <a:uFillTx/>
                <a:latin typeface="Times New Roman" pitchFamily="18" charset="0"/>
                <a:ea typeface="宋体" charset="-122"/>
                <a:cs typeface="+mn-cs"/>
              </a:rPr>
              <a:pPr marL="0" marR="0" lvl="0" indent="0" algn="ctr" defTabSz="914400" rtl="0" eaLnBrk="0" fontAlgn="base" latinLnBrk="0" hangingPunct="0">
                <a:lnSpc>
                  <a:spcPct val="100000"/>
                </a:lnSpc>
                <a:spcBef>
                  <a:spcPct val="0"/>
                </a:spcBef>
                <a:spcAft>
                  <a:spcPct val="0"/>
                </a:spcAft>
                <a:buClrTx/>
                <a:buSzTx/>
                <a:buFontTx/>
                <a:buNone/>
                <a:tabLst/>
                <a:defRPr/>
              </a:pPr>
              <a:t>43</a:t>
            </a:fld>
            <a:endParaRPr kumimoji="0" lang="en-US" altLang="zh-CN" sz="1200" b="0" i="0" u="none" strike="noStrike" kern="1200" cap="none" spc="0" normalizeH="0" baseline="0" noProof="0" dirty="0">
              <a:ln>
                <a:noFill/>
              </a:ln>
              <a:solidFill>
                <a:srgbClr val="000000"/>
              </a:solidFill>
              <a:effectLst/>
              <a:uLnTx/>
              <a:uFillTx/>
              <a:latin typeface="Times New Roman" pitchFamily="18" charset="0"/>
              <a:ea typeface="宋体" charset="-122"/>
              <a:cs typeface="+mn-cs"/>
            </a:endParaRPr>
          </a:p>
        </p:txBody>
      </p:sp>
      <p:sp>
        <p:nvSpPr>
          <p:cNvPr id="4" name="바닥글 개체 틀 3"/>
          <p:cNvSpPr>
            <a:spLocks noGrp="1"/>
          </p:cNvSpPr>
          <p:nvPr>
            <p:ph type="ftr" sz="quarter" idx="3"/>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de-DE" altLang="zh-CN" sz="1200" b="0" i="0" u="none" strike="noStrike" kern="1200" cap="none" spc="0" normalizeH="0" baseline="0" noProof="0" smtClean="0">
                <a:ln>
                  <a:noFill/>
                </a:ln>
                <a:solidFill>
                  <a:srgbClr val="000000"/>
                </a:solidFill>
                <a:effectLst/>
                <a:uLnTx/>
                <a:uFillTx/>
                <a:latin typeface="Times New Roman" pitchFamily="18" charset="0"/>
                <a:ea typeface="宋体" charset="-122"/>
                <a:cs typeface="+mn-cs"/>
              </a:rPr>
              <a:t>HHI and ETRI</a:t>
            </a:r>
            <a:endParaRPr kumimoji="0" lang="en-US" altLang="zh-CN" sz="1200" b="0" i="0" u="none" strike="noStrike" kern="1200" cap="none" spc="0" normalizeH="0" baseline="0" noProof="0" dirty="0">
              <a:ln>
                <a:noFill/>
              </a:ln>
              <a:solidFill>
                <a:srgbClr val="000000"/>
              </a:solidFill>
              <a:effectLst/>
              <a:uLnTx/>
              <a:uFillTx/>
              <a:latin typeface="Times New Roman" pitchFamily="18" charset="0"/>
              <a:ea typeface="宋体" charset="-122"/>
              <a:cs typeface="+mn-cs"/>
            </a:endParaRPr>
          </a:p>
        </p:txBody>
      </p:sp>
      <p:sp>
        <p:nvSpPr>
          <p:cNvPr id="5" name="Rectangle 2"/>
          <p:cNvSpPr txBox="1">
            <a:spLocks noChangeArrowheads="1"/>
          </p:cNvSpPr>
          <p:nvPr/>
        </p:nvSpPr>
        <p:spPr bwMode="auto">
          <a:xfrm>
            <a:off x="0" y="764704"/>
            <a:ext cx="9144000" cy="769391"/>
          </a:xfrm>
          <a:prstGeom prst="rect">
            <a:avLst/>
          </a:prstGeom>
          <a:noFill/>
          <a:ln w="9525">
            <a:noFill/>
            <a:miter lim="800000"/>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ko-KR" sz="3600" b="1" i="0" u="none" strike="noStrike" kern="1200" cap="none" spc="0" normalizeH="0" baseline="0" noProof="0" dirty="0" smtClean="0">
                <a:ln>
                  <a:noFill/>
                </a:ln>
                <a:solidFill>
                  <a:srgbClr val="000000"/>
                </a:solidFill>
                <a:effectLst/>
                <a:uLnTx/>
                <a:uFillTx/>
                <a:latin typeface="Times New Roman" pitchFamily="18" charset="0"/>
                <a:ea typeface="+mn-ea"/>
                <a:cs typeface="Arial" panose="020B0604020202020204" pitchFamily="34" charset="0"/>
              </a:rPr>
              <a:t>Results for P2 TDP @ AWGN only</a:t>
            </a:r>
            <a:endParaRPr kumimoji="0" lang="ko-KR" altLang="en-US" sz="3600" b="1" i="0" u="none" strike="noStrike" kern="1200" cap="none" spc="0" normalizeH="0" baseline="0" noProof="0" dirty="0">
              <a:ln>
                <a:noFill/>
              </a:ln>
              <a:solidFill>
                <a:srgbClr val="000000"/>
              </a:solidFill>
              <a:effectLst/>
              <a:uLnTx/>
              <a:uFillTx/>
              <a:latin typeface="Times New Roman" pitchFamily="18" charset="0"/>
              <a:ea typeface="+mn-ea"/>
              <a:cs typeface="Arial" panose="020B0604020202020204" pitchFamily="34" charset="0"/>
            </a:endParaRPr>
          </a:p>
        </p:txBody>
      </p:sp>
      <p:sp>
        <p:nvSpPr>
          <p:cNvPr id="35" name="TextBox 34"/>
          <p:cNvSpPr txBox="1"/>
          <p:nvPr/>
        </p:nvSpPr>
        <p:spPr>
          <a:xfrm rot="16200000">
            <a:off x="-444366" y="3587239"/>
            <a:ext cx="1951175" cy="338554"/>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ko-KR" sz="1600" b="0" i="0" u="none" strike="noStrike" kern="1200" cap="none" spc="0" normalizeH="0" baseline="0" noProof="0" dirty="0" smtClean="0">
                <a:ln>
                  <a:noFill/>
                </a:ln>
                <a:solidFill>
                  <a:srgbClr val="000000"/>
                </a:solidFill>
                <a:effectLst/>
                <a:uLnTx/>
                <a:uFillTx/>
                <a:latin typeface="Times New Roman" pitchFamily="18" charset="0"/>
                <a:ea typeface="+mn-ea"/>
                <a:cs typeface="+mn-cs"/>
              </a:rPr>
              <a:t>Detection Probability</a:t>
            </a:r>
            <a:endParaRPr kumimoji="0" lang="ko-KR" altLang="en-US" sz="16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38" name="TextBox 37"/>
          <p:cNvSpPr txBox="1"/>
          <p:nvPr/>
        </p:nvSpPr>
        <p:spPr>
          <a:xfrm>
            <a:off x="3851920" y="1642330"/>
            <a:ext cx="2207720" cy="369332"/>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ko-KR" sz="1800" b="1" i="0" u="none" strike="noStrike" kern="1200" cap="none" spc="0" normalizeH="0" baseline="0" noProof="0" dirty="0" smtClean="0">
                <a:ln>
                  <a:noFill/>
                </a:ln>
                <a:solidFill>
                  <a:srgbClr val="000000"/>
                </a:solidFill>
                <a:effectLst/>
                <a:uLnTx/>
                <a:uFillTx/>
                <a:latin typeface="Times New Roman" pitchFamily="18" charset="0"/>
                <a:ea typeface="+mn-ea"/>
                <a:cs typeface="+mn-cs"/>
              </a:rPr>
              <a:t>False Alarm = 0.1 %</a:t>
            </a:r>
            <a:endParaRPr kumimoji="0" lang="ko-KR" altLang="en-US" sz="1800" b="1"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12" name="TextBox 11"/>
          <p:cNvSpPr txBox="1"/>
          <p:nvPr/>
        </p:nvSpPr>
        <p:spPr>
          <a:xfrm>
            <a:off x="4370106" y="5798720"/>
            <a:ext cx="1148071" cy="338554"/>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ko-KR" sz="16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Eb</a:t>
            </a:r>
            <a:r>
              <a:rPr kumimoji="0" lang="en-US" altLang="ko-KR" sz="1600" b="0" i="0" u="none" strike="noStrike" kern="1200" cap="none" spc="0" normalizeH="0" baseline="0" noProof="0" dirty="0" smtClean="0">
                <a:ln>
                  <a:noFill/>
                </a:ln>
                <a:solidFill>
                  <a:srgbClr val="000000"/>
                </a:solidFill>
                <a:effectLst/>
                <a:uLnTx/>
                <a:uFillTx/>
                <a:latin typeface="Times New Roman" pitchFamily="18" charset="0"/>
                <a:ea typeface="+mn-ea"/>
                <a:cs typeface="+mn-cs"/>
              </a:rPr>
              <a:t>/No (dB)</a:t>
            </a:r>
            <a:endParaRPr kumimoji="0" lang="ko-KR" altLang="en-US" sz="16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77825352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그림 10"/>
          <p:cNvPicPr>
            <a:picLocks noChangeAspect="1"/>
          </p:cNvPicPr>
          <p:nvPr/>
        </p:nvPicPr>
        <p:blipFill>
          <a:blip r:embed="rId2"/>
          <a:stretch>
            <a:fillRect/>
          </a:stretch>
        </p:blipFill>
        <p:spPr>
          <a:xfrm>
            <a:off x="0" y="1769058"/>
            <a:ext cx="9144000" cy="4300538"/>
          </a:xfrm>
          <a:prstGeom prst="rect">
            <a:avLst/>
          </a:prstGeom>
        </p:spPr>
      </p:pic>
      <p:sp>
        <p:nvSpPr>
          <p:cNvPr id="2" name="날짜 개체 틀 1"/>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ko-KR" sz="1400" b="1" i="0" u="none" strike="noStrike" kern="1200" cap="none" spc="0" normalizeH="0" baseline="0" noProof="0" smtClean="0">
                <a:ln>
                  <a:noFill/>
                </a:ln>
                <a:solidFill>
                  <a:srgbClr val="000000"/>
                </a:solidFill>
                <a:effectLst/>
                <a:uLnTx/>
                <a:uFillTx/>
                <a:latin typeface="Times New Roman" pitchFamily="18" charset="0"/>
                <a:ea typeface="宋体" charset="-122"/>
                <a:cs typeface="+mn-cs"/>
              </a:rPr>
              <a:t>July 2018</a:t>
            </a:r>
            <a:endParaRPr kumimoji="0" lang="en-US" altLang="zh-CN" sz="1400" b="1" i="0" u="none" strike="noStrike" kern="1200" cap="none" spc="0" normalizeH="0" baseline="0" noProof="0" dirty="0">
              <a:ln>
                <a:noFill/>
              </a:ln>
              <a:solidFill>
                <a:srgbClr val="000000"/>
              </a:solidFill>
              <a:effectLst/>
              <a:uLnTx/>
              <a:uFillTx/>
              <a:latin typeface="Times New Roman" pitchFamily="18" charset="0"/>
              <a:ea typeface="宋体" charset="-122"/>
              <a:cs typeface="+mn-cs"/>
            </a:endParaRPr>
          </a:p>
        </p:txBody>
      </p:sp>
      <p:sp>
        <p:nvSpPr>
          <p:cNvPr id="3" name="슬라이드 번호 개체 틀 2"/>
          <p:cNvSpPr>
            <a:spLocks noGrp="1"/>
          </p:cNvSpPr>
          <p:nvPr>
            <p:ph type="sldNum" sz="quarter" idx="12"/>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1200" b="0" i="0" u="none" strike="noStrike" kern="1200" cap="none" spc="0" normalizeH="0" baseline="0" noProof="0" smtClean="0">
                <a:ln>
                  <a:noFill/>
                </a:ln>
                <a:solidFill>
                  <a:srgbClr val="000000"/>
                </a:solidFill>
                <a:effectLst/>
                <a:uLnTx/>
                <a:uFillTx/>
                <a:latin typeface="Times New Roman" pitchFamily="18" charset="0"/>
                <a:ea typeface="宋体" charset="-122"/>
                <a:cs typeface="+mn-cs"/>
              </a:rPr>
              <a:t>Slide </a:t>
            </a:r>
            <a:fld id="{76C0EB13-4677-48A4-A691-EDFD86E62D7A}" type="slidenum">
              <a:rPr kumimoji="0" lang="en-US" altLang="zh-CN" sz="1200" b="0" i="0" u="none" strike="noStrike" kern="1200" cap="none" spc="0" normalizeH="0" baseline="0" noProof="0" smtClean="0">
                <a:ln>
                  <a:noFill/>
                </a:ln>
                <a:solidFill>
                  <a:srgbClr val="000000"/>
                </a:solidFill>
                <a:effectLst/>
                <a:uLnTx/>
                <a:uFillTx/>
                <a:latin typeface="Times New Roman" pitchFamily="18" charset="0"/>
                <a:ea typeface="宋体" charset="-122"/>
                <a:cs typeface="+mn-cs"/>
              </a:rPr>
              <a:pPr marL="0" marR="0" lvl="0" indent="0" algn="ctr" defTabSz="914400" rtl="0" eaLnBrk="0" fontAlgn="base" latinLnBrk="0" hangingPunct="0">
                <a:lnSpc>
                  <a:spcPct val="100000"/>
                </a:lnSpc>
                <a:spcBef>
                  <a:spcPct val="0"/>
                </a:spcBef>
                <a:spcAft>
                  <a:spcPct val="0"/>
                </a:spcAft>
                <a:buClrTx/>
                <a:buSzTx/>
                <a:buFontTx/>
                <a:buNone/>
                <a:tabLst/>
                <a:defRPr/>
              </a:pPr>
              <a:t>44</a:t>
            </a:fld>
            <a:endParaRPr kumimoji="0" lang="en-US" altLang="zh-CN" sz="1200" b="0" i="0" u="none" strike="noStrike" kern="1200" cap="none" spc="0" normalizeH="0" baseline="0" noProof="0" dirty="0">
              <a:ln>
                <a:noFill/>
              </a:ln>
              <a:solidFill>
                <a:srgbClr val="000000"/>
              </a:solidFill>
              <a:effectLst/>
              <a:uLnTx/>
              <a:uFillTx/>
              <a:latin typeface="Times New Roman" pitchFamily="18" charset="0"/>
              <a:ea typeface="宋体" charset="-122"/>
              <a:cs typeface="+mn-cs"/>
            </a:endParaRPr>
          </a:p>
        </p:txBody>
      </p:sp>
      <p:sp>
        <p:nvSpPr>
          <p:cNvPr id="4" name="바닥글 개체 틀 3"/>
          <p:cNvSpPr>
            <a:spLocks noGrp="1"/>
          </p:cNvSpPr>
          <p:nvPr>
            <p:ph type="ftr" sz="quarter" idx="3"/>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de-DE" altLang="zh-CN" sz="1200" b="0" i="0" u="none" strike="noStrike" kern="1200" cap="none" spc="0" normalizeH="0" baseline="0" noProof="0" smtClean="0">
                <a:ln>
                  <a:noFill/>
                </a:ln>
                <a:solidFill>
                  <a:srgbClr val="000000"/>
                </a:solidFill>
                <a:effectLst/>
                <a:uLnTx/>
                <a:uFillTx/>
                <a:latin typeface="Times New Roman" pitchFamily="18" charset="0"/>
                <a:ea typeface="宋体" charset="-122"/>
                <a:cs typeface="+mn-cs"/>
              </a:rPr>
              <a:t>HHI and ETRI</a:t>
            </a:r>
            <a:endParaRPr kumimoji="0" lang="en-US" altLang="zh-CN" sz="1200" b="0" i="0" u="none" strike="noStrike" kern="1200" cap="none" spc="0" normalizeH="0" baseline="0" noProof="0" dirty="0">
              <a:ln>
                <a:noFill/>
              </a:ln>
              <a:solidFill>
                <a:srgbClr val="000000"/>
              </a:solidFill>
              <a:effectLst/>
              <a:uLnTx/>
              <a:uFillTx/>
              <a:latin typeface="Times New Roman" pitchFamily="18" charset="0"/>
              <a:ea typeface="宋体" charset="-122"/>
              <a:cs typeface="+mn-cs"/>
            </a:endParaRPr>
          </a:p>
        </p:txBody>
      </p:sp>
      <p:sp>
        <p:nvSpPr>
          <p:cNvPr id="5" name="Rectangle 2"/>
          <p:cNvSpPr txBox="1">
            <a:spLocks noChangeArrowheads="1"/>
          </p:cNvSpPr>
          <p:nvPr/>
        </p:nvSpPr>
        <p:spPr bwMode="auto">
          <a:xfrm>
            <a:off x="0" y="764704"/>
            <a:ext cx="9144000" cy="769391"/>
          </a:xfrm>
          <a:prstGeom prst="rect">
            <a:avLst/>
          </a:prstGeom>
          <a:noFill/>
          <a:ln w="9525">
            <a:noFill/>
            <a:miter lim="800000"/>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ko-KR" sz="3600" b="1" i="0" u="none" strike="noStrike" kern="1200" cap="none" spc="0" normalizeH="0" baseline="0" noProof="0" dirty="0" smtClean="0">
                <a:ln>
                  <a:noFill/>
                </a:ln>
                <a:solidFill>
                  <a:srgbClr val="000000"/>
                </a:solidFill>
                <a:effectLst/>
                <a:uLnTx/>
                <a:uFillTx/>
                <a:latin typeface="Times New Roman" pitchFamily="18" charset="0"/>
                <a:ea typeface="+mn-ea"/>
                <a:cs typeface="Arial" panose="020B0604020202020204" pitchFamily="34" charset="0"/>
              </a:rPr>
              <a:t>Results for P3 TDP @ AWGN only</a:t>
            </a:r>
            <a:endParaRPr kumimoji="0" lang="ko-KR" altLang="en-US" sz="3600" b="1" i="0" u="none" strike="noStrike" kern="1200" cap="none" spc="0" normalizeH="0" baseline="0" noProof="0" dirty="0">
              <a:ln>
                <a:noFill/>
              </a:ln>
              <a:solidFill>
                <a:srgbClr val="000000"/>
              </a:solidFill>
              <a:effectLst/>
              <a:uLnTx/>
              <a:uFillTx/>
              <a:latin typeface="Times New Roman" pitchFamily="18" charset="0"/>
              <a:ea typeface="+mn-ea"/>
              <a:cs typeface="Arial" panose="020B0604020202020204" pitchFamily="34" charset="0"/>
            </a:endParaRPr>
          </a:p>
        </p:txBody>
      </p:sp>
      <p:sp>
        <p:nvSpPr>
          <p:cNvPr id="35" name="TextBox 34"/>
          <p:cNvSpPr txBox="1"/>
          <p:nvPr/>
        </p:nvSpPr>
        <p:spPr>
          <a:xfrm rot="16200000">
            <a:off x="-444366" y="3587239"/>
            <a:ext cx="1951175" cy="338554"/>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ko-KR" sz="1600" b="0" i="0" u="none" strike="noStrike" kern="1200" cap="none" spc="0" normalizeH="0" baseline="0" noProof="0" dirty="0" smtClean="0">
                <a:ln>
                  <a:noFill/>
                </a:ln>
                <a:solidFill>
                  <a:srgbClr val="000000"/>
                </a:solidFill>
                <a:effectLst/>
                <a:uLnTx/>
                <a:uFillTx/>
                <a:latin typeface="Times New Roman" pitchFamily="18" charset="0"/>
                <a:ea typeface="+mn-ea"/>
                <a:cs typeface="+mn-cs"/>
              </a:rPr>
              <a:t>Detection Probability</a:t>
            </a:r>
            <a:endParaRPr kumimoji="0" lang="ko-KR" altLang="en-US" sz="16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38" name="TextBox 37"/>
          <p:cNvSpPr txBox="1"/>
          <p:nvPr/>
        </p:nvSpPr>
        <p:spPr>
          <a:xfrm>
            <a:off x="3851920" y="1642330"/>
            <a:ext cx="2207720" cy="369332"/>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ko-KR" sz="1800" b="1" i="0" u="none" strike="noStrike" kern="1200" cap="none" spc="0" normalizeH="0" baseline="0" noProof="0" dirty="0" smtClean="0">
                <a:ln>
                  <a:noFill/>
                </a:ln>
                <a:solidFill>
                  <a:srgbClr val="000000"/>
                </a:solidFill>
                <a:effectLst/>
                <a:uLnTx/>
                <a:uFillTx/>
                <a:latin typeface="Times New Roman" pitchFamily="18" charset="0"/>
                <a:ea typeface="+mn-ea"/>
                <a:cs typeface="+mn-cs"/>
              </a:rPr>
              <a:t>False Alarm = 0.1 %</a:t>
            </a:r>
            <a:endParaRPr kumimoji="0" lang="ko-KR" altLang="en-US" sz="1800" b="1"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12" name="TextBox 11"/>
          <p:cNvSpPr txBox="1"/>
          <p:nvPr/>
        </p:nvSpPr>
        <p:spPr>
          <a:xfrm>
            <a:off x="4370106" y="5798720"/>
            <a:ext cx="1148071" cy="338554"/>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ko-KR" sz="16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Eb</a:t>
            </a:r>
            <a:r>
              <a:rPr kumimoji="0" lang="en-US" altLang="ko-KR" sz="1600" b="0" i="0" u="none" strike="noStrike" kern="1200" cap="none" spc="0" normalizeH="0" baseline="0" noProof="0" dirty="0" smtClean="0">
                <a:ln>
                  <a:noFill/>
                </a:ln>
                <a:solidFill>
                  <a:srgbClr val="000000"/>
                </a:solidFill>
                <a:effectLst/>
                <a:uLnTx/>
                <a:uFillTx/>
                <a:latin typeface="Times New Roman" pitchFamily="18" charset="0"/>
                <a:ea typeface="+mn-ea"/>
                <a:cs typeface="+mn-cs"/>
              </a:rPr>
              <a:t>/No (dB)</a:t>
            </a:r>
            <a:endParaRPr kumimoji="0" lang="ko-KR" altLang="en-US" sz="16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56332975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그림 9"/>
          <p:cNvPicPr>
            <a:picLocks noChangeAspect="1"/>
          </p:cNvPicPr>
          <p:nvPr/>
        </p:nvPicPr>
        <p:blipFill>
          <a:blip r:embed="rId2"/>
          <a:stretch>
            <a:fillRect/>
          </a:stretch>
        </p:blipFill>
        <p:spPr>
          <a:xfrm>
            <a:off x="0" y="1769065"/>
            <a:ext cx="9144000" cy="4300538"/>
          </a:xfrm>
          <a:prstGeom prst="rect">
            <a:avLst/>
          </a:prstGeom>
        </p:spPr>
      </p:pic>
      <p:sp>
        <p:nvSpPr>
          <p:cNvPr id="2" name="날짜 개체 틀 1"/>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ko-KR" sz="1400" b="1" i="0" u="none" strike="noStrike" kern="1200" cap="none" spc="0" normalizeH="0" baseline="0" noProof="0" smtClean="0">
                <a:ln>
                  <a:noFill/>
                </a:ln>
                <a:solidFill>
                  <a:srgbClr val="000000"/>
                </a:solidFill>
                <a:effectLst/>
                <a:uLnTx/>
                <a:uFillTx/>
                <a:latin typeface="Times New Roman" pitchFamily="18" charset="0"/>
                <a:ea typeface="宋体" charset="-122"/>
                <a:cs typeface="+mn-cs"/>
              </a:rPr>
              <a:t>July 2018</a:t>
            </a:r>
            <a:endParaRPr kumimoji="0" lang="en-US" altLang="zh-CN" sz="1400" b="1" i="0" u="none" strike="noStrike" kern="1200" cap="none" spc="0" normalizeH="0" baseline="0" noProof="0" dirty="0">
              <a:ln>
                <a:noFill/>
              </a:ln>
              <a:solidFill>
                <a:srgbClr val="000000"/>
              </a:solidFill>
              <a:effectLst/>
              <a:uLnTx/>
              <a:uFillTx/>
              <a:latin typeface="Times New Roman" pitchFamily="18" charset="0"/>
              <a:ea typeface="宋体" charset="-122"/>
              <a:cs typeface="+mn-cs"/>
            </a:endParaRPr>
          </a:p>
        </p:txBody>
      </p:sp>
      <p:sp>
        <p:nvSpPr>
          <p:cNvPr id="3" name="슬라이드 번호 개체 틀 2"/>
          <p:cNvSpPr>
            <a:spLocks noGrp="1"/>
          </p:cNvSpPr>
          <p:nvPr>
            <p:ph type="sldNum" sz="quarter" idx="12"/>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1200" b="0" i="0" u="none" strike="noStrike" kern="1200" cap="none" spc="0" normalizeH="0" baseline="0" noProof="0" smtClean="0">
                <a:ln>
                  <a:noFill/>
                </a:ln>
                <a:solidFill>
                  <a:srgbClr val="000000"/>
                </a:solidFill>
                <a:effectLst/>
                <a:uLnTx/>
                <a:uFillTx/>
                <a:latin typeface="Times New Roman" pitchFamily="18" charset="0"/>
                <a:ea typeface="宋体" charset="-122"/>
                <a:cs typeface="+mn-cs"/>
              </a:rPr>
              <a:t>Slide </a:t>
            </a:r>
            <a:fld id="{76C0EB13-4677-48A4-A691-EDFD86E62D7A}" type="slidenum">
              <a:rPr kumimoji="0" lang="en-US" altLang="zh-CN" sz="1200" b="0" i="0" u="none" strike="noStrike" kern="1200" cap="none" spc="0" normalizeH="0" baseline="0" noProof="0" smtClean="0">
                <a:ln>
                  <a:noFill/>
                </a:ln>
                <a:solidFill>
                  <a:srgbClr val="000000"/>
                </a:solidFill>
                <a:effectLst/>
                <a:uLnTx/>
                <a:uFillTx/>
                <a:latin typeface="Times New Roman" pitchFamily="18" charset="0"/>
                <a:ea typeface="宋体" charset="-122"/>
                <a:cs typeface="+mn-cs"/>
              </a:rPr>
              <a:pPr marL="0" marR="0" lvl="0" indent="0" algn="ctr" defTabSz="914400" rtl="0" eaLnBrk="0" fontAlgn="base" latinLnBrk="0" hangingPunct="0">
                <a:lnSpc>
                  <a:spcPct val="100000"/>
                </a:lnSpc>
                <a:spcBef>
                  <a:spcPct val="0"/>
                </a:spcBef>
                <a:spcAft>
                  <a:spcPct val="0"/>
                </a:spcAft>
                <a:buClrTx/>
                <a:buSzTx/>
                <a:buFontTx/>
                <a:buNone/>
                <a:tabLst/>
                <a:defRPr/>
              </a:pPr>
              <a:t>45</a:t>
            </a:fld>
            <a:endParaRPr kumimoji="0" lang="en-US" altLang="zh-CN" sz="1200" b="0" i="0" u="none" strike="noStrike" kern="1200" cap="none" spc="0" normalizeH="0" baseline="0" noProof="0" dirty="0">
              <a:ln>
                <a:noFill/>
              </a:ln>
              <a:solidFill>
                <a:srgbClr val="000000"/>
              </a:solidFill>
              <a:effectLst/>
              <a:uLnTx/>
              <a:uFillTx/>
              <a:latin typeface="Times New Roman" pitchFamily="18" charset="0"/>
              <a:ea typeface="宋体" charset="-122"/>
              <a:cs typeface="+mn-cs"/>
            </a:endParaRPr>
          </a:p>
        </p:txBody>
      </p:sp>
      <p:sp>
        <p:nvSpPr>
          <p:cNvPr id="4" name="바닥글 개체 틀 3"/>
          <p:cNvSpPr>
            <a:spLocks noGrp="1"/>
          </p:cNvSpPr>
          <p:nvPr>
            <p:ph type="ftr" sz="quarter" idx="3"/>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de-DE" altLang="zh-CN" sz="1200" b="0" i="0" u="none" strike="noStrike" kern="1200" cap="none" spc="0" normalizeH="0" baseline="0" noProof="0" smtClean="0">
                <a:ln>
                  <a:noFill/>
                </a:ln>
                <a:solidFill>
                  <a:srgbClr val="000000"/>
                </a:solidFill>
                <a:effectLst/>
                <a:uLnTx/>
                <a:uFillTx/>
                <a:latin typeface="Times New Roman" pitchFamily="18" charset="0"/>
                <a:ea typeface="宋体" charset="-122"/>
                <a:cs typeface="+mn-cs"/>
              </a:rPr>
              <a:t>HHI and ETRI</a:t>
            </a:r>
            <a:endParaRPr kumimoji="0" lang="en-US" altLang="zh-CN" sz="1200" b="0" i="0" u="none" strike="noStrike" kern="1200" cap="none" spc="0" normalizeH="0" baseline="0" noProof="0" dirty="0">
              <a:ln>
                <a:noFill/>
              </a:ln>
              <a:solidFill>
                <a:srgbClr val="000000"/>
              </a:solidFill>
              <a:effectLst/>
              <a:uLnTx/>
              <a:uFillTx/>
              <a:latin typeface="Times New Roman" pitchFamily="18" charset="0"/>
              <a:ea typeface="宋体" charset="-122"/>
              <a:cs typeface="+mn-cs"/>
            </a:endParaRPr>
          </a:p>
        </p:txBody>
      </p:sp>
      <p:sp>
        <p:nvSpPr>
          <p:cNvPr id="5" name="Rectangle 2"/>
          <p:cNvSpPr txBox="1">
            <a:spLocks noChangeArrowheads="1"/>
          </p:cNvSpPr>
          <p:nvPr/>
        </p:nvSpPr>
        <p:spPr bwMode="auto">
          <a:xfrm>
            <a:off x="0" y="764704"/>
            <a:ext cx="9144000" cy="769391"/>
          </a:xfrm>
          <a:prstGeom prst="rect">
            <a:avLst/>
          </a:prstGeom>
          <a:noFill/>
          <a:ln w="9525">
            <a:noFill/>
            <a:miter lim="800000"/>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ko-KR" sz="3600" b="1" i="0" u="none" strike="noStrike" kern="1200" cap="none" spc="0" normalizeH="0" baseline="0" noProof="0" dirty="0" smtClean="0">
                <a:ln>
                  <a:noFill/>
                </a:ln>
                <a:solidFill>
                  <a:srgbClr val="000000"/>
                </a:solidFill>
                <a:effectLst/>
                <a:uLnTx/>
                <a:uFillTx/>
                <a:latin typeface="Times New Roman" pitchFamily="18" charset="0"/>
                <a:ea typeface="+mn-ea"/>
                <a:cs typeface="Arial" panose="020B0604020202020204" pitchFamily="34" charset="0"/>
              </a:rPr>
              <a:t>Results for P4 TDP @ AWGN only</a:t>
            </a:r>
            <a:endParaRPr kumimoji="0" lang="ko-KR" altLang="en-US" sz="3600" b="1" i="0" u="none" strike="noStrike" kern="1200" cap="none" spc="0" normalizeH="0" baseline="0" noProof="0" dirty="0">
              <a:ln>
                <a:noFill/>
              </a:ln>
              <a:solidFill>
                <a:srgbClr val="000000"/>
              </a:solidFill>
              <a:effectLst/>
              <a:uLnTx/>
              <a:uFillTx/>
              <a:latin typeface="Times New Roman" pitchFamily="18" charset="0"/>
              <a:ea typeface="+mn-ea"/>
              <a:cs typeface="Arial" panose="020B0604020202020204" pitchFamily="34" charset="0"/>
            </a:endParaRPr>
          </a:p>
        </p:txBody>
      </p:sp>
      <p:sp>
        <p:nvSpPr>
          <p:cNvPr id="35" name="TextBox 34"/>
          <p:cNvSpPr txBox="1"/>
          <p:nvPr/>
        </p:nvSpPr>
        <p:spPr>
          <a:xfrm rot="16200000">
            <a:off x="-444366" y="3587239"/>
            <a:ext cx="1951175" cy="338554"/>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ko-KR" sz="1600" b="0" i="0" u="none" strike="noStrike" kern="1200" cap="none" spc="0" normalizeH="0" baseline="0" noProof="0" dirty="0" smtClean="0">
                <a:ln>
                  <a:noFill/>
                </a:ln>
                <a:solidFill>
                  <a:srgbClr val="000000"/>
                </a:solidFill>
                <a:effectLst/>
                <a:uLnTx/>
                <a:uFillTx/>
                <a:latin typeface="Times New Roman" pitchFamily="18" charset="0"/>
                <a:ea typeface="+mn-ea"/>
                <a:cs typeface="+mn-cs"/>
              </a:rPr>
              <a:t>Detection Probability</a:t>
            </a:r>
            <a:endParaRPr kumimoji="0" lang="ko-KR" altLang="en-US" sz="16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38" name="TextBox 37"/>
          <p:cNvSpPr txBox="1"/>
          <p:nvPr/>
        </p:nvSpPr>
        <p:spPr>
          <a:xfrm>
            <a:off x="3851920" y="1642330"/>
            <a:ext cx="2207720" cy="369332"/>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ko-KR" sz="1800" b="1" i="0" u="none" strike="noStrike" kern="1200" cap="none" spc="0" normalizeH="0" baseline="0" noProof="0" dirty="0" smtClean="0">
                <a:ln>
                  <a:noFill/>
                </a:ln>
                <a:solidFill>
                  <a:srgbClr val="000000"/>
                </a:solidFill>
                <a:effectLst/>
                <a:uLnTx/>
                <a:uFillTx/>
                <a:latin typeface="Times New Roman" pitchFamily="18" charset="0"/>
                <a:ea typeface="+mn-ea"/>
                <a:cs typeface="+mn-cs"/>
              </a:rPr>
              <a:t>False Alarm = 0.1 %</a:t>
            </a:r>
            <a:endParaRPr kumimoji="0" lang="ko-KR" altLang="en-US" sz="1800" b="1"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12" name="TextBox 11"/>
          <p:cNvSpPr txBox="1"/>
          <p:nvPr/>
        </p:nvSpPr>
        <p:spPr>
          <a:xfrm>
            <a:off x="4370106" y="5798720"/>
            <a:ext cx="1148071" cy="338554"/>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ko-KR" sz="16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Eb</a:t>
            </a:r>
            <a:r>
              <a:rPr kumimoji="0" lang="en-US" altLang="ko-KR" sz="1600" b="0" i="0" u="none" strike="noStrike" kern="1200" cap="none" spc="0" normalizeH="0" baseline="0" noProof="0" dirty="0" smtClean="0">
                <a:ln>
                  <a:noFill/>
                </a:ln>
                <a:solidFill>
                  <a:srgbClr val="000000"/>
                </a:solidFill>
                <a:effectLst/>
                <a:uLnTx/>
                <a:uFillTx/>
                <a:latin typeface="Times New Roman" pitchFamily="18" charset="0"/>
                <a:ea typeface="+mn-ea"/>
                <a:cs typeface="+mn-cs"/>
              </a:rPr>
              <a:t>/No (dB)</a:t>
            </a:r>
            <a:endParaRPr kumimoji="0" lang="ko-KR" altLang="en-US" sz="16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54096162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그림 10"/>
          <p:cNvPicPr>
            <a:picLocks noChangeAspect="1"/>
          </p:cNvPicPr>
          <p:nvPr/>
        </p:nvPicPr>
        <p:blipFill>
          <a:blip r:embed="rId2"/>
          <a:stretch>
            <a:fillRect/>
          </a:stretch>
        </p:blipFill>
        <p:spPr>
          <a:xfrm>
            <a:off x="0" y="1769061"/>
            <a:ext cx="9144000" cy="4300538"/>
          </a:xfrm>
          <a:prstGeom prst="rect">
            <a:avLst/>
          </a:prstGeom>
        </p:spPr>
      </p:pic>
      <p:sp>
        <p:nvSpPr>
          <p:cNvPr id="2" name="날짜 개체 틀 1"/>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ko-KR" sz="1400" b="1" i="0" u="none" strike="noStrike" kern="1200" cap="none" spc="0" normalizeH="0" baseline="0" noProof="0" smtClean="0">
                <a:ln>
                  <a:noFill/>
                </a:ln>
                <a:solidFill>
                  <a:srgbClr val="000000"/>
                </a:solidFill>
                <a:effectLst/>
                <a:uLnTx/>
                <a:uFillTx/>
                <a:latin typeface="Times New Roman" pitchFamily="18" charset="0"/>
                <a:ea typeface="宋体" charset="-122"/>
                <a:cs typeface="+mn-cs"/>
              </a:rPr>
              <a:t>July 2018</a:t>
            </a:r>
            <a:endParaRPr kumimoji="0" lang="en-US" altLang="zh-CN" sz="1400" b="1" i="0" u="none" strike="noStrike" kern="1200" cap="none" spc="0" normalizeH="0" baseline="0" noProof="0" dirty="0">
              <a:ln>
                <a:noFill/>
              </a:ln>
              <a:solidFill>
                <a:srgbClr val="000000"/>
              </a:solidFill>
              <a:effectLst/>
              <a:uLnTx/>
              <a:uFillTx/>
              <a:latin typeface="Times New Roman" pitchFamily="18" charset="0"/>
              <a:ea typeface="宋体" charset="-122"/>
              <a:cs typeface="+mn-cs"/>
            </a:endParaRPr>
          </a:p>
        </p:txBody>
      </p:sp>
      <p:sp>
        <p:nvSpPr>
          <p:cNvPr id="3" name="슬라이드 번호 개체 틀 2"/>
          <p:cNvSpPr>
            <a:spLocks noGrp="1"/>
          </p:cNvSpPr>
          <p:nvPr>
            <p:ph type="sldNum" sz="quarter" idx="12"/>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1200" b="0" i="0" u="none" strike="noStrike" kern="1200" cap="none" spc="0" normalizeH="0" baseline="0" noProof="0" smtClean="0">
                <a:ln>
                  <a:noFill/>
                </a:ln>
                <a:solidFill>
                  <a:srgbClr val="000000"/>
                </a:solidFill>
                <a:effectLst/>
                <a:uLnTx/>
                <a:uFillTx/>
                <a:latin typeface="Times New Roman" pitchFamily="18" charset="0"/>
                <a:ea typeface="宋体" charset="-122"/>
                <a:cs typeface="+mn-cs"/>
              </a:rPr>
              <a:t>Slide </a:t>
            </a:r>
            <a:fld id="{76C0EB13-4677-48A4-A691-EDFD86E62D7A}" type="slidenum">
              <a:rPr kumimoji="0" lang="en-US" altLang="zh-CN" sz="1200" b="0" i="0" u="none" strike="noStrike" kern="1200" cap="none" spc="0" normalizeH="0" baseline="0" noProof="0" smtClean="0">
                <a:ln>
                  <a:noFill/>
                </a:ln>
                <a:solidFill>
                  <a:srgbClr val="000000"/>
                </a:solidFill>
                <a:effectLst/>
                <a:uLnTx/>
                <a:uFillTx/>
                <a:latin typeface="Times New Roman" pitchFamily="18" charset="0"/>
                <a:ea typeface="宋体" charset="-122"/>
                <a:cs typeface="+mn-cs"/>
              </a:rPr>
              <a:pPr marL="0" marR="0" lvl="0" indent="0" algn="ctr" defTabSz="914400" rtl="0" eaLnBrk="0" fontAlgn="base" latinLnBrk="0" hangingPunct="0">
                <a:lnSpc>
                  <a:spcPct val="100000"/>
                </a:lnSpc>
                <a:spcBef>
                  <a:spcPct val="0"/>
                </a:spcBef>
                <a:spcAft>
                  <a:spcPct val="0"/>
                </a:spcAft>
                <a:buClrTx/>
                <a:buSzTx/>
                <a:buFontTx/>
                <a:buNone/>
                <a:tabLst/>
                <a:defRPr/>
              </a:pPr>
              <a:t>46</a:t>
            </a:fld>
            <a:endParaRPr kumimoji="0" lang="en-US" altLang="zh-CN" sz="1200" b="0" i="0" u="none" strike="noStrike" kern="1200" cap="none" spc="0" normalizeH="0" baseline="0" noProof="0" dirty="0">
              <a:ln>
                <a:noFill/>
              </a:ln>
              <a:solidFill>
                <a:srgbClr val="000000"/>
              </a:solidFill>
              <a:effectLst/>
              <a:uLnTx/>
              <a:uFillTx/>
              <a:latin typeface="Times New Roman" pitchFamily="18" charset="0"/>
              <a:ea typeface="宋体" charset="-122"/>
              <a:cs typeface="+mn-cs"/>
            </a:endParaRPr>
          </a:p>
        </p:txBody>
      </p:sp>
      <p:sp>
        <p:nvSpPr>
          <p:cNvPr id="4" name="바닥글 개체 틀 3"/>
          <p:cNvSpPr>
            <a:spLocks noGrp="1"/>
          </p:cNvSpPr>
          <p:nvPr>
            <p:ph type="ftr" sz="quarter" idx="3"/>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de-DE" altLang="zh-CN" sz="1200" b="0" i="0" u="none" strike="noStrike" kern="1200" cap="none" spc="0" normalizeH="0" baseline="0" noProof="0" smtClean="0">
                <a:ln>
                  <a:noFill/>
                </a:ln>
                <a:solidFill>
                  <a:srgbClr val="000000"/>
                </a:solidFill>
                <a:effectLst/>
                <a:uLnTx/>
                <a:uFillTx/>
                <a:latin typeface="Times New Roman" pitchFamily="18" charset="0"/>
                <a:ea typeface="宋体" charset="-122"/>
                <a:cs typeface="+mn-cs"/>
              </a:rPr>
              <a:t>HHI and ETRI</a:t>
            </a:r>
            <a:endParaRPr kumimoji="0" lang="en-US" altLang="zh-CN" sz="1200" b="0" i="0" u="none" strike="noStrike" kern="1200" cap="none" spc="0" normalizeH="0" baseline="0" noProof="0" dirty="0">
              <a:ln>
                <a:noFill/>
              </a:ln>
              <a:solidFill>
                <a:srgbClr val="000000"/>
              </a:solidFill>
              <a:effectLst/>
              <a:uLnTx/>
              <a:uFillTx/>
              <a:latin typeface="Times New Roman" pitchFamily="18" charset="0"/>
              <a:ea typeface="宋体" charset="-122"/>
              <a:cs typeface="+mn-cs"/>
            </a:endParaRPr>
          </a:p>
        </p:txBody>
      </p:sp>
      <p:sp>
        <p:nvSpPr>
          <p:cNvPr id="5" name="Rectangle 2"/>
          <p:cNvSpPr txBox="1">
            <a:spLocks noChangeArrowheads="1"/>
          </p:cNvSpPr>
          <p:nvPr/>
        </p:nvSpPr>
        <p:spPr bwMode="auto">
          <a:xfrm>
            <a:off x="0" y="764704"/>
            <a:ext cx="9144000" cy="769391"/>
          </a:xfrm>
          <a:prstGeom prst="rect">
            <a:avLst/>
          </a:prstGeom>
          <a:noFill/>
          <a:ln w="9525">
            <a:noFill/>
            <a:miter lim="800000"/>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ko-KR" sz="3600" b="1" i="0" u="none" strike="noStrike" kern="1200" cap="none" spc="0" normalizeH="0" baseline="0" noProof="0" dirty="0" smtClean="0">
                <a:ln>
                  <a:noFill/>
                </a:ln>
                <a:solidFill>
                  <a:srgbClr val="000000"/>
                </a:solidFill>
                <a:effectLst/>
                <a:uLnTx/>
                <a:uFillTx/>
                <a:latin typeface="Times New Roman" pitchFamily="18" charset="0"/>
                <a:ea typeface="+mn-ea"/>
                <a:cs typeface="Arial" panose="020B0604020202020204" pitchFamily="34" charset="0"/>
              </a:rPr>
              <a:t>Results for P5 TDP @ AWGN only</a:t>
            </a:r>
            <a:endParaRPr kumimoji="0" lang="ko-KR" altLang="en-US" sz="3600" b="1" i="0" u="none" strike="noStrike" kern="1200" cap="none" spc="0" normalizeH="0" baseline="0" noProof="0" dirty="0">
              <a:ln>
                <a:noFill/>
              </a:ln>
              <a:solidFill>
                <a:srgbClr val="000000"/>
              </a:solidFill>
              <a:effectLst/>
              <a:uLnTx/>
              <a:uFillTx/>
              <a:latin typeface="Times New Roman" pitchFamily="18" charset="0"/>
              <a:ea typeface="+mn-ea"/>
              <a:cs typeface="Arial" panose="020B0604020202020204" pitchFamily="34" charset="0"/>
            </a:endParaRPr>
          </a:p>
        </p:txBody>
      </p:sp>
      <p:sp>
        <p:nvSpPr>
          <p:cNvPr id="35" name="TextBox 34"/>
          <p:cNvSpPr txBox="1"/>
          <p:nvPr/>
        </p:nvSpPr>
        <p:spPr>
          <a:xfrm rot="16200000">
            <a:off x="-444366" y="3587239"/>
            <a:ext cx="1951175" cy="338554"/>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ko-KR" sz="1600" b="0" i="0" u="none" strike="noStrike" kern="1200" cap="none" spc="0" normalizeH="0" baseline="0" noProof="0" dirty="0" smtClean="0">
                <a:ln>
                  <a:noFill/>
                </a:ln>
                <a:solidFill>
                  <a:srgbClr val="000000"/>
                </a:solidFill>
                <a:effectLst/>
                <a:uLnTx/>
                <a:uFillTx/>
                <a:latin typeface="Times New Roman" pitchFamily="18" charset="0"/>
                <a:ea typeface="+mn-ea"/>
                <a:cs typeface="+mn-cs"/>
              </a:rPr>
              <a:t>Detection Probability</a:t>
            </a:r>
            <a:endParaRPr kumimoji="0" lang="ko-KR" altLang="en-US" sz="16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38" name="TextBox 37"/>
          <p:cNvSpPr txBox="1"/>
          <p:nvPr/>
        </p:nvSpPr>
        <p:spPr>
          <a:xfrm>
            <a:off x="3851920" y="1642330"/>
            <a:ext cx="2207720" cy="369332"/>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ko-KR" sz="1800" b="1" i="0" u="none" strike="noStrike" kern="1200" cap="none" spc="0" normalizeH="0" baseline="0" noProof="0" dirty="0" smtClean="0">
                <a:ln>
                  <a:noFill/>
                </a:ln>
                <a:solidFill>
                  <a:srgbClr val="000000"/>
                </a:solidFill>
                <a:effectLst/>
                <a:uLnTx/>
                <a:uFillTx/>
                <a:latin typeface="Times New Roman" pitchFamily="18" charset="0"/>
                <a:ea typeface="+mn-ea"/>
                <a:cs typeface="+mn-cs"/>
              </a:rPr>
              <a:t>False Alarm = 0.1 %</a:t>
            </a:r>
            <a:endParaRPr kumimoji="0" lang="ko-KR" altLang="en-US" sz="1800" b="1"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12" name="TextBox 11"/>
          <p:cNvSpPr txBox="1"/>
          <p:nvPr/>
        </p:nvSpPr>
        <p:spPr>
          <a:xfrm>
            <a:off x="4370106" y="5798720"/>
            <a:ext cx="1148071" cy="338554"/>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ko-KR" sz="16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Eb</a:t>
            </a:r>
            <a:r>
              <a:rPr kumimoji="0" lang="en-US" altLang="ko-KR" sz="1600" b="0" i="0" u="none" strike="noStrike" kern="1200" cap="none" spc="0" normalizeH="0" baseline="0" noProof="0" dirty="0" smtClean="0">
                <a:ln>
                  <a:noFill/>
                </a:ln>
                <a:solidFill>
                  <a:srgbClr val="000000"/>
                </a:solidFill>
                <a:effectLst/>
                <a:uLnTx/>
                <a:uFillTx/>
                <a:latin typeface="Times New Roman" pitchFamily="18" charset="0"/>
                <a:ea typeface="+mn-ea"/>
                <a:cs typeface="+mn-cs"/>
              </a:rPr>
              <a:t>/No (dB)</a:t>
            </a:r>
            <a:endParaRPr kumimoji="0" lang="ko-KR" altLang="en-US" sz="16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73122387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그림 9"/>
          <p:cNvPicPr>
            <a:picLocks noChangeAspect="1"/>
          </p:cNvPicPr>
          <p:nvPr/>
        </p:nvPicPr>
        <p:blipFill>
          <a:blip r:embed="rId2"/>
          <a:stretch>
            <a:fillRect/>
          </a:stretch>
        </p:blipFill>
        <p:spPr>
          <a:xfrm>
            <a:off x="0" y="1769063"/>
            <a:ext cx="9144000" cy="4300538"/>
          </a:xfrm>
          <a:prstGeom prst="rect">
            <a:avLst/>
          </a:prstGeom>
        </p:spPr>
      </p:pic>
      <p:sp>
        <p:nvSpPr>
          <p:cNvPr id="2" name="날짜 개체 틀 1"/>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ko-KR" sz="1400" b="1" i="0" u="none" strike="noStrike" kern="1200" cap="none" spc="0" normalizeH="0" baseline="0" noProof="0" smtClean="0">
                <a:ln>
                  <a:noFill/>
                </a:ln>
                <a:solidFill>
                  <a:srgbClr val="000000"/>
                </a:solidFill>
                <a:effectLst/>
                <a:uLnTx/>
                <a:uFillTx/>
                <a:latin typeface="Times New Roman" pitchFamily="18" charset="0"/>
                <a:ea typeface="宋体" charset="-122"/>
                <a:cs typeface="+mn-cs"/>
              </a:rPr>
              <a:t>July 2018</a:t>
            </a:r>
            <a:endParaRPr kumimoji="0" lang="en-US" altLang="zh-CN" sz="1400" b="1" i="0" u="none" strike="noStrike" kern="1200" cap="none" spc="0" normalizeH="0" baseline="0" noProof="0" dirty="0">
              <a:ln>
                <a:noFill/>
              </a:ln>
              <a:solidFill>
                <a:srgbClr val="000000"/>
              </a:solidFill>
              <a:effectLst/>
              <a:uLnTx/>
              <a:uFillTx/>
              <a:latin typeface="Times New Roman" pitchFamily="18" charset="0"/>
              <a:ea typeface="宋体" charset="-122"/>
              <a:cs typeface="+mn-cs"/>
            </a:endParaRPr>
          </a:p>
        </p:txBody>
      </p:sp>
      <p:sp>
        <p:nvSpPr>
          <p:cNvPr id="3" name="슬라이드 번호 개체 틀 2"/>
          <p:cNvSpPr>
            <a:spLocks noGrp="1"/>
          </p:cNvSpPr>
          <p:nvPr>
            <p:ph type="sldNum" sz="quarter" idx="12"/>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1200" b="0" i="0" u="none" strike="noStrike" kern="1200" cap="none" spc="0" normalizeH="0" baseline="0" noProof="0" smtClean="0">
                <a:ln>
                  <a:noFill/>
                </a:ln>
                <a:solidFill>
                  <a:srgbClr val="000000"/>
                </a:solidFill>
                <a:effectLst/>
                <a:uLnTx/>
                <a:uFillTx/>
                <a:latin typeface="Times New Roman" pitchFamily="18" charset="0"/>
                <a:ea typeface="宋体" charset="-122"/>
                <a:cs typeface="+mn-cs"/>
              </a:rPr>
              <a:t>Slide </a:t>
            </a:r>
            <a:fld id="{76C0EB13-4677-48A4-A691-EDFD86E62D7A}" type="slidenum">
              <a:rPr kumimoji="0" lang="en-US" altLang="zh-CN" sz="1200" b="0" i="0" u="none" strike="noStrike" kern="1200" cap="none" spc="0" normalizeH="0" baseline="0" noProof="0" smtClean="0">
                <a:ln>
                  <a:noFill/>
                </a:ln>
                <a:solidFill>
                  <a:srgbClr val="000000"/>
                </a:solidFill>
                <a:effectLst/>
                <a:uLnTx/>
                <a:uFillTx/>
                <a:latin typeface="Times New Roman" pitchFamily="18" charset="0"/>
                <a:ea typeface="宋体" charset="-122"/>
                <a:cs typeface="+mn-cs"/>
              </a:rPr>
              <a:pPr marL="0" marR="0" lvl="0" indent="0" algn="ctr" defTabSz="914400" rtl="0" eaLnBrk="0" fontAlgn="base" latinLnBrk="0" hangingPunct="0">
                <a:lnSpc>
                  <a:spcPct val="100000"/>
                </a:lnSpc>
                <a:spcBef>
                  <a:spcPct val="0"/>
                </a:spcBef>
                <a:spcAft>
                  <a:spcPct val="0"/>
                </a:spcAft>
                <a:buClrTx/>
                <a:buSzTx/>
                <a:buFontTx/>
                <a:buNone/>
                <a:tabLst/>
                <a:defRPr/>
              </a:pPr>
              <a:t>47</a:t>
            </a:fld>
            <a:endParaRPr kumimoji="0" lang="en-US" altLang="zh-CN" sz="1200" b="0" i="0" u="none" strike="noStrike" kern="1200" cap="none" spc="0" normalizeH="0" baseline="0" noProof="0" dirty="0">
              <a:ln>
                <a:noFill/>
              </a:ln>
              <a:solidFill>
                <a:srgbClr val="000000"/>
              </a:solidFill>
              <a:effectLst/>
              <a:uLnTx/>
              <a:uFillTx/>
              <a:latin typeface="Times New Roman" pitchFamily="18" charset="0"/>
              <a:ea typeface="宋体" charset="-122"/>
              <a:cs typeface="+mn-cs"/>
            </a:endParaRPr>
          </a:p>
        </p:txBody>
      </p:sp>
      <p:sp>
        <p:nvSpPr>
          <p:cNvPr id="4" name="바닥글 개체 틀 3"/>
          <p:cNvSpPr>
            <a:spLocks noGrp="1"/>
          </p:cNvSpPr>
          <p:nvPr>
            <p:ph type="ftr" sz="quarter" idx="3"/>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de-DE" altLang="zh-CN" sz="1200" b="0" i="0" u="none" strike="noStrike" kern="1200" cap="none" spc="0" normalizeH="0" baseline="0" noProof="0" smtClean="0">
                <a:ln>
                  <a:noFill/>
                </a:ln>
                <a:solidFill>
                  <a:srgbClr val="000000"/>
                </a:solidFill>
                <a:effectLst/>
                <a:uLnTx/>
                <a:uFillTx/>
                <a:latin typeface="Times New Roman" pitchFamily="18" charset="0"/>
                <a:ea typeface="宋体" charset="-122"/>
                <a:cs typeface="+mn-cs"/>
              </a:rPr>
              <a:t>HHI and ETRI</a:t>
            </a:r>
            <a:endParaRPr kumimoji="0" lang="en-US" altLang="zh-CN" sz="1200" b="0" i="0" u="none" strike="noStrike" kern="1200" cap="none" spc="0" normalizeH="0" baseline="0" noProof="0" dirty="0">
              <a:ln>
                <a:noFill/>
              </a:ln>
              <a:solidFill>
                <a:srgbClr val="000000"/>
              </a:solidFill>
              <a:effectLst/>
              <a:uLnTx/>
              <a:uFillTx/>
              <a:latin typeface="Times New Roman" pitchFamily="18" charset="0"/>
              <a:ea typeface="宋体" charset="-122"/>
              <a:cs typeface="+mn-cs"/>
            </a:endParaRPr>
          </a:p>
        </p:txBody>
      </p:sp>
      <p:sp>
        <p:nvSpPr>
          <p:cNvPr id="5" name="Rectangle 2"/>
          <p:cNvSpPr txBox="1">
            <a:spLocks noChangeArrowheads="1"/>
          </p:cNvSpPr>
          <p:nvPr/>
        </p:nvSpPr>
        <p:spPr bwMode="auto">
          <a:xfrm>
            <a:off x="0" y="764704"/>
            <a:ext cx="9144000" cy="769391"/>
          </a:xfrm>
          <a:prstGeom prst="rect">
            <a:avLst/>
          </a:prstGeom>
          <a:noFill/>
          <a:ln w="9525">
            <a:noFill/>
            <a:miter lim="800000"/>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ko-KR" sz="3600" b="1" i="0" u="none" strike="noStrike" kern="1200" cap="none" spc="0" normalizeH="0" baseline="0" noProof="0" dirty="0" smtClean="0">
                <a:ln>
                  <a:noFill/>
                </a:ln>
                <a:solidFill>
                  <a:srgbClr val="000000"/>
                </a:solidFill>
                <a:effectLst/>
                <a:uLnTx/>
                <a:uFillTx/>
                <a:latin typeface="Times New Roman" pitchFamily="18" charset="0"/>
                <a:ea typeface="+mn-ea"/>
                <a:cs typeface="Arial" panose="020B0604020202020204" pitchFamily="34" charset="0"/>
              </a:rPr>
              <a:t>Results for P1 TDP @ D3 in S3</a:t>
            </a:r>
            <a:endParaRPr kumimoji="0" lang="ko-KR" altLang="en-US" sz="3600" b="1" i="0" u="none" strike="noStrike" kern="1200" cap="none" spc="0" normalizeH="0" baseline="0" noProof="0" dirty="0">
              <a:ln>
                <a:noFill/>
              </a:ln>
              <a:solidFill>
                <a:srgbClr val="000000"/>
              </a:solidFill>
              <a:effectLst/>
              <a:uLnTx/>
              <a:uFillTx/>
              <a:latin typeface="Times New Roman" pitchFamily="18" charset="0"/>
              <a:ea typeface="+mn-ea"/>
              <a:cs typeface="Arial" panose="020B0604020202020204" pitchFamily="34" charset="0"/>
            </a:endParaRPr>
          </a:p>
        </p:txBody>
      </p:sp>
      <p:sp>
        <p:nvSpPr>
          <p:cNvPr id="34" name="TextBox 33"/>
          <p:cNvSpPr txBox="1"/>
          <p:nvPr/>
        </p:nvSpPr>
        <p:spPr>
          <a:xfrm>
            <a:off x="4370106" y="5798720"/>
            <a:ext cx="1148071" cy="338554"/>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ko-KR" sz="16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Eb</a:t>
            </a:r>
            <a:r>
              <a:rPr kumimoji="0" lang="en-US" altLang="ko-KR" sz="1600" b="0" i="0" u="none" strike="noStrike" kern="1200" cap="none" spc="0" normalizeH="0" baseline="0" noProof="0" dirty="0" smtClean="0">
                <a:ln>
                  <a:noFill/>
                </a:ln>
                <a:solidFill>
                  <a:srgbClr val="000000"/>
                </a:solidFill>
                <a:effectLst/>
                <a:uLnTx/>
                <a:uFillTx/>
                <a:latin typeface="Times New Roman" pitchFamily="18" charset="0"/>
                <a:ea typeface="+mn-ea"/>
                <a:cs typeface="+mn-cs"/>
              </a:rPr>
              <a:t>/No (dB)</a:t>
            </a:r>
            <a:endParaRPr kumimoji="0" lang="ko-KR" altLang="en-US" sz="16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35" name="TextBox 34"/>
          <p:cNvSpPr txBox="1"/>
          <p:nvPr/>
        </p:nvSpPr>
        <p:spPr>
          <a:xfrm rot="16200000">
            <a:off x="-444366" y="3587239"/>
            <a:ext cx="1951175" cy="338554"/>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ko-KR" sz="1600" b="0" i="0" u="none" strike="noStrike" kern="1200" cap="none" spc="0" normalizeH="0" baseline="0" noProof="0" dirty="0" smtClean="0">
                <a:ln>
                  <a:noFill/>
                </a:ln>
                <a:solidFill>
                  <a:srgbClr val="000000"/>
                </a:solidFill>
                <a:effectLst/>
                <a:uLnTx/>
                <a:uFillTx/>
                <a:latin typeface="Times New Roman" pitchFamily="18" charset="0"/>
                <a:ea typeface="+mn-ea"/>
                <a:cs typeface="+mn-cs"/>
              </a:rPr>
              <a:t>Detection Probability</a:t>
            </a:r>
            <a:endParaRPr kumimoji="0" lang="ko-KR" altLang="en-US" sz="16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38" name="TextBox 37"/>
          <p:cNvSpPr txBox="1"/>
          <p:nvPr/>
        </p:nvSpPr>
        <p:spPr>
          <a:xfrm>
            <a:off x="3851920" y="1642330"/>
            <a:ext cx="2207720" cy="369332"/>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ko-KR" sz="1800" b="1" i="0" u="none" strike="noStrike" kern="1200" cap="none" spc="0" normalizeH="0" baseline="0" noProof="0" dirty="0" smtClean="0">
                <a:ln>
                  <a:noFill/>
                </a:ln>
                <a:solidFill>
                  <a:srgbClr val="000000"/>
                </a:solidFill>
                <a:effectLst/>
                <a:uLnTx/>
                <a:uFillTx/>
                <a:latin typeface="Times New Roman" pitchFamily="18" charset="0"/>
                <a:ea typeface="+mn-ea"/>
                <a:cs typeface="+mn-cs"/>
              </a:rPr>
              <a:t>False Alarm = 0.1 %</a:t>
            </a:r>
            <a:endParaRPr kumimoji="0" lang="ko-KR" altLang="en-US" sz="1800" b="1"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77055032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그림 10"/>
          <p:cNvPicPr>
            <a:picLocks noChangeAspect="1"/>
          </p:cNvPicPr>
          <p:nvPr/>
        </p:nvPicPr>
        <p:blipFill>
          <a:blip r:embed="rId2"/>
          <a:stretch>
            <a:fillRect/>
          </a:stretch>
        </p:blipFill>
        <p:spPr>
          <a:xfrm>
            <a:off x="0" y="1769061"/>
            <a:ext cx="9144000" cy="4300538"/>
          </a:xfrm>
          <a:prstGeom prst="rect">
            <a:avLst/>
          </a:prstGeom>
        </p:spPr>
      </p:pic>
      <p:sp>
        <p:nvSpPr>
          <p:cNvPr id="2" name="날짜 개체 틀 1"/>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ko-KR" sz="1400" b="1" i="0" u="none" strike="noStrike" kern="1200" cap="none" spc="0" normalizeH="0" baseline="0" noProof="0" smtClean="0">
                <a:ln>
                  <a:noFill/>
                </a:ln>
                <a:solidFill>
                  <a:srgbClr val="000000"/>
                </a:solidFill>
                <a:effectLst/>
                <a:uLnTx/>
                <a:uFillTx/>
                <a:latin typeface="Times New Roman" pitchFamily="18" charset="0"/>
                <a:ea typeface="宋体" charset="-122"/>
                <a:cs typeface="+mn-cs"/>
              </a:rPr>
              <a:t>July 2018</a:t>
            </a:r>
            <a:endParaRPr kumimoji="0" lang="en-US" altLang="zh-CN" sz="1400" b="1" i="0" u="none" strike="noStrike" kern="1200" cap="none" spc="0" normalizeH="0" baseline="0" noProof="0" dirty="0">
              <a:ln>
                <a:noFill/>
              </a:ln>
              <a:solidFill>
                <a:srgbClr val="000000"/>
              </a:solidFill>
              <a:effectLst/>
              <a:uLnTx/>
              <a:uFillTx/>
              <a:latin typeface="Times New Roman" pitchFamily="18" charset="0"/>
              <a:ea typeface="宋体" charset="-122"/>
              <a:cs typeface="+mn-cs"/>
            </a:endParaRPr>
          </a:p>
        </p:txBody>
      </p:sp>
      <p:sp>
        <p:nvSpPr>
          <p:cNvPr id="3" name="슬라이드 번호 개체 틀 2"/>
          <p:cNvSpPr>
            <a:spLocks noGrp="1"/>
          </p:cNvSpPr>
          <p:nvPr>
            <p:ph type="sldNum" sz="quarter" idx="12"/>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1200" b="0" i="0" u="none" strike="noStrike" kern="1200" cap="none" spc="0" normalizeH="0" baseline="0" noProof="0" smtClean="0">
                <a:ln>
                  <a:noFill/>
                </a:ln>
                <a:solidFill>
                  <a:srgbClr val="000000"/>
                </a:solidFill>
                <a:effectLst/>
                <a:uLnTx/>
                <a:uFillTx/>
                <a:latin typeface="Times New Roman" pitchFamily="18" charset="0"/>
                <a:ea typeface="宋体" charset="-122"/>
                <a:cs typeface="+mn-cs"/>
              </a:rPr>
              <a:t>Slide </a:t>
            </a:r>
            <a:fld id="{76C0EB13-4677-48A4-A691-EDFD86E62D7A}" type="slidenum">
              <a:rPr kumimoji="0" lang="en-US" altLang="zh-CN" sz="1200" b="0" i="0" u="none" strike="noStrike" kern="1200" cap="none" spc="0" normalizeH="0" baseline="0" noProof="0" smtClean="0">
                <a:ln>
                  <a:noFill/>
                </a:ln>
                <a:solidFill>
                  <a:srgbClr val="000000"/>
                </a:solidFill>
                <a:effectLst/>
                <a:uLnTx/>
                <a:uFillTx/>
                <a:latin typeface="Times New Roman" pitchFamily="18" charset="0"/>
                <a:ea typeface="宋体" charset="-122"/>
                <a:cs typeface="+mn-cs"/>
              </a:rPr>
              <a:pPr marL="0" marR="0" lvl="0" indent="0" algn="ctr" defTabSz="914400" rtl="0" eaLnBrk="0" fontAlgn="base" latinLnBrk="0" hangingPunct="0">
                <a:lnSpc>
                  <a:spcPct val="100000"/>
                </a:lnSpc>
                <a:spcBef>
                  <a:spcPct val="0"/>
                </a:spcBef>
                <a:spcAft>
                  <a:spcPct val="0"/>
                </a:spcAft>
                <a:buClrTx/>
                <a:buSzTx/>
                <a:buFontTx/>
                <a:buNone/>
                <a:tabLst/>
                <a:defRPr/>
              </a:pPr>
              <a:t>48</a:t>
            </a:fld>
            <a:endParaRPr kumimoji="0" lang="en-US" altLang="zh-CN" sz="1200" b="0" i="0" u="none" strike="noStrike" kern="1200" cap="none" spc="0" normalizeH="0" baseline="0" noProof="0" dirty="0">
              <a:ln>
                <a:noFill/>
              </a:ln>
              <a:solidFill>
                <a:srgbClr val="000000"/>
              </a:solidFill>
              <a:effectLst/>
              <a:uLnTx/>
              <a:uFillTx/>
              <a:latin typeface="Times New Roman" pitchFamily="18" charset="0"/>
              <a:ea typeface="宋体" charset="-122"/>
              <a:cs typeface="+mn-cs"/>
            </a:endParaRPr>
          </a:p>
        </p:txBody>
      </p:sp>
      <p:sp>
        <p:nvSpPr>
          <p:cNvPr id="4" name="바닥글 개체 틀 3"/>
          <p:cNvSpPr>
            <a:spLocks noGrp="1"/>
          </p:cNvSpPr>
          <p:nvPr>
            <p:ph type="ftr" sz="quarter" idx="3"/>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de-DE" altLang="zh-CN" sz="1200" b="0" i="0" u="none" strike="noStrike" kern="1200" cap="none" spc="0" normalizeH="0" baseline="0" noProof="0" smtClean="0">
                <a:ln>
                  <a:noFill/>
                </a:ln>
                <a:solidFill>
                  <a:srgbClr val="000000"/>
                </a:solidFill>
                <a:effectLst/>
                <a:uLnTx/>
                <a:uFillTx/>
                <a:latin typeface="Times New Roman" pitchFamily="18" charset="0"/>
                <a:ea typeface="宋体" charset="-122"/>
                <a:cs typeface="+mn-cs"/>
              </a:rPr>
              <a:t>HHI and ETRI</a:t>
            </a:r>
            <a:endParaRPr kumimoji="0" lang="en-US" altLang="zh-CN" sz="1200" b="0" i="0" u="none" strike="noStrike" kern="1200" cap="none" spc="0" normalizeH="0" baseline="0" noProof="0" dirty="0">
              <a:ln>
                <a:noFill/>
              </a:ln>
              <a:solidFill>
                <a:srgbClr val="000000"/>
              </a:solidFill>
              <a:effectLst/>
              <a:uLnTx/>
              <a:uFillTx/>
              <a:latin typeface="Times New Roman" pitchFamily="18" charset="0"/>
              <a:ea typeface="宋体" charset="-122"/>
              <a:cs typeface="+mn-cs"/>
            </a:endParaRPr>
          </a:p>
        </p:txBody>
      </p:sp>
      <p:sp>
        <p:nvSpPr>
          <p:cNvPr id="5" name="Rectangle 2"/>
          <p:cNvSpPr txBox="1">
            <a:spLocks noChangeArrowheads="1"/>
          </p:cNvSpPr>
          <p:nvPr/>
        </p:nvSpPr>
        <p:spPr bwMode="auto">
          <a:xfrm>
            <a:off x="0" y="764704"/>
            <a:ext cx="9144000" cy="769391"/>
          </a:xfrm>
          <a:prstGeom prst="rect">
            <a:avLst/>
          </a:prstGeom>
          <a:noFill/>
          <a:ln w="9525">
            <a:noFill/>
            <a:miter lim="800000"/>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ko-KR" sz="3600" b="1" i="0" u="none" strike="noStrike" kern="1200" cap="none" spc="0" normalizeH="0" baseline="0" noProof="0" dirty="0" smtClean="0">
                <a:ln>
                  <a:noFill/>
                </a:ln>
                <a:solidFill>
                  <a:srgbClr val="000000"/>
                </a:solidFill>
                <a:effectLst/>
                <a:uLnTx/>
                <a:uFillTx/>
                <a:latin typeface="Times New Roman" pitchFamily="18" charset="0"/>
                <a:ea typeface="+mn-ea"/>
                <a:cs typeface="Arial" panose="020B0604020202020204" pitchFamily="34" charset="0"/>
              </a:rPr>
              <a:t>Results for P2 TDP @ D3 in S3</a:t>
            </a:r>
            <a:endParaRPr kumimoji="0" lang="ko-KR" altLang="en-US" sz="3600" b="1" i="0" u="none" strike="noStrike" kern="1200" cap="none" spc="0" normalizeH="0" baseline="0" noProof="0" dirty="0">
              <a:ln>
                <a:noFill/>
              </a:ln>
              <a:solidFill>
                <a:srgbClr val="000000"/>
              </a:solidFill>
              <a:effectLst/>
              <a:uLnTx/>
              <a:uFillTx/>
              <a:latin typeface="Times New Roman" pitchFamily="18" charset="0"/>
              <a:ea typeface="+mn-ea"/>
              <a:cs typeface="Arial" panose="020B0604020202020204" pitchFamily="34" charset="0"/>
            </a:endParaRPr>
          </a:p>
        </p:txBody>
      </p:sp>
      <p:sp>
        <p:nvSpPr>
          <p:cNvPr id="35" name="TextBox 34"/>
          <p:cNvSpPr txBox="1"/>
          <p:nvPr/>
        </p:nvSpPr>
        <p:spPr>
          <a:xfrm rot="16200000">
            <a:off x="-444366" y="3587239"/>
            <a:ext cx="1951175" cy="338554"/>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ko-KR" sz="1600" b="0" i="0" u="none" strike="noStrike" kern="1200" cap="none" spc="0" normalizeH="0" baseline="0" noProof="0" dirty="0" smtClean="0">
                <a:ln>
                  <a:noFill/>
                </a:ln>
                <a:solidFill>
                  <a:srgbClr val="000000"/>
                </a:solidFill>
                <a:effectLst/>
                <a:uLnTx/>
                <a:uFillTx/>
                <a:latin typeface="Times New Roman" pitchFamily="18" charset="0"/>
                <a:ea typeface="+mn-ea"/>
                <a:cs typeface="+mn-cs"/>
              </a:rPr>
              <a:t>Detection Probability</a:t>
            </a:r>
            <a:endParaRPr kumimoji="0" lang="ko-KR" altLang="en-US" sz="16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38" name="TextBox 37"/>
          <p:cNvSpPr txBox="1"/>
          <p:nvPr/>
        </p:nvSpPr>
        <p:spPr>
          <a:xfrm>
            <a:off x="3851920" y="1642330"/>
            <a:ext cx="2207720" cy="369332"/>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ko-KR" sz="1800" b="1" i="0" u="none" strike="noStrike" kern="1200" cap="none" spc="0" normalizeH="0" baseline="0" noProof="0" dirty="0" smtClean="0">
                <a:ln>
                  <a:noFill/>
                </a:ln>
                <a:solidFill>
                  <a:srgbClr val="000000"/>
                </a:solidFill>
                <a:effectLst/>
                <a:uLnTx/>
                <a:uFillTx/>
                <a:latin typeface="Times New Roman" pitchFamily="18" charset="0"/>
                <a:ea typeface="+mn-ea"/>
                <a:cs typeface="+mn-cs"/>
              </a:rPr>
              <a:t>False Alarm = 0.1 %</a:t>
            </a:r>
            <a:endParaRPr kumimoji="0" lang="ko-KR" altLang="en-US" sz="1800" b="1"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12" name="TextBox 11"/>
          <p:cNvSpPr txBox="1"/>
          <p:nvPr/>
        </p:nvSpPr>
        <p:spPr>
          <a:xfrm>
            <a:off x="4370106" y="5798720"/>
            <a:ext cx="1148071" cy="338554"/>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ko-KR" sz="16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Eb</a:t>
            </a:r>
            <a:r>
              <a:rPr kumimoji="0" lang="en-US" altLang="ko-KR" sz="1600" b="0" i="0" u="none" strike="noStrike" kern="1200" cap="none" spc="0" normalizeH="0" baseline="0" noProof="0" dirty="0" smtClean="0">
                <a:ln>
                  <a:noFill/>
                </a:ln>
                <a:solidFill>
                  <a:srgbClr val="000000"/>
                </a:solidFill>
                <a:effectLst/>
                <a:uLnTx/>
                <a:uFillTx/>
                <a:latin typeface="Times New Roman" pitchFamily="18" charset="0"/>
                <a:ea typeface="+mn-ea"/>
                <a:cs typeface="+mn-cs"/>
              </a:rPr>
              <a:t>/No (dB)</a:t>
            </a:r>
            <a:endParaRPr kumimoji="0" lang="ko-KR" altLang="en-US" sz="16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34823188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그림 9"/>
          <p:cNvPicPr>
            <a:picLocks noChangeAspect="1"/>
          </p:cNvPicPr>
          <p:nvPr/>
        </p:nvPicPr>
        <p:blipFill>
          <a:blip r:embed="rId2"/>
          <a:stretch>
            <a:fillRect/>
          </a:stretch>
        </p:blipFill>
        <p:spPr>
          <a:xfrm>
            <a:off x="0" y="1767821"/>
            <a:ext cx="9144000" cy="4300538"/>
          </a:xfrm>
          <a:prstGeom prst="rect">
            <a:avLst/>
          </a:prstGeom>
        </p:spPr>
      </p:pic>
      <p:sp>
        <p:nvSpPr>
          <p:cNvPr id="2" name="날짜 개체 틀 1"/>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ko-KR" sz="1400" b="1" i="0" u="none" strike="noStrike" kern="1200" cap="none" spc="0" normalizeH="0" baseline="0" noProof="0" smtClean="0">
                <a:ln>
                  <a:noFill/>
                </a:ln>
                <a:solidFill>
                  <a:srgbClr val="000000"/>
                </a:solidFill>
                <a:effectLst/>
                <a:uLnTx/>
                <a:uFillTx/>
                <a:latin typeface="Times New Roman" pitchFamily="18" charset="0"/>
                <a:ea typeface="宋体" charset="-122"/>
                <a:cs typeface="+mn-cs"/>
              </a:rPr>
              <a:t>July 2018</a:t>
            </a:r>
            <a:endParaRPr kumimoji="0" lang="en-US" altLang="zh-CN" sz="1400" b="1" i="0" u="none" strike="noStrike" kern="1200" cap="none" spc="0" normalizeH="0" baseline="0" noProof="0" dirty="0">
              <a:ln>
                <a:noFill/>
              </a:ln>
              <a:solidFill>
                <a:srgbClr val="000000"/>
              </a:solidFill>
              <a:effectLst/>
              <a:uLnTx/>
              <a:uFillTx/>
              <a:latin typeface="Times New Roman" pitchFamily="18" charset="0"/>
              <a:ea typeface="宋体" charset="-122"/>
              <a:cs typeface="+mn-cs"/>
            </a:endParaRPr>
          </a:p>
        </p:txBody>
      </p:sp>
      <p:sp>
        <p:nvSpPr>
          <p:cNvPr id="3" name="슬라이드 번호 개체 틀 2"/>
          <p:cNvSpPr>
            <a:spLocks noGrp="1"/>
          </p:cNvSpPr>
          <p:nvPr>
            <p:ph type="sldNum" sz="quarter" idx="12"/>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1200" b="0" i="0" u="none" strike="noStrike" kern="1200" cap="none" spc="0" normalizeH="0" baseline="0" noProof="0" smtClean="0">
                <a:ln>
                  <a:noFill/>
                </a:ln>
                <a:solidFill>
                  <a:srgbClr val="000000"/>
                </a:solidFill>
                <a:effectLst/>
                <a:uLnTx/>
                <a:uFillTx/>
                <a:latin typeface="Times New Roman" pitchFamily="18" charset="0"/>
                <a:ea typeface="宋体" charset="-122"/>
                <a:cs typeface="+mn-cs"/>
              </a:rPr>
              <a:t>Slide </a:t>
            </a:r>
            <a:fld id="{76C0EB13-4677-48A4-A691-EDFD86E62D7A}" type="slidenum">
              <a:rPr kumimoji="0" lang="en-US" altLang="zh-CN" sz="1200" b="0" i="0" u="none" strike="noStrike" kern="1200" cap="none" spc="0" normalizeH="0" baseline="0" noProof="0" smtClean="0">
                <a:ln>
                  <a:noFill/>
                </a:ln>
                <a:solidFill>
                  <a:srgbClr val="000000"/>
                </a:solidFill>
                <a:effectLst/>
                <a:uLnTx/>
                <a:uFillTx/>
                <a:latin typeface="Times New Roman" pitchFamily="18" charset="0"/>
                <a:ea typeface="宋体" charset="-122"/>
                <a:cs typeface="+mn-cs"/>
              </a:rPr>
              <a:pPr marL="0" marR="0" lvl="0" indent="0" algn="ctr" defTabSz="914400" rtl="0" eaLnBrk="0" fontAlgn="base" latinLnBrk="0" hangingPunct="0">
                <a:lnSpc>
                  <a:spcPct val="100000"/>
                </a:lnSpc>
                <a:spcBef>
                  <a:spcPct val="0"/>
                </a:spcBef>
                <a:spcAft>
                  <a:spcPct val="0"/>
                </a:spcAft>
                <a:buClrTx/>
                <a:buSzTx/>
                <a:buFontTx/>
                <a:buNone/>
                <a:tabLst/>
                <a:defRPr/>
              </a:pPr>
              <a:t>49</a:t>
            </a:fld>
            <a:endParaRPr kumimoji="0" lang="en-US" altLang="zh-CN" sz="1200" b="0" i="0" u="none" strike="noStrike" kern="1200" cap="none" spc="0" normalizeH="0" baseline="0" noProof="0" dirty="0">
              <a:ln>
                <a:noFill/>
              </a:ln>
              <a:solidFill>
                <a:srgbClr val="000000"/>
              </a:solidFill>
              <a:effectLst/>
              <a:uLnTx/>
              <a:uFillTx/>
              <a:latin typeface="Times New Roman" pitchFamily="18" charset="0"/>
              <a:ea typeface="宋体" charset="-122"/>
              <a:cs typeface="+mn-cs"/>
            </a:endParaRPr>
          </a:p>
        </p:txBody>
      </p:sp>
      <p:sp>
        <p:nvSpPr>
          <p:cNvPr id="4" name="바닥글 개체 틀 3"/>
          <p:cNvSpPr>
            <a:spLocks noGrp="1"/>
          </p:cNvSpPr>
          <p:nvPr>
            <p:ph type="ftr" sz="quarter" idx="3"/>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de-DE" altLang="zh-CN" sz="1200" b="0" i="0" u="none" strike="noStrike" kern="1200" cap="none" spc="0" normalizeH="0" baseline="0" noProof="0" smtClean="0">
                <a:ln>
                  <a:noFill/>
                </a:ln>
                <a:solidFill>
                  <a:srgbClr val="000000"/>
                </a:solidFill>
                <a:effectLst/>
                <a:uLnTx/>
                <a:uFillTx/>
                <a:latin typeface="Times New Roman" pitchFamily="18" charset="0"/>
                <a:ea typeface="宋体" charset="-122"/>
                <a:cs typeface="+mn-cs"/>
              </a:rPr>
              <a:t>HHI and ETRI</a:t>
            </a:r>
            <a:endParaRPr kumimoji="0" lang="en-US" altLang="zh-CN" sz="1200" b="0" i="0" u="none" strike="noStrike" kern="1200" cap="none" spc="0" normalizeH="0" baseline="0" noProof="0" dirty="0">
              <a:ln>
                <a:noFill/>
              </a:ln>
              <a:solidFill>
                <a:srgbClr val="000000"/>
              </a:solidFill>
              <a:effectLst/>
              <a:uLnTx/>
              <a:uFillTx/>
              <a:latin typeface="Times New Roman" pitchFamily="18" charset="0"/>
              <a:ea typeface="宋体" charset="-122"/>
              <a:cs typeface="+mn-cs"/>
            </a:endParaRPr>
          </a:p>
        </p:txBody>
      </p:sp>
      <p:sp>
        <p:nvSpPr>
          <p:cNvPr id="5" name="Rectangle 2"/>
          <p:cNvSpPr txBox="1">
            <a:spLocks noChangeArrowheads="1"/>
          </p:cNvSpPr>
          <p:nvPr/>
        </p:nvSpPr>
        <p:spPr bwMode="auto">
          <a:xfrm>
            <a:off x="0" y="764704"/>
            <a:ext cx="9144000" cy="769391"/>
          </a:xfrm>
          <a:prstGeom prst="rect">
            <a:avLst/>
          </a:prstGeom>
          <a:noFill/>
          <a:ln w="9525">
            <a:noFill/>
            <a:miter lim="800000"/>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ko-KR" sz="3600" b="1" i="0" u="none" strike="noStrike" kern="1200" cap="none" spc="0" normalizeH="0" baseline="0" noProof="0" dirty="0" smtClean="0">
                <a:ln>
                  <a:noFill/>
                </a:ln>
                <a:solidFill>
                  <a:srgbClr val="000000"/>
                </a:solidFill>
                <a:effectLst/>
                <a:uLnTx/>
                <a:uFillTx/>
                <a:latin typeface="Times New Roman" pitchFamily="18" charset="0"/>
                <a:ea typeface="+mn-ea"/>
                <a:cs typeface="Arial" panose="020B0604020202020204" pitchFamily="34" charset="0"/>
              </a:rPr>
              <a:t>Results for P3 TDP @ D3 in S3</a:t>
            </a:r>
            <a:endParaRPr kumimoji="0" lang="ko-KR" altLang="en-US" sz="3600" b="1" i="0" u="none" strike="noStrike" kern="1200" cap="none" spc="0" normalizeH="0" baseline="0" noProof="0" dirty="0">
              <a:ln>
                <a:noFill/>
              </a:ln>
              <a:solidFill>
                <a:srgbClr val="000000"/>
              </a:solidFill>
              <a:effectLst/>
              <a:uLnTx/>
              <a:uFillTx/>
              <a:latin typeface="Times New Roman" pitchFamily="18" charset="0"/>
              <a:ea typeface="+mn-ea"/>
              <a:cs typeface="Arial" panose="020B0604020202020204" pitchFamily="34" charset="0"/>
            </a:endParaRPr>
          </a:p>
        </p:txBody>
      </p:sp>
      <p:sp>
        <p:nvSpPr>
          <p:cNvPr id="35" name="TextBox 34"/>
          <p:cNvSpPr txBox="1"/>
          <p:nvPr/>
        </p:nvSpPr>
        <p:spPr>
          <a:xfrm rot="16200000">
            <a:off x="-444366" y="3587239"/>
            <a:ext cx="1951175" cy="338554"/>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ko-KR" sz="1600" b="0" i="0" u="none" strike="noStrike" kern="1200" cap="none" spc="0" normalizeH="0" baseline="0" noProof="0" dirty="0" smtClean="0">
                <a:ln>
                  <a:noFill/>
                </a:ln>
                <a:solidFill>
                  <a:srgbClr val="000000"/>
                </a:solidFill>
                <a:effectLst/>
                <a:uLnTx/>
                <a:uFillTx/>
                <a:latin typeface="Times New Roman" pitchFamily="18" charset="0"/>
                <a:ea typeface="+mn-ea"/>
                <a:cs typeface="+mn-cs"/>
              </a:rPr>
              <a:t>Detection Probability</a:t>
            </a:r>
            <a:endParaRPr kumimoji="0" lang="ko-KR" altLang="en-US" sz="16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38" name="TextBox 37"/>
          <p:cNvSpPr txBox="1"/>
          <p:nvPr/>
        </p:nvSpPr>
        <p:spPr>
          <a:xfrm>
            <a:off x="3851920" y="1642330"/>
            <a:ext cx="2207720" cy="369332"/>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ko-KR" sz="1800" b="1" i="0" u="none" strike="noStrike" kern="1200" cap="none" spc="0" normalizeH="0" baseline="0" noProof="0" dirty="0" smtClean="0">
                <a:ln>
                  <a:noFill/>
                </a:ln>
                <a:solidFill>
                  <a:srgbClr val="000000"/>
                </a:solidFill>
                <a:effectLst/>
                <a:uLnTx/>
                <a:uFillTx/>
                <a:latin typeface="Times New Roman" pitchFamily="18" charset="0"/>
                <a:ea typeface="+mn-ea"/>
                <a:cs typeface="+mn-cs"/>
              </a:rPr>
              <a:t>False Alarm = 0.1 %</a:t>
            </a:r>
            <a:endParaRPr kumimoji="0" lang="ko-KR" altLang="en-US" sz="1800" b="1"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12" name="TextBox 11"/>
          <p:cNvSpPr txBox="1"/>
          <p:nvPr/>
        </p:nvSpPr>
        <p:spPr>
          <a:xfrm>
            <a:off x="4370106" y="5798720"/>
            <a:ext cx="1148071" cy="338554"/>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ko-KR" sz="16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Eb</a:t>
            </a:r>
            <a:r>
              <a:rPr kumimoji="0" lang="en-US" altLang="ko-KR" sz="1600" b="0" i="0" u="none" strike="noStrike" kern="1200" cap="none" spc="0" normalizeH="0" baseline="0" noProof="0" dirty="0" smtClean="0">
                <a:ln>
                  <a:noFill/>
                </a:ln>
                <a:solidFill>
                  <a:srgbClr val="000000"/>
                </a:solidFill>
                <a:effectLst/>
                <a:uLnTx/>
                <a:uFillTx/>
                <a:latin typeface="Times New Roman" pitchFamily="18" charset="0"/>
                <a:ea typeface="+mn-ea"/>
                <a:cs typeface="+mn-cs"/>
              </a:rPr>
              <a:t>/No (dB)</a:t>
            </a:r>
            <a:endParaRPr kumimoji="0" lang="ko-KR" altLang="en-US" sz="16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3849649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lstStyle/>
          <a:p>
            <a:r>
              <a:rPr lang="de-DE"/>
              <a:t>Preamble structure</a:t>
            </a:r>
            <a:endParaRPr lang="de-DE" dirty="0"/>
          </a:p>
        </p:txBody>
      </p:sp>
      <p:sp>
        <p:nvSpPr>
          <p:cNvPr id="8" name="Inhaltsplatzhalter 7"/>
          <p:cNvSpPr>
            <a:spLocks noGrp="1"/>
          </p:cNvSpPr>
          <p:nvPr>
            <p:ph idx="1"/>
          </p:nvPr>
        </p:nvSpPr>
        <p:spPr/>
        <p:txBody>
          <a:bodyPr/>
          <a:lstStyle/>
          <a:p>
            <a:pPr>
              <a:buFont typeface="Arial" panose="020B0604020202020204" pitchFamily="34" charset="0"/>
              <a:buChar char="•"/>
            </a:pPr>
            <a:r>
              <a:rPr lang="en-US" dirty="0"/>
              <a:t>Sequence</a:t>
            </a:r>
          </a:p>
          <a:p>
            <a:pPr lvl="1">
              <a:buFont typeface="Arial" panose="020B0604020202020204" pitchFamily="34" charset="0"/>
              <a:buChar char="•"/>
            </a:pPr>
            <a:r>
              <a:rPr lang="en-US" dirty="0"/>
              <a:t>Enhanced Gold sequence A</a:t>
            </a:r>
            <a:r>
              <a:rPr lang="en-US" baseline="-25000" dirty="0"/>
              <a:t>N</a:t>
            </a:r>
            <a:r>
              <a:rPr lang="en-US" dirty="0"/>
              <a:t>:</a:t>
            </a:r>
            <a:br>
              <a:rPr lang="en-US" dirty="0"/>
            </a:br>
            <a:r>
              <a:rPr lang="en-US" dirty="0"/>
              <a:t>(N-1)-bit Gold sequence appended with a 1-bit for balancing</a:t>
            </a:r>
          </a:p>
          <a:p>
            <a:pPr lvl="1">
              <a:buFont typeface="Arial" panose="020B0604020202020204" pitchFamily="34" charset="0"/>
              <a:buChar char="•"/>
            </a:pPr>
            <a:r>
              <a:rPr lang="en-US" dirty="0"/>
              <a:t>Sequence </a:t>
            </a:r>
            <a:r>
              <a:rPr lang="en-US" dirty="0" smtClean="0"/>
              <a:t>lengths </a:t>
            </a:r>
            <a:r>
              <a:rPr lang="en-US" dirty="0"/>
              <a:t>for A</a:t>
            </a:r>
            <a:r>
              <a:rPr lang="en-US" baseline="-25000" dirty="0"/>
              <a:t>N </a:t>
            </a:r>
            <a:r>
              <a:rPr lang="en-US" dirty="0" smtClean="0"/>
              <a:t>: </a:t>
            </a:r>
            <a:r>
              <a:rPr lang="en-US" dirty="0"/>
              <a:t>N = </a:t>
            </a:r>
            <a:r>
              <a:rPr lang="en-US" dirty="0" smtClean="0"/>
              <a:t>8, 16</a:t>
            </a:r>
            <a:r>
              <a:rPr lang="en-US" dirty="0"/>
              <a:t>, 32, 64</a:t>
            </a:r>
          </a:p>
          <a:p>
            <a:pPr>
              <a:buFont typeface="Arial" panose="020B0604020202020204" pitchFamily="34" charset="0"/>
              <a:buChar char="•"/>
            </a:pPr>
            <a:r>
              <a:rPr lang="en-US" dirty="0"/>
              <a:t>Repetition pattern: </a:t>
            </a:r>
            <a:r>
              <a:rPr lang="en-US" dirty="0">
                <a:sym typeface="Wingdings" panose="05000000000000000000" pitchFamily="2" charset="2"/>
              </a:rPr>
              <a:t>+ + – + – –</a:t>
            </a:r>
            <a:endParaRPr lang="en-US" dirty="0"/>
          </a:p>
          <a:p>
            <a:pPr lvl="1">
              <a:buFont typeface="Arial" panose="020B0604020202020204" pitchFamily="34" charset="0"/>
              <a:buChar char="•"/>
            </a:pPr>
            <a:r>
              <a:rPr lang="en-US" dirty="0"/>
              <a:t>Optimized for </a:t>
            </a:r>
            <a:r>
              <a:rPr lang="en-US" dirty="0" smtClean="0"/>
              <a:t>use of </a:t>
            </a:r>
            <a:r>
              <a:rPr lang="en-US" dirty="0" err="1" smtClean="0"/>
              <a:t>Minn</a:t>
            </a:r>
            <a:r>
              <a:rPr lang="en-US" dirty="0" smtClean="0"/>
              <a:t> </a:t>
            </a:r>
            <a:r>
              <a:rPr lang="en-US" dirty="0"/>
              <a:t>auto-correlator</a:t>
            </a:r>
          </a:p>
          <a:p>
            <a:pPr marL="800100" lvl="1" indent="-342900">
              <a:buFont typeface="Wingdings" panose="05000000000000000000" pitchFamily="2" charset="2"/>
              <a:buChar char="à"/>
            </a:pPr>
            <a:r>
              <a:rPr lang="en-US" dirty="0">
                <a:sym typeface="Wingdings" panose="05000000000000000000" pitchFamily="2" charset="2"/>
              </a:rPr>
              <a:t>Good autocorrelation properties (low side peaks)</a:t>
            </a:r>
          </a:p>
          <a:p>
            <a:pPr marL="800100" lvl="1" indent="-342900">
              <a:buFont typeface="Arial" panose="020B0604020202020204" pitchFamily="34" charset="0"/>
              <a:buChar char="•"/>
            </a:pPr>
            <a:r>
              <a:rPr lang="en-US" dirty="0">
                <a:sym typeface="Wingdings" panose="05000000000000000000" pitchFamily="2" charset="2"/>
              </a:rPr>
              <a:t>Resulting preamble: [A</a:t>
            </a:r>
            <a:r>
              <a:rPr lang="en-US" baseline="-25000" dirty="0">
                <a:sym typeface="Wingdings" panose="05000000000000000000" pitchFamily="2" charset="2"/>
              </a:rPr>
              <a:t>N</a:t>
            </a:r>
            <a:r>
              <a:rPr lang="en-US" dirty="0">
                <a:sym typeface="Wingdings" panose="05000000000000000000" pitchFamily="2" charset="2"/>
              </a:rPr>
              <a:t>  </a:t>
            </a:r>
            <a:r>
              <a:rPr lang="en-US" dirty="0" err="1">
                <a:sym typeface="Wingdings" panose="05000000000000000000" pitchFamily="2" charset="2"/>
              </a:rPr>
              <a:t>A</a:t>
            </a:r>
            <a:r>
              <a:rPr lang="en-US" baseline="-25000" dirty="0" err="1">
                <a:sym typeface="Wingdings" panose="05000000000000000000" pitchFamily="2" charset="2"/>
              </a:rPr>
              <a:t>N</a:t>
            </a:r>
            <a:r>
              <a:rPr lang="en-US" dirty="0">
                <a:sym typeface="Wingdings" panose="05000000000000000000" pitchFamily="2" charset="2"/>
              </a:rPr>
              <a:t> –A</a:t>
            </a:r>
            <a:r>
              <a:rPr lang="en-US" baseline="-25000" dirty="0">
                <a:sym typeface="Wingdings" panose="05000000000000000000" pitchFamily="2" charset="2"/>
              </a:rPr>
              <a:t>N</a:t>
            </a:r>
            <a:r>
              <a:rPr lang="en-US" dirty="0">
                <a:sym typeface="Wingdings" panose="05000000000000000000" pitchFamily="2" charset="2"/>
              </a:rPr>
              <a:t>  </a:t>
            </a:r>
            <a:r>
              <a:rPr lang="en-US" dirty="0" err="1">
                <a:sym typeface="Wingdings" panose="05000000000000000000" pitchFamily="2" charset="2"/>
              </a:rPr>
              <a:t>A</a:t>
            </a:r>
            <a:r>
              <a:rPr lang="en-US" baseline="-25000" dirty="0" err="1">
                <a:sym typeface="Wingdings" panose="05000000000000000000" pitchFamily="2" charset="2"/>
              </a:rPr>
              <a:t>N</a:t>
            </a:r>
            <a:r>
              <a:rPr lang="en-US" dirty="0">
                <a:sym typeface="Wingdings" panose="05000000000000000000" pitchFamily="2" charset="2"/>
              </a:rPr>
              <a:t> –A</a:t>
            </a:r>
            <a:r>
              <a:rPr lang="en-US" baseline="-25000" dirty="0">
                <a:sym typeface="Wingdings" panose="05000000000000000000" pitchFamily="2" charset="2"/>
              </a:rPr>
              <a:t>N </a:t>
            </a:r>
            <a:r>
              <a:rPr lang="en-US" dirty="0">
                <a:sym typeface="Wingdings" panose="05000000000000000000" pitchFamily="2" charset="2"/>
              </a:rPr>
              <a:t>–A</a:t>
            </a:r>
            <a:r>
              <a:rPr lang="en-US" baseline="-25000" dirty="0">
                <a:sym typeface="Wingdings" panose="05000000000000000000" pitchFamily="2" charset="2"/>
              </a:rPr>
              <a:t>N</a:t>
            </a:r>
            <a:r>
              <a:rPr lang="en-US" dirty="0" smtClean="0">
                <a:sym typeface="Wingdings" panose="05000000000000000000" pitchFamily="2" charset="2"/>
              </a:rPr>
              <a:t>]</a:t>
            </a:r>
          </a:p>
          <a:p>
            <a:pPr marL="800100" lvl="1" indent="-342900">
              <a:buFont typeface="Arial" panose="020B0604020202020204" pitchFamily="34" charset="0"/>
              <a:buChar char="•"/>
            </a:pPr>
            <a:r>
              <a:rPr lang="en-US" dirty="0" smtClean="0">
                <a:sym typeface="Wingdings" panose="05000000000000000000" pitchFamily="2" charset="2"/>
              </a:rPr>
              <a:t>Overall length is 6*N</a:t>
            </a:r>
            <a:endParaRPr lang="en-US" dirty="0"/>
          </a:p>
          <a:p>
            <a:endParaRPr lang="de-DE" dirty="0"/>
          </a:p>
        </p:txBody>
      </p:sp>
      <p:sp>
        <p:nvSpPr>
          <p:cNvPr id="3" name="슬라이드 번호 개체 틀 2"/>
          <p:cNvSpPr>
            <a:spLocks noGrp="1"/>
          </p:cNvSpPr>
          <p:nvPr>
            <p:ph type="sldNum" idx="12"/>
          </p:nvPr>
        </p:nvSpPr>
        <p:spPr/>
        <p:txBody>
          <a:bodyPr/>
          <a:lstStyle/>
          <a:p>
            <a:r>
              <a:rPr lang="en-US" altLang="zh-CN"/>
              <a:t>Slide </a:t>
            </a:r>
            <a:fld id="{76C0EB13-4677-48A4-A691-EDFD86E62D7A}" type="slidenum">
              <a:rPr lang="en-US" altLang="zh-CN" smtClean="0"/>
              <a:pPr/>
              <a:t>5</a:t>
            </a:fld>
            <a:endParaRPr lang="en-US" altLang="zh-CN" dirty="0"/>
          </a:p>
        </p:txBody>
      </p:sp>
      <p:sp>
        <p:nvSpPr>
          <p:cNvPr id="4" name="바닥글 개체 틀 3"/>
          <p:cNvSpPr>
            <a:spLocks noGrp="1"/>
          </p:cNvSpPr>
          <p:nvPr>
            <p:ph type="ftr" idx="14"/>
          </p:nvPr>
        </p:nvSpPr>
        <p:spPr/>
        <p:txBody>
          <a:bodyPr/>
          <a:lstStyle/>
          <a:p>
            <a:r>
              <a:rPr lang="de-DE" altLang="zh-CN" smtClean="0"/>
              <a:t>HHI and ETRI</a:t>
            </a:r>
            <a:endParaRPr lang="en-US" altLang="zh-CN" dirty="0"/>
          </a:p>
        </p:txBody>
      </p:sp>
      <p:sp>
        <p:nvSpPr>
          <p:cNvPr id="2" name="날짜 개체 틀 1"/>
          <p:cNvSpPr>
            <a:spLocks noGrp="1"/>
          </p:cNvSpPr>
          <p:nvPr>
            <p:ph type="dt" idx="15"/>
          </p:nvPr>
        </p:nvSpPr>
        <p:spPr/>
        <p:txBody>
          <a:bodyPr/>
          <a:lstStyle/>
          <a:p>
            <a:r>
              <a:rPr lang="en-US" altLang="ko-KR" smtClean="0"/>
              <a:t>July 2018</a:t>
            </a:r>
            <a:endParaRPr lang="en-US" altLang="zh-CN" dirty="0"/>
          </a:p>
        </p:txBody>
      </p:sp>
      <p:sp>
        <p:nvSpPr>
          <p:cNvPr id="9" name="Rectangle 3"/>
          <p:cNvSpPr>
            <a:spLocks noChangeArrowheads="1"/>
          </p:cNvSpPr>
          <p:nvPr/>
        </p:nvSpPr>
        <p:spPr bwMode="auto">
          <a:xfrm>
            <a:off x="383119" y="1705074"/>
            <a:ext cx="8737352" cy="4316214"/>
          </a:xfrm>
          <a:prstGeom prst="rect">
            <a:avLst/>
          </a:prstGeom>
          <a:noFill/>
          <a:ln w="12700">
            <a:noFill/>
            <a:miter lim="800000"/>
            <a:headEnd type="none" w="sm" len="sm"/>
            <a:tailEnd type="none" w="sm" len="sm"/>
          </a:ln>
        </p:spPr>
        <p:txBody>
          <a:bodyPr/>
          <a:lstStyle/>
          <a:p>
            <a:pPr marL="342900" indent="-342900">
              <a:lnSpc>
                <a:spcPct val="90000"/>
              </a:lnSpc>
              <a:spcBef>
                <a:spcPct val="20000"/>
              </a:spcBef>
              <a:spcAft>
                <a:spcPts val="600"/>
              </a:spcAft>
              <a:buClr>
                <a:schemeClr val="tx1"/>
              </a:buClr>
              <a:buFont typeface="Wingdings" panose="05000000000000000000" pitchFamily="2" charset="2"/>
              <a:buChar char="§"/>
            </a:pPr>
            <a:endParaRPr lang="en-US" altLang="ko-KR" sz="2400" dirty="0">
              <a:solidFill>
                <a:srgbClr val="000000"/>
              </a:solidFill>
            </a:endParaRPr>
          </a:p>
        </p:txBody>
      </p:sp>
    </p:spTree>
    <p:extLst>
      <p:ext uri="{BB962C8B-B14F-4D97-AF65-F5344CB8AC3E}">
        <p14:creationId xmlns:p14="http://schemas.microsoft.com/office/powerpoint/2010/main" val="106033772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그림 10"/>
          <p:cNvPicPr>
            <a:picLocks noChangeAspect="1"/>
          </p:cNvPicPr>
          <p:nvPr/>
        </p:nvPicPr>
        <p:blipFill>
          <a:blip r:embed="rId2"/>
          <a:stretch>
            <a:fillRect/>
          </a:stretch>
        </p:blipFill>
        <p:spPr>
          <a:xfrm>
            <a:off x="0" y="1767817"/>
            <a:ext cx="9144000" cy="4300538"/>
          </a:xfrm>
          <a:prstGeom prst="rect">
            <a:avLst/>
          </a:prstGeom>
        </p:spPr>
      </p:pic>
      <p:sp>
        <p:nvSpPr>
          <p:cNvPr id="2" name="날짜 개체 틀 1"/>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ko-KR" sz="1400" b="1" i="0" u="none" strike="noStrike" kern="1200" cap="none" spc="0" normalizeH="0" baseline="0" noProof="0" smtClean="0">
                <a:ln>
                  <a:noFill/>
                </a:ln>
                <a:solidFill>
                  <a:srgbClr val="000000"/>
                </a:solidFill>
                <a:effectLst/>
                <a:uLnTx/>
                <a:uFillTx/>
                <a:latin typeface="Times New Roman" pitchFamily="18" charset="0"/>
                <a:ea typeface="宋体" charset="-122"/>
                <a:cs typeface="+mn-cs"/>
              </a:rPr>
              <a:t>July 2018</a:t>
            </a:r>
            <a:endParaRPr kumimoji="0" lang="en-US" altLang="zh-CN" sz="1400" b="1" i="0" u="none" strike="noStrike" kern="1200" cap="none" spc="0" normalizeH="0" baseline="0" noProof="0" dirty="0">
              <a:ln>
                <a:noFill/>
              </a:ln>
              <a:solidFill>
                <a:srgbClr val="000000"/>
              </a:solidFill>
              <a:effectLst/>
              <a:uLnTx/>
              <a:uFillTx/>
              <a:latin typeface="Times New Roman" pitchFamily="18" charset="0"/>
              <a:ea typeface="宋体" charset="-122"/>
              <a:cs typeface="+mn-cs"/>
            </a:endParaRPr>
          </a:p>
        </p:txBody>
      </p:sp>
      <p:sp>
        <p:nvSpPr>
          <p:cNvPr id="3" name="슬라이드 번호 개체 틀 2"/>
          <p:cNvSpPr>
            <a:spLocks noGrp="1"/>
          </p:cNvSpPr>
          <p:nvPr>
            <p:ph type="sldNum" sz="quarter" idx="12"/>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1200" b="0" i="0" u="none" strike="noStrike" kern="1200" cap="none" spc="0" normalizeH="0" baseline="0" noProof="0" smtClean="0">
                <a:ln>
                  <a:noFill/>
                </a:ln>
                <a:solidFill>
                  <a:srgbClr val="000000"/>
                </a:solidFill>
                <a:effectLst/>
                <a:uLnTx/>
                <a:uFillTx/>
                <a:latin typeface="Times New Roman" pitchFamily="18" charset="0"/>
                <a:ea typeface="宋体" charset="-122"/>
                <a:cs typeface="+mn-cs"/>
              </a:rPr>
              <a:t>Slide </a:t>
            </a:r>
            <a:fld id="{76C0EB13-4677-48A4-A691-EDFD86E62D7A}" type="slidenum">
              <a:rPr kumimoji="0" lang="en-US" altLang="zh-CN" sz="1200" b="0" i="0" u="none" strike="noStrike" kern="1200" cap="none" spc="0" normalizeH="0" baseline="0" noProof="0" smtClean="0">
                <a:ln>
                  <a:noFill/>
                </a:ln>
                <a:solidFill>
                  <a:srgbClr val="000000"/>
                </a:solidFill>
                <a:effectLst/>
                <a:uLnTx/>
                <a:uFillTx/>
                <a:latin typeface="Times New Roman" pitchFamily="18" charset="0"/>
                <a:ea typeface="宋体" charset="-122"/>
                <a:cs typeface="+mn-cs"/>
              </a:rPr>
              <a:pPr marL="0" marR="0" lvl="0" indent="0" algn="ctr" defTabSz="914400" rtl="0" eaLnBrk="0" fontAlgn="base" latinLnBrk="0" hangingPunct="0">
                <a:lnSpc>
                  <a:spcPct val="100000"/>
                </a:lnSpc>
                <a:spcBef>
                  <a:spcPct val="0"/>
                </a:spcBef>
                <a:spcAft>
                  <a:spcPct val="0"/>
                </a:spcAft>
                <a:buClrTx/>
                <a:buSzTx/>
                <a:buFontTx/>
                <a:buNone/>
                <a:tabLst/>
                <a:defRPr/>
              </a:pPr>
              <a:t>50</a:t>
            </a:fld>
            <a:endParaRPr kumimoji="0" lang="en-US" altLang="zh-CN" sz="1200" b="0" i="0" u="none" strike="noStrike" kern="1200" cap="none" spc="0" normalizeH="0" baseline="0" noProof="0" dirty="0">
              <a:ln>
                <a:noFill/>
              </a:ln>
              <a:solidFill>
                <a:srgbClr val="000000"/>
              </a:solidFill>
              <a:effectLst/>
              <a:uLnTx/>
              <a:uFillTx/>
              <a:latin typeface="Times New Roman" pitchFamily="18" charset="0"/>
              <a:ea typeface="宋体" charset="-122"/>
              <a:cs typeface="+mn-cs"/>
            </a:endParaRPr>
          </a:p>
        </p:txBody>
      </p:sp>
      <p:sp>
        <p:nvSpPr>
          <p:cNvPr id="4" name="바닥글 개체 틀 3"/>
          <p:cNvSpPr>
            <a:spLocks noGrp="1"/>
          </p:cNvSpPr>
          <p:nvPr>
            <p:ph type="ftr" sz="quarter" idx="3"/>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de-DE" altLang="zh-CN" sz="1200" b="0" i="0" u="none" strike="noStrike" kern="1200" cap="none" spc="0" normalizeH="0" baseline="0" noProof="0" smtClean="0">
                <a:ln>
                  <a:noFill/>
                </a:ln>
                <a:solidFill>
                  <a:srgbClr val="000000"/>
                </a:solidFill>
                <a:effectLst/>
                <a:uLnTx/>
                <a:uFillTx/>
                <a:latin typeface="Times New Roman" pitchFamily="18" charset="0"/>
                <a:ea typeface="宋体" charset="-122"/>
                <a:cs typeface="+mn-cs"/>
              </a:rPr>
              <a:t>HHI and ETRI</a:t>
            </a:r>
            <a:endParaRPr kumimoji="0" lang="en-US" altLang="zh-CN" sz="1200" b="0" i="0" u="none" strike="noStrike" kern="1200" cap="none" spc="0" normalizeH="0" baseline="0" noProof="0" dirty="0">
              <a:ln>
                <a:noFill/>
              </a:ln>
              <a:solidFill>
                <a:srgbClr val="000000"/>
              </a:solidFill>
              <a:effectLst/>
              <a:uLnTx/>
              <a:uFillTx/>
              <a:latin typeface="Times New Roman" pitchFamily="18" charset="0"/>
              <a:ea typeface="宋体" charset="-122"/>
              <a:cs typeface="+mn-cs"/>
            </a:endParaRPr>
          </a:p>
        </p:txBody>
      </p:sp>
      <p:sp>
        <p:nvSpPr>
          <p:cNvPr id="5" name="Rectangle 2"/>
          <p:cNvSpPr txBox="1">
            <a:spLocks noChangeArrowheads="1"/>
          </p:cNvSpPr>
          <p:nvPr/>
        </p:nvSpPr>
        <p:spPr bwMode="auto">
          <a:xfrm>
            <a:off x="0" y="764704"/>
            <a:ext cx="9144000" cy="769391"/>
          </a:xfrm>
          <a:prstGeom prst="rect">
            <a:avLst/>
          </a:prstGeom>
          <a:noFill/>
          <a:ln w="9525">
            <a:noFill/>
            <a:miter lim="800000"/>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ko-KR" sz="3600" b="1" i="0" u="none" strike="noStrike" kern="1200" cap="none" spc="0" normalizeH="0" baseline="0" noProof="0" dirty="0" smtClean="0">
                <a:ln>
                  <a:noFill/>
                </a:ln>
                <a:solidFill>
                  <a:srgbClr val="000000"/>
                </a:solidFill>
                <a:effectLst/>
                <a:uLnTx/>
                <a:uFillTx/>
                <a:latin typeface="Times New Roman" pitchFamily="18" charset="0"/>
                <a:ea typeface="+mn-ea"/>
                <a:cs typeface="Arial" panose="020B0604020202020204" pitchFamily="34" charset="0"/>
              </a:rPr>
              <a:t>Results for P4 TDP @ D3 in S3</a:t>
            </a:r>
            <a:endParaRPr kumimoji="0" lang="ko-KR" altLang="en-US" sz="3600" b="1" i="0" u="none" strike="noStrike" kern="1200" cap="none" spc="0" normalizeH="0" baseline="0" noProof="0" dirty="0">
              <a:ln>
                <a:noFill/>
              </a:ln>
              <a:solidFill>
                <a:srgbClr val="000000"/>
              </a:solidFill>
              <a:effectLst/>
              <a:uLnTx/>
              <a:uFillTx/>
              <a:latin typeface="Times New Roman" pitchFamily="18" charset="0"/>
              <a:ea typeface="+mn-ea"/>
              <a:cs typeface="Arial" panose="020B0604020202020204" pitchFamily="34" charset="0"/>
            </a:endParaRPr>
          </a:p>
        </p:txBody>
      </p:sp>
      <p:sp>
        <p:nvSpPr>
          <p:cNvPr id="35" name="TextBox 34"/>
          <p:cNvSpPr txBox="1"/>
          <p:nvPr/>
        </p:nvSpPr>
        <p:spPr>
          <a:xfrm rot="16200000">
            <a:off x="-444366" y="3587239"/>
            <a:ext cx="1951175" cy="338554"/>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ko-KR" sz="1600" b="0" i="0" u="none" strike="noStrike" kern="1200" cap="none" spc="0" normalizeH="0" baseline="0" noProof="0" dirty="0" smtClean="0">
                <a:ln>
                  <a:noFill/>
                </a:ln>
                <a:solidFill>
                  <a:srgbClr val="000000"/>
                </a:solidFill>
                <a:effectLst/>
                <a:uLnTx/>
                <a:uFillTx/>
                <a:latin typeface="Times New Roman" pitchFamily="18" charset="0"/>
                <a:ea typeface="+mn-ea"/>
                <a:cs typeface="+mn-cs"/>
              </a:rPr>
              <a:t>Detection Probability</a:t>
            </a:r>
            <a:endParaRPr kumimoji="0" lang="ko-KR" altLang="en-US" sz="16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38" name="TextBox 37"/>
          <p:cNvSpPr txBox="1"/>
          <p:nvPr/>
        </p:nvSpPr>
        <p:spPr>
          <a:xfrm>
            <a:off x="3851920" y="1642330"/>
            <a:ext cx="2207720" cy="369332"/>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ko-KR" sz="1800" b="1" i="0" u="none" strike="noStrike" kern="1200" cap="none" spc="0" normalizeH="0" baseline="0" noProof="0" dirty="0" smtClean="0">
                <a:ln>
                  <a:noFill/>
                </a:ln>
                <a:solidFill>
                  <a:srgbClr val="000000"/>
                </a:solidFill>
                <a:effectLst/>
                <a:uLnTx/>
                <a:uFillTx/>
                <a:latin typeface="Times New Roman" pitchFamily="18" charset="0"/>
                <a:ea typeface="+mn-ea"/>
                <a:cs typeface="+mn-cs"/>
              </a:rPr>
              <a:t>False Alarm = 0.1 %</a:t>
            </a:r>
            <a:endParaRPr kumimoji="0" lang="ko-KR" altLang="en-US" sz="1800" b="1"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12" name="TextBox 11"/>
          <p:cNvSpPr txBox="1"/>
          <p:nvPr/>
        </p:nvSpPr>
        <p:spPr>
          <a:xfrm>
            <a:off x="4370106" y="5798720"/>
            <a:ext cx="1148071" cy="338554"/>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ko-KR" sz="16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Eb</a:t>
            </a:r>
            <a:r>
              <a:rPr kumimoji="0" lang="en-US" altLang="ko-KR" sz="1600" b="0" i="0" u="none" strike="noStrike" kern="1200" cap="none" spc="0" normalizeH="0" baseline="0" noProof="0" dirty="0" smtClean="0">
                <a:ln>
                  <a:noFill/>
                </a:ln>
                <a:solidFill>
                  <a:srgbClr val="000000"/>
                </a:solidFill>
                <a:effectLst/>
                <a:uLnTx/>
                <a:uFillTx/>
                <a:latin typeface="Times New Roman" pitchFamily="18" charset="0"/>
                <a:ea typeface="+mn-ea"/>
                <a:cs typeface="+mn-cs"/>
              </a:rPr>
              <a:t>/No (dB)</a:t>
            </a:r>
            <a:endParaRPr kumimoji="0" lang="ko-KR" altLang="en-US" sz="16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46140106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그림 9"/>
          <p:cNvPicPr>
            <a:picLocks noChangeAspect="1"/>
          </p:cNvPicPr>
          <p:nvPr/>
        </p:nvPicPr>
        <p:blipFill>
          <a:blip r:embed="rId2"/>
          <a:stretch>
            <a:fillRect/>
          </a:stretch>
        </p:blipFill>
        <p:spPr>
          <a:xfrm>
            <a:off x="0" y="1769059"/>
            <a:ext cx="9144000" cy="4300538"/>
          </a:xfrm>
          <a:prstGeom prst="rect">
            <a:avLst/>
          </a:prstGeom>
        </p:spPr>
      </p:pic>
      <p:sp>
        <p:nvSpPr>
          <p:cNvPr id="2" name="날짜 개체 틀 1"/>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ko-KR" sz="1400" b="1" i="0" u="none" strike="noStrike" kern="1200" cap="none" spc="0" normalizeH="0" baseline="0" noProof="0" smtClean="0">
                <a:ln>
                  <a:noFill/>
                </a:ln>
                <a:solidFill>
                  <a:srgbClr val="000000"/>
                </a:solidFill>
                <a:effectLst/>
                <a:uLnTx/>
                <a:uFillTx/>
                <a:latin typeface="Times New Roman" pitchFamily="18" charset="0"/>
                <a:ea typeface="宋体" charset="-122"/>
                <a:cs typeface="+mn-cs"/>
              </a:rPr>
              <a:t>July 2018</a:t>
            </a:r>
            <a:endParaRPr kumimoji="0" lang="en-US" altLang="zh-CN" sz="1400" b="1" i="0" u="none" strike="noStrike" kern="1200" cap="none" spc="0" normalizeH="0" baseline="0" noProof="0" dirty="0">
              <a:ln>
                <a:noFill/>
              </a:ln>
              <a:solidFill>
                <a:srgbClr val="000000"/>
              </a:solidFill>
              <a:effectLst/>
              <a:uLnTx/>
              <a:uFillTx/>
              <a:latin typeface="Times New Roman" pitchFamily="18" charset="0"/>
              <a:ea typeface="宋体" charset="-122"/>
              <a:cs typeface="+mn-cs"/>
            </a:endParaRPr>
          </a:p>
        </p:txBody>
      </p:sp>
      <p:sp>
        <p:nvSpPr>
          <p:cNvPr id="3" name="슬라이드 번호 개체 틀 2"/>
          <p:cNvSpPr>
            <a:spLocks noGrp="1"/>
          </p:cNvSpPr>
          <p:nvPr>
            <p:ph type="sldNum" sz="quarter" idx="12"/>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1200" b="0" i="0" u="none" strike="noStrike" kern="1200" cap="none" spc="0" normalizeH="0" baseline="0" noProof="0" smtClean="0">
                <a:ln>
                  <a:noFill/>
                </a:ln>
                <a:solidFill>
                  <a:srgbClr val="000000"/>
                </a:solidFill>
                <a:effectLst/>
                <a:uLnTx/>
                <a:uFillTx/>
                <a:latin typeface="Times New Roman" pitchFamily="18" charset="0"/>
                <a:ea typeface="宋体" charset="-122"/>
                <a:cs typeface="+mn-cs"/>
              </a:rPr>
              <a:t>Slide </a:t>
            </a:r>
            <a:fld id="{76C0EB13-4677-48A4-A691-EDFD86E62D7A}" type="slidenum">
              <a:rPr kumimoji="0" lang="en-US" altLang="zh-CN" sz="1200" b="0" i="0" u="none" strike="noStrike" kern="1200" cap="none" spc="0" normalizeH="0" baseline="0" noProof="0" smtClean="0">
                <a:ln>
                  <a:noFill/>
                </a:ln>
                <a:solidFill>
                  <a:srgbClr val="000000"/>
                </a:solidFill>
                <a:effectLst/>
                <a:uLnTx/>
                <a:uFillTx/>
                <a:latin typeface="Times New Roman" pitchFamily="18" charset="0"/>
                <a:ea typeface="宋体" charset="-122"/>
                <a:cs typeface="+mn-cs"/>
              </a:rPr>
              <a:pPr marL="0" marR="0" lvl="0" indent="0" algn="ctr" defTabSz="914400" rtl="0" eaLnBrk="0" fontAlgn="base" latinLnBrk="0" hangingPunct="0">
                <a:lnSpc>
                  <a:spcPct val="100000"/>
                </a:lnSpc>
                <a:spcBef>
                  <a:spcPct val="0"/>
                </a:spcBef>
                <a:spcAft>
                  <a:spcPct val="0"/>
                </a:spcAft>
                <a:buClrTx/>
                <a:buSzTx/>
                <a:buFontTx/>
                <a:buNone/>
                <a:tabLst/>
                <a:defRPr/>
              </a:pPr>
              <a:t>51</a:t>
            </a:fld>
            <a:endParaRPr kumimoji="0" lang="en-US" altLang="zh-CN" sz="1200" b="0" i="0" u="none" strike="noStrike" kern="1200" cap="none" spc="0" normalizeH="0" baseline="0" noProof="0" dirty="0">
              <a:ln>
                <a:noFill/>
              </a:ln>
              <a:solidFill>
                <a:srgbClr val="000000"/>
              </a:solidFill>
              <a:effectLst/>
              <a:uLnTx/>
              <a:uFillTx/>
              <a:latin typeface="Times New Roman" pitchFamily="18" charset="0"/>
              <a:ea typeface="宋体" charset="-122"/>
              <a:cs typeface="+mn-cs"/>
            </a:endParaRPr>
          </a:p>
        </p:txBody>
      </p:sp>
      <p:sp>
        <p:nvSpPr>
          <p:cNvPr id="4" name="바닥글 개체 틀 3"/>
          <p:cNvSpPr>
            <a:spLocks noGrp="1"/>
          </p:cNvSpPr>
          <p:nvPr>
            <p:ph type="ftr" sz="quarter" idx="3"/>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de-DE" altLang="zh-CN" sz="1200" b="0" i="0" u="none" strike="noStrike" kern="1200" cap="none" spc="0" normalizeH="0" baseline="0" noProof="0" smtClean="0">
                <a:ln>
                  <a:noFill/>
                </a:ln>
                <a:solidFill>
                  <a:srgbClr val="000000"/>
                </a:solidFill>
                <a:effectLst/>
                <a:uLnTx/>
                <a:uFillTx/>
                <a:latin typeface="Times New Roman" pitchFamily="18" charset="0"/>
                <a:ea typeface="宋体" charset="-122"/>
                <a:cs typeface="+mn-cs"/>
              </a:rPr>
              <a:t>HHI and ETRI</a:t>
            </a:r>
            <a:endParaRPr kumimoji="0" lang="en-US" altLang="zh-CN" sz="1200" b="0" i="0" u="none" strike="noStrike" kern="1200" cap="none" spc="0" normalizeH="0" baseline="0" noProof="0" dirty="0">
              <a:ln>
                <a:noFill/>
              </a:ln>
              <a:solidFill>
                <a:srgbClr val="000000"/>
              </a:solidFill>
              <a:effectLst/>
              <a:uLnTx/>
              <a:uFillTx/>
              <a:latin typeface="Times New Roman" pitchFamily="18" charset="0"/>
              <a:ea typeface="宋体" charset="-122"/>
              <a:cs typeface="+mn-cs"/>
            </a:endParaRPr>
          </a:p>
        </p:txBody>
      </p:sp>
      <p:sp>
        <p:nvSpPr>
          <p:cNvPr id="5" name="Rectangle 2"/>
          <p:cNvSpPr txBox="1">
            <a:spLocks noChangeArrowheads="1"/>
          </p:cNvSpPr>
          <p:nvPr/>
        </p:nvSpPr>
        <p:spPr bwMode="auto">
          <a:xfrm>
            <a:off x="0" y="764704"/>
            <a:ext cx="9144000" cy="769391"/>
          </a:xfrm>
          <a:prstGeom prst="rect">
            <a:avLst/>
          </a:prstGeom>
          <a:noFill/>
          <a:ln w="9525">
            <a:noFill/>
            <a:miter lim="800000"/>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ko-KR" sz="3600" b="1" i="0" u="none" strike="noStrike" kern="1200" cap="none" spc="0" normalizeH="0" baseline="0" noProof="0" dirty="0" smtClean="0">
                <a:ln>
                  <a:noFill/>
                </a:ln>
                <a:solidFill>
                  <a:srgbClr val="000000"/>
                </a:solidFill>
                <a:effectLst/>
                <a:uLnTx/>
                <a:uFillTx/>
                <a:latin typeface="Times New Roman" pitchFamily="18" charset="0"/>
                <a:ea typeface="+mn-ea"/>
                <a:cs typeface="Arial" panose="020B0604020202020204" pitchFamily="34" charset="0"/>
              </a:rPr>
              <a:t>Results for P5 TDP @ D3 in S3</a:t>
            </a:r>
            <a:endParaRPr kumimoji="0" lang="ko-KR" altLang="en-US" sz="3600" b="1" i="0" u="none" strike="noStrike" kern="1200" cap="none" spc="0" normalizeH="0" baseline="0" noProof="0" dirty="0">
              <a:ln>
                <a:noFill/>
              </a:ln>
              <a:solidFill>
                <a:srgbClr val="000000"/>
              </a:solidFill>
              <a:effectLst/>
              <a:uLnTx/>
              <a:uFillTx/>
              <a:latin typeface="Times New Roman" pitchFamily="18" charset="0"/>
              <a:ea typeface="+mn-ea"/>
              <a:cs typeface="Arial" panose="020B0604020202020204" pitchFamily="34" charset="0"/>
            </a:endParaRPr>
          </a:p>
        </p:txBody>
      </p:sp>
      <p:sp>
        <p:nvSpPr>
          <p:cNvPr id="35" name="TextBox 34"/>
          <p:cNvSpPr txBox="1"/>
          <p:nvPr/>
        </p:nvSpPr>
        <p:spPr>
          <a:xfrm rot="16200000">
            <a:off x="-444366" y="3587239"/>
            <a:ext cx="1951175" cy="338554"/>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ko-KR" sz="1600" b="0" i="0" u="none" strike="noStrike" kern="1200" cap="none" spc="0" normalizeH="0" baseline="0" noProof="0" dirty="0" smtClean="0">
                <a:ln>
                  <a:noFill/>
                </a:ln>
                <a:solidFill>
                  <a:srgbClr val="000000"/>
                </a:solidFill>
                <a:effectLst/>
                <a:uLnTx/>
                <a:uFillTx/>
                <a:latin typeface="Times New Roman" pitchFamily="18" charset="0"/>
                <a:ea typeface="+mn-ea"/>
                <a:cs typeface="+mn-cs"/>
              </a:rPr>
              <a:t>Detection Probability</a:t>
            </a:r>
            <a:endParaRPr kumimoji="0" lang="ko-KR" altLang="en-US" sz="16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38" name="TextBox 37"/>
          <p:cNvSpPr txBox="1"/>
          <p:nvPr/>
        </p:nvSpPr>
        <p:spPr>
          <a:xfrm>
            <a:off x="3851920" y="1642330"/>
            <a:ext cx="2207720" cy="369332"/>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ko-KR" sz="1800" b="1" i="0" u="none" strike="noStrike" kern="1200" cap="none" spc="0" normalizeH="0" baseline="0" noProof="0" dirty="0" smtClean="0">
                <a:ln>
                  <a:noFill/>
                </a:ln>
                <a:solidFill>
                  <a:srgbClr val="000000"/>
                </a:solidFill>
                <a:effectLst/>
                <a:uLnTx/>
                <a:uFillTx/>
                <a:latin typeface="Times New Roman" pitchFamily="18" charset="0"/>
                <a:ea typeface="+mn-ea"/>
                <a:cs typeface="+mn-cs"/>
              </a:rPr>
              <a:t>False Alarm = 0.1 %</a:t>
            </a:r>
            <a:endParaRPr kumimoji="0" lang="ko-KR" altLang="en-US" sz="1800" b="1"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12" name="TextBox 11"/>
          <p:cNvSpPr txBox="1"/>
          <p:nvPr/>
        </p:nvSpPr>
        <p:spPr>
          <a:xfrm>
            <a:off x="4370106" y="5798720"/>
            <a:ext cx="1148071" cy="338554"/>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ko-KR" sz="16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Eb</a:t>
            </a:r>
            <a:r>
              <a:rPr kumimoji="0" lang="en-US" altLang="ko-KR" sz="1600" b="0" i="0" u="none" strike="noStrike" kern="1200" cap="none" spc="0" normalizeH="0" baseline="0" noProof="0" dirty="0" smtClean="0">
                <a:ln>
                  <a:noFill/>
                </a:ln>
                <a:solidFill>
                  <a:srgbClr val="000000"/>
                </a:solidFill>
                <a:effectLst/>
                <a:uLnTx/>
                <a:uFillTx/>
                <a:latin typeface="Times New Roman" pitchFamily="18" charset="0"/>
                <a:ea typeface="+mn-ea"/>
                <a:cs typeface="+mn-cs"/>
              </a:rPr>
              <a:t>/No (dB)</a:t>
            </a:r>
            <a:endParaRPr kumimoji="0" lang="ko-KR" altLang="en-US" sz="16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90435184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그림 10"/>
          <p:cNvPicPr>
            <a:picLocks noChangeAspect="1"/>
          </p:cNvPicPr>
          <p:nvPr/>
        </p:nvPicPr>
        <p:blipFill>
          <a:blip r:embed="rId2"/>
          <a:stretch>
            <a:fillRect/>
          </a:stretch>
        </p:blipFill>
        <p:spPr>
          <a:xfrm>
            <a:off x="0" y="1769065"/>
            <a:ext cx="9144000" cy="4300538"/>
          </a:xfrm>
          <a:prstGeom prst="rect">
            <a:avLst/>
          </a:prstGeom>
        </p:spPr>
      </p:pic>
      <p:sp>
        <p:nvSpPr>
          <p:cNvPr id="2" name="날짜 개체 틀 1"/>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ko-KR" sz="1400" b="1" i="0" u="none" strike="noStrike" kern="1200" cap="none" spc="0" normalizeH="0" baseline="0" noProof="0" smtClean="0">
                <a:ln>
                  <a:noFill/>
                </a:ln>
                <a:solidFill>
                  <a:srgbClr val="000000"/>
                </a:solidFill>
                <a:effectLst/>
                <a:uLnTx/>
                <a:uFillTx/>
                <a:latin typeface="Times New Roman" pitchFamily="18" charset="0"/>
                <a:ea typeface="宋体" charset="-122"/>
                <a:cs typeface="+mn-cs"/>
              </a:rPr>
              <a:t>July 2018</a:t>
            </a:r>
            <a:endParaRPr kumimoji="0" lang="en-US" altLang="zh-CN" sz="1400" b="1" i="0" u="none" strike="noStrike" kern="1200" cap="none" spc="0" normalizeH="0" baseline="0" noProof="0" dirty="0">
              <a:ln>
                <a:noFill/>
              </a:ln>
              <a:solidFill>
                <a:srgbClr val="000000"/>
              </a:solidFill>
              <a:effectLst/>
              <a:uLnTx/>
              <a:uFillTx/>
              <a:latin typeface="Times New Roman" pitchFamily="18" charset="0"/>
              <a:ea typeface="宋体" charset="-122"/>
              <a:cs typeface="+mn-cs"/>
            </a:endParaRPr>
          </a:p>
        </p:txBody>
      </p:sp>
      <p:sp>
        <p:nvSpPr>
          <p:cNvPr id="3" name="슬라이드 번호 개체 틀 2"/>
          <p:cNvSpPr>
            <a:spLocks noGrp="1"/>
          </p:cNvSpPr>
          <p:nvPr>
            <p:ph type="sldNum" sz="quarter" idx="12"/>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1200" b="0" i="0" u="none" strike="noStrike" kern="1200" cap="none" spc="0" normalizeH="0" baseline="0" noProof="0" smtClean="0">
                <a:ln>
                  <a:noFill/>
                </a:ln>
                <a:solidFill>
                  <a:srgbClr val="000000"/>
                </a:solidFill>
                <a:effectLst/>
                <a:uLnTx/>
                <a:uFillTx/>
                <a:latin typeface="Times New Roman" pitchFamily="18" charset="0"/>
                <a:ea typeface="宋体" charset="-122"/>
                <a:cs typeface="+mn-cs"/>
              </a:rPr>
              <a:t>Slide </a:t>
            </a:r>
            <a:fld id="{76C0EB13-4677-48A4-A691-EDFD86E62D7A}" type="slidenum">
              <a:rPr kumimoji="0" lang="en-US" altLang="zh-CN" sz="1200" b="0" i="0" u="none" strike="noStrike" kern="1200" cap="none" spc="0" normalizeH="0" baseline="0" noProof="0" smtClean="0">
                <a:ln>
                  <a:noFill/>
                </a:ln>
                <a:solidFill>
                  <a:srgbClr val="000000"/>
                </a:solidFill>
                <a:effectLst/>
                <a:uLnTx/>
                <a:uFillTx/>
                <a:latin typeface="Times New Roman" pitchFamily="18" charset="0"/>
                <a:ea typeface="宋体" charset="-122"/>
                <a:cs typeface="+mn-cs"/>
              </a:rPr>
              <a:pPr marL="0" marR="0" lvl="0" indent="0" algn="ctr" defTabSz="914400" rtl="0" eaLnBrk="0" fontAlgn="base" latinLnBrk="0" hangingPunct="0">
                <a:lnSpc>
                  <a:spcPct val="100000"/>
                </a:lnSpc>
                <a:spcBef>
                  <a:spcPct val="0"/>
                </a:spcBef>
                <a:spcAft>
                  <a:spcPct val="0"/>
                </a:spcAft>
                <a:buClrTx/>
                <a:buSzTx/>
                <a:buFontTx/>
                <a:buNone/>
                <a:tabLst/>
                <a:defRPr/>
              </a:pPr>
              <a:t>52</a:t>
            </a:fld>
            <a:endParaRPr kumimoji="0" lang="en-US" altLang="zh-CN" sz="1200" b="0" i="0" u="none" strike="noStrike" kern="1200" cap="none" spc="0" normalizeH="0" baseline="0" noProof="0" dirty="0">
              <a:ln>
                <a:noFill/>
              </a:ln>
              <a:solidFill>
                <a:srgbClr val="000000"/>
              </a:solidFill>
              <a:effectLst/>
              <a:uLnTx/>
              <a:uFillTx/>
              <a:latin typeface="Times New Roman" pitchFamily="18" charset="0"/>
              <a:ea typeface="宋体" charset="-122"/>
              <a:cs typeface="+mn-cs"/>
            </a:endParaRPr>
          </a:p>
        </p:txBody>
      </p:sp>
      <p:sp>
        <p:nvSpPr>
          <p:cNvPr id="4" name="바닥글 개체 틀 3"/>
          <p:cNvSpPr>
            <a:spLocks noGrp="1"/>
          </p:cNvSpPr>
          <p:nvPr>
            <p:ph type="ftr" sz="quarter" idx="3"/>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de-DE" altLang="zh-CN" sz="1200" b="0" i="0" u="none" strike="noStrike" kern="1200" cap="none" spc="0" normalizeH="0" baseline="0" noProof="0" smtClean="0">
                <a:ln>
                  <a:noFill/>
                </a:ln>
                <a:solidFill>
                  <a:srgbClr val="000000"/>
                </a:solidFill>
                <a:effectLst/>
                <a:uLnTx/>
                <a:uFillTx/>
                <a:latin typeface="Times New Roman" pitchFamily="18" charset="0"/>
                <a:ea typeface="宋体" charset="-122"/>
                <a:cs typeface="+mn-cs"/>
              </a:rPr>
              <a:t>HHI and ETRI</a:t>
            </a:r>
            <a:endParaRPr kumimoji="0" lang="en-US" altLang="zh-CN" sz="1200" b="0" i="0" u="none" strike="noStrike" kern="1200" cap="none" spc="0" normalizeH="0" baseline="0" noProof="0" dirty="0">
              <a:ln>
                <a:noFill/>
              </a:ln>
              <a:solidFill>
                <a:srgbClr val="000000"/>
              </a:solidFill>
              <a:effectLst/>
              <a:uLnTx/>
              <a:uFillTx/>
              <a:latin typeface="Times New Roman" pitchFamily="18" charset="0"/>
              <a:ea typeface="宋体" charset="-122"/>
              <a:cs typeface="+mn-cs"/>
            </a:endParaRPr>
          </a:p>
        </p:txBody>
      </p:sp>
      <p:sp>
        <p:nvSpPr>
          <p:cNvPr id="5" name="Rectangle 2"/>
          <p:cNvSpPr txBox="1">
            <a:spLocks noChangeArrowheads="1"/>
          </p:cNvSpPr>
          <p:nvPr/>
        </p:nvSpPr>
        <p:spPr bwMode="auto">
          <a:xfrm>
            <a:off x="0" y="764704"/>
            <a:ext cx="9144000" cy="769391"/>
          </a:xfrm>
          <a:prstGeom prst="rect">
            <a:avLst/>
          </a:prstGeom>
          <a:noFill/>
          <a:ln w="9525">
            <a:noFill/>
            <a:miter lim="800000"/>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ko-KR" sz="3600" b="1" i="0" u="none" strike="noStrike" kern="1200" cap="none" spc="0" normalizeH="0" baseline="0" noProof="0" dirty="0" smtClean="0">
                <a:ln>
                  <a:noFill/>
                </a:ln>
                <a:solidFill>
                  <a:srgbClr val="000000"/>
                </a:solidFill>
                <a:effectLst/>
                <a:uLnTx/>
                <a:uFillTx/>
                <a:latin typeface="Times New Roman" pitchFamily="18" charset="0"/>
                <a:ea typeface="+mn-ea"/>
                <a:cs typeface="Arial" panose="020B0604020202020204" pitchFamily="34" charset="0"/>
              </a:rPr>
              <a:t>Results for P1 TDP @ D7 in S4</a:t>
            </a:r>
            <a:endParaRPr kumimoji="0" lang="ko-KR" altLang="en-US" sz="3600" b="1" i="0" u="none" strike="noStrike" kern="1200" cap="none" spc="0" normalizeH="0" baseline="0" noProof="0" dirty="0">
              <a:ln>
                <a:noFill/>
              </a:ln>
              <a:solidFill>
                <a:srgbClr val="000000"/>
              </a:solidFill>
              <a:effectLst/>
              <a:uLnTx/>
              <a:uFillTx/>
              <a:latin typeface="Times New Roman" pitchFamily="18" charset="0"/>
              <a:ea typeface="+mn-ea"/>
              <a:cs typeface="Arial" panose="020B0604020202020204" pitchFamily="34" charset="0"/>
            </a:endParaRPr>
          </a:p>
        </p:txBody>
      </p:sp>
      <p:sp>
        <p:nvSpPr>
          <p:cNvPr id="35" name="TextBox 34"/>
          <p:cNvSpPr txBox="1"/>
          <p:nvPr/>
        </p:nvSpPr>
        <p:spPr>
          <a:xfrm rot="16200000">
            <a:off x="-444366" y="3587239"/>
            <a:ext cx="1951175" cy="338554"/>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ko-KR" sz="1600" b="0" i="0" u="none" strike="noStrike" kern="1200" cap="none" spc="0" normalizeH="0" baseline="0" noProof="0" dirty="0" smtClean="0">
                <a:ln>
                  <a:noFill/>
                </a:ln>
                <a:solidFill>
                  <a:srgbClr val="000000"/>
                </a:solidFill>
                <a:effectLst/>
                <a:uLnTx/>
                <a:uFillTx/>
                <a:latin typeface="Times New Roman" pitchFamily="18" charset="0"/>
                <a:ea typeface="+mn-ea"/>
                <a:cs typeface="+mn-cs"/>
              </a:rPr>
              <a:t>Detection Probability</a:t>
            </a:r>
            <a:endParaRPr kumimoji="0" lang="ko-KR" altLang="en-US" sz="16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38" name="TextBox 37"/>
          <p:cNvSpPr txBox="1"/>
          <p:nvPr/>
        </p:nvSpPr>
        <p:spPr>
          <a:xfrm>
            <a:off x="3851920" y="1642330"/>
            <a:ext cx="2207720" cy="369332"/>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ko-KR" sz="1800" b="1" i="0" u="none" strike="noStrike" kern="1200" cap="none" spc="0" normalizeH="0" baseline="0" noProof="0" dirty="0" smtClean="0">
                <a:ln>
                  <a:noFill/>
                </a:ln>
                <a:solidFill>
                  <a:srgbClr val="000000"/>
                </a:solidFill>
                <a:effectLst/>
                <a:uLnTx/>
                <a:uFillTx/>
                <a:latin typeface="Times New Roman" pitchFamily="18" charset="0"/>
                <a:ea typeface="+mn-ea"/>
                <a:cs typeface="+mn-cs"/>
              </a:rPr>
              <a:t>False Alarm = 0.1 %</a:t>
            </a:r>
            <a:endParaRPr kumimoji="0" lang="ko-KR" altLang="en-US" sz="1800" b="1"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12" name="TextBox 11"/>
          <p:cNvSpPr txBox="1"/>
          <p:nvPr/>
        </p:nvSpPr>
        <p:spPr>
          <a:xfrm>
            <a:off x="4370106" y="5798720"/>
            <a:ext cx="1148071" cy="338554"/>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ko-KR" sz="16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Eb</a:t>
            </a:r>
            <a:r>
              <a:rPr kumimoji="0" lang="en-US" altLang="ko-KR" sz="1600" b="0" i="0" u="none" strike="noStrike" kern="1200" cap="none" spc="0" normalizeH="0" baseline="0" noProof="0" dirty="0" smtClean="0">
                <a:ln>
                  <a:noFill/>
                </a:ln>
                <a:solidFill>
                  <a:srgbClr val="000000"/>
                </a:solidFill>
                <a:effectLst/>
                <a:uLnTx/>
                <a:uFillTx/>
                <a:latin typeface="Times New Roman" pitchFamily="18" charset="0"/>
                <a:ea typeface="+mn-ea"/>
                <a:cs typeface="+mn-cs"/>
              </a:rPr>
              <a:t>/No (dB)</a:t>
            </a:r>
            <a:endParaRPr kumimoji="0" lang="ko-KR" altLang="en-US" sz="16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55775498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그림 9"/>
          <p:cNvPicPr>
            <a:picLocks noChangeAspect="1"/>
          </p:cNvPicPr>
          <p:nvPr/>
        </p:nvPicPr>
        <p:blipFill>
          <a:blip r:embed="rId2"/>
          <a:stretch>
            <a:fillRect/>
          </a:stretch>
        </p:blipFill>
        <p:spPr>
          <a:xfrm>
            <a:off x="0" y="1769057"/>
            <a:ext cx="9144000" cy="4300538"/>
          </a:xfrm>
          <a:prstGeom prst="rect">
            <a:avLst/>
          </a:prstGeom>
        </p:spPr>
      </p:pic>
      <p:sp>
        <p:nvSpPr>
          <p:cNvPr id="2" name="날짜 개체 틀 1"/>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ko-KR" sz="1400" b="1" i="0" u="none" strike="noStrike" kern="1200" cap="none" spc="0" normalizeH="0" baseline="0" noProof="0" smtClean="0">
                <a:ln>
                  <a:noFill/>
                </a:ln>
                <a:solidFill>
                  <a:srgbClr val="000000"/>
                </a:solidFill>
                <a:effectLst/>
                <a:uLnTx/>
                <a:uFillTx/>
                <a:latin typeface="Times New Roman" pitchFamily="18" charset="0"/>
                <a:ea typeface="宋体" charset="-122"/>
                <a:cs typeface="+mn-cs"/>
              </a:rPr>
              <a:t>July 2018</a:t>
            </a:r>
            <a:endParaRPr kumimoji="0" lang="en-US" altLang="zh-CN" sz="1400" b="1" i="0" u="none" strike="noStrike" kern="1200" cap="none" spc="0" normalizeH="0" baseline="0" noProof="0" dirty="0">
              <a:ln>
                <a:noFill/>
              </a:ln>
              <a:solidFill>
                <a:srgbClr val="000000"/>
              </a:solidFill>
              <a:effectLst/>
              <a:uLnTx/>
              <a:uFillTx/>
              <a:latin typeface="Times New Roman" pitchFamily="18" charset="0"/>
              <a:ea typeface="宋体" charset="-122"/>
              <a:cs typeface="+mn-cs"/>
            </a:endParaRPr>
          </a:p>
        </p:txBody>
      </p:sp>
      <p:sp>
        <p:nvSpPr>
          <p:cNvPr id="3" name="슬라이드 번호 개체 틀 2"/>
          <p:cNvSpPr>
            <a:spLocks noGrp="1"/>
          </p:cNvSpPr>
          <p:nvPr>
            <p:ph type="sldNum" sz="quarter" idx="12"/>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1200" b="0" i="0" u="none" strike="noStrike" kern="1200" cap="none" spc="0" normalizeH="0" baseline="0" noProof="0" smtClean="0">
                <a:ln>
                  <a:noFill/>
                </a:ln>
                <a:solidFill>
                  <a:srgbClr val="000000"/>
                </a:solidFill>
                <a:effectLst/>
                <a:uLnTx/>
                <a:uFillTx/>
                <a:latin typeface="Times New Roman" pitchFamily="18" charset="0"/>
                <a:ea typeface="宋体" charset="-122"/>
                <a:cs typeface="+mn-cs"/>
              </a:rPr>
              <a:t>Slide </a:t>
            </a:r>
            <a:fld id="{76C0EB13-4677-48A4-A691-EDFD86E62D7A}" type="slidenum">
              <a:rPr kumimoji="0" lang="en-US" altLang="zh-CN" sz="1200" b="0" i="0" u="none" strike="noStrike" kern="1200" cap="none" spc="0" normalizeH="0" baseline="0" noProof="0" smtClean="0">
                <a:ln>
                  <a:noFill/>
                </a:ln>
                <a:solidFill>
                  <a:srgbClr val="000000"/>
                </a:solidFill>
                <a:effectLst/>
                <a:uLnTx/>
                <a:uFillTx/>
                <a:latin typeface="Times New Roman" pitchFamily="18" charset="0"/>
                <a:ea typeface="宋体" charset="-122"/>
                <a:cs typeface="+mn-cs"/>
              </a:rPr>
              <a:pPr marL="0" marR="0" lvl="0" indent="0" algn="ctr" defTabSz="914400" rtl="0" eaLnBrk="0" fontAlgn="base" latinLnBrk="0" hangingPunct="0">
                <a:lnSpc>
                  <a:spcPct val="100000"/>
                </a:lnSpc>
                <a:spcBef>
                  <a:spcPct val="0"/>
                </a:spcBef>
                <a:spcAft>
                  <a:spcPct val="0"/>
                </a:spcAft>
                <a:buClrTx/>
                <a:buSzTx/>
                <a:buFontTx/>
                <a:buNone/>
                <a:tabLst/>
                <a:defRPr/>
              </a:pPr>
              <a:t>53</a:t>
            </a:fld>
            <a:endParaRPr kumimoji="0" lang="en-US" altLang="zh-CN" sz="1200" b="0" i="0" u="none" strike="noStrike" kern="1200" cap="none" spc="0" normalizeH="0" baseline="0" noProof="0" dirty="0">
              <a:ln>
                <a:noFill/>
              </a:ln>
              <a:solidFill>
                <a:srgbClr val="000000"/>
              </a:solidFill>
              <a:effectLst/>
              <a:uLnTx/>
              <a:uFillTx/>
              <a:latin typeface="Times New Roman" pitchFamily="18" charset="0"/>
              <a:ea typeface="宋体" charset="-122"/>
              <a:cs typeface="+mn-cs"/>
            </a:endParaRPr>
          </a:p>
        </p:txBody>
      </p:sp>
      <p:sp>
        <p:nvSpPr>
          <p:cNvPr id="4" name="바닥글 개체 틀 3"/>
          <p:cNvSpPr>
            <a:spLocks noGrp="1"/>
          </p:cNvSpPr>
          <p:nvPr>
            <p:ph type="ftr" sz="quarter" idx="3"/>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de-DE" altLang="zh-CN" sz="1200" b="0" i="0" u="none" strike="noStrike" kern="1200" cap="none" spc="0" normalizeH="0" baseline="0" noProof="0" smtClean="0">
                <a:ln>
                  <a:noFill/>
                </a:ln>
                <a:solidFill>
                  <a:srgbClr val="000000"/>
                </a:solidFill>
                <a:effectLst/>
                <a:uLnTx/>
                <a:uFillTx/>
                <a:latin typeface="Times New Roman" pitchFamily="18" charset="0"/>
                <a:ea typeface="宋体" charset="-122"/>
                <a:cs typeface="+mn-cs"/>
              </a:rPr>
              <a:t>HHI and ETRI</a:t>
            </a:r>
            <a:endParaRPr kumimoji="0" lang="en-US" altLang="zh-CN" sz="1200" b="0" i="0" u="none" strike="noStrike" kern="1200" cap="none" spc="0" normalizeH="0" baseline="0" noProof="0" dirty="0">
              <a:ln>
                <a:noFill/>
              </a:ln>
              <a:solidFill>
                <a:srgbClr val="000000"/>
              </a:solidFill>
              <a:effectLst/>
              <a:uLnTx/>
              <a:uFillTx/>
              <a:latin typeface="Times New Roman" pitchFamily="18" charset="0"/>
              <a:ea typeface="宋体" charset="-122"/>
              <a:cs typeface="+mn-cs"/>
            </a:endParaRPr>
          </a:p>
        </p:txBody>
      </p:sp>
      <p:sp>
        <p:nvSpPr>
          <p:cNvPr id="5" name="Rectangle 2"/>
          <p:cNvSpPr txBox="1">
            <a:spLocks noChangeArrowheads="1"/>
          </p:cNvSpPr>
          <p:nvPr/>
        </p:nvSpPr>
        <p:spPr bwMode="auto">
          <a:xfrm>
            <a:off x="0" y="764704"/>
            <a:ext cx="9144000" cy="769391"/>
          </a:xfrm>
          <a:prstGeom prst="rect">
            <a:avLst/>
          </a:prstGeom>
          <a:noFill/>
          <a:ln w="9525">
            <a:noFill/>
            <a:miter lim="800000"/>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ko-KR" sz="3600" b="1" i="0" u="none" strike="noStrike" kern="1200" cap="none" spc="0" normalizeH="0" baseline="0" noProof="0" dirty="0" smtClean="0">
                <a:ln>
                  <a:noFill/>
                </a:ln>
                <a:solidFill>
                  <a:srgbClr val="000000"/>
                </a:solidFill>
                <a:effectLst/>
                <a:uLnTx/>
                <a:uFillTx/>
                <a:latin typeface="Times New Roman" pitchFamily="18" charset="0"/>
                <a:ea typeface="+mn-ea"/>
                <a:cs typeface="Arial" panose="020B0604020202020204" pitchFamily="34" charset="0"/>
              </a:rPr>
              <a:t>Results for P2 TDP @ D7 in S4</a:t>
            </a:r>
            <a:endParaRPr kumimoji="0" lang="ko-KR" altLang="en-US" sz="3600" b="1" i="0" u="none" strike="noStrike" kern="1200" cap="none" spc="0" normalizeH="0" baseline="0" noProof="0" dirty="0">
              <a:ln>
                <a:noFill/>
              </a:ln>
              <a:solidFill>
                <a:srgbClr val="000000"/>
              </a:solidFill>
              <a:effectLst/>
              <a:uLnTx/>
              <a:uFillTx/>
              <a:latin typeface="Times New Roman" pitchFamily="18" charset="0"/>
              <a:ea typeface="+mn-ea"/>
              <a:cs typeface="Arial" panose="020B0604020202020204" pitchFamily="34" charset="0"/>
            </a:endParaRPr>
          </a:p>
        </p:txBody>
      </p:sp>
      <p:sp>
        <p:nvSpPr>
          <p:cNvPr id="35" name="TextBox 34"/>
          <p:cNvSpPr txBox="1"/>
          <p:nvPr/>
        </p:nvSpPr>
        <p:spPr>
          <a:xfrm rot="16200000">
            <a:off x="-444366" y="3587239"/>
            <a:ext cx="1951175" cy="338554"/>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ko-KR" sz="1600" b="0" i="0" u="none" strike="noStrike" kern="1200" cap="none" spc="0" normalizeH="0" baseline="0" noProof="0" dirty="0" smtClean="0">
                <a:ln>
                  <a:noFill/>
                </a:ln>
                <a:solidFill>
                  <a:srgbClr val="000000"/>
                </a:solidFill>
                <a:effectLst/>
                <a:uLnTx/>
                <a:uFillTx/>
                <a:latin typeface="Times New Roman" pitchFamily="18" charset="0"/>
                <a:ea typeface="+mn-ea"/>
                <a:cs typeface="+mn-cs"/>
              </a:rPr>
              <a:t>Detection Probability</a:t>
            </a:r>
            <a:endParaRPr kumimoji="0" lang="ko-KR" altLang="en-US" sz="16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38" name="TextBox 37"/>
          <p:cNvSpPr txBox="1"/>
          <p:nvPr/>
        </p:nvSpPr>
        <p:spPr>
          <a:xfrm>
            <a:off x="3851920" y="1642330"/>
            <a:ext cx="2207720" cy="369332"/>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ko-KR" sz="1800" b="1" i="0" u="none" strike="noStrike" kern="1200" cap="none" spc="0" normalizeH="0" baseline="0" noProof="0" dirty="0" smtClean="0">
                <a:ln>
                  <a:noFill/>
                </a:ln>
                <a:solidFill>
                  <a:srgbClr val="000000"/>
                </a:solidFill>
                <a:effectLst/>
                <a:uLnTx/>
                <a:uFillTx/>
                <a:latin typeface="Times New Roman" pitchFamily="18" charset="0"/>
                <a:ea typeface="+mn-ea"/>
                <a:cs typeface="+mn-cs"/>
              </a:rPr>
              <a:t>False Alarm = 0.1 %</a:t>
            </a:r>
            <a:endParaRPr kumimoji="0" lang="ko-KR" altLang="en-US" sz="1800" b="1"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12" name="TextBox 11"/>
          <p:cNvSpPr txBox="1"/>
          <p:nvPr/>
        </p:nvSpPr>
        <p:spPr>
          <a:xfrm>
            <a:off x="4370106" y="5798720"/>
            <a:ext cx="1148071" cy="338554"/>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ko-KR" sz="16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Eb</a:t>
            </a:r>
            <a:r>
              <a:rPr kumimoji="0" lang="en-US" altLang="ko-KR" sz="1600" b="0" i="0" u="none" strike="noStrike" kern="1200" cap="none" spc="0" normalizeH="0" baseline="0" noProof="0" dirty="0" smtClean="0">
                <a:ln>
                  <a:noFill/>
                </a:ln>
                <a:solidFill>
                  <a:srgbClr val="000000"/>
                </a:solidFill>
                <a:effectLst/>
                <a:uLnTx/>
                <a:uFillTx/>
                <a:latin typeface="Times New Roman" pitchFamily="18" charset="0"/>
                <a:ea typeface="+mn-ea"/>
                <a:cs typeface="+mn-cs"/>
              </a:rPr>
              <a:t>/No (dB)</a:t>
            </a:r>
            <a:endParaRPr kumimoji="0" lang="ko-KR" altLang="en-US" sz="16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404786942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그림 10"/>
          <p:cNvPicPr>
            <a:picLocks noChangeAspect="1"/>
          </p:cNvPicPr>
          <p:nvPr/>
        </p:nvPicPr>
        <p:blipFill>
          <a:blip r:embed="rId2"/>
          <a:stretch>
            <a:fillRect/>
          </a:stretch>
        </p:blipFill>
        <p:spPr>
          <a:xfrm>
            <a:off x="0" y="1769059"/>
            <a:ext cx="9144000" cy="4300538"/>
          </a:xfrm>
          <a:prstGeom prst="rect">
            <a:avLst/>
          </a:prstGeom>
        </p:spPr>
      </p:pic>
      <p:sp>
        <p:nvSpPr>
          <p:cNvPr id="2" name="날짜 개체 틀 1"/>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ko-KR" sz="1400" b="1" i="0" u="none" strike="noStrike" kern="1200" cap="none" spc="0" normalizeH="0" baseline="0" noProof="0" smtClean="0">
                <a:ln>
                  <a:noFill/>
                </a:ln>
                <a:solidFill>
                  <a:srgbClr val="000000"/>
                </a:solidFill>
                <a:effectLst/>
                <a:uLnTx/>
                <a:uFillTx/>
                <a:latin typeface="Times New Roman" pitchFamily="18" charset="0"/>
                <a:ea typeface="宋体" charset="-122"/>
                <a:cs typeface="+mn-cs"/>
              </a:rPr>
              <a:t>July 2018</a:t>
            </a:r>
            <a:endParaRPr kumimoji="0" lang="en-US" altLang="zh-CN" sz="1400" b="1" i="0" u="none" strike="noStrike" kern="1200" cap="none" spc="0" normalizeH="0" baseline="0" noProof="0" dirty="0">
              <a:ln>
                <a:noFill/>
              </a:ln>
              <a:solidFill>
                <a:srgbClr val="000000"/>
              </a:solidFill>
              <a:effectLst/>
              <a:uLnTx/>
              <a:uFillTx/>
              <a:latin typeface="Times New Roman" pitchFamily="18" charset="0"/>
              <a:ea typeface="宋体" charset="-122"/>
              <a:cs typeface="+mn-cs"/>
            </a:endParaRPr>
          </a:p>
        </p:txBody>
      </p:sp>
      <p:sp>
        <p:nvSpPr>
          <p:cNvPr id="3" name="슬라이드 번호 개체 틀 2"/>
          <p:cNvSpPr>
            <a:spLocks noGrp="1"/>
          </p:cNvSpPr>
          <p:nvPr>
            <p:ph type="sldNum" sz="quarter" idx="12"/>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1200" b="0" i="0" u="none" strike="noStrike" kern="1200" cap="none" spc="0" normalizeH="0" baseline="0" noProof="0" smtClean="0">
                <a:ln>
                  <a:noFill/>
                </a:ln>
                <a:solidFill>
                  <a:srgbClr val="000000"/>
                </a:solidFill>
                <a:effectLst/>
                <a:uLnTx/>
                <a:uFillTx/>
                <a:latin typeface="Times New Roman" pitchFamily="18" charset="0"/>
                <a:ea typeface="宋体" charset="-122"/>
                <a:cs typeface="+mn-cs"/>
              </a:rPr>
              <a:t>Slide </a:t>
            </a:r>
            <a:fld id="{76C0EB13-4677-48A4-A691-EDFD86E62D7A}" type="slidenum">
              <a:rPr kumimoji="0" lang="en-US" altLang="zh-CN" sz="1200" b="0" i="0" u="none" strike="noStrike" kern="1200" cap="none" spc="0" normalizeH="0" baseline="0" noProof="0" smtClean="0">
                <a:ln>
                  <a:noFill/>
                </a:ln>
                <a:solidFill>
                  <a:srgbClr val="000000"/>
                </a:solidFill>
                <a:effectLst/>
                <a:uLnTx/>
                <a:uFillTx/>
                <a:latin typeface="Times New Roman" pitchFamily="18" charset="0"/>
                <a:ea typeface="宋体" charset="-122"/>
                <a:cs typeface="+mn-cs"/>
              </a:rPr>
              <a:pPr marL="0" marR="0" lvl="0" indent="0" algn="ctr" defTabSz="914400" rtl="0" eaLnBrk="0" fontAlgn="base" latinLnBrk="0" hangingPunct="0">
                <a:lnSpc>
                  <a:spcPct val="100000"/>
                </a:lnSpc>
                <a:spcBef>
                  <a:spcPct val="0"/>
                </a:spcBef>
                <a:spcAft>
                  <a:spcPct val="0"/>
                </a:spcAft>
                <a:buClrTx/>
                <a:buSzTx/>
                <a:buFontTx/>
                <a:buNone/>
                <a:tabLst/>
                <a:defRPr/>
              </a:pPr>
              <a:t>54</a:t>
            </a:fld>
            <a:endParaRPr kumimoji="0" lang="en-US" altLang="zh-CN" sz="1200" b="0" i="0" u="none" strike="noStrike" kern="1200" cap="none" spc="0" normalizeH="0" baseline="0" noProof="0" dirty="0">
              <a:ln>
                <a:noFill/>
              </a:ln>
              <a:solidFill>
                <a:srgbClr val="000000"/>
              </a:solidFill>
              <a:effectLst/>
              <a:uLnTx/>
              <a:uFillTx/>
              <a:latin typeface="Times New Roman" pitchFamily="18" charset="0"/>
              <a:ea typeface="宋体" charset="-122"/>
              <a:cs typeface="+mn-cs"/>
            </a:endParaRPr>
          </a:p>
        </p:txBody>
      </p:sp>
      <p:sp>
        <p:nvSpPr>
          <p:cNvPr id="4" name="바닥글 개체 틀 3"/>
          <p:cNvSpPr>
            <a:spLocks noGrp="1"/>
          </p:cNvSpPr>
          <p:nvPr>
            <p:ph type="ftr" sz="quarter" idx="3"/>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de-DE" altLang="zh-CN" sz="1200" b="0" i="0" u="none" strike="noStrike" kern="1200" cap="none" spc="0" normalizeH="0" baseline="0" noProof="0" smtClean="0">
                <a:ln>
                  <a:noFill/>
                </a:ln>
                <a:solidFill>
                  <a:srgbClr val="000000"/>
                </a:solidFill>
                <a:effectLst/>
                <a:uLnTx/>
                <a:uFillTx/>
                <a:latin typeface="Times New Roman" pitchFamily="18" charset="0"/>
                <a:ea typeface="宋体" charset="-122"/>
                <a:cs typeface="+mn-cs"/>
              </a:rPr>
              <a:t>HHI and ETRI</a:t>
            </a:r>
            <a:endParaRPr kumimoji="0" lang="en-US" altLang="zh-CN" sz="1200" b="0" i="0" u="none" strike="noStrike" kern="1200" cap="none" spc="0" normalizeH="0" baseline="0" noProof="0" dirty="0">
              <a:ln>
                <a:noFill/>
              </a:ln>
              <a:solidFill>
                <a:srgbClr val="000000"/>
              </a:solidFill>
              <a:effectLst/>
              <a:uLnTx/>
              <a:uFillTx/>
              <a:latin typeface="Times New Roman" pitchFamily="18" charset="0"/>
              <a:ea typeface="宋体" charset="-122"/>
              <a:cs typeface="+mn-cs"/>
            </a:endParaRPr>
          </a:p>
        </p:txBody>
      </p:sp>
      <p:sp>
        <p:nvSpPr>
          <p:cNvPr id="5" name="Rectangle 2"/>
          <p:cNvSpPr txBox="1">
            <a:spLocks noChangeArrowheads="1"/>
          </p:cNvSpPr>
          <p:nvPr/>
        </p:nvSpPr>
        <p:spPr bwMode="auto">
          <a:xfrm>
            <a:off x="0" y="764704"/>
            <a:ext cx="9144000" cy="769391"/>
          </a:xfrm>
          <a:prstGeom prst="rect">
            <a:avLst/>
          </a:prstGeom>
          <a:noFill/>
          <a:ln w="9525">
            <a:noFill/>
            <a:miter lim="800000"/>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ko-KR" sz="3600" b="1" i="0" u="none" strike="noStrike" kern="1200" cap="none" spc="0" normalizeH="0" baseline="0" noProof="0" dirty="0" smtClean="0">
                <a:ln>
                  <a:noFill/>
                </a:ln>
                <a:solidFill>
                  <a:srgbClr val="000000"/>
                </a:solidFill>
                <a:effectLst/>
                <a:uLnTx/>
                <a:uFillTx/>
                <a:latin typeface="Times New Roman" pitchFamily="18" charset="0"/>
                <a:ea typeface="+mn-ea"/>
                <a:cs typeface="Arial" panose="020B0604020202020204" pitchFamily="34" charset="0"/>
              </a:rPr>
              <a:t>Results for P3 TDP @ D7 in S4</a:t>
            </a:r>
            <a:endParaRPr kumimoji="0" lang="ko-KR" altLang="en-US" sz="3600" b="1" i="0" u="none" strike="noStrike" kern="1200" cap="none" spc="0" normalizeH="0" baseline="0" noProof="0" dirty="0">
              <a:ln>
                <a:noFill/>
              </a:ln>
              <a:solidFill>
                <a:srgbClr val="000000"/>
              </a:solidFill>
              <a:effectLst/>
              <a:uLnTx/>
              <a:uFillTx/>
              <a:latin typeface="Times New Roman" pitchFamily="18" charset="0"/>
              <a:ea typeface="+mn-ea"/>
              <a:cs typeface="Arial" panose="020B0604020202020204" pitchFamily="34" charset="0"/>
            </a:endParaRPr>
          </a:p>
        </p:txBody>
      </p:sp>
      <p:sp>
        <p:nvSpPr>
          <p:cNvPr id="35" name="TextBox 34"/>
          <p:cNvSpPr txBox="1"/>
          <p:nvPr/>
        </p:nvSpPr>
        <p:spPr>
          <a:xfrm rot="16200000">
            <a:off x="-444366" y="3587239"/>
            <a:ext cx="1951175" cy="338554"/>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ko-KR" sz="1600" b="0" i="0" u="none" strike="noStrike" kern="1200" cap="none" spc="0" normalizeH="0" baseline="0" noProof="0" dirty="0" smtClean="0">
                <a:ln>
                  <a:noFill/>
                </a:ln>
                <a:solidFill>
                  <a:srgbClr val="000000"/>
                </a:solidFill>
                <a:effectLst/>
                <a:uLnTx/>
                <a:uFillTx/>
                <a:latin typeface="Times New Roman" pitchFamily="18" charset="0"/>
                <a:ea typeface="+mn-ea"/>
                <a:cs typeface="+mn-cs"/>
              </a:rPr>
              <a:t>Detection Probability</a:t>
            </a:r>
            <a:endParaRPr kumimoji="0" lang="ko-KR" altLang="en-US" sz="16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38" name="TextBox 37"/>
          <p:cNvSpPr txBox="1"/>
          <p:nvPr/>
        </p:nvSpPr>
        <p:spPr>
          <a:xfrm>
            <a:off x="3851920" y="1642330"/>
            <a:ext cx="2207720" cy="369332"/>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ko-KR" sz="1800" b="1" i="0" u="none" strike="noStrike" kern="1200" cap="none" spc="0" normalizeH="0" baseline="0" noProof="0" dirty="0" smtClean="0">
                <a:ln>
                  <a:noFill/>
                </a:ln>
                <a:solidFill>
                  <a:srgbClr val="000000"/>
                </a:solidFill>
                <a:effectLst/>
                <a:uLnTx/>
                <a:uFillTx/>
                <a:latin typeface="Times New Roman" pitchFamily="18" charset="0"/>
                <a:ea typeface="+mn-ea"/>
                <a:cs typeface="+mn-cs"/>
              </a:rPr>
              <a:t>False Alarm = 0.1 %</a:t>
            </a:r>
            <a:endParaRPr kumimoji="0" lang="ko-KR" altLang="en-US" sz="1800" b="1"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12" name="TextBox 11"/>
          <p:cNvSpPr txBox="1"/>
          <p:nvPr/>
        </p:nvSpPr>
        <p:spPr>
          <a:xfrm>
            <a:off x="4370106" y="5798720"/>
            <a:ext cx="1148071" cy="338554"/>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ko-KR" sz="16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Eb</a:t>
            </a:r>
            <a:r>
              <a:rPr kumimoji="0" lang="en-US" altLang="ko-KR" sz="1600" b="0" i="0" u="none" strike="noStrike" kern="1200" cap="none" spc="0" normalizeH="0" baseline="0" noProof="0" dirty="0" smtClean="0">
                <a:ln>
                  <a:noFill/>
                </a:ln>
                <a:solidFill>
                  <a:srgbClr val="000000"/>
                </a:solidFill>
                <a:effectLst/>
                <a:uLnTx/>
                <a:uFillTx/>
                <a:latin typeface="Times New Roman" pitchFamily="18" charset="0"/>
                <a:ea typeface="+mn-ea"/>
                <a:cs typeface="+mn-cs"/>
              </a:rPr>
              <a:t>/No (dB)</a:t>
            </a:r>
            <a:endParaRPr kumimoji="0" lang="ko-KR" altLang="en-US" sz="16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64361783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그림 9"/>
          <p:cNvPicPr>
            <a:picLocks noChangeAspect="1"/>
          </p:cNvPicPr>
          <p:nvPr/>
        </p:nvPicPr>
        <p:blipFill>
          <a:blip r:embed="rId2"/>
          <a:stretch>
            <a:fillRect/>
          </a:stretch>
        </p:blipFill>
        <p:spPr>
          <a:xfrm>
            <a:off x="0" y="1763847"/>
            <a:ext cx="9144000" cy="4300538"/>
          </a:xfrm>
          <a:prstGeom prst="rect">
            <a:avLst/>
          </a:prstGeom>
        </p:spPr>
      </p:pic>
      <p:sp>
        <p:nvSpPr>
          <p:cNvPr id="2" name="날짜 개체 틀 1"/>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ko-KR" sz="1400" b="1" i="0" u="none" strike="noStrike" kern="1200" cap="none" spc="0" normalizeH="0" baseline="0" noProof="0" smtClean="0">
                <a:ln>
                  <a:noFill/>
                </a:ln>
                <a:solidFill>
                  <a:srgbClr val="000000"/>
                </a:solidFill>
                <a:effectLst/>
                <a:uLnTx/>
                <a:uFillTx/>
                <a:latin typeface="Times New Roman" pitchFamily="18" charset="0"/>
                <a:ea typeface="宋体" charset="-122"/>
                <a:cs typeface="+mn-cs"/>
              </a:rPr>
              <a:t>July 2018</a:t>
            </a:r>
            <a:endParaRPr kumimoji="0" lang="en-US" altLang="zh-CN" sz="1400" b="1" i="0" u="none" strike="noStrike" kern="1200" cap="none" spc="0" normalizeH="0" baseline="0" noProof="0" dirty="0">
              <a:ln>
                <a:noFill/>
              </a:ln>
              <a:solidFill>
                <a:srgbClr val="000000"/>
              </a:solidFill>
              <a:effectLst/>
              <a:uLnTx/>
              <a:uFillTx/>
              <a:latin typeface="Times New Roman" pitchFamily="18" charset="0"/>
              <a:ea typeface="宋体" charset="-122"/>
              <a:cs typeface="+mn-cs"/>
            </a:endParaRPr>
          </a:p>
        </p:txBody>
      </p:sp>
      <p:sp>
        <p:nvSpPr>
          <p:cNvPr id="3" name="슬라이드 번호 개체 틀 2"/>
          <p:cNvSpPr>
            <a:spLocks noGrp="1"/>
          </p:cNvSpPr>
          <p:nvPr>
            <p:ph type="sldNum" sz="quarter" idx="12"/>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1200" b="0" i="0" u="none" strike="noStrike" kern="1200" cap="none" spc="0" normalizeH="0" baseline="0" noProof="0" smtClean="0">
                <a:ln>
                  <a:noFill/>
                </a:ln>
                <a:solidFill>
                  <a:srgbClr val="000000"/>
                </a:solidFill>
                <a:effectLst/>
                <a:uLnTx/>
                <a:uFillTx/>
                <a:latin typeface="Times New Roman" pitchFamily="18" charset="0"/>
                <a:ea typeface="宋体" charset="-122"/>
                <a:cs typeface="+mn-cs"/>
              </a:rPr>
              <a:t>Slide </a:t>
            </a:r>
            <a:fld id="{76C0EB13-4677-48A4-A691-EDFD86E62D7A}" type="slidenum">
              <a:rPr kumimoji="0" lang="en-US" altLang="zh-CN" sz="1200" b="0" i="0" u="none" strike="noStrike" kern="1200" cap="none" spc="0" normalizeH="0" baseline="0" noProof="0" smtClean="0">
                <a:ln>
                  <a:noFill/>
                </a:ln>
                <a:solidFill>
                  <a:srgbClr val="000000"/>
                </a:solidFill>
                <a:effectLst/>
                <a:uLnTx/>
                <a:uFillTx/>
                <a:latin typeface="Times New Roman" pitchFamily="18" charset="0"/>
                <a:ea typeface="宋体" charset="-122"/>
                <a:cs typeface="+mn-cs"/>
              </a:rPr>
              <a:pPr marL="0" marR="0" lvl="0" indent="0" algn="ctr" defTabSz="914400" rtl="0" eaLnBrk="0" fontAlgn="base" latinLnBrk="0" hangingPunct="0">
                <a:lnSpc>
                  <a:spcPct val="100000"/>
                </a:lnSpc>
                <a:spcBef>
                  <a:spcPct val="0"/>
                </a:spcBef>
                <a:spcAft>
                  <a:spcPct val="0"/>
                </a:spcAft>
                <a:buClrTx/>
                <a:buSzTx/>
                <a:buFontTx/>
                <a:buNone/>
                <a:tabLst/>
                <a:defRPr/>
              </a:pPr>
              <a:t>55</a:t>
            </a:fld>
            <a:endParaRPr kumimoji="0" lang="en-US" altLang="zh-CN" sz="1200" b="0" i="0" u="none" strike="noStrike" kern="1200" cap="none" spc="0" normalizeH="0" baseline="0" noProof="0" dirty="0">
              <a:ln>
                <a:noFill/>
              </a:ln>
              <a:solidFill>
                <a:srgbClr val="000000"/>
              </a:solidFill>
              <a:effectLst/>
              <a:uLnTx/>
              <a:uFillTx/>
              <a:latin typeface="Times New Roman" pitchFamily="18" charset="0"/>
              <a:ea typeface="宋体" charset="-122"/>
              <a:cs typeface="+mn-cs"/>
            </a:endParaRPr>
          </a:p>
        </p:txBody>
      </p:sp>
      <p:sp>
        <p:nvSpPr>
          <p:cNvPr id="4" name="바닥글 개체 틀 3"/>
          <p:cNvSpPr>
            <a:spLocks noGrp="1"/>
          </p:cNvSpPr>
          <p:nvPr>
            <p:ph type="ftr" sz="quarter" idx="3"/>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de-DE" altLang="zh-CN" sz="1200" b="0" i="0" u="none" strike="noStrike" kern="1200" cap="none" spc="0" normalizeH="0" baseline="0" noProof="0" smtClean="0">
                <a:ln>
                  <a:noFill/>
                </a:ln>
                <a:solidFill>
                  <a:srgbClr val="000000"/>
                </a:solidFill>
                <a:effectLst/>
                <a:uLnTx/>
                <a:uFillTx/>
                <a:latin typeface="Times New Roman" pitchFamily="18" charset="0"/>
                <a:ea typeface="宋体" charset="-122"/>
                <a:cs typeface="+mn-cs"/>
              </a:rPr>
              <a:t>HHI and ETRI</a:t>
            </a:r>
            <a:endParaRPr kumimoji="0" lang="en-US" altLang="zh-CN" sz="1200" b="0" i="0" u="none" strike="noStrike" kern="1200" cap="none" spc="0" normalizeH="0" baseline="0" noProof="0" dirty="0">
              <a:ln>
                <a:noFill/>
              </a:ln>
              <a:solidFill>
                <a:srgbClr val="000000"/>
              </a:solidFill>
              <a:effectLst/>
              <a:uLnTx/>
              <a:uFillTx/>
              <a:latin typeface="Times New Roman" pitchFamily="18" charset="0"/>
              <a:ea typeface="宋体" charset="-122"/>
              <a:cs typeface="+mn-cs"/>
            </a:endParaRPr>
          </a:p>
        </p:txBody>
      </p:sp>
      <p:sp>
        <p:nvSpPr>
          <p:cNvPr id="5" name="Rectangle 2"/>
          <p:cNvSpPr txBox="1">
            <a:spLocks noChangeArrowheads="1"/>
          </p:cNvSpPr>
          <p:nvPr/>
        </p:nvSpPr>
        <p:spPr bwMode="auto">
          <a:xfrm>
            <a:off x="0" y="764704"/>
            <a:ext cx="9144000" cy="769391"/>
          </a:xfrm>
          <a:prstGeom prst="rect">
            <a:avLst/>
          </a:prstGeom>
          <a:noFill/>
          <a:ln w="9525">
            <a:noFill/>
            <a:miter lim="800000"/>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ko-KR" sz="3600" b="1" i="0" u="none" strike="noStrike" kern="1200" cap="none" spc="0" normalizeH="0" baseline="0" noProof="0" dirty="0" smtClean="0">
                <a:ln>
                  <a:noFill/>
                </a:ln>
                <a:solidFill>
                  <a:srgbClr val="000000"/>
                </a:solidFill>
                <a:effectLst/>
                <a:uLnTx/>
                <a:uFillTx/>
                <a:latin typeface="Times New Roman" pitchFamily="18" charset="0"/>
                <a:ea typeface="+mn-ea"/>
                <a:cs typeface="Arial" panose="020B0604020202020204" pitchFamily="34" charset="0"/>
              </a:rPr>
              <a:t>Results for P4 TDP @ D7 in S4</a:t>
            </a:r>
            <a:endParaRPr kumimoji="0" lang="ko-KR" altLang="en-US" sz="3600" b="1" i="0" u="none" strike="noStrike" kern="1200" cap="none" spc="0" normalizeH="0" baseline="0" noProof="0" dirty="0">
              <a:ln>
                <a:noFill/>
              </a:ln>
              <a:solidFill>
                <a:srgbClr val="000000"/>
              </a:solidFill>
              <a:effectLst/>
              <a:uLnTx/>
              <a:uFillTx/>
              <a:latin typeface="Times New Roman" pitchFamily="18" charset="0"/>
              <a:ea typeface="+mn-ea"/>
              <a:cs typeface="Arial" panose="020B0604020202020204" pitchFamily="34" charset="0"/>
            </a:endParaRPr>
          </a:p>
        </p:txBody>
      </p:sp>
      <p:sp>
        <p:nvSpPr>
          <p:cNvPr id="35" name="TextBox 34"/>
          <p:cNvSpPr txBox="1"/>
          <p:nvPr/>
        </p:nvSpPr>
        <p:spPr>
          <a:xfrm rot="16200000">
            <a:off x="-444366" y="3587239"/>
            <a:ext cx="1951175" cy="338554"/>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ko-KR" sz="1600" b="0" i="0" u="none" strike="noStrike" kern="1200" cap="none" spc="0" normalizeH="0" baseline="0" noProof="0" dirty="0" smtClean="0">
                <a:ln>
                  <a:noFill/>
                </a:ln>
                <a:solidFill>
                  <a:srgbClr val="000000"/>
                </a:solidFill>
                <a:effectLst/>
                <a:uLnTx/>
                <a:uFillTx/>
                <a:latin typeface="Times New Roman" pitchFamily="18" charset="0"/>
                <a:ea typeface="+mn-ea"/>
                <a:cs typeface="+mn-cs"/>
              </a:rPr>
              <a:t>Detection Probability</a:t>
            </a:r>
            <a:endParaRPr kumimoji="0" lang="ko-KR" altLang="en-US" sz="16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38" name="TextBox 37"/>
          <p:cNvSpPr txBox="1"/>
          <p:nvPr/>
        </p:nvSpPr>
        <p:spPr>
          <a:xfrm>
            <a:off x="3851920" y="1642330"/>
            <a:ext cx="2207720" cy="369332"/>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ko-KR" sz="1800" b="1" i="0" u="none" strike="noStrike" kern="1200" cap="none" spc="0" normalizeH="0" baseline="0" noProof="0" dirty="0" smtClean="0">
                <a:ln>
                  <a:noFill/>
                </a:ln>
                <a:solidFill>
                  <a:srgbClr val="000000"/>
                </a:solidFill>
                <a:effectLst/>
                <a:uLnTx/>
                <a:uFillTx/>
                <a:latin typeface="Times New Roman" pitchFamily="18" charset="0"/>
                <a:ea typeface="+mn-ea"/>
                <a:cs typeface="+mn-cs"/>
              </a:rPr>
              <a:t>False Alarm = 0.1 %</a:t>
            </a:r>
            <a:endParaRPr kumimoji="0" lang="ko-KR" altLang="en-US" sz="1800" b="1"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12" name="TextBox 11"/>
          <p:cNvSpPr txBox="1"/>
          <p:nvPr/>
        </p:nvSpPr>
        <p:spPr>
          <a:xfrm>
            <a:off x="4370106" y="5798720"/>
            <a:ext cx="1148071" cy="338554"/>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ko-KR" sz="16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Eb</a:t>
            </a:r>
            <a:r>
              <a:rPr kumimoji="0" lang="en-US" altLang="ko-KR" sz="1600" b="0" i="0" u="none" strike="noStrike" kern="1200" cap="none" spc="0" normalizeH="0" baseline="0" noProof="0" dirty="0" smtClean="0">
                <a:ln>
                  <a:noFill/>
                </a:ln>
                <a:solidFill>
                  <a:srgbClr val="000000"/>
                </a:solidFill>
                <a:effectLst/>
                <a:uLnTx/>
                <a:uFillTx/>
                <a:latin typeface="Times New Roman" pitchFamily="18" charset="0"/>
                <a:ea typeface="+mn-ea"/>
                <a:cs typeface="+mn-cs"/>
              </a:rPr>
              <a:t>/No (dB)</a:t>
            </a:r>
            <a:endParaRPr kumimoji="0" lang="ko-KR" altLang="en-US" sz="16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59175616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그림 10"/>
          <p:cNvPicPr>
            <a:picLocks noChangeAspect="1"/>
          </p:cNvPicPr>
          <p:nvPr/>
        </p:nvPicPr>
        <p:blipFill>
          <a:blip r:embed="rId2"/>
          <a:stretch>
            <a:fillRect/>
          </a:stretch>
        </p:blipFill>
        <p:spPr>
          <a:xfrm>
            <a:off x="0" y="1769061"/>
            <a:ext cx="9144000" cy="4300538"/>
          </a:xfrm>
          <a:prstGeom prst="rect">
            <a:avLst/>
          </a:prstGeom>
        </p:spPr>
      </p:pic>
      <p:sp>
        <p:nvSpPr>
          <p:cNvPr id="2" name="날짜 개체 틀 1"/>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ko-KR" sz="1400" b="1" i="0" u="none" strike="noStrike" kern="1200" cap="none" spc="0" normalizeH="0" baseline="0" noProof="0" smtClean="0">
                <a:ln>
                  <a:noFill/>
                </a:ln>
                <a:solidFill>
                  <a:srgbClr val="000000"/>
                </a:solidFill>
                <a:effectLst/>
                <a:uLnTx/>
                <a:uFillTx/>
                <a:latin typeface="Times New Roman" pitchFamily="18" charset="0"/>
                <a:ea typeface="宋体" charset="-122"/>
                <a:cs typeface="+mn-cs"/>
              </a:rPr>
              <a:t>July 2018</a:t>
            </a:r>
            <a:endParaRPr kumimoji="0" lang="en-US" altLang="zh-CN" sz="1400" b="1" i="0" u="none" strike="noStrike" kern="1200" cap="none" spc="0" normalizeH="0" baseline="0" noProof="0" dirty="0">
              <a:ln>
                <a:noFill/>
              </a:ln>
              <a:solidFill>
                <a:srgbClr val="000000"/>
              </a:solidFill>
              <a:effectLst/>
              <a:uLnTx/>
              <a:uFillTx/>
              <a:latin typeface="Times New Roman" pitchFamily="18" charset="0"/>
              <a:ea typeface="宋体" charset="-122"/>
              <a:cs typeface="+mn-cs"/>
            </a:endParaRPr>
          </a:p>
        </p:txBody>
      </p:sp>
      <p:sp>
        <p:nvSpPr>
          <p:cNvPr id="3" name="슬라이드 번호 개체 틀 2"/>
          <p:cNvSpPr>
            <a:spLocks noGrp="1"/>
          </p:cNvSpPr>
          <p:nvPr>
            <p:ph type="sldNum" sz="quarter" idx="12"/>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1200" b="0" i="0" u="none" strike="noStrike" kern="1200" cap="none" spc="0" normalizeH="0" baseline="0" noProof="0" smtClean="0">
                <a:ln>
                  <a:noFill/>
                </a:ln>
                <a:solidFill>
                  <a:srgbClr val="000000"/>
                </a:solidFill>
                <a:effectLst/>
                <a:uLnTx/>
                <a:uFillTx/>
                <a:latin typeface="Times New Roman" pitchFamily="18" charset="0"/>
                <a:ea typeface="宋体" charset="-122"/>
                <a:cs typeface="+mn-cs"/>
              </a:rPr>
              <a:t>Slide </a:t>
            </a:r>
            <a:fld id="{76C0EB13-4677-48A4-A691-EDFD86E62D7A}" type="slidenum">
              <a:rPr kumimoji="0" lang="en-US" altLang="zh-CN" sz="1200" b="0" i="0" u="none" strike="noStrike" kern="1200" cap="none" spc="0" normalizeH="0" baseline="0" noProof="0" smtClean="0">
                <a:ln>
                  <a:noFill/>
                </a:ln>
                <a:solidFill>
                  <a:srgbClr val="000000"/>
                </a:solidFill>
                <a:effectLst/>
                <a:uLnTx/>
                <a:uFillTx/>
                <a:latin typeface="Times New Roman" pitchFamily="18" charset="0"/>
                <a:ea typeface="宋体" charset="-122"/>
                <a:cs typeface="+mn-cs"/>
              </a:rPr>
              <a:pPr marL="0" marR="0" lvl="0" indent="0" algn="ctr" defTabSz="914400" rtl="0" eaLnBrk="0" fontAlgn="base" latinLnBrk="0" hangingPunct="0">
                <a:lnSpc>
                  <a:spcPct val="100000"/>
                </a:lnSpc>
                <a:spcBef>
                  <a:spcPct val="0"/>
                </a:spcBef>
                <a:spcAft>
                  <a:spcPct val="0"/>
                </a:spcAft>
                <a:buClrTx/>
                <a:buSzTx/>
                <a:buFontTx/>
                <a:buNone/>
                <a:tabLst/>
                <a:defRPr/>
              </a:pPr>
              <a:t>56</a:t>
            </a:fld>
            <a:endParaRPr kumimoji="0" lang="en-US" altLang="zh-CN" sz="1200" b="0" i="0" u="none" strike="noStrike" kern="1200" cap="none" spc="0" normalizeH="0" baseline="0" noProof="0" dirty="0">
              <a:ln>
                <a:noFill/>
              </a:ln>
              <a:solidFill>
                <a:srgbClr val="000000"/>
              </a:solidFill>
              <a:effectLst/>
              <a:uLnTx/>
              <a:uFillTx/>
              <a:latin typeface="Times New Roman" pitchFamily="18" charset="0"/>
              <a:ea typeface="宋体" charset="-122"/>
              <a:cs typeface="+mn-cs"/>
            </a:endParaRPr>
          </a:p>
        </p:txBody>
      </p:sp>
      <p:sp>
        <p:nvSpPr>
          <p:cNvPr id="4" name="바닥글 개체 틀 3"/>
          <p:cNvSpPr>
            <a:spLocks noGrp="1"/>
          </p:cNvSpPr>
          <p:nvPr>
            <p:ph type="ftr" sz="quarter" idx="3"/>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de-DE" altLang="zh-CN" sz="1200" b="0" i="0" u="none" strike="noStrike" kern="1200" cap="none" spc="0" normalizeH="0" baseline="0" noProof="0" smtClean="0">
                <a:ln>
                  <a:noFill/>
                </a:ln>
                <a:solidFill>
                  <a:srgbClr val="000000"/>
                </a:solidFill>
                <a:effectLst/>
                <a:uLnTx/>
                <a:uFillTx/>
                <a:latin typeface="Times New Roman" pitchFamily="18" charset="0"/>
                <a:ea typeface="宋体" charset="-122"/>
                <a:cs typeface="+mn-cs"/>
              </a:rPr>
              <a:t>HHI and ETRI</a:t>
            </a:r>
            <a:endParaRPr kumimoji="0" lang="en-US" altLang="zh-CN" sz="1200" b="0" i="0" u="none" strike="noStrike" kern="1200" cap="none" spc="0" normalizeH="0" baseline="0" noProof="0" dirty="0">
              <a:ln>
                <a:noFill/>
              </a:ln>
              <a:solidFill>
                <a:srgbClr val="000000"/>
              </a:solidFill>
              <a:effectLst/>
              <a:uLnTx/>
              <a:uFillTx/>
              <a:latin typeface="Times New Roman" pitchFamily="18" charset="0"/>
              <a:ea typeface="宋体" charset="-122"/>
              <a:cs typeface="+mn-cs"/>
            </a:endParaRPr>
          </a:p>
        </p:txBody>
      </p:sp>
      <p:sp>
        <p:nvSpPr>
          <p:cNvPr id="5" name="Rectangle 2"/>
          <p:cNvSpPr txBox="1">
            <a:spLocks noChangeArrowheads="1"/>
          </p:cNvSpPr>
          <p:nvPr/>
        </p:nvSpPr>
        <p:spPr bwMode="auto">
          <a:xfrm>
            <a:off x="0" y="764704"/>
            <a:ext cx="9144000" cy="769391"/>
          </a:xfrm>
          <a:prstGeom prst="rect">
            <a:avLst/>
          </a:prstGeom>
          <a:noFill/>
          <a:ln w="9525">
            <a:noFill/>
            <a:miter lim="800000"/>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ko-KR" sz="3600" b="1" i="0" u="none" strike="noStrike" kern="1200" cap="none" spc="0" normalizeH="0" baseline="0" noProof="0" dirty="0" smtClean="0">
                <a:ln>
                  <a:noFill/>
                </a:ln>
                <a:solidFill>
                  <a:srgbClr val="000000"/>
                </a:solidFill>
                <a:effectLst/>
                <a:uLnTx/>
                <a:uFillTx/>
                <a:latin typeface="Times New Roman" pitchFamily="18" charset="0"/>
                <a:ea typeface="+mn-ea"/>
                <a:cs typeface="Arial" panose="020B0604020202020204" pitchFamily="34" charset="0"/>
              </a:rPr>
              <a:t>Results for P5 TDP @ D7 in S4</a:t>
            </a:r>
            <a:endParaRPr kumimoji="0" lang="ko-KR" altLang="en-US" sz="3600" b="1" i="0" u="none" strike="noStrike" kern="1200" cap="none" spc="0" normalizeH="0" baseline="0" noProof="0" dirty="0">
              <a:ln>
                <a:noFill/>
              </a:ln>
              <a:solidFill>
                <a:srgbClr val="000000"/>
              </a:solidFill>
              <a:effectLst/>
              <a:uLnTx/>
              <a:uFillTx/>
              <a:latin typeface="Times New Roman" pitchFamily="18" charset="0"/>
              <a:ea typeface="+mn-ea"/>
              <a:cs typeface="Arial" panose="020B0604020202020204" pitchFamily="34" charset="0"/>
            </a:endParaRPr>
          </a:p>
        </p:txBody>
      </p:sp>
      <p:sp>
        <p:nvSpPr>
          <p:cNvPr id="35" name="TextBox 34"/>
          <p:cNvSpPr txBox="1"/>
          <p:nvPr/>
        </p:nvSpPr>
        <p:spPr>
          <a:xfrm rot="16200000">
            <a:off x="-444366" y="3587239"/>
            <a:ext cx="1951175" cy="338554"/>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ko-KR" sz="1600" b="0" i="0" u="none" strike="noStrike" kern="1200" cap="none" spc="0" normalizeH="0" baseline="0" noProof="0" dirty="0" smtClean="0">
                <a:ln>
                  <a:noFill/>
                </a:ln>
                <a:solidFill>
                  <a:srgbClr val="000000"/>
                </a:solidFill>
                <a:effectLst/>
                <a:uLnTx/>
                <a:uFillTx/>
                <a:latin typeface="Times New Roman" pitchFamily="18" charset="0"/>
                <a:ea typeface="+mn-ea"/>
                <a:cs typeface="+mn-cs"/>
              </a:rPr>
              <a:t>Detection Probability</a:t>
            </a:r>
            <a:endParaRPr kumimoji="0" lang="ko-KR" altLang="en-US" sz="16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38" name="TextBox 37"/>
          <p:cNvSpPr txBox="1"/>
          <p:nvPr/>
        </p:nvSpPr>
        <p:spPr>
          <a:xfrm>
            <a:off x="3851920" y="1642330"/>
            <a:ext cx="2207720" cy="369332"/>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ko-KR" sz="1800" b="1" i="0" u="none" strike="noStrike" kern="1200" cap="none" spc="0" normalizeH="0" baseline="0" noProof="0" dirty="0" smtClean="0">
                <a:ln>
                  <a:noFill/>
                </a:ln>
                <a:solidFill>
                  <a:srgbClr val="000000"/>
                </a:solidFill>
                <a:effectLst/>
                <a:uLnTx/>
                <a:uFillTx/>
                <a:latin typeface="Times New Roman" pitchFamily="18" charset="0"/>
                <a:ea typeface="+mn-ea"/>
                <a:cs typeface="+mn-cs"/>
              </a:rPr>
              <a:t>False Alarm = 0.1 %</a:t>
            </a:r>
            <a:endParaRPr kumimoji="0" lang="ko-KR" altLang="en-US" sz="1800" b="1"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12" name="TextBox 11"/>
          <p:cNvSpPr txBox="1"/>
          <p:nvPr/>
        </p:nvSpPr>
        <p:spPr>
          <a:xfrm>
            <a:off x="4370106" y="5798720"/>
            <a:ext cx="1148071" cy="338554"/>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ko-KR" sz="16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Eb</a:t>
            </a:r>
            <a:r>
              <a:rPr kumimoji="0" lang="en-US" altLang="ko-KR" sz="1600" b="0" i="0" u="none" strike="noStrike" kern="1200" cap="none" spc="0" normalizeH="0" baseline="0" noProof="0" dirty="0" smtClean="0">
                <a:ln>
                  <a:noFill/>
                </a:ln>
                <a:solidFill>
                  <a:srgbClr val="000000"/>
                </a:solidFill>
                <a:effectLst/>
                <a:uLnTx/>
                <a:uFillTx/>
                <a:latin typeface="Times New Roman" pitchFamily="18" charset="0"/>
                <a:ea typeface="+mn-ea"/>
                <a:cs typeface="+mn-cs"/>
              </a:rPr>
              <a:t>/No (dB)</a:t>
            </a:r>
            <a:endParaRPr kumimoji="0" lang="ko-KR" altLang="en-US" sz="16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420076019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9"/>
          <p:cNvSpPr>
            <a:spLocks noGrp="1"/>
          </p:cNvSpPr>
          <p:nvPr>
            <p:ph type="title"/>
          </p:nvPr>
        </p:nvSpPr>
        <p:spPr/>
        <p:txBody>
          <a:bodyPr/>
          <a:lstStyle/>
          <a:p>
            <a:r>
              <a:rPr lang="de-DE" dirty="0" err="1" smtClean="0"/>
              <a:t>Conclusions</a:t>
            </a:r>
            <a:r>
              <a:rPr lang="de-DE" dirty="0"/>
              <a:t/>
            </a:r>
            <a:br>
              <a:rPr lang="de-DE" dirty="0"/>
            </a:br>
            <a:r>
              <a:rPr lang="de-DE" dirty="0" smtClean="0"/>
              <a:t>(</a:t>
            </a:r>
            <a:r>
              <a:rPr lang="de-DE" dirty="0" err="1" smtClean="0"/>
              <a:t>from</a:t>
            </a:r>
            <a:r>
              <a:rPr lang="de-DE" dirty="0" smtClean="0"/>
              <a:t> </a:t>
            </a:r>
            <a:r>
              <a:rPr lang="de-DE" dirty="0" err="1" smtClean="0"/>
              <a:t>both</a:t>
            </a:r>
            <a:r>
              <a:rPr lang="de-DE" dirty="0" smtClean="0"/>
              <a:t> </a:t>
            </a:r>
            <a:r>
              <a:rPr lang="de-DE" dirty="0" err="1" smtClean="0"/>
              <a:t>evaluations</a:t>
            </a:r>
            <a:r>
              <a:rPr lang="de-DE" dirty="0" smtClean="0"/>
              <a:t>)</a:t>
            </a:r>
            <a:endParaRPr lang="de-DE" dirty="0"/>
          </a:p>
        </p:txBody>
      </p:sp>
      <p:sp>
        <p:nvSpPr>
          <p:cNvPr id="11" name="Inhaltsplatzhalter 10"/>
          <p:cNvSpPr>
            <a:spLocks noGrp="1"/>
          </p:cNvSpPr>
          <p:nvPr>
            <p:ph idx="1"/>
          </p:nvPr>
        </p:nvSpPr>
        <p:spPr/>
        <p:txBody>
          <a:bodyPr/>
          <a:lstStyle/>
          <a:p>
            <a:pPr>
              <a:buFont typeface="Arial" panose="020B0604020202020204" pitchFamily="34" charset="0"/>
              <a:buChar char="•"/>
            </a:pPr>
            <a:r>
              <a:rPr lang="de-DE" dirty="0" err="1" smtClean="0"/>
              <a:t>Both</a:t>
            </a:r>
            <a:r>
              <a:rPr lang="de-DE" dirty="0" smtClean="0"/>
              <a:t> </a:t>
            </a:r>
            <a:r>
              <a:rPr lang="de-DE" dirty="0" err="1" smtClean="0"/>
              <a:t>HHI‘s</a:t>
            </a:r>
            <a:r>
              <a:rPr lang="de-DE" dirty="0" smtClean="0"/>
              <a:t> </a:t>
            </a:r>
            <a:r>
              <a:rPr lang="de-DE" dirty="0" err="1" smtClean="0"/>
              <a:t>and</a:t>
            </a:r>
            <a:r>
              <a:rPr lang="de-DE" dirty="0" smtClean="0"/>
              <a:t> </a:t>
            </a:r>
            <a:r>
              <a:rPr lang="de-DE" dirty="0" err="1" smtClean="0"/>
              <a:t>ETRI‘s</a:t>
            </a:r>
            <a:r>
              <a:rPr lang="de-DE" dirty="0" smtClean="0"/>
              <a:t> </a:t>
            </a:r>
            <a:r>
              <a:rPr lang="de-DE" dirty="0" err="1" smtClean="0"/>
              <a:t>results</a:t>
            </a:r>
            <a:r>
              <a:rPr lang="de-DE" dirty="0" smtClean="0"/>
              <a:t> </a:t>
            </a:r>
            <a:r>
              <a:rPr lang="de-DE" dirty="0" err="1" smtClean="0"/>
              <a:t>indicate</a:t>
            </a:r>
            <a:r>
              <a:rPr lang="de-DE" dirty="0" smtClean="0"/>
              <a:t> </a:t>
            </a:r>
            <a:r>
              <a:rPr lang="de-DE" dirty="0" err="1" smtClean="0"/>
              <a:t>that</a:t>
            </a:r>
            <a:r>
              <a:rPr lang="de-DE" dirty="0" smtClean="0"/>
              <a:t> </a:t>
            </a:r>
            <a:r>
              <a:rPr lang="de-DE" dirty="0" err="1" smtClean="0"/>
              <a:t>the</a:t>
            </a:r>
            <a:r>
              <a:rPr lang="de-DE" dirty="0" smtClean="0"/>
              <a:t> </a:t>
            </a:r>
            <a:r>
              <a:rPr lang="de-DE" dirty="0" err="1" smtClean="0"/>
              <a:t>short</a:t>
            </a:r>
            <a:r>
              <a:rPr lang="de-DE" dirty="0" smtClean="0"/>
              <a:t> </a:t>
            </a:r>
            <a:r>
              <a:rPr lang="de-DE" dirty="0" err="1" smtClean="0"/>
              <a:t>preamble</a:t>
            </a:r>
            <a:r>
              <a:rPr lang="de-DE" dirty="0" smtClean="0"/>
              <a:t> </a:t>
            </a:r>
            <a:r>
              <a:rPr lang="de-DE" dirty="0" err="1" smtClean="0"/>
              <a:t>fulfills</a:t>
            </a:r>
            <a:r>
              <a:rPr lang="de-DE" dirty="0" smtClean="0"/>
              <a:t> </a:t>
            </a:r>
            <a:r>
              <a:rPr lang="de-DE" dirty="0" err="1" smtClean="0"/>
              <a:t>the</a:t>
            </a:r>
            <a:r>
              <a:rPr lang="de-DE" dirty="0" smtClean="0"/>
              <a:t> </a:t>
            </a:r>
            <a:r>
              <a:rPr lang="de-DE" dirty="0" err="1" smtClean="0"/>
              <a:t>requirements</a:t>
            </a:r>
            <a:r>
              <a:rPr lang="de-DE" dirty="0" smtClean="0"/>
              <a:t> </a:t>
            </a:r>
            <a:r>
              <a:rPr lang="de-DE" dirty="0" err="1" smtClean="0"/>
              <a:t>for</a:t>
            </a:r>
            <a:r>
              <a:rPr lang="de-DE" dirty="0" smtClean="0"/>
              <a:t> </a:t>
            </a:r>
            <a:r>
              <a:rPr lang="de-DE" dirty="0" err="1" smtClean="0"/>
              <a:t>synchronization</a:t>
            </a:r>
            <a:endParaRPr lang="de-DE" dirty="0" smtClean="0"/>
          </a:p>
          <a:p>
            <a:pPr>
              <a:buFont typeface="Arial" panose="020B0604020202020204" pitchFamily="34" charset="0"/>
              <a:buChar char="•"/>
            </a:pPr>
            <a:r>
              <a:rPr lang="de-DE" dirty="0" err="1" smtClean="0"/>
              <a:t>Differences</a:t>
            </a:r>
            <a:r>
              <a:rPr lang="de-DE" dirty="0" smtClean="0"/>
              <a:t> in </a:t>
            </a:r>
            <a:r>
              <a:rPr lang="de-DE" dirty="0" err="1" smtClean="0"/>
              <a:t>simulation</a:t>
            </a:r>
            <a:r>
              <a:rPr lang="de-DE" dirty="0" smtClean="0"/>
              <a:t> </a:t>
            </a:r>
            <a:r>
              <a:rPr lang="de-DE" dirty="0" err="1" smtClean="0"/>
              <a:t>setups</a:t>
            </a:r>
            <a:r>
              <a:rPr lang="de-DE" dirty="0" smtClean="0"/>
              <a:t>:</a:t>
            </a:r>
          </a:p>
          <a:p>
            <a:pPr lvl="1">
              <a:buFont typeface="Arial" panose="020B0604020202020204" pitchFamily="34" charset="0"/>
              <a:buChar char="•"/>
            </a:pPr>
            <a:r>
              <a:rPr lang="de-DE" dirty="0" smtClean="0"/>
              <a:t>HHI: Pseudo-frame start, </a:t>
            </a:r>
            <a:r>
              <a:rPr lang="de-DE" dirty="0" smtClean="0">
                <a:solidFill>
                  <a:srgbClr val="0000FF"/>
                </a:solidFill>
              </a:rPr>
              <a:t>down-sampling by decimation</a:t>
            </a:r>
          </a:p>
          <a:p>
            <a:pPr lvl="1">
              <a:buFont typeface="Arial" panose="020B0604020202020204" pitchFamily="34" charset="0"/>
              <a:buChar char="•"/>
            </a:pPr>
            <a:r>
              <a:rPr lang="de-DE" dirty="0" smtClean="0"/>
              <a:t>ETRI: Unpadded preamble, </a:t>
            </a:r>
            <a:r>
              <a:rPr lang="de-DE" dirty="0" smtClean="0">
                <a:solidFill>
                  <a:srgbClr val="0000FF"/>
                </a:solidFill>
              </a:rPr>
              <a:t>down-sampling by averaging</a:t>
            </a:r>
          </a:p>
          <a:p>
            <a:pPr>
              <a:buFont typeface="Arial" panose="020B0604020202020204" pitchFamily="34" charset="0"/>
              <a:buChar char="•"/>
            </a:pPr>
            <a:r>
              <a:rPr lang="de-DE" dirty="0" err="1" smtClean="0"/>
              <a:t>Preamble</a:t>
            </a:r>
            <a:r>
              <a:rPr lang="de-DE" dirty="0" smtClean="0"/>
              <a:t> sub-</a:t>
            </a:r>
            <a:r>
              <a:rPr lang="de-DE" dirty="0" err="1" smtClean="0"/>
              <a:t>sequences</a:t>
            </a:r>
            <a:r>
              <a:rPr lang="de-DE" dirty="0" smtClean="0"/>
              <a:t> </a:t>
            </a:r>
            <a:r>
              <a:rPr lang="de-DE" dirty="0" err="1" smtClean="0"/>
              <a:t>under</a:t>
            </a:r>
            <a:r>
              <a:rPr lang="de-DE" dirty="0" smtClean="0"/>
              <a:t> </a:t>
            </a:r>
            <a:r>
              <a:rPr lang="de-DE" dirty="0" err="1" smtClean="0"/>
              <a:t>evaluation</a:t>
            </a:r>
            <a:endParaRPr lang="de-DE" dirty="0"/>
          </a:p>
          <a:p>
            <a:pPr lvl="1">
              <a:buFont typeface="Arial" panose="020B0604020202020204" pitchFamily="34" charset="0"/>
              <a:buChar char="•"/>
            </a:pPr>
            <a:r>
              <a:rPr lang="de-DE" dirty="0" smtClean="0"/>
              <a:t>HHI: Gold </a:t>
            </a:r>
            <a:r>
              <a:rPr lang="de-DE" dirty="0" err="1" smtClean="0"/>
              <a:t>sequence</a:t>
            </a:r>
            <a:r>
              <a:rPr lang="de-DE" dirty="0"/>
              <a:t> </a:t>
            </a:r>
            <a:r>
              <a:rPr lang="de-DE" dirty="0" smtClean="0"/>
              <a:t>A</a:t>
            </a:r>
            <a:r>
              <a:rPr lang="de-DE" baseline="-25000" dirty="0" smtClean="0"/>
              <a:t>8</a:t>
            </a:r>
          </a:p>
          <a:p>
            <a:pPr lvl="1">
              <a:buFont typeface="Arial" panose="020B0604020202020204" pitchFamily="34" charset="0"/>
              <a:buChar char="•"/>
            </a:pPr>
            <a:r>
              <a:rPr lang="de-DE" dirty="0" smtClean="0"/>
              <a:t>ETRI: PN/Gold </a:t>
            </a:r>
            <a:r>
              <a:rPr lang="de-DE" dirty="0" err="1" smtClean="0"/>
              <a:t>sequences</a:t>
            </a:r>
            <a:r>
              <a:rPr lang="de-DE" dirty="0" smtClean="0"/>
              <a:t> P1-P5</a:t>
            </a:r>
          </a:p>
          <a:p>
            <a:pPr>
              <a:buFont typeface="Arial" panose="020B0604020202020204" pitchFamily="34" charset="0"/>
              <a:buChar char="•"/>
            </a:pPr>
            <a:r>
              <a:rPr lang="de-DE" dirty="0" err="1" smtClean="0"/>
              <a:t>To</a:t>
            </a:r>
            <a:r>
              <a:rPr lang="de-DE" dirty="0" smtClean="0"/>
              <a:t> </a:t>
            </a:r>
            <a:r>
              <a:rPr lang="de-DE" dirty="0" err="1" smtClean="0"/>
              <a:t>be</a:t>
            </a:r>
            <a:r>
              <a:rPr lang="de-DE" dirty="0" smtClean="0"/>
              <a:t> </a:t>
            </a:r>
            <a:r>
              <a:rPr lang="de-DE" dirty="0" err="1" smtClean="0"/>
              <a:t>discussed</a:t>
            </a:r>
            <a:r>
              <a:rPr lang="de-DE" dirty="0" smtClean="0"/>
              <a:t>: </a:t>
            </a:r>
            <a:r>
              <a:rPr lang="de-DE" dirty="0" err="1" smtClean="0"/>
              <a:t>Which</a:t>
            </a:r>
            <a:r>
              <a:rPr lang="de-DE" dirty="0" smtClean="0"/>
              <a:t> </a:t>
            </a:r>
            <a:r>
              <a:rPr lang="de-DE" dirty="0" err="1" smtClean="0"/>
              <a:t>base</a:t>
            </a:r>
            <a:r>
              <a:rPr lang="de-DE" dirty="0" smtClean="0"/>
              <a:t> </a:t>
            </a:r>
            <a:r>
              <a:rPr lang="de-DE" dirty="0" err="1" smtClean="0"/>
              <a:t>sequence</a:t>
            </a:r>
            <a:r>
              <a:rPr lang="de-DE" dirty="0" smtClean="0"/>
              <a:t> </a:t>
            </a:r>
            <a:r>
              <a:rPr lang="de-DE" dirty="0" err="1" smtClean="0"/>
              <a:t>shall</a:t>
            </a:r>
            <a:r>
              <a:rPr lang="de-DE" dirty="0" smtClean="0"/>
              <a:t> </a:t>
            </a:r>
            <a:r>
              <a:rPr lang="de-DE" dirty="0" err="1" smtClean="0"/>
              <a:t>be</a:t>
            </a:r>
            <a:r>
              <a:rPr lang="de-DE" dirty="0" smtClean="0"/>
              <a:t> </a:t>
            </a:r>
            <a:r>
              <a:rPr lang="de-DE" dirty="0" err="1" smtClean="0"/>
              <a:t>used</a:t>
            </a:r>
            <a:r>
              <a:rPr lang="de-DE" dirty="0" smtClean="0"/>
              <a:t>?</a:t>
            </a:r>
          </a:p>
          <a:p>
            <a:pPr lvl="1">
              <a:buFont typeface="Arial" panose="020B0604020202020204" pitchFamily="34" charset="0"/>
              <a:buChar char="•"/>
            </a:pPr>
            <a:endParaRPr lang="de-DE" dirty="0" smtClean="0"/>
          </a:p>
        </p:txBody>
      </p:sp>
      <p:sp>
        <p:nvSpPr>
          <p:cNvPr id="3" name="Foliennummernplatzhalter 2"/>
          <p:cNvSpPr>
            <a:spLocks noGrp="1"/>
          </p:cNvSpPr>
          <p:nvPr>
            <p:ph type="sldNum" idx="12"/>
          </p:nvPr>
        </p:nvSpPr>
        <p:spPr/>
        <p:txBody>
          <a:bodyPr/>
          <a:lstStyle/>
          <a:p>
            <a:r>
              <a:rPr lang="en-US" altLang="zh-CN" smtClean="0"/>
              <a:t>Slide </a:t>
            </a:r>
            <a:fld id="{76C0EB13-4677-48A4-A691-EDFD86E62D7A}" type="slidenum">
              <a:rPr lang="en-US" altLang="zh-CN" smtClean="0"/>
              <a:pPr/>
              <a:t>57</a:t>
            </a:fld>
            <a:endParaRPr lang="en-US" altLang="zh-CN" dirty="0"/>
          </a:p>
        </p:txBody>
      </p:sp>
      <p:sp>
        <p:nvSpPr>
          <p:cNvPr id="4" name="Fußzeilenplatzhalter 3"/>
          <p:cNvSpPr>
            <a:spLocks noGrp="1"/>
          </p:cNvSpPr>
          <p:nvPr>
            <p:ph type="ftr" idx="14"/>
          </p:nvPr>
        </p:nvSpPr>
        <p:spPr/>
        <p:txBody>
          <a:bodyPr/>
          <a:lstStyle/>
          <a:p>
            <a:r>
              <a:rPr lang="de-DE" altLang="zh-CN" smtClean="0"/>
              <a:t>HHI and ETRI</a:t>
            </a:r>
            <a:endParaRPr lang="en-US" altLang="zh-CN" dirty="0"/>
          </a:p>
        </p:txBody>
      </p:sp>
      <p:sp>
        <p:nvSpPr>
          <p:cNvPr id="2" name="Datumsplatzhalter 1"/>
          <p:cNvSpPr>
            <a:spLocks noGrp="1"/>
          </p:cNvSpPr>
          <p:nvPr>
            <p:ph type="dt" idx="15"/>
          </p:nvPr>
        </p:nvSpPr>
        <p:spPr/>
        <p:txBody>
          <a:bodyPr/>
          <a:lstStyle/>
          <a:p>
            <a:r>
              <a:rPr lang="en-US" altLang="ko-KR" smtClean="0"/>
              <a:t>July 2018</a:t>
            </a:r>
            <a:endParaRPr lang="en-US" altLang="zh-CN" dirty="0"/>
          </a:p>
        </p:txBody>
      </p:sp>
    </p:spTree>
    <p:extLst>
      <p:ext uri="{BB962C8B-B14F-4D97-AF65-F5344CB8AC3E}">
        <p14:creationId xmlns:p14="http://schemas.microsoft.com/office/powerpoint/2010/main" val="28831142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lstStyle/>
          <a:p>
            <a:r>
              <a:rPr lang="de-DE" dirty="0" err="1" smtClean="0"/>
              <a:t>Simplified</a:t>
            </a:r>
            <a:r>
              <a:rPr lang="de-DE" dirty="0" smtClean="0"/>
              <a:t> </a:t>
            </a:r>
            <a:r>
              <a:rPr lang="de-DE" dirty="0" err="1" smtClean="0"/>
              <a:t>frame</a:t>
            </a:r>
            <a:r>
              <a:rPr lang="de-DE" dirty="0" smtClean="0"/>
              <a:t> </a:t>
            </a:r>
            <a:r>
              <a:rPr lang="de-DE" dirty="0" err="1"/>
              <a:t>structure</a:t>
            </a:r>
            <a:endParaRPr lang="de-DE" dirty="0"/>
          </a:p>
        </p:txBody>
      </p:sp>
      <p:sp>
        <p:nvSpPr>
          <p:cNvPr id="8" name="Inhaltsplatzhalter 7"/>
          <p:cNvSpPr>
            <a:spLocks noGrp="1"/>
          </p:cNvSpPr>
          <p:nvPr>
            <p:ph idx="1"/>
          </p:nvPr>
        </p:nvSpPr>
        <p:spPr/>
        <p:txBody>
          <a:bodyPr/>
          <a:lstStyle/>
          <a:p>
            <a:pPr>
              <a:buFont typeface="Arial" panose="020B0604020202020204" pitchFamily="34" charset="0"/>
              <a:buChar char="•"/>
            </a:pPr>
            <a:r>
              <a:rPr lang="en-US" dirty="0"/>
              <a:t>Bit scaling</a:t>
            </a:r>
          </a:p>
          <a:p>
            <a:pPr lvl="1">
              <a:buFont typeface="Arial" panose="020B0604020202020204" pitchFamily="34" charset="0"/>
              <a:buChar char="•"/>
            </a:pPr>
            <a:r>
              <a:rPr lang="en-US" dirty="0"/>
              <a:t>Bipolar </a:t>
            </a:r>
            <a:r>
              <a:rPr lang="en-US" dirty="0" smtClean="0"/>
              <a:t>mapping around DC bias: </a:t>
            </a:r>
            <a:r>
              <a:rPr lang="en-US" dirty="0"/>
              <a:t>0/1 </a:t>
            </a:r>
            <a:r>
              <a:rPr lang="en-US" dirty="0">
                <a:sym typeface="Wingdings" panose="05000000000000000000" pitchFamily="2" charset="2"/>
              </a:rPr>
              <a:t></a:t>
            </a:r>
            <a:r>
              <a:rPr lang="en-US" dirty="0"/>
              <a:t> -1/+1</a:t>
            </a:r>
          </a:p>
          <a:p>
            <a:pPr marL="800100" lvl="1" indent="-342900">
              <a:buFont typeface="Wingdings" panose="05000000000000000000" pitchFamily="2" charset="2"/>
              <a:buChar char="à"/>
            </a:pPr>
            <a:r>
              <a:rPr lang="en-US" dirty="0" smtClean="0"/>
              <a:t>Modulation signal </a:t>
            </a:r>
            <a:r>
              <a:rPr lang="en-US" dirty="0"/>
              <a:t>power = 1</a:t>
            </a:r>
          </a:p>
          <a:p>
            <a:pPr>
              <a:buFont typeface="Arial" panose="020B0604020202020204" pitchFamily="34" charset="0"/>
              <a:buChar char="•"/>
            </a:pPr>
            <a:r>
              <a:rPr lang="en-US" dirty="0"/>
              <a:t>Simulated frame:</a:t>
            </a:r>
          </a:p>
          <a:p>
            <a:pPr lvl="1">
              <a:buFont typeface="Arial" panose="020B0604020202020204" pitchFamily="34" charset="0"/>
              <a:buChar char="•"/>
            </a:pPr>
            <a:r>
              <a:rPr lang="en-US" dirty="0"/>
              <a:t>Zeros </a:t>
            </a:r>
            <a:r>
              <a:rPr lang="en-US" dirty="0" smtClean="0"/>
              <a:t>(L </a:t>
            </a:r>
            <a:r>
              <a:rPr lang="en-US" dirty="0"/>
              <a:t>= 6*N bits)</a:t>
            </a:r>
          </a:p>
          <a:p>
            <a:pPr lvl="1">
              <a:buFont typeface="Arial" panose="020B0604020202020204" pitchFamily="34" charset="0"/>
              <a:buChar char="•"/>
            </a:pPr>
            <a:r>
              <a:rPr lang="en-US" dirty="0"/>
              <a:t>Preamble </a:t>
            </a:r>
            <a:r>
              <a:rPr lang="en-US" dirty="0" smtClean="0"/>
              <a:t>(L </a:t>
            </a:r>
            <a:r>
              <a:rPr lang="en-US" dirty="0"/>
              <a:t>bits)</a:t>
            </a:r>
          </a:p>
          <a:p>
            <a:pPr lvl="1">
              <a:buFont typeface="Arial" panose="020B0604020202020204" pitchFamily="34" charset="0"/>
              <a:buChar char="•"/>
            </a:pPr>
            <a:r>
              <a:rPr lang="en-US" dirty="0"/>
              <a:t>Random data </a:t>
            </a:r>
            <a:r>
              <a:rPr lang="en-US" dirty="0" smtClean="0"/>
              <a:t>(L </a:t>
            </a:r>
            <a:r>
              <a:rPr lang="en-US" dirty="0"/>
              <a:t>bits)	</a:t>
            </a:r>
          </a:p>
          <a:p>
            <a:pPr marL="457200" lvl="1" indent="0"/>
            <a:r>
              <a:rPr lang="en-US" dirty="0">
                <a:sym typeface="Wingdings" panose="05000000000000000000" pitchFamily="2" charset="2"/>
              </a:rPr>
              <a:t> </a:t>
            </a:r>
            <a:r>
              <a:rPr lang="en-US" dirty="0" smtClean="0">
                <a:sym typeface="Wingdings" panose="05000000000000000000" pitchFamily="2" charset="2"/>
              </a:rPr>
              <a:t>Emulates the beginning </a:t>
            </a:r>
            <a:r>
              <a:rPr lang="en-US" dirty="0">
                <a:sym typeface="Wingdings" panose="05000000000000000000" pitchFamily="2" charset="2"/>
              </a:rPr>
              <a:t>of </a:t>
            </a:r>
            <a:r>
              <a:rPr lang="en-US" dirty="0" smtClean="0">
                <a:sym typeface="Wingdings" panose="05000000000000000000" pitchFamily="2" charset="2"/>
              </a:rPr>
              <a:t>the PHY frame</a:t>
            </a:r>
            <a:endParaRPr lang="en-US" dirty="0"/>
          </a:p>
          <a:p>
            <a:endParaRPr lang="en-US" dirty="0"/>
          </a:p>
          <a:p>
            <a:endParaRPr lang="de-DE" dirty="0"/>
          </a:p>
        </p:txBody>
      </p:sp>
      <p:sp>
        <p:nvSpPr>
          <p:cNvPr id="3" name="슬라이드 번호 개체 틀 2"/>
          <p:cNvSpPr>
            <a:spLocks noGrp="1"/>
          </p:cNvSpPr>
          <p:nvPr>
            <p:ph type="sldNum" idx="12"/>
          </p:nvPr>
        </p:nvSpPr>
        <p:spPr/>
        <p:txBody>
          <a:bodyPr/>
          <a:lstStyle/>
          <a:p>
            <a:r>
              <a:rPr lang="en-US" altLang="zh-CN"/>
              <a:t>Slide </a:t>
            </a:r>
            <a:fld id="{76C0EB13-4677-48A4-A691-EDFD86E62D7A}" type="slidenum">
              <a:rPr lang="en-US" altLang="zh-CN" smtClean="0"/>
              <a:pPr/>
              <a:t>6</a:t>
            </a:fld>
            <a:endParaRPr lang="en-US" altLang="zh-CN" dirty="0"/>
          </a:p>
        </p:txBody>
      </p:sp>
      <p:sp>
        <p:nvSpPr>
          <p:cNvPr id="4" name="바닥글 개체 틀 3"/>
          <p:cNvSpPr>
            <a:spLocks noGrp="1"/>
          </p:cNvSpPr>
          <p:nvPr>
            <p:ph type="ftr" idx="14"/>
          </p:nvPr>
        </p:nvSpPr>
        <p:spPr/>
        <p:txBody>
          <a:bodyPr/>
          <a:lstStyle/>
          <a:p>
            <a:r>
              <a:rPr lang="de-DE" altLang="zh-CN" smtClean="0"/>
              <a:t>HHI and ETRI</a:t>
            </a:r>
            <a:endParaRPr lang="en-US" altLang="zh-CN" dirty="0"/>
          </a:p>
        </p:txBody>
      </p:sp>
      <p:sp>
        <p:nvSpPr>
          <p:cNvPr id="2" name="날짜 개체 틀 1"/>
          <p:cNvSpPr>
            <a:spLocks noGrp="1"/>
          </p:cNvSpPr>
          <p:nvPr>
            <p:ph type="dt" idx="15"/>
          </p:nvPr>
        </p:nvSpPr>
        <p:spPr/>
        <p:txBody>
          <a:bodyPr/>
          <a:lstStyle/>
          <a:p>
            <a:r>
              <a:rPr lang="en-US" altLang="ko-KR" smtClean="0"/>
              <a:t>July 2018</a:t>
            </a:r>
            <a:endParaRPr lang="en-US" altLang="zh-CN" dirty="0"/>
          </a:p>
        </p:txBody>
      </p:sp>
      <p:sp>
        <p:nvSpPr>
          <p:cNvPr id="9" name="Rectangle 3"/>
          <p:cNvSpPr>
            <a:spLocks noChangeArrowheads="1"/>
          </p:cNvSpPr>
          <p:nvPr/>
        </p:nvSpPr>
        <p:spPr bwMode="auto">
          <a:xfrm>
            <a:off x="383119" y="1705074"/>
            <a:ext cx="8737352" cy="4316214"/>
          </a:xfrm>
          <a:prstGeom prst="rect">
            <a:avLst/>
          </a:prstGeom>
          <a:noFill/>
          <a:ln w="12700">
            <a:noFill/>
            <a:miter lim="800000"/>
            <a:headEnd type="none" w="sm" len="sm"/>
            <a:tailEnd type="none" w="sm" len="sm"/>
          </a:ln>
        </p:spPr>
        <p:txBody>
          <a:bodyPr/>
          <a:lstStyle/>
          <a:p>
            <a:pPr marL="342900" indent="-342900">
              <a:lnSpc>
                <a:spcPct val="90000"/>
              </a:lnSpc>
              <a:spcBef>
                <a:spcPct val="20000"/>
              </a:spcBef>
              <a:spcAft>
                <a:spcPts val="600"/>
              </a:spcAft>
              <a:buClr>
                <a:schemeClr val="tx1"/>
              </a:buClr>
              <a:buFont typeface="Wingdings" panose="05000000000000000000" pitchFamily="2" charset="2"/>
              <a:buChar char="§"/>
            </a:pPr>
            <a:endParaRPr lang="en-US" altLang="ko-KR" sz="2400" dirty="0">
              <a:solidFill>
                <a:srgbClr val="000000"/>
              </a:solidFill>
            </a:endParaRPr>
          </a:p>
        </p:txBody>
      </p:sp>
      <p:sp>
        <p:nvSpPr>
          <p:cNvPr id="10" name="Rechteck 9"/>
          <p:cNvSpPr/>
          <p:nvPr/>
        </p:nvSpPr>
        <p:spPr bwMode="auto">
          <a:xfrm>
            <a:off x="7211286" y="3573016"/>
            <a:ext cx="1358471" cy="428478"/>
          </a:xfrm>
          <a:prstGeom prst="rect">
            <a:avLst/>
          </a:prstGeom>
          <a:noFill/>
          <a:ln w="12700" cap="flat" cmpd="sng" algn="ctr">
            <a:solidFill>
              <a:srgbClr val="000000"/>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400" b="0" i="0" u="none" strike="noStrike" kern="0" cap="none" spc="0" normalizeH="0" baseline="0" noProof="0" dirty="0">
                <a:ln>
                  <a:noFill/>
                </a:ln>
                <a:solidFill>
                  <a:srgbClr val="000000"/>
                </a:solidFill>
                <a:effectLst/>
                <a:uLnTx/>
                <a:uFillTx/>
                <a:latin typeface="Times New Roman" pitchFamily="18" charset="0"/>
                <a:ea typeface="+mn-ea"/>
              </a:rPr>
              <a:t>Random </a:t>
            </a:r>
            <a:r>
              <a:rPr kumimoji="0" lang="de-DE" sz="1400" b="0" i="0" u="none" strike="noStrike" kern="0" cap="none" spc="0" normalizeH="0" baseline="0" noProof="0" dirty="0" err="1">
                <a:ln>
                  <a:noFill/>
                </a:ln>
                <a:solidFill>
                  <a:srgbClr val="000000"/>
                </a:solidFill>
                <a:effectLst/>
                <a:uLnTx/>
                <a:uFillTx/>
                <a:latin typeface="Times New Roman" pitchFamily="18" charset="0"/>
                <a:ea typeface="+mn-ea"/>
              </a:rPr>
              <a:t>bits</a:t>
            </a:r>
            <a:endParaRPr kumimoji="0" lang="de-DE" sz="1400" b="0" i="0" u="none" strike="noStrike" kern="0" cap="none" spc="0" normalizeH="0" baseline="0" noProof="0" dirty="0">
              <a:ln>
                <a:noFill/>
              </a:ln>
              <a:solidFill>
                <a:srgbClr val="000000"/>
              </a:solidFill>
              <a:effectLst/>
              <a:uLnTx/>
              <a:uFillTx/>
              <a:latin typeface="Times New Roman" pitchFamily="18" charset="0"/>
              <a:ea typeface="+mn-ea"/>
            </a:endParaRPr>
          </a:p>
        </p:txBody>
      </p:sp>
      <p:sp>
        <p:nvSpPr>
          <p:cNvPr id="11" name="Rechteck 10"/>
          <p:cNvSpPr/>
          <p:nvPr/>
        </p:nvSpPr>
        <p:spPr bwMode="auto">
          <a:xfrm>
            <a:off x="5852815" y="3573017"/>
            <a:ext cx="1358471" cy="429916"/>
          </a:xfrm>
          <a:prstGeom prst="rect">
            <a:avLst/>
          </a:prstGeom>
          <a:noFill/>
          <a:ln w="12700" cap="flat" cmpd="sng" algn="ctr">
            <a:solidFill>
              <a:srgbClr val="000000"/>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400" b="0" i="0" u="none" strike="noStrike" kern="0" cap="none" spc="0" normalizeH="0" baseline="0" noProof="0" dirty="0" err="1">
                <a:ln>
                  <a:noFill/>
                </a:ln>
                <a:solidFill>
                  <a:srgbClr val="000000"/>
                </a:solidFill>
                <a:effectLst/>
                <a:uLnTx/>
                <a:uFillTx/>
                <a:latin typeface="Times New Roman" pitchFamily="18" charset="0"/>
                <a:ea typeface="+mn-ea"/>
              </a:rPr>
              <a:t>Preamble</a:t>
            </a:r>
            <a:endParaRPr kumimoji="0" lang="de-DE" sz="1400" b="0" i="0" u="none" strike="noStrike" kern="0" cap="none" spc="0" normalizeH="0" baseline="0" noProof="0" dirty="0">
              <a:ln>
                <a:noFill/>
              </a:ln>
              <a:solidFill>
                <a:srgbClr val="000000"/>
              </a:solidFill>
              <a:effectLst/>
              <a:uLnTx/>
              <a:uFillTx/>
              <a:latin typeface="Times New Roman" pitchFamily="18" charset="0"/>
              <a:ea typeface="+mn-ea"/>
            </a:endParaRPr>
          </a:p>
        </p:txBody>
      </p:sp>
      <p:sp>
        <p:nvSpPr>
          <p:cNvPr id="12" name="Rechteck 11"/>
          <p:cNvSpPr/>
          <p:nvPr/>
        </p:nvSpPr>
        <p:spPr bwMode="auto">
          <a:xfrm>
            <a:off x="4494344" y="3573016"/>
            <a:ext cx="1358471" cy="429916"/>
          </a:xfrm>
          <a:prstGeom prst="rect">
            <a:avLst/>
          </a:prstGeom>
          <a:noFill/>
          <a:ln w="12700" cap="flat" cmpd="sng" algn="ctr">
            <a:solidFill>
              <a:srgbClr val="000000"/>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400" b="0" i="0" u="none" strike="noStrike" kern="0" cap="none" spc="0" normalizeH="0" baseline="0" noProof="0" dirty="0">
                <a:ln>
                  <a:noFill/>
                </a:ln>
                <a:solidFill>
                  <a:srgbClr val="000000"/>
                </a:solidFill>
                <a:effectLst/>
                <a:uLnTx/>
                <a:uFillTx/>
                <a:latin typeface="Times New Roman" pitchFamily="18" charset="0"/>
                <a:ea typeface="+mn-ea"/>
              </a:rPr>
              <a:t>Zeros</a:t>
            </a:r>
          </a:p>
        </p:txBody>
      </p:sp>
      <p:sp>
        <p:nvSpPr>
          <p:cNvPr id="13" name="TextBox 30"/>
          <p:cNvSpPr txBox="1"/>
          <p:nvPr/>
        </p:nvSpPr>
        <p:spPr>
          <a:xfrm>
            <a:off x="5698328" y="4354314"/>
            <a:ext cx="1667444" cy="276999"/>
          </a:xfrm>
          <a:prstGeom prst="rect">
            <a:avLst/>
          </a:prstGeom>
          <a:noFill/>
        </p:spPr>
        <p:txBody>
          <a:bodyPr wrap="none" rtlCol="0">
            <a:spAutoFit/>
          </a:bodyPr>
          <a:lstStyle/>
          <a:p>
            <a:pPr algn="ctr" defTabSz="914400">
              <a:buClrTx/>
              <a:buSzTx/>
              <a:buFontTx/>
              <a:buNone/>
            </a:pPr>
            <a:r>
              <a:rPr lang="en-US" altLang="ko-KR" sz="1200" dirty="0" smtClean="0">
                <a:solidFill>
                  <a:srgbClr val="000000"/>
                </a:solidFill>
                <a:latin typeface="Times New Roman" pitchFamily="18" charset="0"/>
                <a:ea typeface="+mn-ea"/>
              </a:rPr>
              <a:t>48/96/192/384 </a:t>
            </a:r>
            <a:r>
              <a:rPr lang="en-US" altLang="ko-KR" sz="1200" dirty="0">
                <a:solidFill>
                  <a:srgbClr val="000000"/>
                </a:solidFill>
                <a:latin typeface="Times New Roman" pitchFamily="18" charset="0"/>
                <a:ea typeface="+mn-ea"/>
              </a:rPr>
              <a:t>bits each</a:t>
            </a:r>
            <a:endParaRPr lang="ko-KR" altLang="en-US" sz="1200" dirty="0">
              <a:solidFill>
                <a:srgbClr val="000000"/>
              </a:solidFill>
              <a:latin typeface="Times New Roman" pitchFamily="18" charset="0"/>
              <a:ea typeface="+mn-ea"/>
            </a:endParaRPr>
          </a:p>
        </p:txBody>
      </p:sp>
      <p:cxnSp>
        <p:nvCxnSpPr>
          <p:cNvPr id="14" name="Gerade Verbindung mit Pfeil 13"/>
          <p:cNvCxnSpPr>
            <a:endCxn id="10" idx="2"/>
          </p:cNvCxnSpPr>
          <p:nvPr/>
        </p:nvCxnSpPr>
        <p:spPr bwMode="auto">
          <a:xfrm flipV="1">
            <a:off x="6731477" y="4001494"/>
            <a:ext cx="1159045" cy="352820"/>
          </a:xfrm>
          <a:prstGeom prst="straightConnector1">
            <a:avLst/>
          </a:prstGeom>
          <a:solidFill>
            <a:srgbClr val="00CC99"/>
          </a:solidFill>
          <a:ln w="12700" cap="flat" cmpd="sng" algn="ctr">
            <a:solidFill>
              <a:srgbClr val="000000"/>
            </a:solidFill>
            <a:prstDash val="dash"/>
            <a:round/>
            <a:headEnd type="none" w="sm" len="sm"/>
            <a:tailEnd type="triangle"/>
          </a:ln>
          <a:effectLst/>
        </p:spPr>
      </p:cxnSp>
      <p:cxnSp>
        <p:nvCxnSpPr>
          <p:cNvPr id="15" name="Gerade Verbindung mit Pfeil 14"/>
          <p:cNvCxnSpPr>
            <a:endCxn id="12" idx="2"/>
          </p:cNvCxnSpPr>
          <p:nvPr/>
        </p:nvCxnSpPr>
        <p:spPr bwMode="auto">
          <a:xfrm flipH="1" flipV="1">
            <a:off x="5173580" y="4002932"/>
            <a:ext cx="1165483" cy="352821"/>
          </a:xfrm>
          <a:prstGeom prst="straightConnector1">
            <a:avLst/>
          </a:prstGeom>
          <a:solidFill>
            <a:srgbClr val="00CC99"/>
          </a:solidFill>
          <a:ln w="12700" cap="flat" cmpd="sng" algn="ctr">
            <a:solidFill>
              <a:srgbClr val="000000"/>
            </a:solidFill>
            <a:prstDash val="dash"/>
            <a:round/>
            <a:headEnd type="none" w="sm" len="sm"/>
            <a:tailEnd type="triangle"/>
          </a:ln>
          <a:effectLst/>
        </p:spPr>
      </p:cxnSp>
      <p:cxnSp>
        <p:nvCxnSpPr>
          <p:cNvPr id="16" name="Gerade Verbindung mit Pfeil 15"/>
          <p:cNvCxnSpPr>
            <a:stCxn id="13" idx="0"/>
            <a:endCxn id="11" idx="2"/>
          </p:cNvCxnSpPr>
          <p:nvPr/>
        </p:nvCxnSpPr>
        <p:spPr bwMode="auto">
          <a:xfrm flipV="1">
            <a:off x="6532050" y="4002933"/>
            <a:ext cx="1" cy="351381"/>
          </a:xfrm>
          <a:prstGeom prst="straightConnector1">
            <a:avLst/>
          </a:prstGeom>
          <a:solidFill>
            <a:srgbClr val="00CC99"/>
          </a:solidFill>
          <a:ln w="12700" cap="flat" cmpd="sng" algn="ctr">
            <a:solidFill>
              <a:srgbClr val="000000"/>
            </a:solidFill>
            <a:prstDash val="dash"/>
            <a:round/>
            <a:headEnd type="none" w="sm" len="sm"/>
            <a:tailEnd type="triangle"/>
          </a:ln>
          <a:effectLst/>
        </p:spPr>
      </p:cxnSp>
    </p:spTree>
    <p:extLst>
      <p:ext uri="{BB962C8B-B14F-4D97-AF65-F5344CB8AC3E}">
        <p14:creationId xmlns:p14="http://schemas.microsoft.com/office/powerpoint/2010/main" val="30365325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lstStyle/>
          <a:p>
            <a:r>
              <a:rPr lang="de-DE" dirty="0"/>
              <a:t>Channel </a:t>
            </a:r>
            <a:r>
              <a:rPr lang="de-DE" dirty="0" err="1"/>
              <a:t>simulation</a:t>
            </a:r>
            <a:endParaRPr lang="de-DE" dirty="0"/>
          </a:p>
        </p:txBody>
      </p:sp>
      <p:sp>
        <p:nvSpPr>
          <p:cNvPr id="8" name="Inhaltsplatzhalter 7"/>
          <p:cNvSpPr>
            <a:spLocks noGrp="1"/>
          </p:cNvSpPr>
          <p:nvPr>
            <p:ph idx="1"/>
          </p:nvPr>
        </p:nvSpPr>
        <p:spPr/>
        <p:txBody>
          <a:bodyPr/>
          <a:lstStyle/>
          <a:p>
            <a:pPr>
              <a:buFont typeface="Arial" panose="020B0604020202020204" pitchFamily="34" charset="0"/>
              <a:buChar char="•"/>
            </a:pPr>
            <a:r>
              <a:rPr lang="en-US" dirty="0"/>
              <a:t>Apply Channel Impulse Response (CIR) </a:t>
            </a:r>
          </a:p>
          <a:p>
            <a:pPr lvl="1">
              <a:buFont typeface="Arial" panose="020B0604020202020204" pitchFamily="34" charset="0"/>
              <a:buChar char="•"/>
            </a:pPr>
            <a:r>
              <a:rPr lang="en-US" dirty="0" err="1"/>
              <a:t>Upsampling</a:t>
            </a:r>
            <a:r>
              <a:rPr lang="en-US" dirty="0"/>
              <a:t>, convolution with CIR, </a:t>
            </a:r>
            <a:r>
              <a:rPr lang="en-US" dirty="0" err="1"/>
              <a:t>downsampling</a:t>
            </a:r>
            <a:endParaRPr lang="en-US" dirty="0"/>
          </a:p>
          <a:p>
            <a:pPr>
              <a:buFont typeface="Arial" panose="020B0604020202020204" pitchFamily="34" charset="0"/>
              <a:buChar char="•"/>
            </a:pPr>
            <a:r>
              <a:rPr lang="en-US" dirty="0"/>
              <a:t>Add AWGN</a:t>
            </a:r>
          </a:p>
          <a:p>
            <a:pPr lvl="1">
              <a:buFont typeface="Arial" panose="020B0604020202020204" pitchFamily="34" charset="0"/>
              <a:buChar char="•"/>
            </a:pPr>
            <a:r>
              <a:rPr lang="en-US" dirty="0"/>
              <a:t>Test 10,000 noise realizations</a:t>
            </a:r>
          </a:p>
          <a:p>
            <a:pPr>
              <a:buFont typeface="Arial" panose="020B0604020202020204" pitchFamily="34" charset="0"/>
              <a:buChar char="•"/>
            </a:pPr>
            <a:r>
              <a:rPr lang="de-DE" dirty="0" err="1"/>
              <a:t>Detector</a:t>
            </a:r>
            <a:r>
              <a:rPr lang="de-DE" dirty="0"/>
              <a:t>: Cross </a:t>
            </a:r>
            <a:r>
              <a:rPr lang="de-DE" dirty="0" err="1"/>
              <a:t>correlation</a:t>
            </a:r>
            <a:r>
              <a:rPr lang="de-DE" dirty="0"/>
              <a:t> </a:t>
            </a:r>
            <a:r>
              <a:rPr lang="de-DE" dirty="0" err="1"/>
              <a:t>with</a:t>
            </a:r>
            <a:r>
              <a:rPr lang="de-DE" dirty="0"/>
              <a:t> ideal </a:t>
            </a:r>
            <a:r>
              <a:rPr lang="de-DE" dirty="0" err="1"/>
              <a:t>preamble</a:t>
            </a:r>
            <a:endParaRPr lang="de-DE" dirty="0"/>
          </a:p>
          <a:p>
            <a:pPr lvl="1">
              <a:buFont typeface="Arial" panose="020B0604020202020204" pitchFamily="34" charset="0"/>
              <a:buChar char="•"/>
            </a:pPr>
            <a:r>
              <a:rPr lang="de-DE" dirty="0" err="1"/>
              <a:t>Selection</a:t>
            </a:r>
            <a:r>
              <a:rPr lang="de-DE" dirty="0"/>
              <a:t> </a:t>
            </a:r>
            <a:r>
              <a:rPr lang="de-DE" dirty="0" err="1"/>
              <a:t>of</a:t>
            </a:r>
            <a:r>
              <a:rPr lang="de-DE" dirty="0"/>
              <a:t> </a:t>
            </a:r>
            <a:r>
              <a:rPr lang="de-DE" b="1" dirty="0" err="1"/>
              <a:t>first</a:t>
            </a:r>
            <a:r>
              <a:rPr lang="de-DE" b="1" dirty="0"/>
              <a:t> </a:t>
            </a:r>
            <a:r>
              <a:rPr lang="de-DE" b="1" dirty="0" err="1"/>
              <a:t>value</a:t>
            </a:r>
            <a:r>
              <a:rPr lang="de-DE" b="1" dirty="0"/>
              <a:t> &gt; </a:t>
            </a:r>
            <a:r>
              <a:rPr lang="de-DE" b="1" dirty="0" err="1"/>
              <a:t>threshold</a:t>
            </a:r>
            <a:r>
              <a:rPr lang="de-DE" b="1" dirty="0"/>
              <a:t> </a:t>
            </a:r>
            <a:r>
              <a:rPr lang="de-DE" dirty="0"/>
              <a:t>per </a:t>
            </a:r>
            <a:r>
              <a:rPr lang="de-DE" dirty="0" err="1"/>
              <a:t>frame</a:t>
            </a:r>
            <a:endParaRPr lang="de-DE" dirty="0"/>
          </a:p>
          <a:p>
            <a:pPr lvl="1">
              <a:buFont typeface="Arial" panose="020B0604020202020204" pitchFamily="34" charset="0"/>
              <a:buChar char="•"/>
            </a:pPr>
            <a:r>
              <a:rPr lang="de-DE" dirty="0"/>
              <a:t>Count positive </a:t>
            </a:r>
            <a:r>
              <a:rPr lang="de-DE" dirty="0" err="1"/>
              <a:t>detection</a:t>
            </a:r>
            <a:r>
              <a:rPr lang="de-DE" dirty="0"/>
              <a:t> rate</a:t>
            </a:r>
          </a:p>
          <a:p>
            <a:pPr lvl="1">
              <a:buFont typeface="Arial" panose="020B0604020202020204" pitchFamily="34" charset="0"/>
              <a:buChar char="•"/>
            </a:pPr>
            <a:endParaRPr lang="en-US" dirty="0"/>
          </a:p>
          <a:p>
            <a:endParaRPr lang="de-DE" dirty="0"/>
          </a:p>
        </p:txBody>
      </p:sp>
      <p:sp>
        <p:nvSpPr>
          <p:cNvPr id="3" name="슬라이드 번호 개체 틀 2"/>
          <p:cNvSpPr>
            <a:spLocks noGrp="1"/>
          </p:cNvSpPr>
          <p:nvPr>
            <p:ph type="sldNum" idx="12"/>
          </p:nvPr>
        </p:nvSpPr>
        <p:spPr/>
        <p:txBody>
          <a:bodyPr/>
          <a:lstStyle/>
          <a:p>
            <a:r>
              <a:rPr lang="en-US" altLang="zh-CN"/>
              <a:t>Slide </a:t>
            </a:r>
            <a:fld id="{76C0EB13-4677-48A4-A691-EDFD86E62D7A}" type="slidenum">
              <a:rPr lang="en-US" altLang="zh-CN" smtClean="0"/>
              <a:pPr/>
              <a:t>7</a:t>
            </a:fld>
            <a:endParaRPr lang="en-US" altLang="zh-CN" dirty="0"/>
          </a:p>
        </p:txBody>
      </p:sp>
      <p:sp>
        <p:nvSpPr>
          <p:cNvPr id="4" name="바닥글 개체 틀 3"/>
          <p:cNvSpPr>
            <a:spLocks noGrp="1"/>
          </p:cNvSpPr>
          <p:nvPr>
            <p:ph type="ftr" idx="14"/>
          </p:nvPr>
        </p:nvSpPr>
        <p:spPr/>
        <p:txBody>
          <a:bodyPr/>
          <a:lstStyle/>
          <a:p>
            <a:r>
              <a:rPr lang="de-DE" altLang="zh-CN" smtClean="0"/>
              <a:t>HHI and ETRI</a:t>
            </a:r>
            <a:endParaRPr lang="en-US" altLang="zh-CN" dirty="0"/>
          </a:p>
        </p:txBody>
      </p:sp>
      <p:sp>
        <p:nvSpPr>
          <p:cNvPr id="2" name="날짜 개체 틀 1"/>
          <p:cNvSpPr>
            <a:spLocks noGrp="1"/>
          </p:cNvSpPr>
          <p:nvPr>
            <p:ph type="dt" idx="15"/>
          </p:nvPr>
        </p:nvSpPr>
        <p:spPr/>
        <p:txBody>
          <a:bodyPr/>
          <a:lstStyle/>
          <a:p>
            <a:r>
              <a:rPr lang="en-US" altLang="ko-KR" smtClean="0"/>
              <a:t>July 2018</a:t>
            </a:r>
            <a:endParaRPr lang="en-US" altLang="zh-CN" dirty="0"/>
          </a:p>
        </p:txBody>
      </p:sp>
      <p:sp>
        <p:nvSpPr>
          <p:cNvPr id="9" name="Rectangle 3"/>
          <p:cNvSpPr>
            <a:spLocks noChangeArrowheads="1"/>
          </p:cNvSpPr>
          <p:nvPr/>
        </p:nvSpPr>
        <p:spPr bwMode="auto">
          <a:xfrm>
            <a:off x="383119" y="1705074"/>
            <a:ext cx="8737352" cy="4316214"/>
          </a:xfrm>
          <a:prstGeom prst="rect">
            <a:avLst/>
          </a:prstGeom>
          <a:noFill/>
          <a:ln w="12700">
            <a:noFill/>
            <a:miter lim="800000"/>
            <a:headEnd type="none" w="sm" len="sm"/>
            <a:tailEnd type="none" w="sm" len="sm"/>
          </a:ln>
        </p:spPr>
        <p:txBody>
          <a:bodyPr/>
          <a:lstStyle/>
          <a:p>
            <a:pPr marL="342900" indent="-342900">
              <a:lnSpc>
                <a:spcPct val="90000"/>
              </a:lnSpc>
              <a:spcBef>
                <a:spcPct val="20000"/>
              </a:spcBef>
              <a:spcAft>
                <a:spcPts val="600"/>
              </a:spcAft>
              <a:buClr>
                <a:schemeClr val="tx1"/>
              </a:buClr>
              <a:buFont typeface="Wingdings" panose="05000000000000000000" pitchFamily="2" charset="2"/>
              <a:buChar char="§"/>
            </a:pPr>
            <a:endParaRPr lang="en-US" altLang="ko-KR" sz="2400" dirty="0">
              <a:solidFill>
                <a:srgbClr val="000000"/>
              </a:solidFill>
            </a:endParaRPr>
          </a:p>
        </p:txBody>
      </p:sp>
      <p:sp>
        <p:nvSpPr>
          <p:cNvPr id="41" name="Rechteck 40"/>
          <p:cNvSpPr/>
          <p:nvPr/>
        </p:nvSpPr>
        <p:spPr bwMode="auto">
          <a:xfrm>
            <a:off x="2510078" y="5003165"/>
            <a:ext cx="974230" cy="288032"/>
          </a:xfrm>
          <a:prstGeom prst="rect">
            <a:avLst/>
          </a:prstGeom>
          <a:noFill/>
          <a:ln w="12700" cap="flat" cmpd="sng" algn="ctr">
            <a:solidFill>
              <a:srgbClr val="000000"/>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200" b="0" i="0" u="none" strike="noStrike" kern="0" cap="none" spc="0" normalizeH="0" baseline="0" noProof="0" dirty="0">
                <a:ln>
                  <a:noFill/>
                </a:ln>
                <a:solidFill>
                  <a:srgbClr val="000000"/>
                </a:solidFill>
                <a:effectLst/>
                <a:uLnTx/>
                <a:uFillTx/>
                <a:latin typeface="Times New Roman" pitchFamily="18" charset="0"/>
                <a:ea typeface="+mn-ea"/>
              </a:rPr>
              <a:t>Random </a:t>
            </a:r>
            <a:r>
              <a:rPr kumimoji="0" lang="de-DE" sz="1200" b="0" i="0" u="none" strike="noStrike" kern="0" cap="none" spc="0" normalizeH="0" baseline="0" noProof="0" dirty="0" err="1">
                <a:ln>
                  <a:noFill/>
                </a:ln>
                <a:solidFill>
                  <a:srgbClr val="000000"/>
                </a:solidFill>
                <a:effectLst/>
                <a:uLnTx/>
                <a:uFillTx/>
                <a:latin typeface="Times New Roman" pitchFamily="18" charset="0"/>
                <a:ea typeface="+mn-ea"/>
              </a:rPr>
              <a:t>bits</a:t>
            </a:r>
            <a:endParaRPr kumimoji="0" lang="de-DE" sz="1200" b="0" i="0" u="none" strike="noStrike" kern="0" cap="none" spc="0" normalizeH="0" baseline="0" noProof="0" dirty="0">
              <a:ln>
                <a:noFill/>
              </a:ln>
              <a:solidFill>
                <a:srgbClr val="000000"/>
              </a:solidFill>
              <a:effectLst/>
              <a:uLnTx/>
              <a:uFillTx/>
              <a:latin typeface="Times New Roman" pitchFamily="18" charset="0"/>
              <a:ea typeface="+mn-ea"/>
            </a:endParaRPr>
          </a:p>
        </p:txBody>
      </p:sp>
      <p:sp>
        <p:nvSpPr>
          <p:cNvPr id="42" name="직사각형 49"/>
          <p:cNvSpPr/>
          <p:nvPr/>
        </p:nvSpPr>
        <p:spPr bwMode="auto">
          <a:xfrm>
            <a:off x="6075687" y="5681227"/>
            <a:ext cx="765314" cy="384053"/>
          </a:xfrm>
          <a:prstGeom prst="rect">
            <a:avLst/>
          </a:prstGeom>
          <a:noFill/>
          <a:ln w="12700" cap="flat" cmpd="sng" algn="ctr">
            <a:solidFill>
              <a:srgbClr val="000000"/>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ko-KR" sz="1400" b="0" i="0" u="none" strike="noStrike" kern="0" cap="none" spc="0" normalizeH="0" baseline="0" noProof="0" dirty="0">
                <a:ln>
                  <a:noFill/>
                </a:ln>
                <a:solidFill>
                  <a:srgbClr val="000000"/>
                </a:solidFill>
                <a:effectLst/>
                <a:uLnTx/>
                <a:uFillTx/>
                <a:latin typeface="Times New Roman" pitchFamily="18" charset="0"/>
                <a:ea typeface="+mn-ea"/>
              </a:rPr>
              <a:t>AWGN</a:t>
            </a:r>
            <a:endParaRPr kumimoji="0" lang="ko-KR" altLang="en-US" sz="1400" b="0" i="0" u="none" strike="noStrike" kern="0" cap="none" spc="0" normalizeH="0" baseline="0" noProof="0" dirty="0">
              <a:ln>
                <a:noFill/>
              </a:ln>
              <a:solidFill>
                <a:srgbClr val="000000"/>
              </a:solidFill>
              <a:effectLst/>
              <a:uLnTx/>
              <a:uFillTx/>
              <a:latin typeface="Times New Roman" pitchFamily="18" charset="0"/>
              <a:ea typeface="+mn-ea"/>
            </a:endParaRPr>
          </a:p>
        </p:txBody>
      </p:sp>
      <p:sp>
        <p:nvSpPr>
          <p:cNvPr id="43" name="직사각형 49"/>
          <p:cNvSpPr/>
          <p:nvPr/>
        </p:nvSpPr>
        <p:spPr bwMode="auto">
          <a:xfrm>
            <a:off x="4597566" y="5683000"/>
            <a:ext cx="765314" cy="384053"/>
          </a:xfrm>
          <a:prstGeom prst="rect">
            <a:avLst/>
          </a:prstGeom>
          <a:noFill/>
          <a:ln w="12700" cap="flat" cmpd="sng" algn="ctr">
            <a:solidFill>
              <a:srgbClr val="000000"/>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ko-KR" sz="1400" b="0" i="0" u="none" strike="noStrike" kern="0" cap="none" spc="0" normalizeH="0" baseline="0" noProof="0" dirty="0">
                <a:ln>
                  <a:noFill/>
                </a:ln>
                <a:solidFill>
                  <a:srgbClr val="000000"/>
                </a:solidFill>
                <a:effectLst/>
                <a:uLnTx/>
                <a:uFillTx/>
                <a:latin typeface="Times New Roman" pitchFamily="18" charset="0"/>
                <a:ea typeface="+mn-ea"/>
              </a:rPr>
              <a:t>CIR</a:t>
            </a:r>
            <a:endParaRPr kumimoji="0" lang="ko-KR" altLang="en-US" sz="1400" b="0" i="0" u="none" strike="noStrike" kern="0" cap="none" spc="0" normalizeH="0" baseline="0" noProof="0" dirty="0">
              <a:ln>
                <a:noFill/>
              </a:ln>
              <a:solidFill>
                <a:srgbClr val="000000"/>
              </a:solidFill>
              <a:effectLst/>
              <a:uLnTx/>
              <a:uFillTx/>
              <a:latin typeface="Times New Roman" pitchFamily="18" charset="0"/>
              <a:ea typeface="+mn-ea"/>
            </a:endParaRPr>
          </a:p>
        </p:txBody>
      </p:sp>
      <p:grpSp>
        <p:nvGrpSpPr>
          <p:cNvPr id="44" name="Gruppieren 43"/>
          <p:cNvGrpSpPr/>
          <p:nvPr/>
        </p:nvGrpSpPr>
        <p:grpSpPr>
          <a:xfrm>
            <a:off x="3995936" y="4952704"/>
            <a:ext cx="496800" cy="386097"/>
            <a:chOff x="3798502" y="5002945"/>
            <a:chExt cx="496800" cy="386097"/>
          </a:xfrm>
        </p:grpSpPr>
        <p:sp>
          <p:nvSpPr>
            <p:cNvPr id="45" name="Rechteck 44"/>
            <p:cNvSpPr/>
            <p:nvPr/>
          </p:nvSpPr>
          <p:spPr bwMode="auto">
            <a:xfrm>
              <a:off x="3798502" y="5002945"/>
              <a:ext cx="496800" cy="386097"/>
            </a:xfrm>
            <a:prstGeom prst="rect">
              <a:avLst/>
            </a:prstGeom>
            <a:noFill/>
            <a:ln w="12700" cap="flat" cmpd="sng" algn="ctr">
              <a:solidFill>
                <a:srgbClr val="000000"/>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400" b="0" i="0" u="none" strike="noStrike" kern="0" cap="none" spc="0" normalizeH="0" baseline="0" noProof="0" dirty="0">
                  <a:ln>
                    <a:noFill/>
                  </a:ln>
                  <a:solidFill>
                    <a:srgbClr val="000000"/>
                  </a:solidFill>
                  <a:effectLst/>
                  <a:uLnTx/>
                  <a:uFillTx/>
                  <a:latin typeface="Times New Roman" pitchFamily="18" charset="0"/>
                  <a:ea typeface="+mn-ea"/>
                </a:rPr>
                <a:t>n</a:t>
              </a:r>
            </a:p>
          </p:txBody>
        </p:sp>
        <p:cxnSp>
          <p:nvCxnSpPr>
            <p:cNvPr id="46" name="Gerade Verbindung mit Pfeil 45"/>
            <p:cNvCxnSpPr/>
            <p:nvPr/>
          </p:nvCxnSpPr>
          <p:spPr bwMode="auto">
            <a:xfrm flipV="1">
              <a:off x="3923928" y="5035137"/>
              <a:ext cx="0" cy="288032"/>
            </a:xfrm>
            <a:prstGeom prst="straightConnector1">
              <a:avLst/>
            </a:prstGeom>
            <a:solidFill>
              <a:srgbClr val="00CC99"/>
            </a:solidFill>
            <a:ln w="12700" cap="flat" cmpd="sng" algn="ctr">
              <a:solidFill>
                <a:srgbClr val="000000"/>
              </a:solidFill>
              <a:prstDash val="solid"/>
              <a:round/>
              <a:headEnd type="none" w="sm" len="sm"/>
              <a:tailEnd type="triangle"/>
            </a:ln>
            <a:effectLst/>
          </p:spPr>
        </p:cxnSp>
      </p:grpSp>
      <p:grpSp>
        <p:nvGrpSpPr>
          <p:cNvPr id="47" name="Gruppieren 46"/>
          <p:cNvGrpSpPr/>
          <p:nvPr/>
        </p:nvGrpSpPr>
        <p:grpSpPr>
          <a:xfrm>
            <a:off x="5426252" y="4952705"/>
            <a:ext cx="497839" cy="386096"/>
            <a:chOff x="5327035" y="4963837"/>
            <a:chExt cx="497839" cy="386096"/>
          </a:xfrm>
        </p:grpSpPr>
        <p:sp>
          <p:nvSpPr>
            <p:cNvPr id="48" name="Rechteck 47"/>
            <p:cNvSpPr/>
            <p:nvPr/>
          </p:nvSpPr>
          <p:spPr bwMode="auto">
            <a:xfrm>
              <a:off x="5327035" y="4963837"/>
              <a:ext cx="497839" cy="386096"/>
            </a:xfrm>
            <a:prstGeom prst="rect">
              <a:avLst/>
            </a:prstGeom>
            <a:noFill/>
            <a:ln w="12700" cap="flat" cmpd="sng" algn="ctr">
              <a:solidFill>
                <a:srgbClr val="000000"/>
              </a:solidFill>
              <a:prstDash val="solid"/>
              <a:round/>
              <a:headEnd type="triangle" w="sm" len="sm"/>
              <a:tailEnd type="none" w="sm" len="sm"/>
            </a:ln>
            <a:effectLst/>
          </p:spPr>
          <p:txBody>
            <a:bodyPr vert="horz" wrap="squar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400" b="0" i="0" u="none" strike="noStrike" kern="0" cap="none" spc="0" normalizeH="0" baseline="0" noProof="0" dirty="0">
                  <a:ln>
                    <a:noFill/>
                  </a:ln>
                  <a:solidFill>
                    <a:srgbClr val="000000"/>
                  </a:solidFill>
                  <a:effectLst/>
                  <a:uLnTx/>
                  <a:uFillTx/>
                  <a:latin typeface="Times New Roman" pitchFamily="18" charset="0"/>
                  <a:ea typeface="+mn-ea"/>
                </a:rPr>
                <a:t>n</a:t>
              </a:r>
            </a:p>
          </p:txBody>
        </p:sp>
        <p:cxnSp>
          <p:nvCxnSpPr>
            <p:cNvPr id="49" name="Gerade Verbindung mit Pfeil 48"/>
            <p:cNvCxnSpPr/>
            <p:nvPr/>
          </p:nvCxnSpPr>
          <p:spPr bwMode="auto">
            <a:xfrm flipV="1">
              <a:off x="5461308" y="5012869"/>
              <a:ext cx="0" cy="288032"/>
            </a:xfrm>
            <a:prstGeom prst="straightConnector1">
              <a:avLst/>
            </a:prstGeom>
            <a:solidFill>
              <a:srgbClr val="00CC99"/>
            </a:solidFill>
            <a:ln w="12700" cap="flat" cmpd="sng" algn="ctr">
              <a:solidFill>
                <a:srgbClr val="000000"/>
              </a:solidFill>
              <a:prstDash val="solid"/>
              <a:round/>
              <a:headEnd type="triangle" w="med" len="med"/>
              <a:tailEnd type="none"/>
            </a:ln>
            <a:effectLst/>
          </p:spPr>
        </p:cxnSp>
      </p:grpSp>
      <p:sp>
        <p:nvSpPr>
          <p:cNvPr id="50" name="Ellipse 49"/>
          <p:cNvSpPr/>
          <p:nvPr/>
        </p:nvSpPr>
        <p:spPr bwMode="auto">
          <a:xfrm>
            <a:off x="4843296" y="5001737"/>
            <a:ext cx="275575" cy="288032"/>
          </a:xfrm>
          <a:prstGeom prst="ellipse">
            <a:avLst/>
          </a:prstGeom>
          <a:noFill/>
          <a:ln w="12700" cap="flat" cmpd="sng" algn="ctr">
            <a:solidFill>
              <a:srgbClr val="000000"/>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200" b="0" i="0" u="none" strike="noStrike" kern="0" cap="none" spc="0" normalizeH="0" baseline="0" noProof="0" dirty="0">
                <a:ln>
                  <a:noFill/>
                </a:ln>
                <a:solidFill>
                  <a:srgbClr val="000000"/>
                </a:solidFill>
                <a:effectLst/>
                <a:uLnTx/>
                <a:uFillTx/>
                <a:latin typeface="Times New Roman" pitchFamily="18" charset="0"/>
                <a:ea typeface="+mn-ea"/>
              </a:rPr>
              <a:t>X</a:t>
            </a:r>
          </a:p>
        </p:txBody>
      </p:sp>
      <p:sp>
        <p:nvSpPr>
          <p:cNvPr id="51" name="Ellipse 50"/>
          <p:cNvSpPr/>
          <p:nvPr/>
        </p:nvSpPr>
        <p:spPr bwMode="auto">
          <a:xfrm>
            <a:off x="6320557" y="5001737"/>
            <a:ext cx="275575" cy="288032"/>
          </a:xfrm>
          <a:prstGeom prst="ellipse">
            <a:avLst/>
          </a:prstGeom>
          <a:noFill/>
          <a:ln w="12700" cap="flat" cmpd="sng" algn="ctr">
            <a:solidFill>
              <a:srgbClr val="000000"/>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200" b="0" i="0" u="none" strike="noStrike" kern="0" cap="none" spc="0" normalizeH="0" baseline="0" noProof="0" dirty="0">
                <a:ln>
                  <a:noFill/>
                </a:ln>
                <a:solidFill>
                  <a:srgbClr val="000000"/>
                </a:solidFill>
                <a:effectLst/>
                <a:uLnTx/>
                <a:uFillTx/>
                <a:latin typeface="Times New Roman" pitchFamily="18" charset="0"/>
                <a:ea typeface="+mn-ea"/>
              </a:rPr>
              <a:t>+</a:t>
            </a:r>
          </a:p>
        </p:txBody>
      </p:sp>
      <p:cxnSp>
        <p:nvCxnSpPr>
          <p:cNvPr id="52" name="Gerade Verbindung mit Pfeil 51"/>
          <p:cNvCxnSpPr>
            <a:stCxn id="41" idx="3"/>
            <a:endCxn id="45" idx="1"/>
          </p:cNvCxnSpPr>
          <p:nvPr/>
        </p:nvCxnSpPr>
        <p:spPr bwMode="auto">
          <a:xfrm flipV="1">
            <a:off x="3484308" y="5145753"/>
            <a:ext cx="511628" cy="1428"/>
          </a:xfrm>
          <a:prstGeom prst="straightConnector1">
            <a:avLst/>
          </a:prstGeom>
          <a:solidFill>
            <a:srgbClr val="00CC99"/>
          </a:solidFill>
          <a:ln w="12700" cap="flat" cmpd="sng" algn="ctr">
            <a:solidFill>
              <a:srgbClr val="000000"/>
            </a:solidFill>
            <a:prstDash val="solid"/>
            <a:round/>
            <a:headEnd type="none" w="sm" len="sm"/>
            <a:tailEnd type="triangle"/>
          </a:ln>
          <a:effectLst/>
        </p:spPr>
      </p:cxnSp>
      <p:cxnSp>
        <p:nvCxnSpPr>
          <p:cNvPr id="53" name="Gerade Verbindung mit Pfeil 52"/>
          <p:cNvCxnSpPr>
            <a:stCxn id="45" idx="3"/>
            <a:endCxn id="50" idx="2"/>
          </p:cNvCxnSpPr>
          <p:nvPr/>
        </p:nvCxnSpPr>
        <p:spPr bwMode="auto">
          <a:xfrm>
            <a:off x="4492736" y="5145753"/>
            <a:ext cx="350560" cy="0"/>
          </a:xfrm>
          <a:prstGeom prst="straightConnector1">
            <a:avLst/>
          </a:prstGeom>
          <a:solidFill>
            <a:srgbClr val="00CC99"/>
          </a:solidFill>
          <a:ln w="12700" cap="flat" cmpd="sng" algn="ctr">
            <a:solidFill>
              <a:srgbClr val="000000"/>
            </a:solidFill>
            <a:prstDash val="solid"/>
            <a:round/>
            <a:headEnd type="none" w="sm" len="sm"/>
            <a:tailEnd type="triangle"/>
          </a:ln>
          <a:effectLst/>
        </p:spPr>
      </p:cxnSp>
      <p:cxnSp>
        <p:nvCxnSpPr>
          <p:cNvPr id="54" name="Gerade Verbindung mit Pfeil 53"/>
          <p:cNvCxnSpPr>
            <a:stCxn id="50" idx="6"/>
            <a:endCxn id="48" idx="1"/>
          </p:cNvCxnSpPr>
          <p:nvPr/>
        </p:nvCxnSpPr>
        <p:spPr bwMode="auto">
          <a:xfrm>
            <a:off x="5118871" y="5145753"/>
            <a:ext cx="307381" cy="0"/>
          </a:xfrm>
          <a:prstGeom prst="straightConnector1">
            <a:avLst/>
          </a:prstGeom>
          <a:solidFill>
            <a:srgbClr val="00CC99"/>
          </a:solidFill>
          <a:ln w="12700" cap="flat" cmpd="sng" algn="ctr">
            <a:solidFill>
              <a:srgbClr val="000000"/>
            </a:solidFill>
            <a:prstDash val="solid"/>
            <a:round/>
            <a:headEnd type="none" w="sm" len="sm"/>
            <a:tailEnd type="triangle"/>
          </a:ln>
          <a:effectLst/>
        </p:spPr>
      </p:cxnSp>
      <p:cxnSp>
        <p:nvCxnSpPr>
          <p:cNvPr id="55" name="Gerade Verbindung mit Pfeil 54"/>
          <p:cNvCxnSpPr>
            <a:stCxn id="48" idx="3"/>
            <a:endCxn id="51" idx="2"/>
          </p:cNvCxnSpPr>
          <p:nvPr/>
        </p:nvCxnSpPr>
        <p:spPr bwMode="auto">
          <a:xfrm>
            <a:off x="5924091" y="5145753"/>
            <a:ext cx="396466" cy="0"/>
          </a:xfrm>
          <a:prstGeom prst="straightConnector1">
            <a:avLst/>
          </a:prstGeom>
          <a:solidFill>
            <a:srgbClr val="00CC99"/>
          </a:solidFill>
          <a:ln w="12700" cap="flat" cmpd="sng" algn="ctr">
            <a:solidFill>
              <a:srgbClr val="000000"/>
            </a:solidFill>
            <a:prstDash val="solid"/>
            <a:round/>
            <a:headEnd type="none" w="sm" len="sm"/>
            <a:tailEnd type="triangle"/>
          </a:ln>
          <a:effectLst/>
        </p:spPr>
      </p:cxnSp>
      <p:cxnSp>
        <p:nvCxnSpPr>
          <p:cNvPr id="56" name="Gerade Verbindung mit Pfeil 55"/>
          <p:cNvCxnSpPr>
            <a:stCxn id="43" idx="0"/>
            <a:endCxn id="50" idx="4"/>
          </p:cNvCxnSpPr>
          <p:nvPr/>
        </p:nvCxnSpPr>
        <p:spPr bwMode="auto">
          <a:xfrm flipV="1">
            <a:off x="4980223" y="5289769"/>
            <a:ext cx="861" cy="393231"/>
          </a:xfrm>
          <a:prstGeom prst="straightConnector1">
            <a:avLst/>
          </a:prstGeom>
          <a:solidFill>
            <a:srgbClr val="00CC99"/>
          </a:solidFill>
          <a:ln w="12700" cap="flat" cmpd="sng" algn="ctr">
            <a:solidFill>
              <a:srgbClr val="000000"/>
            </a:solidFill>
            <a:prstDash val="solid"/>
            <a:round/>
            <a:headEnd type="none" w="sm" len="sm"/>
            <a:tailEnd type="triangle"/>
          </a:ln>
          <a:effectLst/>
        </p:spPr>
      </p:cxnSp>
      <p:cxnSp>
        <p:nvCxnSpPr>
          <p:cNvPr id="57" name="Gerade Verbindung mit Pfeil 56"/>
          <p:cNvCxnSpPr>
            <a:stCxn id="42" idx="0"/>
            <a:endCxn id="51" idx="4"/>
          </p:cNvCxnSpPr>
          <p:nvPr/>
        </p:nvCxnSpPr>
        <p:spPr bwMode="auto">
          <a:xfrm flipV="1">
            <a:off x="6458344" y="5289769"/>
            <a:ext cx="1" cy="391458"/>
          </a:xfrm>
          <a:prstGeom prst="straightConnector1">
            <a:avLst/>
          </a:prstGeom>
          <a:solidFill>
            <a:srgbClr val="00CC99"/>
          </a:solidFill>
          <a:ln w="12700" cap="flat" cmpd="sng" algn="ctr">
            <a:solidFill>
              <a:srgbClr val="000000"/>
            </a:solidFill>
            <a:prstDash val="solid"/>
            <a:round/>
            <a:headEnd type="none" w="sm" len="sm"/>
            <a:tailEnd type="triangle"/>
          </a:ln>
          <a:effectLst/>
        </p:spPr>
      </p:cxnSp>
      <p:sp>
        <p:nvSpPr>
          <p:cNvPr id="58" name="직사각형 49"/>
          <p:cNvSpPr/>
          <p:nvPr/>
        </p:nvSpPr>
        <p:spPr bwMode="auto">
          <a:xfrm>
            <a:off x="7046388" y="4812076"/>
            <a:ext cx="1612773" cy="667352"/>
          </a:xfrm>
          <a:prstGeom prst="rect">
            <a:avLst/>
          </a:prstGeom>
          <a:noFill/>
          <a:ln w="12700" cap="flat" cmpd="sng" algn="ctr">
            <a:solidFill>
              <a:srgbClr val="000000"/>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ko-KR" sz="1400" b="0" i="0" u="none" strike="noStrike" kern="0" cap="none" spc="0" normalizeH="0" baseline="0" noProof="0" dirty="0">
                <a:ln>
                  <a:noFill/>
                </a:ln>
                <a:solidFill>
                  <a:srgbClr val="000000"/>
                </a:solidFill>
                <a:effectLst/>
                <a:uLnTx/>
                <a:uFillTx/>
                <a:latin typeface="Times New Roman" pitchFamily="18" charset="0"/>
                <a:ea typeface="+mn-ea"/>
              </a:rPr>
              <a:t>Detector</a:t>
            </a:r>
            <a:endParaRPr kumimoji="0" lang="ko-KR" altLang="en-US" sz="1400" b="0" i="0" u="none" strike="noStrike" kern="0" cap="none" spc="0" normalizeH="0" baseline="0" noProof="0" dirty="0">
              <a:ln>
                <a:noFill/>
              </a:ln>
              <a:solidFill>
                <a:srgbClr val="000000"/>
              </a:solidFill>
              <a:effectLst/>
              <a:uLnTx/>
              <a:uFillTx/>
              <a:latin typeface="Times New Roman" pitchFamily="18" charset="0"/>
              <a:ea typeface="+mn-ea"/>
            </a:endParaRPr>
          </a:p>
        </p:txBody>
      </p:sp>
      <p:cxnSp>
        <p:nvCxnSpPr>
          <p:cNvPr id="59" name="Gerade Verbindung mit Pfeil 58"/>
          <p:cNvCxnSpPr>
            <a:stCxn id="51" idx="6"/>
            <a:endCxn id="58" idx="1"/>
          </p:cNvCxnSpPr>
          <p:nvPr/>
        </p:nvCxnSpPr>
        <p:spPr bwMode="auto">
          <a:xfrm flipV="1">
            <a:off x="6596132" y="5145752"/>
            <a:ext cx="450256" cy="1"/>
          </a:xfrm>
          <a:prstGeom prst="straightConnector1">
            <a:avLst/>
          </a:prstGeom>
          <a:solidFill>
            <a:srgbClr val="00CC99"/>
          </a:solidFill>
          <a:ln w="12700" cap="flat" cmpd="sng" algn="ctr">
            <a:solidFill>
              <a:srgbClr val="000000"/>
            </a:solidFill>
            <a:prstDash val="solid"/>
            <a:round/>
            <a:headEnd type="none" w="sm" len="sm"/>
            <a:tailEnd type="triangle"/>
          </a:ln>
          <a:effectLst/>
        </p:spPr>
      </p:cxnSp>
      <p:sp>
        <p:nvSpPr>
          <p:cNvPr id="63" name="Rechteck 62"/>
          <p:cNvSpPr/>
          <p:nvPr/>
        </p:nvSpPr>
        <p:spPr bwMode="auto">
          <a:xfrm>
            <a:off x="1532219" y="5001737"/>
            <a:ext cx="974230" cy="288032"/>
          </a:xfrm>
          <a:prstGeom prst="rect">
            <a:avLst/>
          </a:prstGeom>
          <a:noFill/>
          <a:ln w="12700" cap="flat" cmpd="sng" algn="ctr">
            <a:solidFill>
              <a:srgbClr val="000000"/>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200" b="0" i="0" u="none" strike="noStrike" kern="0" cap="none" spc="0" normalizeH="0" baseline="0" noProof="0" dirty="0" err="1">
                <a:ln>
                  <a:noFill/>
                </a:ln>
                <a:solidFill>
                  <a:srgbClr val="000000"/>
                </a:solidFill>
                <a:effectLst/>
                <a:uLnTx/>
                <a:uFillTx/>
                <a:latin typeface="Times New Roman" pitchFamily="18" charset="0"/>
                <a:ea typeface="+mn-ea"/>
              </a:rPr>
              <a:t>Preamble</a:t>
            </a:r>
            <a:endParaRPr kumimoji="0" lang="de-DE" sz="1200" b="0" i="0" u="none" strike="noStrike" kern="0" cap="none" spc="0" normalizeH="0" baseline="0" noProof="0" dirty="0">
              <a:ln>
                <a:noFill/>
              </a:ln>
              <a:solidFill>
                <a:srgbClr val="000000"/>
              </a:solidFill>
              <a:effectLst/>
              <a:uLnTx/>
              <a:uFillTx/>
              <a:latin typeface="Times New Roman" pitchFamily="18" charset="0"/>
              <a:ea typeface="+mn-ea"/>
            </a:endParaRPr>
          </a:p>
        </p:txBody>
      </p:sp>
      <p:sp>
        <p:nvSpPr>
          <p:cNvPr id="64" name="Rechteck 63"/>
          <p:cNvSpPr/>
          <p:nvPr/>
        </p:nvSpPr>
        <p:spPr bwMode="auto">
          <a:xfrm>
            <a:off x="557989" y="5001736"/>
            <a:ext cx="974230" cy="288032"/>
          </a:xfrm>
          <a:prstGeom prst="rect">
            <a:avLst/>
          </a:prstGeom>
          <a:noFill/>
          <a:ln w="12700" cap="flat" cmpd="sng" algn="ctr">
            <a:solidFill>
              <a:srgbClr val="000000"/>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200" b="0" i="0" u="none" strike="noStrike" kern="0" cap="none" spc="0" normalizeH="0" baseline="0" noProof="0" dirty="0">
                <a:ln>
                  <a:noFill/>
                </a:ln>
                <a:solidFill>
                  <a:srgbClr val="000000"/>
                </a:solidFill>
                <a:effectLst/>
                <a:uLnTx/>
                <a:uFillTx/>
                <a:latin typeface="Times New Roman" pitchFamily="18" charset="0"/>
                <a:ea typeface="+mn-ea"/>
              </a:rPr>
              <a:t>Zeros</a:t>
            </a:r>
          </a:p>
        </p:txBody>
      </p:sp>
    </p:spTree>
    <p:extLst>
      <p:ext uri="{BB962C8B-B14F-4D97-AF65-F5344CB8AC3E}">
        <p14:creationId xmlns:p14="http://schemas.microsoft.com/office/powerpoint/2010/main" val="9523094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Detection threshold</a:t>
            </a:r>
            <a:endParaRPr lang="de-DE" dirty="0"/>
          </a:p>
        </p:txBody>
      </p:sp>
      <p:sp>
        <p:nvSpPr>
          <p:cNvPr id="3" name="Inhaltsplatzhalter 2"/>
          <p:cNvSpPr>
            <a:spLocks noGrp="1"/>
          </p:cNvSpPr>
          <p:nvPr>
            <p:ph idx="1"/>
          </p:nvPr>
        </p:nvSpPr>
        <p:spPr/>
        <p:txBody>
          <a:bodyPr/>
          <a:lstStyle/>
          <a:p>
            <a:pPr>
              <a:buFont typeface="Arial" panose="020B0604020202020204" pitchFamily="34" charset="0"/>
              <a:buChar char="•"/>
            </a:pPr>
            <a:r>
              <a:rPr lang="en-US" dirty="0"/>
              <a:t>Finding of threshold</a:t>
            </a:r>
          </a:p>
          <a:p>
            <a:pPr lvl="1">
              <a:buFont typeface="Arial" panose="020B0604020202020204" pitchFamily="34" charset="0"/>
              <a:buChar char="•"/>
            </a:pPr>
            <a:r>
              <a:rPr lang="en-US" dirty="0" smtClean="0"/>
              <a:t>Generate frame with 100,000 </a:t>
            </a:r>
            <a:r>
              <a:rPr lang="en-US" dirty="0"/>
              <a:t>noise </a:t>
            </a:r>
            <a:r>
              <a:rPr lang="en-US" dirty="0" smtClean="0"/>
              <a:t>samples</a:t>
            </a:r>
          </a:p>
          <a:p>
            <a:pPr lvl="1">
              <a:buFont typeface="Arial" panose="020B0604020202020204" pitchFamily="34" charset="0"/>
              <a:buChar char="•"/>
            </a:pPr>
            <a:r>
              <a:rPr lang="en-US" dirty="0" smtClean="0"/>
              <a:t>SNR (relative to preamble power): -5 dB</a:t>
            </a:r>
            <a:endParaRPr lang="en-US" dirty="0"/>
          </a:p>
          <a:p>
            <a:pPr lvl="1">
              <a:buFont typeface="Arial" panose="020B0604020202020204" pitchFamily="34" charset="0"/>
              <a:buChar char="•"/>
            </a:pPr>
            <a:r>
              <a:rPr lang="en-US" dirty="0" smtClean="0"/>
              <a:t>Perform cross-correlation </a:t>
            </a:r>
            <a:r>
              <a:rPr lang="en-US" dirty="0"/>
              <a:t>of </a:t>
            </a:r>
            <a:r>
              <a:rPr lang="en-US" dirty="0" smtClean="0"/>
              <a:t>the preamble </a:t>
            </a:r>
            <a:r>
              <a:rPr lang="en-US" dirty="0"/>
              <a:t>at all possible </a:t>
            </a:r>
            <a:r>
              <a:rPr lang="en-US" dirty="0" smtClean="0"/>
              <a:t>shifts</a:t>
            </a:r>
          </a:p>
          <a:p>
            <a:pPr marL="800100" lvl="1" indent="-342900">
              <a:buFont typeface="Wingdings" panose="05000000000000000000" pitchFamily="2" charset="2"/>
              <a:buChar char="à"/>
            </a:pPr>
            <a:r>
              <a:rPr lang="en-US" dirty="0" smtClean="0">
                <a:sym typeface="Wingdings" panose="05000000000000000000" pitchFamily="2" charset="2"/>
              </a:rPr>
              <a:t>100,000 </a:t>
            </a:r>
            <a:r>
              <a:rPr lang="en-US" dirty="0">
                <a:sym typeface="Wingdings" panose="05000000000000000000" pitchFamily="2" charset="2"/>
              </a:rPr>
              <a:t>random correlation </a:t>
            </a:r>
            <a:r>
              <a:rPr lang="en-US" dirty="0" smtClean="0">
                <a:sym typeface="Wingdings" panose="05000000000000000000" pitchFamily="2" charset="2"/>
              </a:rPr>
              <a:t>values</a:t>
            </a:r>
            <a:endParaRPr lang="en-US" dirty="0" smtClean="0"/>
          </a:p>
          <a:p>
            <a:pPr marL="800100" lvl="1" indent="-342900">
              <a:buFont typeface="Arial" panose="020B0604020202020204" pitchFamily="34" charset="0"/>
              <a:buChar char="•"/>
            </a:pPr>
            <a:r>
              <a:rPr lang="en-US" dirty="0" smtClean="0"/>
              <a:t>Random values are sorted (see CDF)</a:t>
            </a:r>
          </a:p>
          <a:p>
            <a:pPr marL="800100" lvl="1" indent="-342900">
              <a:buFont typeface="Arial" panose="020B0604020202020204" pitchFamily="34" charset="0"/>
              <a:buChar char="•"/>
            </a:pPr>
            <a:r>
              <a:rPr lang="en-US" dirty="0" smtClean="0"/>
              <a:t>Detection threshold is selected so that 0.1% of all random values lie above it</a:t>
            </a:r>
          </a:p>
          <a:p>
            <a:pPr marL="457200" lvl="1" indent="0"/>
            <a:r>
              <a:rPr lang="en-US" dirty="0" smtClean="0">
                <a:sym typeface="Wingdings" panose="05000000000000000000" pitchFamily="2" charset="2"/>
              </a:rPr>
              <a:t> 0.1% false positive rate</a:t>
            </a:r>
            <a:endParaRPr lang="en-US" dirty="0"/>
          </a:p>
        </p:txBody>
      </p:sp>
      <p:sp>
        <p:nvSpPr>
          <p:cNvPr id="4" name="Foliennummernplatzhalter 3"/>
          <p:cNvSpPr>
            <a:spLocks noGrp="1"/>
          </p:cNvSpPr>
          <p:nvPr>
            <p:ph type="sldNum" idx="12"/>
          </p:nvPr>
        </p:nvSpPr>
        <p:spPr/>
        <p:txBody>
          <a:bodyPr/>
          <a:lstStyle/>
          <a:p>
            <a:r>
              <a:rPr lang="en-GB"/>
              <a:t>Slide </a:t>
            </a:r>
            <a:fld id="{440F5867-744E-4AA6-B0ED-4C44D2DFBB7B}" type="slidenum">
              <a:rPr lang="en-GB" smtClean="0"/>
              <a:pPr/>
              <a:t>8</a:t>
            </a:fld>
            <a:endParaRPr lang="en-GB" dirty="0"/>
          </a:p>
        </p:txBody>
      </p:sp>
      <p:sp>
        <p:nvSpPr>
          <p:cNvPr id="5" name="Fußzeilenplatzhalter 4"/>
          <p:cNvSpPr>
            <a:spLocks noGrp="1"/>
          </p:cNvSpPr>
          <p:nvPr>
            <p:ph type="ftr" idx="14"/>
          </p:nvPr>
        </p:nvSpPr>
        <p:spPr/>
        <p:txBody>
          <a:bodyPr/>
          <a:lstStyle/>
          <a:p>
            <a:r>
              <a:rPr lang="de-DE" smtClean="0"/>
              <a:t>HHI and ETRI</a:t>
            </a:r>
            <a:endParaRPr lang="en-GB" dirty="0"/>
          </a:p>
        </p:txBody>
      </p:sp>
      <p:sp>
        <p:nvSpPr>
          <p:cNvPr id="6" name="Datumsplatzhalter 5"/>
          <p:cNvSpPr>
            <a:spLocks noGrp="1"/>
          </p:cNvSpPr>
          <p:nvPr>
            <p:ph type="dt" idx="15"/>
          </p:nvPr>
        </p:nvSpPr>
        <p:spPr/>
        <p:txBody>
          <a:bodyPr/>
          <a:lstStyle/>
          <a:p>
            <a:r>
              <a:rPr lang="en-US" altLang="ko-KR" smtClean="0"/>
              <a:t>July 2018</a:t>
            </a:r>
            <a:endParaRPr lang="en-GB" dirty="0"/>
          </a:p>
        </p:txBody>
      </p:sp>
    </p:spTree>
    <p:extLst>
      <p:ext uri="{BB962C8B-B14F-4D97-AF65-F5344CB8AC3E}">
        <p14:creationId xmlns:p14="http://schemas.microsoft.com/office/powerpoint/2010/main" val="979131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Detection</a:t>
            </a:r>
            <a:r>
              <a:rPr lang="de-DE" dirty="0" smtClean="0"/>
              <a:t> </a:t>
            </a:r>
            <a:r>
              <a:rPr lang="de-DE" dirty="0" err="1" smtClean="0"/>
              <a:t>threshold</a:t>
            </a:r>
            <a:r>
              <a:rPr lang="de-DE" dirty="0" smtClean="0"/>
              <a:t/>
            </a:r>
            <a:br>
              <a:rPr lang="de-DE" dirty="0" smtClean="0"/>
            </a:br>
            <a:r>
              <a:rPr lang="de-DE" dirty="0" err="1" smtClean="0"/>
              <a:t>False</a:t>
            </a:r>
            <a:r>
              <a:rPr lang="de-DE" dirty="0" smtClean="0"/>
              <a:t> Alarm Rate: 0.1%</a:t>
            </a:r>
            <a:endParaRPr lang="de-DE" dirty="0"/>
          </a:p>
        </p:txBody>
      </p:sp>
      <p:sp>
        <p:nvSpPr>
          <p:cNvPr id="4" name="Foliennummernplatzhalter 3"/>
          <p:cNvSpPr>
            <a:spLocks noGrp="1"/>
          </p:cNvSpPr>
          <p:nvPr>
            <p:ph type="sldNum" idx="12"/>
          </p:nvPr>
        </p:nvSpPr>
        <p:spPr/>
        <p:txBody>
          <a:bodyPr/>
          <a:lstStyle/>
          <a:p>
            <a:r>
              <a:rPr lang="en-GB" smtClean="0"/>
              <a:t>Slide </a:t>
            </a:r>
            <a:fld id="{440F5867-744E-4AA6-B0ED-4C44D2DFBB7B}" type="slidenum">
              <a:rPr lang="en-GB" smtClean="0"/>
              <a:pPr/>
              <a:t>9</a:t>
            </a:fld>
            <a:endParaRPr lang="en-GB" dirty="0"/>
          </a:p>
        </p:txBody>
      </p:sp>
      <p:sp>
        <p:nvSpPr>
          <p:cNvPr id="5" name="Fußzeilenplatzhalter 4"/>
          <p:cNvSpPr>
            <a:spLocks noGrp="1"/>
          </p:cNvSpPr>
          <p:nvPr>
            <p:ph type="ftr" idx="14"/>
          </p:nvPr>
        </p:nvSpPr>
        <p:spPr/>
        <p:txBody>
          <a:bodyPr/>
          <a:lstStyle/>
          <a:p>
            <a:r>
              <a:rPr lang="de-DE" smtClean="0"/>
              <a:t>HHI and ETRI</a:t>
            </a:r>
            <a:endParaRPr lang="en-GB" dirty="0"/>
          </a:p>
        </p:txBody>
      </p:sp>
      <p:sp>
        <p:nvSpPr>
          <p:cNvPr id="6" name="Datumsplatzhalter 5"/>
          <p:cNvSpPr>
            <a:spLocks noGrp="1"/>
          </p:cNvSpPr>
          <p:nvPr>
            <p:ph type="dt" idx="15"/>
          </p:nvPr>
        </p:nvSpPr>
        <p:spPr/>
        <p:txBody>
          <a:bodyPr/>
          <a:lstStyle/>
          <a:p>
            <a:r>
              <a:rPr lang="en-US" altLang="ko-KR" smtClean="0"/>
              <a:t>July 2018</a:t>
            </a:r>
            <a:endParaRPr lang="en-GB" dirty="0"/>
          </a:p>
        </p:txBody>
      </p:sp>
      <p:pic>
        <p:nvPicPr>
          <p:cNvPr id="7" name="Inhaltsplatzhalt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57456" y="2093806"/>
            <a:ext cx="5827501" cy="3888000"/>
          </a:xfrm>
        </p:spPr>
      </p:pic>
    </p:spTree>
    <p:extLst>
      <p:ext uri="{BB962C8B-B14F-4D97-AF65-F5344CB8AC3E}">
        <p14:creationId xmlns:p14="http://schemas.microsoft.com/office/powerpoint/2010/main" val="1836108770"/>
      </p:ext>
    </p:extLst>
  </p:cSld>
  <p:clrMapOvr>
    <a:masterClrMapping/>
  </p:clrMapOvr>
</p:sld>
</file>

<file path=ppt/theme/theme1.xml><?xml version="1.0" encoding="utf-8"?>
<a:theme xmlns:a="http://schemas.openxmlformats.org/drawingml/2006/main" name="Offic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6F2D85B4-B705-4018-9CF0-E6E4BD03567D}" vid="{6A25E773-D890-44CD-BA7F-9C3E9F9CAE58}"/>
    </a:ext>
  </a:extLst>
</a:theme>
</file>

<file path=ppt/theme/theme2.xml><?xml version="1.0" encoding="utf-8"?>
<a:theme xmlns:a="http://schemas.openxmlformats.org/drawingml/2006/main" name="high_speed_proposals">
  <a:themeElements>
    <a:clrScheme name="Office 主题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主题">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Office 主题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主题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Office 主题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主题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主题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主题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Office 主题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802-11-Submission</Template>
  <TotalTime>0</TotalTime>
  <Words>2436</Words>
  <Application>Microsoft Office PowerPoint</Application>
  <PresentationFormat>Bildschirmpräsentation (4:3)</PresentationFormat>
  <Paragraphs>561</Paragraphs>
  <Slides>57</Slides>
  <Notes>20</Notes>
  <HiddenSlides>0</HiddenSlides>
  <MMClips>0</MMClips>
  <ScaleCrop>false</ScaleCrop>
  <HeadingPairs>
    <vt:vector size="8" baseType="variant">
      <vt:variant>
        <vt:lpstr>Verwendete Schriftarten</vt:lpstr>
      </vt:variant>
      <vt:variant>
        <vt:i4>9</vt:i4>
      </vt:variant>
      <vt:variant>
        <vt:lpstr>Design</vt:lpstr>
      </vt:variant>
      <vt:variant>
        <vt:i4>2</vt:i4>
      </vt:variant>
      <vt:variant>
        <vt:lpstr>Eingebettete OLE-Server</vt:lpstr>
      </vt:variant>
      <vt:variant>
        <vt:i4>1</vt:i4>
      </vt:variant>
      <vt:variant>
        <vt:lpstr>Folientitel</vt:lpstr>
      </vt:variant>
      <vt:variant>
        <vt:i4>57</vt:i4>
      </vt:variant>
    </vt:vector>
  </HeadingPairs>
  <TitlesOfParts>
    <vt:vector size="69" baseType="lpstr">
      <vt:lpstr>맑은 고딕</vt:lpstr>
      <vt:lpstr>MS Gothic</vt:lpstr>
      <vt:lpstr>ＭＳ Ｐゴシック</vt:lpstr>
      <vt:lpstr>宋体</vt:lpstr>
      <vt:lpstr>Arial</vt:lpstr>
      <vt:lpstr>Arial Unicode MS</vt:lpstr>
      <vt:lpstr>굴림</vt:lpstr>
      <vt:lpstr>Times New Roman</vt:lpstr>
      <vt:lpstr>Wingdings</vt:lpstr>
      <vt:lpstr>Office</vt:lpstr>
      <vt:lpstr>high_speed_proposals</vt:lpstr>
      <vt:lpstr>Document</vt:lpstr>
      <vt:lpstr>PowerPoint-Präsentation</vt:lpstr>
      <vt:lpstr>IEEE P802.15.13  Evaluation of short PM PHY synchronization preamble</vt:lpstr>
      <vt:lpstr>Background</vt:lpstr>
      <vt:lpstr>HHI‘s evaluation</vt:lpstr>
      <vt:lpstr>Preamble structure</vt:lpstr>
      <vt:lpstr>Simplified frame structure</vt:lpstr>
      <vt:lpstr>Channel simulation</vt:lpstr>
      <vt:lpstr>Detection threshold</vt:lpstr>
      <vt:lpstr>Detection threshold False Alarm Rate: 0.1%</vt:lpstr>
      <vt:lpstr>Evaluation</vt:lpstr>
      <vt:lpstr>CIR Scenario 3, D3</vt:lpstr>
      <vt:lpstr>CIR Scenario 4, D7</vt:lpstr>
      <vt:lpstr>AWGN: Detection ratio for different preamble lengths</vt:lpstr>
      <vt:lpstr>S3/D3: Detection ratio for different preamble lengths @3.125 MHz</vt:lpstr>
      <vt:lpstr>S3/D3: Detection ratio for different preamble lengths @6.25 MHz</vt:lpstr>
      <vt:lpstr>S3/D3: Detection ratio for different preamble lengths @12.5 MHz</vt:lpstr>
      <vt:lpstr>S3/D3: Detection ratio for different preamble lengths @25 MHz</vt:lpstr>
      <vt:lpstr>S3/D3: Detection ratio for different preamble lengths @50 MHz</vt:lpstr>
      <vt:lpstr>S3/D3: Detection ratio for different preamble lengths @100 MHz</vt:lpstr>
      <vt:lpstr>S3/D3: Detection ratio for different preamble lengths @200 MHz</vt:lpstr>
      <vt:lpstr>S4/D7: Detection ratio for different preamble lengths @3.125 MHz</vt:lpstr>
      <vt:lpstr>S4/D7: Detection ratio for different preamble lengths @6.25 MHz</vt:lpstr>
      <vt:lpstr>S4/D7: Detection ratio for different preamble lengths @12.5 MHz</vt:lpstr>
      <vt:lpstr>S4/D7: Detection ratio for different preamble lengths @25 MHz</vt:lpstr>
      <vt:lpstr>S4/D7: Detection ratio for different preamble lengths @50 MHz</vt:lpstr>
      <vt:lpstr>S4/D7: Detection ratio for different preamble lengths @100 MHz</vt:lpstr>
      <vt:lpstr>S4/D7: Detection ratio for different preamble lengths @200 MHz</vt:lpstr>
      <vt:lpstr>Impact on parametrization</vt:lpstr>
      <vt:lpstr>PAM-2 modulation (AWGN)</vt:lpstr>
      <vt:lpstr>PAM-2 with HCM(1,4) (AWGN)</vt:lpstr>
      <vt:lpstr>PAM-2 with HCM(1,8) (AWGN)</vt:lpstr>
      <vt:lpstr>PAM-2 with HCM(1,16) (AWGN)</vt:lpstr>
      <vt:lpstr>ETRI‘s evaluation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Conclusions (from both evaluations)</vt:lpstr>
    </vt:vector>
  </TitlesOfParts>
  <Company>Fraunhofer-Institut für Nachrichtentechnik, HHI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Hinrichs, Malte</dc:creator>
  <cp:lastModifiedBy>Hinrichs, Malte</cp:lastModifiedBy>
  <cp:revision>116</cp:revision>
  <cp:lastPrinted>1601-01-01T00:00:00Z</cp:lastPrinted>
  <dcterms:created xsi:type="dcterms:W3CDTF">2018-04-17T14:15:50Z</dcterms:created>
  <dcterms:modified xsi:type="dcterms:W3CDTF">2018-07-06T12:39:08Z</dcterms:modified>
</cp:coreProperties>
</file>