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9" r:id="rId2"/>
    <p:sldId id="258" r:id="rId3"/>
    <p:sldId id="256" r:id="rId4"/>
    <p:sldId id="260" r:id="rId5"/>
    <p:sldId id="261" r:id="rId6"/>
    <p:sldId id="262" r:id="rId7"/>
    <p:sldId id="263"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7" d="100"/>
          <a:sy n="107" d="100"/>
        </p:scale>
        <p:origin x="-1116" y="-1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smtClean="0"/>
            </a:lvl1pPr>
          </a:lstStyle>
          <a:p>
            <a:pPr>
              <a:defRPr/>
            </a:pPr>
            <a:r>
              <a:rPr lang="en-US" alt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ltLang="en-US"/>
              <a:t>Page </a:t>
            </a:r>
            <a:fld id="{212207C7-B572-4C87-8F0C-45748E64ED7C}" type="slidenum">
              <a:rPr lang="en-US" altLang="en-US"/>
              <a:pPr>
                <a:defRPr/>
              </a:pPr>
              <a:t>‹#›</a:t>
            </a:fld>
            <a:endParaRPr lang="en-US" altLang="en-US"/>
          </a:p>
        </p:txBody>
      </p:sp>
      <p:sp>
        <p:nvSpPr>
          <p:cNvPr id="717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pPr>
              <a:defRPr/>
            </a:pPr>
            <a:r>
              <a:rPr lang="en-US" altLang="en-US" sz="1200" smtClean="0"/>
              <a:t>Submission</a:t>
            </a:r>
          </a:p>
        </p:txBody>
      </p:sp>
      <p:sp>
        <p:nvSpPr>
          <p:cNvPr id="717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214626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smtClean="0"/>
            </a:lvl1pPr>
          </a:lstStyle>
          <a:p>
            <a:pPr>
              <a:defRPr/>
            </a:pPr>
            <a:r>
              <a:rPr lang="en-US" alt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smtClean="0"/>
            </a:lvl1pPr>
          </a:lstStyle>
          <a:p>
            <a:pPr>
              <a:defRPr/>
            </a:pPr>
            <a:r>
              <a:rPr lang="en-US" altLang="en-US"/>
              <a:t>&lt;month year&gt;</a:t>
            </a:r>
          </a:p>
        </p:txBody>
      </p:sp>
      <p:sp>
        <p:nvSpPr>
          <p:cNvPr id="512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smtClean="0"/>
            </a:lvl5pPr>
          </a:lstStyle>
          <a:p>
            <a:pPr lvl="4">
              <a:defRPr/>
            </a:pPr>
            <a:r>
              <a:rPr lang="en-US" alt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ltLang="en-US"/>
              <a:t>Page </a:t>
            </a:r>
            <a:fld id="{F33911AA-BB3A-4905-BF9C-437B009EA13E}" type="slidenum">
              <a:rPr lang="en-US" altLang="en-US"/>
              <a:pPr>
                <a:defRPr/>
              </a:pPr>
              <a:t>‹#›</a:t>
            </a:fld>
            <a:endParaRPr lang="en-US" altLang="en-US"/>
          </a:p>
        </p:txBody>
      </p:sp>
      <p:sp>
        <p:nvSpPr>
          <p:cNvPr id="5128"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5129"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30"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394651832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doc.: IEEE 802.15-&lt;doc#&gt;</a:t>
            </a:r>
          </a:p>
        </p:txBody>
      </p:sp>
      <p:sp>
        <p:nvSpPr>
          <p:cNvPr id="614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&lt;month year&gt;</a:t>
            </a:r>
          </a:p>
        </p:txBody>
      </p:sp>
      <p:sp>
        <p:nvSpPr>
          <p:cNvPr id="614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a:t>&lt;author&gt;, &lt;company&gt;</a:t>
            </a:r>
          </a:p>
        </p:txBody>
      </p:sp>
      <p:sp>
        <p:nvSpPr>
          <p:cNvPr id="614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62133324-159A-44C0-B23A-DD8913CB27DD}" type="slidenum">
              <a:rPr lang="en-US" altLang="en-US"/>
              <a:pPr/>
              <a:t>3</a:t>
            </a:fld>
            <a:endParaRPr lang="en-US" altLang="en-US"/>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doc.: IEEE 802.15-&lt;doc#&gt;</a:t>
            </a:r>
          </a:p>
        </p:txBody>
      </p:sp>
      <p:sp>
        <p:nvSpPr>
          <p:cNvPr id="614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&lt;month year&gt;</a:t>
            </a:r>
          </a:p>
        </p:txBody>
      </p:sp>
      <p:sp>
        <p:nvSpPr>
          <p:cNvPr id="614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a:t>&lt;author&gt;, &lt;company&gt;</a:t>
            </a:r>
          </a:p>
        </p:txBody>
      </p:sp>
      <p:sp>
        <p:nvSpPr>
          <p:cNvPr id="614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62133324-159A-44C0-B23A-DD8913CB27DD}" type="slidenum">
              <a:rPr lang="en-US" altLang="en-US"/>
              <a:pPr/>
              <a:t>4</a:t>
            </a:fld>
            <a:endParaRPr lang="en-US" altLang="en-US"/>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doc.: IEEE 802.15-&lt;doc#&gt;</a:t>
            </a:r>
          </a:p>
        </p:txBody>
      </p:sp>
      <p:sp>
        <p:nvSpPr>
          <p:cNvPr id="614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&lt;month year&gt;</a:t>
            </a:r>
          </a:p>
        </p:txBody>
      </p:sp>
      <p:sp>
        <p:nvSpPr>
          <p:cNvPr id="614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a:t>&lt;author&gt;, &lt;company&gt;</a:t>
            </a:r>
          </a:p>
        </p:txBody>
      </p:sp>
      <p:sp>
        <p:nvSpPr>
          <p:cNvPr id="614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62133324-159A-44C0-B23A-DD8913CB27DD}" type="slidenum">
              <a:rPr lang="en-US" altLang="en-US"/>
              <a:pPr/>
              <a:t>5</a:t>
            </a:fld>
            <a:endParaRPr lang="en-US" altLang="en-US"/>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doc.: IEEE 802.15-&lt;doc#&gt;</a:t>
            </a:r>
          </a:p>
        </p:txBody>
      </p:sp>
      <p:sp>
        <p:nvSpPr>
          <p:cNvPr id="614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&lt;month year&gt;</a:t>
            </a:r>
          </a:p>
        </p:txBody>
      </p:sp>
      <p:sp>
        <p:nvSpPr>
          <p:cNvPr id="614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a:t>&lt;author&gt;, &lt;company&gt;</a:t>
            </a:r>
          </a:p>
        </p:txBody>
      </p:sp>
      <p:sp>
        <p:nvSpPr>
          <p:cNvPr id="614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62133324-159A-44C0-B23A-DD8913CB27DD}" type="slidenum">
              <a:rPr lang="en-US" altLang="en-US"/>
              <a:pPr/>
              <a:t>6</a:t>
            </a:fld>
            <a:endParaRPr lang="en-US" altLang="en-US"/>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doc.: IEEE 802.15-&lt;doc#&gt;</a:t>
            </a:r>
          </a:p>
        </p:txBody>
      </p:sp>
      <p:sp>
        <p:nvSpPr>
          <p:cNvPr id="6147" name="Rectangle 3"/>
          <p:cNvSpPr>
            <a:spLocks noGrp="1" noChangeArrowheads="1"/>
          </p:cNvSpPr>
          <p:nvPr>
            <p:ph type="dt" sz="quarter" idx="1"/>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sz="1400"/>
              <a:t>&lt;month year&gt;</a:t>
            </a:r>
          </a:p>
        </p:txBody>
      </p:sp>
      <p:sp>
        <p:nvSpPr>
          <p:cNvPr id="6148" name="Rectangle 6"/>
          <p:cNvSpPr>
            <a:spLocks noGrp="1" noChangeArrowheads="1"/>
          </p:cNvSpPr>
          <p:nvPr>
            <p:ph type="ftr" sz="quarter" idx="4"/>
          </p:nvPr>
        </p:nvSpPr>
        <p:spPr>
          <a:noFill/>
        </p:spPr>
        <p:txBody>
          <a:bodyPr/>
          <a:lstStyle>
            <a:lvl1pPr marL="342900" indent="-342900"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457200" defTabSz="93345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altLang="en-US"/>
              <a:t>&lt;author&gt;, &lt;company&gt;</a:t>
            </a:r>
          </a:p>
        </p:txBody>
      </p:sp>
      <p:sp>
        <p:nvSpPr>
          <p:cNvPr id="6149" name="Rectangle 7"/>
          <p:cNvSpPr>
            <a:spLocks noGrp="1" noChangeArrowheads="1"/>
          </p:cNvSpPr>
          <p:nvPr>
            <p:ph type="sldNum" sz="quarter" idx="5"/>
          </p:nvPr>
        </p:nvSpPr>
        <p:spPr>
          <a:noFill/>
        </p:spPr>
        <p:txBody>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altLang="en-US"/>
              <a:t>Page </a:t>
            </a:r>
            <a:fld id="{62133324-159A-44C0-B23A-DD8913CB27DD}" type="slidenum">
              <a:rPr lang="en-US" altLang="en-US"/>
              <a:pPr/>
              <a:t>7</a:t>
            </a:fld>
            <a:endParaRPr lang="en-US" altLang="en-US"/>
          </a:p>
        </p:txBody>
      </p:sp>
      <p:sp>
        <p:nvSpPr>
          <p:cNvPr id="6150" name="Rectangle 2"/>
          <p:cNvSpPr>
            <a:spLocks noGrp="1" noRot="1" noChangeAspect="1" noChangeArrowheads="1" noTextEdit="1"/>
          </p:cNvSpPr>
          <p:nvPr>
            <p:ph type="sldImg"/>
          </p:nvPr>
        </p:nvSpPr>
        <p:spPr>
          <a:xfrm>
            <a:off x="1154113" y="701675"/>
            <a:ext cx="4625975" cy="3468688"/>
          </a:xfrm>
          <a:ln/>
        </p:spPr>
      </p:sp>
      <p:sp>
        <p:nvSpPr>
          <p:cNvPr id="61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マスター タイトルの書式設定</a:t>
            </a:r>
            <a:endParaRPr 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27F0C7F-06BF-4556-80E9-961285C4EE8B}" type="slidenum">
              <a:rPr lang="en-US" altLang="en-US"/>
              <a:pPr>
                <a:defRPr/>
              </a:pPr>
              <a:t>‹#›</a:t>
            </a:fld>
            <a:endParaRPr lang="en-US" altLang="en-US"/>
          </a:p>
        </p:txBody>
      </p:sp>
    </p:spTree>
    <p:extLst>
      <p:ext uri="{BB962C8B-B14F-4D97-AF65-F5344CB8AC3E}">
        <p14:creationId xmlns:p14="http://schemas.microsoft.com/office/powerpoint/2010/main" val="9382329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A38F6149-F6F1-4A14-B4BB-64C7082143E9}" type="slidenum">
              <a:rPr lang="en-US" altLang="en-US"/>
              <a:pPr>
                <a:defRPr/>
              </a:pPr>
              <a:t>‹#›</a:t>
            </a:fld>
            <a:endParaRPr lang="en-US" altLang="en-US"/>
          </a:p>
        </p:txBody>
      </p:sp>
    </p:spTree>
    <p:extLst>
      <p:ext uri="{BB962C8B-B14F-4D97-AF65-F5344CB8AC3E}">
        <p14:creationId xmlns:p14="http://schemas.microsoft.com/office/powerpoint/2010/main" val="2357394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15100" y="685800"/>
            <a:ext cx="1943100" cy="5410200"/>
          </a:xfrm>
        </p:spPr>
        <p:txBody>
          <a:bodyPr vert="eaVert"/>
          <a:lstStyle/>
          <a:p>
            <a:r>
              <a:rPr lang="ja-JP" altLang="en-US" smtClean="0"/>
              <a:t>マスター タイトルの書式設定</a:t>
            </a:r>
            <a:endParaRPr lang="en-US"/>
          </a:p>
        </p:txBody>
      </p:sp>
      <p:sp>
        <p:nvSpPr>
          <p:cNvPr id="3" name="縦書きテキスト プレースホルダー 2"/>
          <p:cNvSpPr>
            <a:spLocks noGrp="1"/>
          </p:cNvSpPr>
          <p:nvPr>
            <p:ph type="body" orient="vert" idx="1"/>
          </p:nvPr>
        </p:nvSpPr>
        <p:spPr>
          <a:xfrm>
            <a:off x="685800" y="685800"/>
            <a:ext cx="5676900" cy="5410200"/>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5ABD60-510C-4098-A579-E1DD911E11D0}" type="slidenum">
              <a:rPr lang="en-US" altLang="en-US"/>
              <a:pPr>
                <a:defRPr/>
              </a:pPr>
              <a:t>‹#›</a:t>
            </a:fld>
            <a:endParaRPr lang="en-US" altLang="en-US"/>
          </a:p>
        </p:txBody>
      </p:sp>
    </p:spTree>
    <p:extLst>
      <p:ext uri="{BB962C8B-B14F-4D97-AF65-F5344CB8AC3E}">
        <p14:creationId xmlns:p14="http://schemas.microsoft.com/office/powerpoint/2010/main" val="14147677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コンテンツ プレースホルダー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9668F83-D261-40F4-9E23-3FBB288658AE}" type="slidenum">
              <a:rPr lang="en-US" altLang="en-US"/>
              <a:pPr>
                <a:defRPr/>
              </a:pPr>
              <a:t>‹#›</a:t>
            </a:fld>
            <a:endParaRPr lang="en-US" altLang="en-US"/>
          </a:p>
        </p:txBody>
      </p:sp>
    </p:spTree>
    <p:extLst>
      <p:ext uri="{BB962C8B-B14F-4D97-AF65-F5344CB8AC3E}">
        <p14:creationId xmlns:p14="http://schemas.microsoft.com/office/powerpoint/2010/main" val="3584348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DBDE3739-78AA-4098-83B6-9033BD255F7D}" type="slidenum">
              <a:rPr lang="en-US" altLang="en-US"/>
              <a:pPr>
                <a:defRPr/>
              </a:pPr>
              <a:t>‹#›</a:t>
            </a:fld>
            <a:endParaRPr lang="en-US" altLang="en-US"/>
          </a:p>
        </p:txBody>
      </p:sp>
    </p:spTree>
    <p:extLst>
      <p:ext uri="{BB962C8B-B14F-4D97-AF65-F5344CB8AC3E}">
        <p14:creationId xmlns:p14="http://schemas.microsoft.com/office/powerpoint/2010/main" val="26089888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65A3339A-3F6D-4075-BA9E-8A72CBBD35F8}" type="slidenum">
              <a:rPr lang="en-US" altLang="en-US"/>
              <a:pPr>
                <a:defRPr/>
              </a:pPr>
              <a:t>‹#›</a:t>
            </a:fld>
            <a:endParaRPr lang="en-US" altLang="en-US"/>
          </a:p>
        </p:txBody>
      </p:sp>
    </p:spTree>
    <p:extLst>
      <p:ext uri="{BB962C8B-B14F-4D97-AF65-F5344CB8AC3E}">
        <p14:creationId xmlns:p14="http://schemas.microsoft.com/office/powerpoint/2010/main" val="36074066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B590D39F-9ED8-4BE5-89EE-37A0DA6EAA83}" type="slidenum">
              <a:rPr lang="en-US" altLang="en-US"/>
              <a:pPr>
                <a:defRPr/>
              </a:pPr>
              <a:t>‹#›</a:t>
            </a:fld>
            <a:endParaRPr lang="en-US" altLang="en-US"/>
          </a:p>
        </p:txBody>
      </p:sp>
    </p:spTree>
    <p:extLst>
      <p:ext uri="{BB962C8B-B14F-4D97-AF65-F5344CB8AC3E}">
        <p14:creationId xmlns:p14="http://schemas.microsoft.com/office/powerpoint/2010/main" val="40231918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マスター タイトルの書式設定</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E471FB57-6409-48DA-BC0F-2E9783C2C7FB}" type="slidenum">
              <a:rPr lang="en-US" altLang="en-US"/>
              <a:pPr>
                <a:defRPr/>
              </a:pPr>
              <a:t>‹#›</a:t>
            </a:fld>
            <a:endParaRPr lang="en-US" altLang="en-US"/>
          </a:p>
        </p:txBody>
      </p:sp>
    </p:spTree>
    <p:extLst>
      <p:ext uri="{BB962C8B-B14F-4D97-AF65-F5344CB8AC3E}">
        <p14:creationId xmlns:p14="http://schemas.microsoft.com/office/powerpoint/2010/main" val="1310091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5C842DB6-E0BF-4B44-B526-6091B6A77477}" type="slidenum">
              <a:rPr lang="en-US" altLang="en-US"/>
              <a:pPr>
                <a:defRPr/>
              </a:pPr>
              <a:t>‹#›</a:t>
            </a:fld>
            <a:endParaRPr lang="en-US" altLang="en-US"/>
          </a:p>
        </p:txBody>
      </p:sp>
    </p:spTree>
    <p:extLst>
      <p:ext uri="{BB962C8B-B14F-4D97-AF65-F5344CB8AC3E}">
        <p14:creationId xmlns:p14="http://schemas.microsoft.com/office/powerpoint/2010/main" val="1260816182"/>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マスター タイトルの書式設定</a:t>
            </a:r>
            <a:endParaRPr 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8DCF951B-3C8C-4D78-8463-549499F61632}" type="slidenum">
              <a:rPr lang="en-US" altLang="en-US"/>
              <a:pPr>
                <a:defRPr/>
              </a:pPr>
              <a:t>‹#›</a:t>
            </a:fld>
            <a:endParaRPr lang="en-US" altLang="en-US"/>
          </a:p>
        </p:txBody>
      </p:sp>
    </p:spTree>
    <p:extLst>
      <p:ext uri="{BB962C8B-B14F-4D97-AF65-F5344CB8AC3E}">
        <p14:creationId xmlns:p14="http://schemas.microsoft.com/office/powerpoint/2010/main" val="56255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マスター タイトルの書式設定</a:t>
            </a:r>
            <a:endParaRPr 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endParaRPr lang="en-US" noProof="0" smtClean="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マスター テキストの書式設定</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en-US" smtClean="0"/>
              <a:t>July 2018</a:t>
            </a:r>
            <a:endParaRPr lang="en-US" alt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altLang="en-US" smtClean="0"/>
              <a:t>Seiji Kobayashi, Sony Semiconductor Solutions</a:t>
            </a:r>
            <a:endParaRPr lang="en-US" alt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DF28AFCE-AF6E-4D08-AF60-7C79305509BB}" type="slidenum">
              <a:rPr lang="en-US" altLang="en-US"/>
              <a:pPr>
                <a:defRPr/>
              </a:pPr>
              <a:t>‹#›</a:t>
            </a:fld>
            <a:endParaRPr lang="en-US" altLang="en-US"/>
          </a:p>
        </p:txBody>
      </p:sp>
    </p:spTree>
    <p:extLst>
      <p:ext uri="{BB962C8B-B14F-4D97-AF65-F5344CB8AC3E}">
        <p14:creationId xmlns:p14="http://schemas.microsoft.com/office/powerpoint/2010/main" val="79920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smtClean="0"/>
              <a:t>マスター タイトルの書式設定</a:t>
            </a:r>
            <a:endParaRPr lang="en-US" altLang="en-US"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ltLang="en-US" smtClean="0"/>
          </a:p>
        </p:txBody>
      </p:sp>
      <p:sp>
        <p:nvSpPr>
          <p:cNvPr id="1028" name="Rectangle 4"/>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altLang="en-US" smtClean="0"/>
              <a:t>July 2018</a:t>
            </a:r>
            <a:endParaRPr lang="en-US" alt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smtClean="0"/>
            </a:lvl1pPr>
          </a:lstStyle>
          <a:p>
            <a:pPr>
              <a:defRPr/>
            </a:pPr>
            <a:r>
              <a:rPr lang="en-US" altLang="en-US" smtClean="0"/>
              <a:t>Seiji Kobayashi, Sony Semiconductor Solutions</a:t>
            </a:r>
            <a:endParaRPr lang="en-US" alt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smtClean="0"/>
            </a:lvl1pPr>
          </a:lstStyle>
          <a:p>
            <a:pPr>
              <a:defRPr/>
            </a:pPr>
            <a:r>
              <a:rPr lang="en-US" altLang="en-US"/>
              <a:t>Slide </a:t>
            </a:r>
            <a:fld id="{C7A808B3-D66F-4DCD-B9B6-9C33E354682F}" type="slidenum">
              <a:rPr lang="en-US" altLang="en-US"/>
              <a:pPr>
                <a:defRPr/>
              </a:pPr>
              <a:t>‹#›</a:t>
            </a:fld>
            <a:endParaRPr lang="en-US" altLang="en-US"/>
          </a:p>
        </p:txBody>
      </p:sp>
      <p:sp>
        <p:nvSpPr>
          <p:cNvPr id="1031" name="Rectangle 7"/>
          <p:cNvSpPr>
            <a:spLocks noChangeArrowheads="1"/>
          </p:cNvSpPr>
          <p:nvPr/>
        </p:nvSpPr>
        <p:spPr bwMode="auto">
          <a:xfrm>
            <a:off x="3491880" y="394156"/>
            <a:ext cx="496632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r>
              <a:rPr lang="en-US" altLang="en-US" sz="1400" b="1"/>
              <a:t>doc.: IEEE </a:t>
            </a:r>
            <a:r>
              <a:rPr lang="en-US" altLang="en-US" sz="1400" b="1" smtClean="0"/>
              <a:t>802.15-18-0287-01-004w</a:t>
            </a:r>
            <a:endParaRPr lang="en-US" altLang="en-US" sz="1400" b="1"/>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1" fontAlgn="base" hangingPunct="1">
        <a:spcBef>
          <a:spcPct val="0"/>
        </a:spcBef>
        <a:spcAft>
          <a:spcPct val="0"/>
        </a:spcAft>
        <a:defRPr sz="36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085850" indent="-228600" algn="l" rtl="0" eaLnBrk="1" fontAlgn="base" hangingPunct="1">
        <a:spcBef>
          <a:spcPct val="20000"/>
        </a:spcBef>
        <a:spcAft>
          <a:spcPct val="0"/>
        </a:spcAft>
        <a:buChar char="•"/>
        <a:defRPr sz="2400">
          <a:solidFill>
            <a:schemeClr val="tx1"/>
          </a:solidFill>
          <a:latin typeface="+mn-lt"/>
        </a:defRPr>
      </a:lvl3pPr>
      <a:lvl4pPr marL="1428750" indent="-228600" algn="l" rtl="0" eaLnBrk="1" fontAlgn="base" hangingPunct="1">
        <a:spcBef>
          <a:spcPct val="20000"/>
        </a:spcBef>
        <a:spcAft>
          <a:spcPct val="0"/>
        </a:spcAft>
        <a:buChar char="–"/>
        <a:defRPr sz="2000">
          <a:solidFill>
            <a:schemeClr val="tx1"/>
          </a:solidFill>
          <a:latin typeface="+mn-lt"/>
        </a:defRPr>
      </a:lvl4pPr>
      <a:lvl5pPr marL="1771650" indent="-228600" algn="l" rtl="0" eaLnBrk="1" fontAlgn="base" hangingPunct="1">
        <a:spcBef>
          <a:spcPct val="20000"/>
        </a:spcBef>
        <a:spcAft>
          <a:spcPct val="0"/>
        </a:spcAft>
        <a:buChar char="•"/>
        <a:defRPr sz="2000">
          <a:solidFill>
            <a:schemeClr val="tx1"/>
          </a:solidFill>
          <a:latin typeface="+mn-lt"/>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日付プレースホルダー 1"/>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July 2018</a:t>
            </a:r>
            <a:endParaRPr lang="en-US" altLang="en-US" sz="1400"/>
          </a:p>
        </p:txBody>
      </p:sp>
      <p:sp>
        <p:nvSpPr>
          <p:cNvPr id="2051" name="フッター プレースホルダー 2"/>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2052" name="スライド番号プレースホルダー 3"/>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795A8D93-B28F-40AE-A263-88C1D0D5796D}" type="slidenum">
              <a:rPr lang="en-US" altLang="en-US"/>
              <a:pPr/>
              <a:t>1</a:t>
            </a:fld>
            <a:endParaRPr lang="en-US" altLang="en-US"/>
          </a:p>
        </p:txBody>
      </p:sp>
      <p:sp>
        <p:nvSpPr>
          <p:cNvPr id="27651" name="Rectangle 3"/>
          <p:cNvSpPr>
            <a:spLocks noChangeArrowheads="1"/>
          </p:cNvSpPr>
          <p:nvPr/>
        </p:nvSpPr>
        <p:spPr bwMode="auto">
          <a:xfrm>
            <a:off x="152400" y="609600"/>
            <a:ext cx="8991600" cy="47346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defRPr/>
            </a:pPr>
            <a:r>
              <a:rPr lang="en-US" altLang="en-US" sz="1800" b="1" u="sng">
                <a:solidFill>
                  <a:schemeClr val="tx2"/>
                </a:solidFill>
                <a:effectLst>
                  <a:outerShdw blurRad="38100" dist="38100" dir="2700000" algn="tl">
                    <a:srgbClr val="C0C0C0"/>
                  </a:outerShdw>
                </a:effectLst>
              </a:rPr>
              <a:t>Project: IEEE P802.15 Working Group for Wireless Personal Area Networks (WPANs)</a:t>
            </a:r>
            <a:endParaRPr lang="en-US" altLang="en-US" sz="1600" b="1">
              <a:solidFill>
                <a:schemeClr val="tx2"/>
              </a:solidFill>
            </a:endParaRPr>
          </a:p>
          <a:p>
            <a:pPr>
              <a:defRPr/>
            </a:pPr>
            <a:endParaRPr lang="en-US" altLang="en-US" sz="1600">
              <a:solidFill>
                <a:schemeClr val="tx2"/>
              </a:solidFill>
            </a:endParaRPr>
          </a:p>
          <a:p>
            <a:pPr>
              <a:defRPr/>
            </a:pPr>
            <a:r>
              <a:rPr lang="en-US" altLang="en-US" sz="1600" b="1">
                <a:solidFill>
                  <a:schemeClr val="tx2"/>
                </a:solidFill>
              </a:rPr>
              <a:t>Submission Title: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Proposal </a:t>
            </a:r>
            <a:r>
              <a:rPr lang="en-US" altLang="en-US" sz="1600">
                <a:solidFill>
                  <a:srgbClr val="FF0000"/>
                </a:solidFill>
              </a:rPr>
              <a:t>of LDPC (Low Density Parity Code) for </a:t>
            </a:r>
            <a:r>
              <a:rPr lang="en-US" altLang="en-US" sz="1600" smtClean="0">
                <a:solidFill>
                  <a:srgbClr val="FF0000"/>
                </a:solidFill>
              </a:rPr>
              <a:t>LPWA</a:t>
            </a:r>
            <a:r>
              <a:rPr lang="en-US" altLang="en-US" sz="1600" smtClean="0">
                <a:solidFill>
                  <a:schemeClr val="tx2"/>
                </a:solidFill>
              </a:rPr>
              <a:t>]	</a:t>
            </a:r>
            <a:endParaRPr lang="en-US" altLang="en-US" sz="1600">
              <a:solidFill>
                <a:schemeClr val="tx2"/>
              </a:solidFill>
            </a:endParaRPr>
          </a:p>
          <a:p>
            <a:pPr>
              <a:defRPr/>
            </a:pPr>
            <a:r>
              <a:rPr lang="en-US" altLang="en-US" sz="1600" b="1">
                <a:solidFill>
                  <a:schemeClr val="tx2"/>
                </a:solidFill>
              </a:rPr>
              <a:t>Date Submitted: </a:t>
            </a:r>
            <a:r>
              <a:rPr lang="en-US" altLang="en-US" sz="1600" smtClean="0">
                <a:solidFill>
                  <a:schemeClr val="tx2"/>
                </a:solidFill>
              </a:rPr>
              <a:t>[</a:t>
            </a:r>
            <a:r>
              <a:rPr lang="en-US" altLang="en-US" sz="1600" smtClean="0">
                <a:solidFill>
                  <a:srgbClr val="FF0000"/>
                </a:solidFill>
              </a:rPr>
              <a:t>6 July, 2018</a:t>
            </a:r>
            <a:r>
              <a:rPr lang="en-US" altLang="en-US" sz="1600" smtClean="0">
                <a:solidFill>
                  <a:schemeClr val="tx2"/>
                </a:solidFill>
              </a:rPr>
              <a:t>]	</a:t>
            </a:r>
            <a:endParaRPr lang="en-US" altLang="en-US" sz="1600">
              <a:solidFill>
                <a:schemeClr val="tx2"/>
              </a:solidFill>
            </a:endParaRPr>
          </a:p>
          <a:p>
            <a:pPr>
              <a:defRPr/>
            </a:pPr>
            <a:r>
              <a:rPr lang="en-US" altLang="en-US" sz="1600" b="1">
                <a:solidFill>
                  <a:schemeClr val="tx2"/>
                </a:solidFill>
              </a:rPr>
              <a:t>Source: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Seiji Kobayashi</a:t>
            </a:r>
            <a:r>
              <a:rPr lang="en-US" altLang="en-US" sz="1600" smtClean="0">
                <a:solidFill>
                  <a:schemeClr val="tx2"/>
                </a:solidFill>
              </a:rPr>
              <a:t>] </a:t>
            </a:r>
            <a:r>
              <a:rPr lang="en-US" altLang="en-US" sz="1600">
                <a:solidFill>
                  <a:schemeClr val="tx2"/>
                </a:solidFill>
              </a:rPr>
              <a:t>Company </a:t>
            </a:r>
            <a:r>
              <a:rPr lang="en-US" altLang="en-US" sz="1600" smtClean="0">
                <a:solidFill>
                  <a:schemeClr val="tx2"/>
                </a:solidFill>
              </a:rPr>
              <a:t>[</a:t>
            </a:r>
            <a:r>
              <a:rPr lang="en-US" altLang="en-US" sz="1600" smtClean="0">
                <a:solidFill>
                  <a:srgbClr val="FF0000"/>
                </a:solidFill>
              </a:rPr>
              <a:t>Sony Semiconductor Solutions Corporation</a:t>
            </a:r>
            <a:r>
              <a:rPr lang="en-US" altLang="en-US" sz="1600" smtClean="0">
                <a:solidFill>
                  <a:schemeClr val="tx2"/>
                </a:solidFill>
              </a:rPr>
              <a:t>]</a:t>
            </a:r>
            <a:endParaRPr lang="en-US" altLang="en-US" sz="1600">
              <a:solidFill>
                <a:schemeClr val="tx2"/>
              </a:solidFill>
            </a:endParaRPr>
          </a:p>
          <a:p>
            <a:pPr>
              <a:defRPr/>
            </a:pPr>
            <a:r>
              <a:rPr lang="en-US" altLang="en-US" sz="1600">
                <a:solidFill>
                  <a:schemeClr val="tx2"/>
                </a:solidFill>
              </a:rPr>
              <a:t>Address </a:t>
            </a:r>
            <a:r>
              <a:rPr lang="en-US" altLang="en-US" sz="1600" smtClean="0">
                <a:solidFill>
                  <a:schemeClr val="tx2"/>
                </a:solidFill>
              </a:rPr>
              <a:t>[Astugi Tec. No2, 4-16-1 Okata, Atsugi-shi Kanagawa, 243-0021 Japan]</a:t>
            </a:r>
            <a:endParaRPr lang="en-US" altLang="en-US" sz="1600">
              <a:solidFill>
                <a:schemeClr val="tx2"/>
              </a:solidFill>
            </a:endParaRPr>
          </a:p>
          <a:p>
            <a:pPr>
              <a:defRPr/>
            </a:pPr>
            <a:r>
              <a:rPr lang="en-US" altLang="en-US" sz="1600">
                <a:solidFill>
                  <a:schemeClr val="tx2"/>
                </a:solidFill>
              </a:rPr>
              <a:t>Voice</a:t>
            </a:r>
            <a:r>
              <a:rPr lang="en-US" altLang="en-US" sz="1600" smtClean="0">
                <a:solidFill>
                  <a:schemeClr val="tx2"/>
                </a:solidFill>
              </a:rPr>
              <a:t>:[</a:t>
            </a:r>
            <a:r>
              <a:rPr lang="en-US" altLang="en-US" sz="1600" smtClean="0">
                <a:solidFill>
                  <a:srgbClr val="FF0000"/>
                </a:solidFill>
              </a:rPr>
              <a:t>+81 80 9976 0007</a:t>
            </a:r>
            <a:r>
              <a:rPr lang="en-US" altLang="en-US" sz="1600" smtClean="0">
                <a:solidFill>
                  <a:schemeClr val="tx2"/>
                </a:solidFill>
              </a:rPr>
              <a:t>], </a:t>
            </a:r>
            <a:r>
              <a:rPr lang="en-US" altLang="en-US" sz="1600">
                <a:solidFill>
                  <a:schemeClr val="tx2"/>
                </a:solidFill>
              </a:rPr>
              <a:t>FAX: </a:t>
            </a:r>
            <a:r>
              <a:rPr lang="en-US" altLang="en-US" sz="1600" smtClean="0">
                <a:solidFill>
                  <a:schemeClr val="tx2"/>
                </a:solidFill>
              </a:rPr>
              <a:t>[</a:t>
            </a:r>
            <a:r>
              <a:rPr lang="en-US" altLang="en-US" sz="1600" smtClean="0">
                <a:solidFill>
                  <a:srgbClr val="FF0000"/>
                </a:solidFill>
              </a:rPr>
              <a:t>+81 50 3809 1781</a:t>
            </a:r>
            <a:r>
              <a:rPr lang="en-US" altLang="en-US" sz="1600" smtClean="0">
                <a:solidFill>
                  <a:schemeClr val="tx2"/>
                </a:solidFill>
              </a:rPr>
              <a:t>], </a:t>
            </a:r>
            <a:r>
              <a:rPr lang="en-US" altLang="en-US" sz="1600">
                <a:solidFill>
                  <a:schemeClr val="tx2"/>
                </a:solidFill>
              </a:rPr>
              <a:t>E-Mail</a:t>
            </a:r>
            <a:r>
              <a:rPr lang="en-US" altLang="en-US" sz="1600" smtClean="0">
                <a:solidFill>
                  <a:schemeClr val="tx2"/>
                </a:solidFill>
              </a:rPr>
              <a:t>:[Seiji.Kobayashi@sony.com]</a:t>
            </a:r>
            <a:r>
              <a:rPr lang="en-US" altLang="en-US" sz="1600">
                <a:solidFill>
                  <a:schemeClr val="tx2"/>
                </a:solidFill>
              </a:rPr>
              <a:t>	</a:t>
            </a:r>
          </a:p>
          <a:p>
            <a:pPr>
              <a:spcBef>
                <a:spcPts val="600"/>
              </a:spcBef>
              <a:spcAft>
                <a:spcPts val="600"/>
              </a:spcAft>
              <a:defRPr/>
            </a:pPr>
            <a:r>
              <a:rPr lang="en-US" altLang="en-US" sz="1600" b="1">
                <a:solidFill>
                  <a:schemeClr val="tx2"/>
                </a:solidFill>
              </a:rPr>
              <a:t>Re:</a:t>
            </a:r>
            <a:r>
              <a:rPr lang="en-US" altLang="en-US" sz="1600">
                <a:solidFill>
                  <a:schemeClr val="tx2"/>
                </a:solidFill>
              </a:rPr>
              <a:t> </a:t>
            </a:r>
            <a:r>
              <a:rPr lang="en-US" altLang="en-US" sz="1600" smtClean="0">
                <a:solidFill>
                  <a:schemeClr val="tx2"/>
                </a:solidFill>
              </a:rPr>
              <a:t>[</a:t>
            </a:r>
            <a:r>
              <a:rPr lang="en-US" altLang="en-US" sz="1600">
                <a:solidFill>
                  <a:srgbClr val="FF0000"/>
                </a:solidFill>
              </a:rPr>
              <a:t>IEEE P802.15.4w Low Power Wide Area Call for </a:t>
            </a:r>
            <a:r>
              <a:rPr lang="en-US" altLang="en-US" sz="1600" smtClean="0">
                <a:solidFill>
                  <a:srgbClr val="FF0000"/>
                </a:solidFill>
              </a:rPr>
              <a:t>Proposals, 12 March 2018</a:t>
            </a:r>
            <a:r>
              <a:rPr lang="en-US" altLang="en-US" sz="1600" smtClean="0">
                <a:solidFill>
                  <a:schemeClr val="tx2"/>
                </a:solidFill>
              </a:rPr>
              <a:t>]</a:t>
            </a:r>
            <a:endParaRPr lang="en-US" altLang="en-US" sz="1600">
              <a:solidFill>
                <a:schemeClr val="tx2"/>
              </a:solidFill>
            </a:endParaRPr>
          </a:p>
          <a:p>
            <a:pPr>
              <a:spcBef>
                <a:spcPts val="100"/>
              </a:spcBef>
              <a:spcAft>
                <a:spcPts val="100"/>
              </a:spcAft>
              <a:defRPr/>
            </a:pPr>
            <a:r>
              <a:rPr lang="en-US" altLang="en-US">
                <a:solidFill>
                  <a:schemeClr val="accent2"/>
                </a:solidFill>
              </a:rPr>
              <a:t>	</a:t>
            </a:r>
            <a:endParaRPr lang="en-US" altLang="en-US">
              <a:solidFill>
                <a:schemeClr val="tx2"/>
              </a:solidFill>
            </a:endParaRPr>
          </a:p>
          <a:p>
            <a:pPr>
              <a:spcBef>
                <a:spcPts val="600"/>
              </a:spcBef>
              <a:spcAft>
                <a:spcPts val="600"/>
              </a:spcAft>
              <a:defRPr/>
            </a:pPr>
            <a:r>
              <a:rPr lang="en-US" altLang="en-US" sz="1600" b="1">
                <a:solidFill>
                  <a:schemeClr val="tx2"/>
                </a:solidFill>
              </a:rPr>
              <a:t>Abstract:</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LDPC (Low Density Parity Code) as a Forward Error Correction.</a:t>
            </a:r>
            <a:r>
              <a:rPr lang="en-US" altLang="en-US" sz="1600" smtClean="0">
                <a:solidFill>
                  <a:schemeClr val="tx2"/>
                </a:solidFill>
              </a:rPr>
              <a:t>]</a:t>
            </a:r>
            <a:endParaRPr lang="en-US" altLang="en-US" sz="1600">
              <a:solidFill>
                <a:schemeClr val="tx2"/>
              </a:solidFill>
            </a:endParaRPr>
          </a:p>
          <a:p>
            <a:pPr>
              <a:spcBef>
                <a:spcPts val="600"/>
              </a:spcBef>
              <a:spcAft>
                <a:spcPts val="600"/>
              </a:spcAft>
              <a:defRPr/>
            </a:pPr>
            <a:r>
              <a:rPr lang="en-US" altLang="en-US" sz="1600" b="1">
                <a:solidFill>
                  <a:schemeClr val="tx2"/>
                </a:solidFill>
              </a:rPr>
              <a:t>Purpose:</a:t>
            </a:r>
            <a:r>
              <a:rPr lang="en-US" altLang="en-US" sz="1600">
                <a:solidFill>
                  <a:schemeClr val="tx2"/>
                </a:solidFill>
              </a:rPr>
              <a:t>	</a:t>
            </a:r>
            <a:r>
              <a:rPr lang="en-US" altLang="en-US" sz="1600" smtClean="0">
                <a:solidFill>
                  <a:schemeClr val="tx2"/>
                </a:solidFill>
              </a:rPr>
              <a:t>[</a:t>
            </a:r>
            <a:r>
              <a:rPr lang="en-US" altLang="en-US" sz="1600" smtClean="0">
                <a:solidFill>
                  <a:srgbClr val="FF0000"/>
                </a:solidFill>
              </a:rPr>
              <a:t>Contribution to IEEE 802.15.4w</a:t>
            </a:r>
            <a:r>
              <a:rPr lang="en-US" altLang="en-US" sz="1600" smtClean="0">
                <a:solidFill>
                  <a:schemeClr val="tx2"/>
                </a:solidFill>
              </a:rPr>
              <a:t>.]</a:t>
            </a:r>
            <a:endParaRPr lang="en-US" altLang="en-US" sz="1600">
              <a:solidFill>
                <a:schemeClr val="tx2"/>
              </a:solidFill>
            </a:endParaRPr>
          </a:p>
          <a:p>
            <a:pPr>
              <a:defRPr/>
            </a:pPr>
            <a:r>
              <a:rPr lang="en-US" altLang="en-US" sz="1600" b="1">
                <a:solidFill>
                  <a:schemeClr val="tx2"/>
                </a:solidFill>
              </a:rPr>
              <a:t>Notice:</a:t>
            </a:r>
            <a:r>
              <a:rPr lang="en-US" altLang="en-US" sz="160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altLang="en-US" sz="1600" b="1">
                <a:solidFill>
                  <a:schemeClr val="tx2"/>
                </a:solidFill>
              </a:rPr>
              <a:t>Release:</a:t>
            </a:r>
            <a:r>
              <a:rPr lang="en-US" altLang="en-US" sz="160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日付プレースホルダー 3"/>
          <p:cNvSpPr>
            <a:spLocks noGrp="1"/>
          </p:cNvSpPr>
          <p:nvPr>
            <p:ph type="dt" sz="quarter"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July 2018</a:t>
            </a:r>
            <a:endParaRPr lang="en-US" altLang="en-US" sz="1400"/>
          </a:p>
        </p:txBody>
      </p:sp>
      <p:sp>
        <p:nvSpPr>
          <p:cNvPr id="3075"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3076"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504C5EA1-E66F-43D1-8501-60E9A71D4A53}" type="slidenum">
              <a:rPr lang="en-US" altLang="en-US"/>
              <a:pPr/>
              <a:t>2</a:t>
            </a:fld>
            <a:endParaRPr lang="en-US" altLang="en-US"/>
          </a:p>
        </p:txBody>
      </p:sp>
      <p:sp>
        <p:nvSpPr>
          <p:cNvPr id="3077" name="Rectangle 2"/>
          <p:cNvSpPr>
            <a:spLocks noGrp="1" noChangeArrowheads="1"/>
          </p:cNvSpPr>
          <p:nvPr>
            <p:ph type="ctrTitle"/>
          </p:nvPr>
        </p:nvSpPr>
        <p:spPr>
          <a:xfrm>
            <a:off x="685800" y="2286000"/>
            <a:ext cx="7772400" cy="1143000"/>
          </a:xfrm>
        </p:spPr>
        <p:txBody>
          <a:bodyPr/>
          <a:lstStyle/>
          <a:p>
            <a:r>
              <a:rPr lang="en-US" altLang="ko-KR" b="1" smtClean="0"/>
              <a:t>Proposal of LDPC (Low Density Parity Code) for LPWA</a:t>
            </a:r>
            <a:r>
              <a:rPr lang="ko-KR" altLang="en-US" b="1" smtClean="0"/>
              <a:t/>
            </a:r>
            <a:br>
              <a:rPr lang="ko-KR" altLang="en-US" b="1" smtClean="0"/>
            </a:br>
            <a:endParaRPr lang="en-US" altLang="en-US" smtClean="0"/>
          </a:p>
        </p:txBody>
      </p:sp>
      <p:sp>
        <p:nvSpPr>
          <p:cNvPr id="3078" name="Rectangle 3"/>
          <p:cNvSpPr>
            <a:spLocks noGrp="1" noChangeArrowheads="1"/>
          </p:cNvSpPr>
          <p:nvPr>
            <p:ph type="subTitle" idx="1"/>
          </p:nvPr>
        </p:nvSpPr>
        <p:spPr/>
        <p:txBody>
          <a:bodyPr/>
          <a:lstStyle/>
          <a:p>
            <a:r>
              <a:rPr lang="en-US" altLang="zh-CN" sz="1800">
                <a:solidFill>
                  <a:schemeClr val="tx1">
                    <a:lumMod val="85000"/>
                    <a:lumOff val="15000"/>
                  </a:schemeClr>
                </a:solidFill>
                <a:ea typeface="宋体" charset="-122"/>
              </a:rPr>
              <a:t>Seiji Kobayashi</a:t>
            </a:r>
            <a:r>
              <a:rPr lang="en-GB" sz="1800"/>
              <a:t> (Sony Semiconductor Solutions Corporation), Nabil Loghin (Sony European Technology Center, Stuttgart, Germany) and  Ryoji Ikegaya (Sony Semiconductor Solutions Corporation)</a:t>
            </a:r>
            <a:endParaRPr lang="en-US" altLang="ko-KR" sz="1800"/>
          </a:p>
          <a:p>
            <a:endParaRPr lang="en-US" altLang="en-US" sz="180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July 2018</a:t>
            </a:r>
            <a:endParaRPr lang="en-US" altLang="en-US" sz="1400"/>
          </a:p>
        </p:txBody>
      </p:sp>
      <p:sp>
        <p:nvSpPr>
          <p:cNvPr id="4099"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4100"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378D7528-5541-4F7E-9E79-916A07B9AD54}" type="slidenum">
              <a:rPr lang="en-US" altLang="en-US"/>
              <a:pPr/>
              <a:t>3</a:t>
            </a:fld>
            <a:endParaRPr lang="en-US" altLang="en-US"/>
          </a:p>
        </p:txBody>
      </p:sp>
      <p:sp>
        <p:nvSpPr>
          <p:cNvPr id="7"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smtClean="0">
                <a:latin typeface="+mj-ea"/>
                <a:ea typeface="+mj-ea"/>
                <a:cs typeface="Arial" panose="020B0604020202020204" pitchFamily="34" charset="0"/>
              </a:rPr>
              <a:t>802.15.4k Forward Error Correction</a:t>
            </a:r>
            <a:endParaRPr lang="ko-KR" altLang="en-US" sz="3600" b="1" dirty="0">
              <a:latin typeface="+mj-ea"/>
              <a:ea typeface="+mj-ea"/>
              <a:cs typeface="Arial" panose="020B0604020202020204" pitchFamily="34" charset="0"/>
            </a:endParaRPr>
          </a:p>
        </p:txBody>
      </p:sp>
      <p:sp>
        <p:nvSpPr>
          <p:cNvPr id="8" name="Rectangle 3">
            <a:extLst>
              <a:ext uri="{FF2B5EF4-FFF2-40B4-BE49-F238E27FC236}">
                <a16:creationId xmlns="" xmlns:a16="http://schemas.microsoft.com/office/drawing/2014/main" id="{F2CA67F6-2E41-463F-B4A0-337B112A8F74}"/>
              </a:ext>
            </a:extLst>
          </p:cNvPr>
          <p:cNvSpPr>
            <a:spLocks noChangeArrowheads="1"/>
          </p:cNvSpPr>
          <p:nvPr/>
        </p:nvSpPr>
        <p:spPr bwMode="auto">
          <a:xfrm>
            <a:off x="685800" y="4401417"/>
            <a:ext cx="8005301" cy="2042579"/>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smtClean="0">
                <a:solidFill>
                  <a:srgbClr val="000000"/>
                </a:solidFill>
              </a:rPr>
              <a:t>Rate ½ convolutional coding with constraint length K = 7 has been specified in 802.15.4k.</a:t>
            </a:r>
            <a:endParaRPr lang="en-US" altLang="ko-KR" sz="1600" dirty="0">
              <a:solidFill>
                <a:srgbClr val="000000"/>
              </a:solidFill>
            </a:endParaRP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smtClean="0">
                <a:solidFill>
                  <a:srgbClr val="000000"/>
                </a:solidFill>
              </a:rPr>
              <a:t>In a practical implimentation, additional 6 bits are needed as a purpose of  “termination”, which increases  redundancy.  6bits of redundant information is not negligible for a system with small-size payload. </a:t>
            </a:r>
            <a:endParaRPr lang="en-US" altLang="ko-KR" sz="1600" dirty="0">
              <a:solidFill>
                <a:srgbClr val="000000"/>
              </a:solidFill>
            </a:endParaRPr>
          </a:p>
        </p:txBody>
      </p:sp>
      <p:sp>
        <p:nvSpPr>
          <p:cNvPr id="10" name="Rectangle 31">
            <a:extLst>
              <a:ext uri="{FF2B5EF4-FFF2-40B4-BE49-F238E27FC236}">
                <a16:creationId xmlns="" xmlns:a16="http://schemas.microsoft.com/office/drawing/2014/main" id="{D97F2771-B955-4663-B941-4A46FB9B6E6D}"/>
              </a:ext>
            </a:extLst>
          </p:cNvPr>
          <p:cNvSpPr/>
          <p:nvPr/>
        </p:nvSpPr>
        <p:spPr>
          <a:xfrm>
            <a:off x="1187624" y="1585211"/>
            <a:ext cx="2304255" cy="338554"/>
          </a:xfrm>
          <a:prstGeom prst="rect">
            <a:avLst/>
          </a:prstGeom>
          <a:ln>
            <a:solidFill>
              <a:srgbClr val="0000FF"/>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en-US" sz="1600" b="1" smtClean="0"/>
              <a:t>Current FEC scheme</a:t>
            </a:r>
            <a:endParaRPr lang="en-GB" sz="1600" b="1" dirty="0"/>
          </a:p>
        </p:txBody>
      </p:sp>
      <p:sp>
        <p:nvSpPr>
          <p:cNvPr id="11" name="正方形/長方形 10"/>
          <p:cNvSpPr/>
          <p:nvPr/>
        </p:nvSpPr>
        <p:spPr bwMode="auto">
          <a:xfrm>
            <a:off x="3205577" y="2856707"/>
            <a:ext cx="432049" cy="360040"/>
          </a:xfrm>
          <a:prstGeom prst="rect">
            <a:avLst/>
          </a:prstGeom>
          <a:noFill/>
          <a:ln w="28575" cap="flat" cmpd="sng" algn="ctr">
            <a:solidFill>
              <a:schemeClr val="tx1"/>
            </a:solid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k-1</a:t>
            </a:r>
          </a:p>
        </p:txBody>
      </p:sp>
      <p:sp>
        <p:nvSpPr>
          <p:cNvPr id="12" name="正方形/長方形 11"/>
          <p:cNvSpPr/>
          <p:nvPr/>
        </p:nvSpPr>
        <p:spPr bwMode="auto">
          <a:xfrm>
            <a:off x="3637626" y="2856707"/>
            <a:ext cx="432049" cy="360040"/>
          </a:xfrm>
          <a:prstGeom prst="rect">
            <a:avLst/>
          </a:prstGeom>
          <a:noFill/>
          <a:ln w="28575" cap="flat" cmpd="sng" algn="ctr">
            <a:solidFill>
              <a:schemeClr val="tx1"/>
            </a:solid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k-2</a:t>
            </a:r>
          </a:p>
        </p:txBody>
      </p:sp>
      <p:sp>
        <p:nvSpPr>
          <p:cNvPr id="13" name="正方形/長方形 12"/>
          <p:cNvSpPr/>
          <p:nvPr/>
        </p:nvSpPr>
        <p:spPr bwMode="auto">
          <a:xfrm>
            <a:off x="4069675" y="2856707"/>
            <a:ext cx="432049" cy="360040"/>
          </a:xfrm>
          <a:prstGeom prst="rect">
            <a:avLst/>
          </a:prstGeom>
          <a:noFill/>
          <a:ln w="28575" cap="flat" cmpd="sng" algn="ctr">
            <a:solidFill>
              <a:schemeClr val="tx1"/>
            </a:solid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k-3</a:t>
            </a:r>
          </a:p>
        </p:txBody>
      </p:sp>
      <p:sp>
        <p:nvSpPr>
          <p:cNvPr id="14" name="正方形/長方形 13"/>
          <p:cNvSpPr/>
          <p:nvPr/>
        </p:nvSpPr>
        <p:spPr bwMode="auto">
          <a:xfrm>
            <a:off x="4501724" y="2856707"/>
            <a:ext cx="432049" cy="360040"/>
          </a:xfrm>
          <a:prstGeom prst="rect">
            <a:avLst/>
          </a:prstGeom>
          <a:noFill/>
          <a:ln w="28575" cap="flat" cmpd="sng" algn="ctr">
            <a:solidFill>
              <a:schemeClr val="tx1"/>
            </a:solid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k-4</a:t>
            </a:r>
          </a:p>
        </p:txBody>
      </p:sp>
      <p:sp>
        <p:nvSpPr>
          <p:cNvPr id="15" name="正方形/長方形 14"/>
          <p:cNvSpPr/>
          <p:nvPr/>
        </p:nvSpPr>
        <p:spPr bwMode="auto">
          <a:xfrm>
            <a:off x="4933773" y="2856707"/>
            <a:ext cx="432049" cy="360040"/>
          </a:xfrm>
          <a:prstGeom prst="rect">
            <a:avLst/>
          </a:prstGeom>
          <a:noFill/>
          <a:ln w="28575" cap="flat" cmpd="sng" algn="ctr">
            <a:solidFill>
              <a:schemeClr val="tx1"/>
            </a:solid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k-5</a:t>
            </a:r>
          </a:p>
        </p:txBody>
      </p:sp>
      <p:sp>
        <p:nvSpPr>
          <p:cNvPr id="16" name="正方形/長方形 15"/>
          <p:cNvSpPr/>
          <p:nvPr/>
        </p:nvSpPr>
        <p:spPr bwMode="auto">
          <a:xfrm>
            <a:off x="5365822" y="2856707"/>
            <a:ext cx="432049" cy="360040"/>
          </a:xfrm>
          <a:prstGeom prst="rect">
            <a:avLst/>
          </a:prstGeom>
          <a:noFill/>
          <a:ln w="28575" cap="flat" cmpd="sng" algn="ctr">
            <a:solidFill>
              <a:schemeClr val="tx1"/>
            </a:solid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k-6</a:t>
            </a:r>
          </a:p>
        </p:txBody>
      </p:sp>
      <p:sp>
        <p:nvSpPr>
          <p:cNvPr id="17" name="正方形/長方形 16"/>
          <p:cNvSpPr/>
          <p:nvPr/>
        </p:nvSpPr>
        <p:spPr bwMode="auto">
          <a:xfrm>
            <a:off x="2014977" y="2856707"/>
            <a:ext cx="432049" cy="360040"/>
          </a:xfrm>
          <a:prstGeom prst="rect">
            <a:avLst/>
          </a:prstGeom>
          <a:noFill/>
          <a:ln w="28575" cap="flat" cmpd="sng" algn="ctr">
            <a:no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u</a:t>
            </a:r>
            <a:r>
              <a:rPr kumimoji="0" lang="en-US" sz="1600" b="0" i="0" u="none" strike="noStrike" cap="none" normalizeH="0" baseline="-25000" smtClean="0">
                <a:ln>
                  <a:noFill/>
                </a:ln>
                <a:solidFill>
                  <a:schemeClr val="tx1"/>
                </a:solidFill>
                <a:effectLst/>
                <a:latin typeface="Times New Roman" pitchFamily="18" charset="0"/>
              </a:rPr>
              <a:t>k</a:t>
            </a:r>
          </a:p>
        </p:txBody>
      </p:sp>
      <p:cxnSp>
        <p:nvCxnSpPr>
          <p:cNvPr id="18" name="直線矢印コネクタ 17"/>
          <p:cNvCxnSpPr>
            <a:stCxn id="17" idx="3"/>
          </p:cNvCxnSpPr>
          <p:nvPr/>
        </p:nvCxnSpPr>
        <p:spPr bwMode="auto">
          <a:xfrm>
            <a:off x="2447026" y="3036727"/>
            <a:ext cx="758551" cy="0"/>
          </a:xfrm>
          <a:prstGeom prst="straightConnector1">
            <a:avLst/>
          </a:prstGeom>
          <a:solidFill>
            <a:schemeClr val="accent1"/>
          </a:solidFill>
          <a:ln w="19050" cap="flat" cmpd="sng" algn="ctr">
            <a:solidFill>
              <a:schemeClr val="tx1"/>
            </a:solidFill>
            <a:prstDash val="solid"/>
            <a:round/>
            <a:headEnd type="none" w="sm" len="sm"/>
            <a:tailEnd type="arrow"/>
          </a:ln>
          <a:effectLst/>
        </p:spPr>
      </p:cxnSp>
      <p:sp>
        <p:nvSpPr>
          <p:cNvPr id="19" name="円/楕円 18"/>
          <p:cNvSpPr/>
          <p:nvPr/>
        </p:nvSpPr>
        <p:spPr bwMode="auto">
          <a:xfrm>
            <a:off x="3780398" y="2422376"/>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0" name="円/楕円 19"/>
          <p:cNvSpPr/>
          <p:nvPr/>
        </p:nvSpPr>
        <p:spPr bwMode="auto">
          <a:xfrm>
            <a:off x="4213966" y="2422375"/>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1" name="円/楕円 20"/>
          <p:cNvSpPr/>
          <p:nvPr/>
        </p:nvSpPr>
        <p:spPr bwMode="auto">
          <a:xfrm>
            <a:off x="5076545" y="2422376"/>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2" name="円/楕円 21"/>
          <p:cNvSpPr/>
          <p:nvPr/>
        </p:nvSpPr>
        <p:spPr bwMode="auto">
          <a:xfrm>
            <a:off x="5508594" y="2422374"/>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3" name="円/楕円 22"/>
          <p:cNvSpPr/>
          <p:nvPr/>
        </p:nvSpPr>
        <p:spPr bwMode="auto">
          <a:xfrm>
            <a:off x="3353498" y="3520578"/>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4" name="円/楕円 23"/>
          <p:cNvSpPr/>
          <p:nvPr/>
        </p:nvSpPr>
        <p:spPr bwMode="auto">
          <a:xfrm>
            <a:off x="3787066" y="3520577"/>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5" name="円/楕円 24"/>
          <p:cNvSpPr/>
          <p:nvPr/>
        </p:nvSpPr>
        <p:spPr bwMode="auto">
          <a:xfrm>
            <a:off x="4212447" y="3520578"/>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sp>
        <p:nvSpPr>
          <p:cNvPr id="26" name="円/楕円 25"/>
          <p:cNvSpPr/>
          <p:nvPr/>
        </p:nvSpPr>
        <p:spPr bwMode="auto">
          <a:xfrm>
            <a:off x="5508594" y="3527533"/>
            <a:ext cx="146504" cy="150689"/>
          </a:xfrm>
          <a:prstGeom prst="ellipse">
            <a:avLst/>
          </a:prstGeom>
          <a:noFill/>
          <a:ln w="28575" cap="flat" cmpd="sng" algn="ctr">
            <a:solidFill>
              <a:schemeClr val="tx1"/>
            </a:solidFill>
            <a:prstDash val="solid"/>
            <a:round/>
            <a:headEnd type="none" w="sm" len="sm"/>
            <a:tailEnd type="none" w="sm" len="sm"/>
          </a:ln>
          <a:effectLst/>
        </p:spPr>
        <p:txBody>
          <a:bodyPr rot="0" spcFirstLastPara="0" vertOverflow="overflow" horzOverflow="overflow" vert="horz" wrap="square" lIns="0" tIns="0" rIns="0" bIns="0" numCol="1" spcCol="0" rtlCol="0" fromWordArt="0" anchor="t" anchorCtr="0" forceAA="0" compatLnSpc="1">
            <a:prstTxWarp prst="textNoShape">
              <a:avLst/>
            </a:prstTxWarp>
            <a:noAutofit/>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Times New Roman" pitchFamily="18" charset="0"/>
              </a:rPr>
              <a:t>+</a:t>
            </a:r>
          </a:p>
          <a:p>
            <a:pPr marL="0" marR="0" indent="0" algn="ctr" defTabSz="914400" rtl="0" eaLnBrk="0" fontAlgn="base" latinLnBrk="0" hangingPunct="0">
              <a:lnSpc>
                <a:spcPct val="100000"/>
              </a:lnSpc>
              <a:spcBef>
                <a:spcPct val="0"/>
              </a:spcBef>
              <a:spcAft>
                <a:spcPct val="0"/>
              </a:spcAft>
              <a:buClrTx/>
              <a:buSzTx/>
              <a:buFontTx/>
              <a:buNone/>
              <a:tabLst/>
            </a:pPr>
            <a:endParaRPr kumimoji="0" lang="en-US" sz="900" b="0" i="0" u="none" strike="noStrike" cap="none" normalizeH="0" baseline="0" smtClean="0">
              <a:ln>
                <a:noFill/>
              </a:ln>
              <a:solidFill>
                <a:schemeClr val="tx1"/>
              </a:solidFill>
              <a:effectLst/>
              <a:latin typeface="Times New Roman" pitchFamily="18" charset="0"/>
            </a:endParaRPr>
          </a:p>
        </p:txBody>
      </p:sp>
      <p:cxnSp>
        <p:nvCxnSpPr>
          <p:cNvPr id="27" name="直線コネクタ 26"/>
          <p:cNvCxnSpPr/>
          <p:nvPr/>
        </p:nvCxnSpPr>
        <p:spPr bwMode="auto">
          <a:xfrm>
            <a:off x="2799834" y="2504248"/>
            <a:ext cx="0" cy="1098631"/>
          </a:xfrm>
          <a:prstGeom prst="line">
            <a:avLst/>
          </a:prstGeom>
          <a:solidFill>
            <a:schemeClr val="accent1"/>
          </a:solidFill>
          <a:ln w="19050" cap="flat" cmpd="sng" algn="ctr">
            <a:solidFill>
              <a:schemeClr val="tx1"/>
            </a:solidFill>
            <a:prstDash val="solid"/>
            <a:round/>
            <a:headEnd type="none" w="sm" len="sm"/>
            <a:tailEnd type="none"/>
          </a:ln>
          <a:effectLst/>
        </p:spPr>
      </p:cxnSp>
      <p:cxnSp>
        <p:nvCxnSpPr>
          <p:cNvPr id="28" name="直線矢印コネクタ 27"/>
          <p:cNvCxnSpPr>
            <a:endCxn id="19" idx="2"/>
          </p:cNvCxnSpPr>
          <p:nvPr/>
        </p:nvCxnSpPr>
        <p:spPr bwMode="auto">
          <a:xfrm>
            <a:off x="2799834" y="2497721"/>
            <a:ext cx="980564" cy="0"/>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29" name="直線矢印コネクタ 28"/>
          <p:cNvCxnSpPr>
            <a:stCxn id="19" idx="6"/>
            <a:endCxn id="20" idx="2"/>
          </p:cNvCxnSpPr>
          <p:nvPr/>
        </p:nvCxnSpPr>
        <p:spPr bwMode="auto">
          <a:xfrm flipV="1">
            <a:off x="3926902" y="2497720"/>
            <a:ext cx="287064" cy="1"/>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0" name="直線矢印コネクタ 29"/>
          <p:cNvCxnSpPr>
            <a:stCxn id="20" idx="6"/>
            <a:endCxn id="21" idx="2"/>
          </p:cNvCxnSpPr>
          <p:nvPr/>
        </p:nvCxnSpPr>
        <p:spPr bwMode="auto">
          <a:xfrm>
            <a:off x="4360470" y="2497720"/>
            <a:ext cx="716075" cy="1"/>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1" name="直線矢印コネクタ 30"/>
          <p:cNvCxnSpPr>
            <a:stCxn id="21" idx="6"/>
            <a:endCxn id="22" idx="2"/>
          </p:cNvCxnSpPr>
          <p:nvPr/>
        </p:nvCxnSpPr>
        <p:spPr bwMode="auto">
          <a:xfrm flipV="1">
            <a:off x="5223049" y="2497719"/>
            <a:ext cx="285545" cy="2"/>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2" name="直線矢印コネクタ 31"/>
          <p:cNvCxnSpPr>
            <a:endCxn id="23" idx="2"/>
          </p:cNvCxnSpPr>
          <p:nvPr/>
        </p:nvCxnSpPr>
        <p:spPr bwMode="auto">
          <a:xfrm flipV="1">
            <a:off x="2799834" y="3595923"/>
            <a:ext cx="553664" cy="6956"/>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3" name="直線矢印コネクタ 32"/>
          <p:cNvCxnSpPr>
            <a:stCxn id="23" idx="6"/>
            <a:endCxn id="24" idx="2"/>
          </p:cNvCxnSpPr>
          <p:nvPr/>
        </p:nvCxnSpPr>
        <p:spPr bwMode="auto">
          <a:xfrm flipV="1">
            <a:off x="3500002" y="3595922"/>
            <a:ext cx="287064" cy="1"/>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4" name="直線矢印コネクタ 33"/>
          <p:cNvCxnSpPr/>
          <p:nvPr/>
        </p:nvCxnSpPr>
        <p:spPr bwMode="auto">
          <a:xfrm>
            <a:off x="3952823" y="3594817"/>
            <a:ext cx="270726" cy="6956"/>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5" name="直線矢印コネクタ 34"/>
          <p:cNvCxnSpPr>
            <a:endCxn id="26" idx="2"/>
          </p:cNvCxnSpPr>
          <p:nvPr/>
        </p:nvCxnSpPr>
        <p:spPr bwMode="auto">
          <a:xfrm>
            <a:off x="4352304" y="3593711"/>
            <a:ext cx="1156290" cy="9167"/>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6" name="直線矢印コネクタ 35"/>
          <p:cNvCxnSpPr/>
          <p:nvPr/>
        </p:nvCxnSpPr>
        <p:spPr bwMode="auto">
          <a:xfrm>
            <a:off x="5655098" y="2504250"/>
            <a:ext cx="1162233" cy="0"/>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7" name="直線矢印コネクタ 36"/>
          <p:cNvCxnSpPr/>
          <p:nvPr/>
        </p:nvCxnSpPr>
        <p:spPr bwMode="auto">
          <a:xfrm>
            <a:off x="5655098" y="3602879"/>
            <a:ext cx="1162233" cy="0"/>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8" name="直線矢印コネクタ 37"/>
          <p:cNvCxnSpPr>
            <a:stCxn id="12" idx="0"/>
            <a:endCxn id="19" idx="4"/>
          </p:cNvCxnSpPr>
          <p:nvPr/>
        </p:nvCxnSpPr>
        <p:spPr bwMode="auto">
          <a:xfrm flipH="1" flipV="1">
            <a:off x="3853650" y="2573065"/>
            <a:ext cx="1" cy="283642"/>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39" name="直線矢印コネクタ 38"/>
          <p:cNvCxnSpPr>
            <a:stCxn id="13" idx="0"/>
            <a:endCxn id="20" idx="4"/>
          </p:cNvCxnSpPr>
          <p:nvPr/>
        </p:nvCxnSpPr>
        <p:spPr bwMode="auto">
          <a:xfrm flipV="1">
            <a:off x="4285700" y="2573064"/>
            <a:ext cx="1518" cy="283643"/>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0" name="直線矢印コネクタ 39"/>
          <p:cNvCxnSpPr>
            <a:stCxn id="15" idx="0"/>
            <a:endCxn id="21" idx="4"/>
          </p:cNvCxnSpPr>
          <p:nvPr/>
        </p:nvCxnSpPr>
        <p:spPr bwMode="auto">
          <a:xfrm flipH="1" flipV="1">
            <a:off x="5149797" y="2573065"/>
            <a:ext cx="1" cy="283642"/>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1" name="直線矢印コネクタ 40"/>
          <p:cNvCxnSpPr>
            <a:stCxn id="16" idx="0"/>
            <a:endCxn id="22" idx="4"/>
          </p:cNvCxnSpPr>
          <p:nvPr/>
        </p:nvCxnSpPr>
        <p:spPr bwMode="auto">
          <a:xfrm flipH="1" flipV="1">
            <a:off x="5581846" y="2573063"/>
            <a:ext cx="1" cy="283644"/>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2" name="直線矢印コネクタ 41"/>
          <p:cNvCxnSpPr>
            <a:stCxn id="11" idx="2"/>
            <a:endCxn id="23" idx="0"/>
          </p:cNvCxnSpPr>
          <p:nvPr/>
        </p:nvCxnSpPr>
        <p:spPr bwMode="auto">
          <a:xfrm>
            <a:off x="3421602" y="3216747"/>
            <a:ext cx="5148" cy="303831"/>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3" name="直線矢印コネクタ 42"/>
          <p:cNvCxnSpPr>
            <a:stCxn id="12" idx="2"/>
            <a:endCxn id="24" idx="0"/>
          </p:cNvCxnSpPr>
          <p:nvPr/>
        </p:nvCxnSpPr>
        <p:spPr bwMode="auto">
          <a:xfrm>
            <a:off x="3853651" y="3216747"/>
            <a:ext cx="6667" cy="303830"/>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4" name="直線矢印コネクタ 43"/>
          <p:cNvCxnSpPr>
            <a:stCxn id="13" idx="2"/>
            <a:endCxn id="25" idx="0"/>
          </p:cNvCxnSpPr>
          <p:nvPr/>
        </p:nvCxnSpPr>
        <p:spPr bwMode="auto">
          <a:xfrm flipH="1">
            <a:off x="4285699" y="3216747"/>
            <a:ext cx="1" cy="303831"/>
          </a:xfrm>
          <a:prstGeom prst="straightConnector1">
            <a:avLst/>
          </a:prstGeom>
          <a:solidFill>
            <a:schemeClr val="accent1"/>
          </a:solidFill>
          <a:ln w="19050" cap="flat" cmpd="sng" algn="ctr">
            <a:solidFill>
              <a:schemeClr val="tx1"/>
            </a:solidFill>
            <a:prstDash val="solid"/>
            <a:round/>
            <a:headEnd type="none" w="sm" len="sm"/>
            <a:tailEnd type="arrow"/>
          </a:ln>
          <a:effectLst/>
        </p:spPr>
      </p:cxnSp>
      <p:cxnSp>
        <p:nvCxnSpPr>
          <p:cNvPr id="45" name="直線矢印コネクタ 44"/>
          <p:cNvCxnSpPr>
            <a:stCxn id="16" idx="2"/>
            <a:endCxn id="26" idx="0"/>
          </p:cNvCxnSpPr>
          <p:nvPr/>
        </p:nvCxnSpPr>
        <p:spPr bwMode="auto">
          <a:xfrm flipH="1">
            <a:off x="5581846" y="3216747"/>
            <a:ext cx="1" cy="310786"/>
          </a:xfrm>
          <a:prstGeom prst="straightConnector1">
            <a:avLst/>
          </a:prstGeom>
          <a:solidFill>
            <a:schemeClr val="accent1"/>
          </a:solidFill>
          <a:ln w="19050" cap="flat" cmpd="sng" algn="ctr">
            <a:solidFill>
              <a:schemeClr val="tx1"/>
            </a:solidFill>
            <a:prstDash val="solid"/>
            <a:round/>
            <a:headEnd type="none" w="sm" len="sm"/>
            <a:tailEnd type="arrow"/>
          </a:ln>
          <a:effectLst/>
        </p:spPr>
      </p:cxnSp>
      <p:sp>
        <p:nvSpPr>
          <p:cNvPr id="46" name="正方形/長方形 45"/>
          <p:cNvSpPr/>
          <p:nvPr/>
        </p:nvSpPr>
        <p:spPr bwMode="auto">
          <a:xfrm>
            <a:off x="6817331" y="2317698"/>
            <a:ext cx="432049" cy="360040"/>
          </a:xfrm>
          <a:prstGeom prst="rect">
            <a:avLst/>
          </a:prstGeom>
          <a:noFill/>
          <a:ln w="28575" cap="flat" cmpd="sng" algn="ctr">
            <a:no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a</a:t>
            </a:r>
            <a:r>
              <a:rPr kumimoji="0" lang="en-US" sz="1600" b="0" i="0" u="none" strike="noStrike" cap="none" normalizeH="0" baseline="-25000" smtClean="0">
                <a:ln>
                  <a:noFill/>
                </a:ln>
                <a:solidFill>
                  <a:schemeClr val="tx1"/>
                </a:solidFill>
                <a:effectLst/>
                <a:latin typeface="Times New Roman" pitchFamily="18" charset="0"/>
              </a:rPr>
              <a:t>k</a:t>
            </a:r>
          </a:p>
        </p:txBody>
      </p:sp>
      <p:sp>
        <p:nvSpPr>
          <p:cNvPr id="47" name="正方形/長方形 46"/>
          <p:cNvSpPr/>
          <p:nvPr/>
        </p:nvSpPr>
        <p:spPr bwMode="auto">
          <a:xfrm>
            <a:off x="6845419" y="3422859"/>
            <a:ext cx="432049" cy="360040"/>
          </a:xfrm>
          <a:prstGeom prst="rect">
            <a:avLst/>
          </a:prstGeom>
          <a:noFill/>
          <a:ln w="28575" cap="flat" cmpd="sng" algn="ctr">
            <a:noFill/>
            <a:prstDash val="solid"/>
            <a:round/>
            <a:headEnd type="none" w="sm" len="sm"/>
            <a:tailEnd type="none" w="sm" len="sm"/>
          </a:ln>
          <a:effectLst/>
        </p:spPr>
        <p:txBody>
          <a:bodyPr vert="horz" wrap="square" lIns="36000" tIns="36000" rIns="36000" bIns="3600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smtClean="0">
                <a:ln>
                  <a:noFill/>
                </a:ln>
                <a:solidFill>
                  <a:schemeClr val="tx1"/>
                </a:solidFill>
                <a:effectLst/>
                <a:latin typeface="Times New Roman" pitchFamily="18" charset="0"/>
              </a:rPr>
              <a:t>a</a:t>
            </a:r>
            <a:r>
              <a:rPr kumimoji="0" lang="en-US" sz="1600" b="0" i="0" u="none" strike="noStrike" cap="none" normalizeH="0" baseline="-25000" smtClean="0">
                <a:ln>
                  <a:noFill/>
                </a:ln>
                <a:solidFill>
                  <a:schemeClr val="tx1"/>
                </a:solidFill>
                <a:effectLst/>
                <a:latin typeface="Times New Roman" pitchFamily="18" charset="0"/>
              </a:rPr>
              <a:t>k</a:t>
            </a:r>
          </a:p>
        </p:txBody>
      </p:sp>
      <p:sp>
        <p:nvSpPr>
          <p:cNvPr id="48" name="テキスト ボックス 47"/>
          <p:cNvSpPr txBox="1"/>
          <p:nvPr/>
        </p:nvSpPr>
        <p:spPr>
          <a:xfrm>
            <a:off x="6996252" y="3385096"/>
            <a:ext cx="255198" cy="261610"/>
          </a:xfrm>
          <a:prstGeom prst="rect">
            <a:avLst/>
          </a:prstGeom>
          <a:noFill/>
        </p:spPr>
        <p:txBody>
          <a:bodyPr wrap="none" rtlCol="0">
            <a:spAutoFit/>
          </a:bodyPr>
          <a:lstStyle/>
          <a:p>
            <a:r>
              <a:rPr lang="en-US" sz="1100" smtClean="0"/>
              <a:t>1</a:t>
            </a:r>
            <a:endParaRPr lang="en-US" sz="1100"/>
          </a:p>
        </p:txBody>
      </p:sp>
      <p:sp>
        <p:nvSpPr>
          <p:cNvPr id="49" name="テキスト ボックス 48"/>
          <p:cNvSpPr txBox="1"/>
          <p:nvPr/>
        </p:nvSpPr>
        <p:spPr>
          <a:xfrm>
            <a:off x="6959149" y="2279598"/>
            <a:ext cx="255198" cy="261610"/>
          </a:xfrm>
          <a:prstGeom prst="rect">
            <a:avLst/>
          </a:prstGeom>
          <a:noFill/>
        </p:spPr>
        <p:txBody>
          <a:bodyPr wrap="none" rtlCol="0">
            <a:spAutoFit/>
          </a:bodyPr>
          <a:lstStyle/>
          <a:p>
            <a:r>
              <a:rPr lang="en-US" sz="1100" smtClean="0"/>
              <a:t>0</a:t>
            </a:r>
            <a:endParaRPr lang="en-US" sz="110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July 2018</a:t>
            </a:r>
            <a:endParaRPr lang="en-US" altLang="en-US" sz="1400"/>
          </a:p>
        </p:txBody>
      </p:sp>
      <p:sp>
        <p:nvSpPr>
          <p:cNvPr id="4099"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4100"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378D7528-5541-4F7E-9E79-916A07B9AD54}" type="slidenum">
              <a:rPr lang="en-US" altLang="en-US"/>
              <a:pPr/>
              <a:t>4</a:t>
            </a:fld>
            <a:endParaRPr lang="en-US" altLang="en-US"/>
          </a:p>
        </p:txBody>
      </p:sp>
      <p:sp>
        <p:nvSpPr>
          <p:cNvPr id="11"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smtClean="0">
                <a:latin typeface="+mj-ea"/>
                <a:ea typeface="+mj-ea"/>
                <a:cs typeface="Arial" panose="020B0604020202020204" pitchFamily="34" charset="0"/>
              </a:rPr>
              <a:t>LDPC (Rate ¼) performance comparison  </a:t>
            </a:r>
            <a:endParaRPr lang="ko-KR" altLang="en-US" sz="3600" b="1" dirty="0">
              <a:latin typeface="+mj-ea"/>
              <a:ea typeface="+mj-ea"/>
              <a:cs typeface="Arial" panose="020B0604020202020204" pitchFamily="34" charset="0"/>
            </a:endParaRPr>
          </a:p>
        </p:txBody>
      </p:sp>
      <p:sp>
        <p:nvSpPr>
          <p:cNvPr id="12" name="Rectangle 3">
            <a:extLst>
              <a:ext uri="{FF2B5EF4-FFF2-40B4-BE49-F238E27FC236}">
                <a16:creationId xmlns="" xmlns:a16="http://schemas.microsoft.com/office/drawing/2014/main" id="{F2CA67F6-2E41-463F-B4A0-337B112A8F74}"/>
              </a:ext>
            </a:extLst>
          </p:cNvPr>
          <p:cNvSpPr>
            <a:spLocks noChangeArrowheads="1"/>
          </p:cNvSpPr>
          <p:nvPr/>
        </p:nvSpPr>
        <p:spPr bwMode="auto">
          <a:xfrm>
            <a:off x="755576" y="5836711"/>
            <a:ext cx="8005301" cy="616626"/>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smtClean="0">
                <a:solidFill>
                  <a:srgbClr val="000000"/>
                </a:solidFill>
              </a:rPr>
              <a:t>In an example shown above, the LDPC (Rate ¼) outperforms 1.2dB (at BER=10</a:t>
            </a:r>
            <a:r>
              <a:rPr lang="en-US" altLang="ko-KR" sz="1600" baseline="30000" smtClean="0">
                <a:solidFill>
                  <a:srgbClr val="000000"/>
                </a:solidFill>
              </a:rPr>
              <a:t>-4</a:t>
            </a:r>
            <a:r>
              <a:rPr lang="en-US" altLang="ko-KR" sz="1600" smtClean="0">
                <a:solidFill>
                  <a:srgbClr val="000000"/>
                </a:solidFill>
              </a:rPr>
              <a:t> ) against Rate ½ convolutional code.</a:t>
            </a:r>
          </a:p>
        </p:txBody>
      </p:sp>
      <p:pic>
        <p:nvPicPr>
          <p:cNvPr id="13"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47665" y="1753589"/>
            <a:ext cx="5778802" cy="38488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4" name="正方形/長方形 13"/>
          <p:cNvSpPr/>
          <p:nvPr/>
        </p:nvSpPr>
        <p:spPr>
          <a:xfrm>
            <a:off x="4212317" y="1426373"/>
            <a:ext cx="4903556" cy="215444"/>
          </a:xfrm>
          <a:prstGeom prst="rect">
            <a:avLst/>
          </a:prstGeom>
        </p:spPr>
        <p:txBody>
          <a:bodyPr wrap="square">
            <a:spAutoFit/>
          </a:bodyPr>
          <a:lstStyle/>
          <a:p>
            <a:r>
              <a:rPr lang="en-US" altLang="en-US" sz="800" smtClean="0">
                <a:cs typeface="Times New Roman" panose="02020603050405020304" pitchFamily="18" charset="0"/>
              </a:rPr>
              <a:t>Reference: “</a:t>
            </a:r>
            <a:r>
              <a:rPr lang="en-US" altLang="en-US" sz="800" i="1" u="sng" smtClean="0">
                <a:cs typeface="Times New Roman" panose="02020603050405020304" pitchFamily="18" charset="0"/>
              </a:rPr>
              <a:t>A </a:t>
            </a:r>
            <a:r>
              <a:rPr lang="en-US" altLang="en-US" sz="800" i="1" u="sng">
                <a:cs typeface="Times New Roman" panose="02020603050405020304" pitchFamily="18" charset="0"/>
              </a:rPr>
              <a:t>GPS Synchronized, Long-Range Uplink-Only Radio </a:t>
            </a:r>
            <a:r>
              <a:rPr lang="en-US" altLang="en-US" sz="800" i="1" u="sng" smtClean="0">
                <a:cs typeface="Times New Roman" panose="02020603050405020304" pitchFamily="18" charset="0"/>
              </a:rPr>
              <a:t>Designed </a:t>
            </a:r>
            <a:r>
              <a:rPr lang="en-US" altLang="en-US" sz="800" i="1" u="sng">
                <a:cs typeface="Times New Roman" panose="02020603050405020304" pitchFamily="18" charset="0"/>
              </a:rPr>
              <a:t>for </a:t>
            </a:r>
            <a:r>
              <a:rPr lang="en-US" altLang="en-US" sz="800" i="1" u="sng" smtClean="0">
                <a:cs typeface="Times New Roman" panose="02020603050405020304" pitchFamily="18" charset="0"/>
              </a:rPr>
              <a:t>IoT</a:t>
            </a:r>
            <a:r>
              <a:rPr lang="en-US" altLang="en-US" sz="800" smtClean="0">
                <a:cs typeface="Times New Roman" panose="02020603050405020304" pitchFamily="18" charset="0"/>
              </a:rPr>
              <a:t>,“  ICC2018 (SAC-IoT 01)</a:t>
            </a:r>
            <a:endParaRPr lang="en-US" altLang="en-US" sz="800" dirty="0">
              <a:cs typeface="Times New Roman" panose="02020603050405020304" pitchFamily="18" charset="0"/>
            </a:endParaRPr>
          </a:p>
        </p:txBody>
      </p:sp>
      <p:cxnSp>
        <p:nvCxnSpPr>
          <p:cNvPr id="15" name="直線矢印コネクタ 14"/>
          <p:cNvCxnSpPr/>
          <p:nvPr/>
        </p:nvCxnSpPr>
        <p:spPr bwMode="auto">
          <a:xfrm flipH="1">
            <a:off x="3881111" y="3709531"/>
            <a:ext cx="882949" cy="0"/>
          </a:xfrm>
          <a:prstGeom prst="straightConnector1">
            <a:avLst/>
          </a:prstGeom>
          <a:solidFill>
            <a:schemeClr val="accent1"/>
          </a:solidFill>
          <a:ln w="38100" cap="flat" cmpd="sng" algn="ctr">
            <a:solidFill>
              <a:schemeClr val="tx1"/>
            </a:solidFill>
            <a:prstDash val="solid"/>
            <a:round/>
            <a:headEnd type="none" w="sm" len="sm"/>
            <a:tailEnd type="arrow"/>
          </a:ln>
          <a:effectLst/>
        </p:spPr>
      </p:cxnSp>
      <p:sp>
        <p:nvSpPr>
          <p:cNvPr id="16" name="テキスト ボックス 15"/>
          <p:cNvSpPr txBox="1"/>
          <p:nvPr/>
        </p:nvSpPr>
        <p:spPr>
          <a:xfrm>
            <a:off x="3262031" y="3554073"/>
            <a:ext cx="619080" cy="307777"/>
          </a:xfrm>
          <a:prstGeom prst="rect">
            <a:avLst/>
          </a:prstGeom>
          <a:noFill/>
        </p:spPr>
        <p:txBody>
          <a:bodyPr wrap="none" rtlCol="0">
            <a:spAutoFit/>
          </a:bodyPr>
          <a:lstStyle/>
          <a:p>
            <a:r>
              <a:rPr lang="en-US" sz="1400" smtClean="0"/>
              <a:t>1.2dB</a:t>
            </a:r>
            <a:endParaRPr lang="en-US" sz="1400"/>
          </a:p>
        </p:txBody>
      </p:sp>
    </p:spTree>
    <p:extLst>
      <p:ext uri="{BB962C8B-B14F-4D97-AF65-F5344CB8AC3E}">
        <p14:creationId xmlns:p14="http://schemas.microsoft.com/office/powerpoint/2010/main" val="8089225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July 2018</a:t>
            </a:r>
            <a:endParaRPr lang="en-US" altLang="en-US" sz="1400"/>
          </a:p>
        </p:txBody>
      </p:sp>
      <p:sp>
        <p:nvSpPr>
          <p:cNvPr id="4099"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4100"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378D7528-5541-4F7E-9E79-916A07B9AD54}" type="slidenum">
              <a:rPr lang="en-US" altLang="en-US"/>
              <a:pPr/>
              <a:t>5</a:t>
            </a:fld>
            <a:endParaRPr lang="en-US" altLang="en-US"/>
          </a:p>
        </p:txBody>
      </p:sp>
      <p:sp>
        <p:nvSpPr>
          <p:cNvPr id="17"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smtClean="0">
                <a:latin typeface="+mj-ea"/>
                <a:ea typeface="+mj-ea"/>
                <a:cs typeface="Arial" panose="020B0604020202020204" pitchFamily="34" charset="0"/>
              </a:rPr>
              <a:t>LDPC Rate (1/4) for 802.15.4w </a:t>
            </a:r>
            <a:endParaRPr lang="ko-KR" altLang="en-US" sz="3600" b="1" dirty="0">
              <a:latin typeface="+mj-ea"/>
              <a:ea typeface="+mj-ea"/>
              <a:cs typeface="Arial" panose="020B0604020202020204" pitchFamily="34" charset="0"/>
            </a:endParaRPr>
          </a:p>
        </p:txBody>
      </p:sp>
      <p:sp>
        <p:nvSpPr>
          <p:cNvPr id="18" name="Rectangle 31">
            <a:extLst>
              <a:ext uri="{FF2B5EF4-FFF2-40B4-BE49-F238E27FC236}">
                <a16:creationId xmlns="" xmlns:a16="http://schemas.microsoft.com/office/drawing/2014/main" id="{D97F2771-B955-4663-B941-4A46FB9B6E6D}"/>
              </a:ext>
            </a:extLst>
          </p:cNvPr>
          <p:cNvSpPr/>
          <p:nvPr/>
        </p:nvSpPr>
        <p:spPr>
          <a:xfrm>
            <a:off x="203010" y="1392221"/>
            <a:ext cx="1296144" cy="338554"/>
          </a:xfrm>
          <a:prstGeom prst="rect">
            <a:avLst/>
          </a:prstGeom>
          <a:ln>
            <a:solidFill>
              <a:srgbClr val="0000FF"/>
            </a:solidFill>
          </a:ln>
        </p:spPr>
        <p:style>
          <a:lnRef idx="2">
            <a:schemeClr val="accent1"/>
          </a:lnRef>
          <a:fillRef idx="1">
            <a:schemeClr val="lt1"/>
          </a:fillRef>
          <a:effectRef idx="0">
            <a:schemeClr val="accent1"/>
          </a:effectRef>
          <a:fontRef idx="minor">
            <a:schemeClr val="dk1"/>
          </a:fontRef>
        </p:style>
        <p:txBody>
          <a:bodyPr wrap="square">
            <a:spAutoFit/>
          </a:bodyPr>
          <a:lstStyle/>
          <a:p>
            <a:r>
              <a:rPr lang="en-GB" sz="1600" b="1" smtClean="0"/>
              <a:t>Porposal</a:t>
            </a:r>
            <a:endParaRPr lang="en-GB" sz="1600" b="1" dirty="0"/>
          </a:p>
        </p:txBody>
      </p:sp>
      <p:pic>
        <p:nvPicPr>
          <p:cNvPr id="19"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8546" y="1988840"/>
            <a:ext cx="6310313" cy="1152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187280" y="3545581"/>
            <a:ext cx="2771775" cy="8096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21" name="表 20"/>
          <p:cNvGraphicFramePr>
            <a:graphicFrameLocks noGrp="1"/>
          </p:cNvGraphicFramePr>
          <p:nvPr>
            <p:extLst>
              <p:ext uri="{D42A27DB-BD31-4B8C-83A1-F6EECF244321}">
                <p14:modId xmlns:p14="http://schemas.microsoft.com/office/powerpoint/2010/main" val="997156167"/>
              </p:ext>
            </p:extLst>
          </p:nvPr>
        </p:nvGraphicFramePr>
        <p:xfrm>
          <a:off x="992636" y="3645024"/>
          <a:ext cx="3610740" cy="2590800"/>
        </p:xfrm>
        <a:graphic>
          <a:graphicData uri="http://schemas.openxmlformats.org/drawingml/2006/table">
            <a:tbl>
              <a:tblPr firstRow="1" firstCol="1" bandRow="1"/>
              <a:tblGrid>
                <a:gridCol w="422975"/>
                <a:gridCol w="275393"/>
                <a:gridCol w="286380"/>
                <a:gridCol w="328249"/>
                <a:gridCol w="328249"/>
                <a:gridCol w="328249"/>
                <a:gridCol w="328249"/>
                <a:gridCol w="328249"/>
                <a:gridCol w="328249"/>
                <a:gridCol w="328249"/>
                <a:gridCol w="328249"/>
              </a:tblGrid>
              <a:tr h="130303">
                <a:tc>
                  <a:txBody>
                    <a:bodyPr/>
                    <a:lstStyle/>
                    <a:p>
                      <a:pPr algn="ctr" hangingPunct="0">
                        <a:spcAft>
                          <a:spcPts val="0"/>
                        </a:spcAft>
                      </a:pPr>
                      <a:r>
                        <a:rPr lang="en-GB" sz="600" b="1">
                          <a:effectLst/>
                          <a:latin typeface="Arial"/>
                          <a:ea typeface="Times New Roman"/>
                          <a:cs typeface="Times New Roman"/>
                        </a:rPr>
                        <a:t>Row and col index </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1</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2</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3</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4</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5</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6</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7</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8</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9</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b="1">
                          <a:effectLst/>
                          <a:latin typeface="Arial"/>
                          <a:ea typeface="Times New Roman"/>
                          <a:cs typeface="Times New Roman"/>
                        </a:rPr>
                        <a:t>10</a:t>
                      </a:r>
                      <a:endParaRPr lang="en-US" sz="600" b="1">
                        <a:effectLst/>
                        <a:latin typeface="Arial"/>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868">
                <a:tc>
                  <a:txBody>
                    <a:bodyPr/>
                    <a:lstStyle/>
                    <a:p>
                      <a:pPr algn="ctr" hangingPunct="0">
                        <a:spcAft>
                          <a:spcPts val="0"/>
                        </a:spcAft>
                      </a:pPr>
                      <a:r>
                        <a:rPr lang="en-GB" sz="600" b="1">
                          <a:effectLst/>
                          <a:latin typeface="Arial"/>
                          <a:ea typeface="Times New Roman"/>
                          <a:cs typeface="Times New Roman"/>
                        </a:rPr>
                        <a:t>1</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90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172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209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359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401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420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483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487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868">
                <a:tc>
                  <a:txBody>
                    <a:bodyPr/>
                    <a:lstStyle/>
                    <a:p>
                      <a:pPr algn="ctr" hangingPunct="0">
                        <a:spcAft>
                          <a:spcPts val="0"/>
                        </a:spcAft>
                      </a:pPr>
                      <a:r>
                        <a:rPr lang="en-GB" sz="600" b="1">
                          <a:effectLst/>
                          <a:latin typeface="Arial"/>
                          <a:ea typeface="Times New Roman"/>
                          <a:cs typeface="Times New Roman"/>
                        </a:rPr>
                        <a:t>2</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164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192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197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307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174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356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408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425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868">
                <a:tc>
                  <a:txBody>
                    <a:bodyPr/>
                    <a:lstStyle/>
                    <a:p>
                      <a:pPr algn="ctr" hangingPunct="0">
                        <a:spcAft>
                          <a:spcPts val="0"/>
                        </a:spcAft>
                      </a:pPr>
                      <a:r>
                        <a:rPr lang="en-GB" sz="600" b="1">
                          <a:effectLst/>
                          <a:latin typeface="Arial"/>
                          <a:ea typeface="Times New Roman"/>
                          <a:cs typeface="Times New Roman"/>
                        </a:rPr>
                        <a:t>3</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191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379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385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396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427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445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480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543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868">
                <a:tc>
                  <a:txBody>
                    <a:bodyPr/>
                    <a:lstStyle/>
                    <a:p>
                      <a:pPr algn="ctr" hangingPunct="0">
                        <a:spcAft>
                          <a:spcPts val="0"/>
                        </a:spcAft>
                      </a:pPr>
                      <a:r>
                        <a:rPr lang="en-GB" sz="600" b="1">
                          <a:effectLst/>
                          <a:latin typeface="Arial"/>
                          <a:ea typeface="Times New Roman"/>
                          <a:cs typeface="Times New Roman"/>
                        </a:rPr>
                        <a:t>4</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71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234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255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297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312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537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550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868">
                <a:tc>
                  <a:txBody>
                    <a:bodyPr/>
                    <a:lstStyle/>
                    <a:p>
                      <a:pPr algn="ctr" hangingPunct="0">
                        <a:spcAft>
                          <a:spcPts val="0"/>
                        </a:spcAft>
                      </a:pPr>
                      <a:r>
                        <a:rPr lang="en-GB" sz="600" b="1">
                          <a:effectLst/>
                          <a:latin typeface="Arial"/>
                          <a:ea typeface="Times New Roman"/>
                          <a:cs typeface="Times New Roman"/>
                        </a:rPr>
                        <a:t>5</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70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88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111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176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201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322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419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499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868">
                <a:tc>
                  <a:txBody>
                    <a:bodyPr/>
                    <a:lstStyle/>
                    <a:p>
                      <a:pPr algn="ctr" hangingPunct="0">
                        <a:spcAft>
                          <a:spcPts val="0"/>
                        </a:spcAft>
                      </a:pPr>
                      <a:r>
                        <a:rPr lang="en-GB" sz="600" b="1">
                          <a:effectLst/>
                          <a:latin typeface="Arial"/>
                          <a:ea typeface="Times New Roman"/>
                          <a:cs typeface="Times New Roman"/>
                        </a:rPr>
                        <a:t>6</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86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94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177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193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266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368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373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389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475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529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868">
                <a:tc>
                  <a:txBody>
                    <a:bodyPr/>
                    <a:lstStyle/>
                    <a:p>
                      <a:pPr algn="ctr" hangingPunct="0">
                        <a:spcAft>
                          <a:spcPts val="0"/>
                        </a:spcAft>
                      </a:pPr>
                      <a:r>
                        <a:rPr lang="en-GB" sz="600" b="1">
                          <a:effectLst/>
                          <a:latin typeface="Arial"/>
                          <a:ea typeface="Times New Roman"/>
                          <a:cs typeface="Times New Roman"/>
                        </a:rPr>
                        <a:t>7</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134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223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242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254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319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403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496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503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534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868">
                <a:tc>
                  <a:txBody>
                    <a:bodyPr/>
                    <a:lstStyle/>
                    <a:p>
                      <a:pPr algn="ctr" hangingPunct="0">
                        <a:spcAft>
                          <a:spcPts val="0"/>
                        </a:spcAft>
                      </a:pPr>
                      <a:r>
                        <a:rPr lang="en-GB" sz="600" b="1">
                          <a:effectLst/>
                          <a:latin typeface="Arial"/>
                          <a:ea typeface="Times New Roman"/>
                          <a:cs typeface="Times New Roman"/>
                        </a:rPr>
                        <a:t>8</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84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106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165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170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199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321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355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386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410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5868">
                <a:tc>
                  <a:txBody>
                    <a:bodyPr/>
                    <a:lstStyle/>
                    <a:p>
                      <a:pPr algn="ctr" hangingPunct="0">
                        <a:spcAft>
                          <a:spcPts val="0"/>
                        </a:spcAft>
                      </a:pPr>
                      <a:r>
                        <a:rPr lang="en-GB" sz="600" b="1">
                          <a:effectLst/>
                          <a:latin typeface="Arial"/>
                          <a:ea typeface="Times New Roman"/>
                          <a:cs typeface="Times New Roman"/>
                        </a:rPr>
                        <a:t>9</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129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158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226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269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316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397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413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444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549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409">
                <a:tc>
                  <a:txBody>
                    <a:bodyPr/>
                    <a:lstStyle/>
                    <a:p>
                      <a:pPr algn="ctr" hangingPunct="0">
                        <a:spcAft>
                          <a:spcPts val="0"/>
                        </a:spcAft>
                      </a:pPr>
                      <a:r>
                        <a:rPr lang="en-GB" sz="600" b="1">
                          <a:effectLst/>
                          <a:latin typeface="Arial"/>
                          <a:ea typeface="Times New Roman"/>
                          <a:cs typeface="Times New Roman"/>
                        </a:rPr>
                        <a:t>10</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113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133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194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256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305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318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380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507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409">
                <a:tc>
                  <a:txBody>
                    <a:bodyPr/>
                    <a:lstStyle/>
                    <a:p>
                      <a:pPr algn="ctr" hangingPunct="0">
                        <a:spcAft>
                          <a:spcPts val="0"/>
                        </a:spcAft>
                      </a:pPr>
                      <a:r>
                        <a:rPr lang="en-GB" sz="600" b="1">
                          <a:effectLst/>
                          <a:latin typeface="Arial"/>
                          <a:ea typeface="Times New Roman"/>
                          <a:cs typeface="Times New Roman"/>
                        </a:rPr>
                        <a:t>11</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317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354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402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409">
                <a:tc>
                  <a:txBody>
                    <a:bodyPr/>
                    <a:lstStyle/>
                    <a:p>
                      <a:pPr algn="ctr" hangingPunct="0">
                        <a:spcAft>
                          <a:spcPts val="0"/>
                        </a:spcAft>
                      </a:pPr>
                      <a:r>
                        <a:rPr lang="en-GB" sz="600" b="1">
                          <a:effectLst/>
                          <a:latin typeface="Arial"/>
                          <a:ea typeface="Times New Roman"/>
                          <a:cs typeface="Times New Roman"/>
                        </a:rPr>
                        <a:t>12</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64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374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409">
                <a:tc>
                  <a:txBody>
                    <a:bodyPr/>
                    <a:lstStyle/>
                    <a:p>
                      <a:pPr algn="ctr" hangingPunct="0">
                        <a:spcAft>
                          <a:spcPts val="0"/>
                        </a:spcAft>
                      </a:pPr>
                      <a:r>
                        <a:rPr lang="en-GB" sz="600" b="1">
                          <a:effectLst/>
                          <a:latin typeface="Arial"/>
                          <a:ea typeface="Times New Roman"/>
                          <a:cs typeface="Times New Roman"/>
                        </a:rPr>
                        <a:t>13</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83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314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378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409">
                <a:tc>
                  <a:txBody>
                    <a:bodyPr/>
                    <a:lstStyle/>
                    <a:p>
                      <a:pPr algn="ctr" hangingPunct="0">
                        <a:spcAft>
                          <a:spcPts val="0"/>
                        </a:spcAft>
                      </a:pPr>
                      <a:r>
                        <a:rPr lang="en-GB" sz="600" b="1">
                          <a:effectLst/>
                          <a:latin typeface="Arial"/>
                          <a:ea typeface="Times New Roman"/>
                          <a:cs typeface="Times New Roman"/>
                        </a:rPr>
                        <a:t>14</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162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259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409">
                <a:tc>
                  <a:txBody>
                    <a:bodyPr/>
                    <a:lstStyle/>
                    <a:p>
                      <a:pPr algn="ctr" hangingPunct="0">
                        <a:spcAft>
                          <a:spcPts val="0"/>
                        </a:spcAft>
                      </a:pPr>
                      <a:r>
                        <a:rPr lang="en-GB" sz="600" b="1">
                          <a:effectLst/>
                          <a:latin typeface="Arial"/>
                          <a:ea typeface="Times New Roman"/>
                          <a:cs typeface="Times New Roman"/>
                        </a:rPr>
                        <a:t>15</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166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281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486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409">
                <a:tc>
                  <a:txBody>
                    <a:bodyPr/>
                    <a:lstStyle/>
                    <a:p>
                      <a:pPr algn="ctr" hangingPunct="0">
                        <a:spcAft>
                          <a:spcPts val="0"/>
                        </a:spcAft>
                      </a:pPr>
                      <a:r>
                        <a:rPr lang="en-GB" sz="600" b="1">
                          <a:effectLst/>
                          <a:latin typeface="Arial"/>
                          <a:ea typeface="Times New Roman"/>
                          <a:cs typeface="Times New Roman"/>
                        </a:rPr>
                        <a:t>16</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185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439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489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409">
                <a:tc>
                  <a:txBody>
                    <a:bodyPr/>
                    <a:lstStyle/>
                    <a:p>
                      <a:pPr algn="ctr" hangingPunct="0">
                        <a:spcAft>
                          <a:spcPts val="0"/>
                        </a:spcAft>
                      </a:pPr>
                      <a:r>
                        <a:rPr lang="en-GB" sz="600" b="1">
                          <a:effectLst/>
                          <a:latin typeface="Arial"/>
                          <a:ea typeface="Times New Roman"/>
                          <a:cs typeface="Times New Roman"/>
                        </a:rPr>
                        <a:t>17</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119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156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224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409">
                <a:tc>
                  <a:txBody>
                    <a:bodyPr/>
                    <a:lstStyle/>
                    <a:p>
                      <a:pPr algn="ctr" hangingPunct="0">
                        <a:spcAft>
                          <a:spcPts val="0"/>
                        </a:spcAft>
                      </a:pPr>
                      <a:r>
                        <a:rPr lang="en-GB" sz="600" b="1">
                          <a:effectLst/>
                          <a:latin typeface="Arial"/>
                          <a:ea typeface="Times New Roman"/>
                          <a:cs typeface="Times New Roman"/>
                        </a:rPr>
                        <a:t>18</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62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244</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409">
                <a:tc>
                  <a:txBody>
                    <a:bodyPr/>
                    <a:lstStyle/>
                    <a:p>
                      <a:pPr algn="ctr" hangingPunct="0">
                        <a:spcAft>
                          <a:spcPts val="0"/>
                        </a:spcAft>
                      </a:pPr>
                      <a:r>
                        <a:rPr lang="en-GB" sz="600" b="1">
                          <a:effectLst/>
                          <a:latin typeface="Arial"/>
                          <a:ea typeface="Times New Roman"/>
                          <a:cs typeface="Times New Roman"/>
                        </a:rPr>
                        <a:t>19</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8</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246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482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409">
                <a:tc>
                  <a:txBody>
                    <a:bodyPr/>
                    <a:lstStyle/>
                    <a:p>
                      <a:pPr algn="ctr" hangingPunct="0">
                        <a:spcAft>
                          <a:spcPts val="0"/>
                        </a:spcAft>
                      </a:pPr>
                      <a:r>
                        <a:rPr lang="en-GB" sz="600" b="1">
                          <a:effectLst/>
                          <a:latin typeface="Arial"/>
                          <a:ea typeface="Times New Roman"/>
                          <a:cs typeface="Times New Roman"/>
                        </a:rPr>
                        <a:t>20</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72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91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409">
                <a:tc>
                  <a:txBody>
                    <a:bodyPr/>
                    <a:lstStyle/>
                    <a:p>
                      <a:pPr algn="ctr" hangingPunct="0">
                        <a:spcAft>
                          <a:spcPts val="0"/>
                        </a:spcAft>
                      </a:pPr>
                      <a:r>
                        <a:rPr lang="en-GB" sz="600" b="1">
                          <a:effectLst/>
                          <a:latin typeface="Arial"/>
                          <a:ea typeface="Times New Roman"/>
                          <a:cs typeface="Times New Roman"/>
                        </a:rPr>
                        <a:t>21</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43</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69</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390</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409">
                <a:tc>
                  <a:txBody>
                    <a:bodyPr/>
                    <a:lstStyle/>
                    <a:p>
                      <a:pPr algn="ctr" hangingPunct="0">
                        <a:spcAft>
                          <a:spcPts val="0"/>
                        </a:spcAft>
                      </a:pPr>
                      <a:r>
                        <a:rPr lang="en-GB" sz="600" b="1">
                          <a:effectLst/>
                          <a:latin typeface="Arial"/>
                          <a:ea typeface="Times New Roman"/>
                          <a:cs typeface="Times New Roman"/>
                        </a:rPr>
                        <a:t>22</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127</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186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506</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5409">
                <a:tc>
                  <a:txBody>
                    <a:bodyPr/>
                    <a:lstStyle/>
                    <a:p>
                      <a:pPr algn="ctr" hangingPunct="0">
                        <a:spcAft>
                          <a:spcPts val="0"/>
                        </a:spcAft>
                      </a:pPr>
                      <a:r>
                        <a:rPr lang="en-GB" sz="600" b="1">
                          <a:effectLst/>
                          <a:latin typeface="Arial"/>
                          <a:ea typeface="Times New Roman"/>
                          <a:cs typeface="Times New Roman"/>
                        </a:rPr>
                        <a:t>23</a:t>
                      </a:r>
                      <a:endParaRPr lang="en-US" sz="600" b="1">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55</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81</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hangingPunct="0">
                        <a:spcAft>
                          <a:spcPts val="0"/>
                        </a:spcAft>
                      </a:pPr>
                      <a:r>
                        <a:rPr lang="en-GB" sz="600">
                          <a:effectLst/>
                          <a:latin typeface="Arial"/>
                          <a:ea typeface="Times New Roman"/>
                          <a:cs typeface="Times New Roman"/>
                        </a:rPr>
                        <a:t>412</a:t>
                      </a:r>
                      <a:endParaRPr lang="en-US" sz="600">
                        <a:effectLst/>
                        <a:latin typeface="Arial"/>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en-US" sz="700">
                        <a:effectLst/>
                        <a:latin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2" name="テキスト ボックス 21"/>
          <p:cNvSpPr txBox="1"/>
          <p:nvPr/>
        </p:nvSpPr>
        <p:spPr>
          <a:xfrm>
            <a:off x="2051720" y="3407082"/>
            <a:ext cx="764953" cy="276999"/>
          </a:xfrm>
          <a:prstGeom prst="rect">
            <a:avLst/>
          </a:prstGeom>
          <a:noFill/>
        </p:spPr>
        <p:txBody>
          <a:bodyPr wrap="none" rtlCol="0">
            <a:spAutoFit/>
          </a:bodyPr>
          <a:lstStyle/>
          <a:p>
            <a:r>
              <a:rPr lang="en-US" smtClean="0"/>
              <a:t>The table</a:t>
            </a:r>
            <a:endParaRPr lang="en-US"/>
          </a:p>
        </p:txBody>
      </p:sp>
    </p:spTree>
    <p:extLst>
      <p:ext uri="{BB962C8B-B14F-4D97-AF65-F5344CB8AC3E}">
        <p14:creationId xmlns:p14="http://schemas.microsoft.com/office/powerpoint/2010/main" val="34650793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July 2018</a:t>
            </a:r>
            <a:endParaRPr lang="en-US" altLang="en-US" sz="1400"/>
          </a:p>
        </p:txBody>
      </p:sp>
      <p:sp>
        <p:nvSpPr>
          <p:cNvPr id="4099"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4100"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378D7528-5541-4F7E-9E79-916A07B9AD54}" type="slidenum">
              <a:rPr lang="en-US" altLang="en-US"/>
              <a:pPr/>
              <a:t>6</a:t>
            </a:fld>
            <a:endParaRPr lang="en-US" altLang="en-US"/>
          </a:p>
        </p:txBody>
      </p:sp>
      <mc:AlternateContent xmlns:mc="http://schemas.openxmlformats.org/markup-compatibility/2006" xmlns:a14="http://schemas.microsoft.com/office/drawing/2010/main">
        <mc:Choice Requires="a14">
          <p:sp>
            <p:nvSpPr>
              <p:cNvPr id="11" name="Rectangle 3">
                <a:extLst>
                  <a:ext uri="{FF2B5EF4-FFF2-40B4-BE49-F238E27FC236}">
                    <a16:creationId xmlns="" xmlns:a16="http://schemas.microsoft.com/office/drawing/2014/main" id="{F2CA67F6-2E41-463F-B4A0-337B112A8F74}"/>
                  </a:ext>
                </a:extLst>
              </p:cNvPr>
              <p:cNvSpPr>
                <a:spLocks noChangeArrowheads="1"/>
              </p:cNvSpPr>
              <p:nvPr/>
            </p:nvSpPr>
            <p:spPr bwMode="auto">
              <a:xfrm>
                <a:off x="755576" y="908720"/>
                <a:ext cx="7826695" cy="5904656"/>
              </a:xfrm>
              <a:prstGeom prst="rect">
                <a:avLst/>
              </a:prstGeom>
              <a:noFill/>
              <a:ln w="12700">
                <a:noFill/>
                <a:miter lim="800000"/>
                <a:headEnd type="none" w="sm" len="sm"/>
                <a:tailEnd type="none" w="sm" len="sm"/>
              </a:ln>
            </p:spPr>
            <p:txBody>
              <a:bodyPr/>
              <a:lstStyle/>
              <a:p>
                <a:pPr>
                  <a:lnSpc>
                    <a:spcPts val="700"/>
                  </a:lnSpc>
                  <a:spcAft>
                    <a:spcPts val="900"/>
                  </a:spcAft>
                </a:pPr>
                <a:r>
                  <a:rPr lang="en-GB" sz="900">
                    <a:latin typeface="Times New Roman"/>
                    <a:ea typeface="Times New Roman"/>
                  </a:rPr>
                  <a:t>LPDC code with rate R=1/4 shall be applied to form Coded Block size of </a:t>
                </a: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𝐿</m:t>
                        </m:r>
                      </m:e>
                      <m:sub>
                        <m:r>
                          <a:rPr lang="en-GB" sz="900" i="1">
                            <a:effectLst/>
                            <a:latin typeface="Cambria Math"/>
                            <a:ea typeface="Times New Roman"/>
                          </a:rPr>
                          <m:t>𝑐𝑜𝑑𝑒𝑑𝑏𝑙𝑜𝑐𝑘</m:t>
                        </m:r>
                      </m:sub>
                    </m:sSub>
                  </m:oMath>
                </a14:m>
                <a:r>
                  <a:rPr lang="en-GB" sz="900">
                    <a:effectLst/>
                    <a:latin typeface="Times New Roman"/>
                    <a:ea typeface="Times New Roman"/>
                  </a:rPr>
                  <a:t>=4*</a:t>
                </a: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𝐿</m:t>
                        </m:r>
                      </m:e>
                      <m:sub>
                        <m:r>
                          <a:rPr lang="en-GB" sz="900" i="1">
                            <a:effectLst/>
                            <a:latin typeface="Cambria Math"/>
                            <a:ea typeface="Times New Roman"/>
                          </a:rPr>
                          <m:t>𝑐𝑜𝑑𝑒𝑏𝑙𝑜𝑐𝑘</m:t>
                        </m:r>
                      </m:sub>
                    </m:sSub>
                  </m:oMath>
                </a14:m>
                <a:r>
                  <a:rPr lang="en-GB" sz="900">
                    <a:effectLst/>
                    <a:latin typeface="Times New Roman"/>
                    <a:ea typeface="Times New Roman"/>
                  </a:rPr>
                  <a:t> where </a:t>
                </a: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𝐿</m:t>
                        </m:r>
                      </m:e>
                      <m:sub>
                        <m:r>
                          <a:rPr lang="en-GB" sz="900" i="1">
                            <a:effectLst/>
                            <a:latin typeface="Cambria Math"/>
                            <a:ea typeface="Times New Roman"/>
                          </a:rPr>
                          <m:t>𝑐𝑜𝑑𝑒𝑏𝑙𝑜𝑐𝑘</m:t>
                        </m:r>
                      </m:sub>
                    </m:sSub>
                  </m:oMath>
                </a14:m>
                <a:r>
                  <a:rPr lang="en-GB" sz="900">
                    <a:effectLst/>
                    <a:latin typeface="Times New Roman"/>
                    <a:ea typeface="Times New Roman"/>
                  </a:rPr>
                  <a:t>= SizeMPDU, i.e. 184-bit.</a:t>
                </a:r>
                <a:endParaRPr lang="en-US" sz="900">
                  <a:effectLst/>
                  <a:latin typeface="Times New Roman"/>
                  <a:ea typeface="Times New Roman"/>
                </a:endParaRPr>
              </a:p>
              <a:p>
                <a:pPr>
                  <a:lnSpc>
                    <a:spcPts val="900"/>
                  </a:lnSpc>
                  <a:spcAft>
                    <a:spcPts val="900"/>
                  </a:spcAft>
                </a:pPr>
                <a:r>
                  <a:rPr lang="en-GB" sz="900">
                    <a:effectLst/>
                    <a:latin typeface="Times New Roman"/>
                    <a:ea typeface="Times New Roman"/>
                  </a:rPr>
                  <a:t>Input: 184 </a:t>
                </a:r>
                <a:r>
                  <a:rPr lang="en-GB" sz="900" smtClean="0">
                    <a:effectLst/>
                    <a:latin typeface="Times New Roman"/>
                    <a:ea typeface="Times New Roman"/>
                  </a:rPr>
                  <a:t>bits, </a:t>
                </a:r>
                <a:r>
                  <a:rPr lang="en-GB" sz="900">
                    <a:effectLst/>
                    <a:latin typeface="Times New Roman"/>
                    <a:ea typeface="Times New Roman"/>
                  </a:rPr>
                  <a:t>denoted as </a:t>
                </a: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𝑖</m:t>
                        </m:r>
                      </m:e>
                      <m:sub>
                        <m:r>
                          <a:rPr lang="en-GB" sz="900" i="1">
                            <a:effectLst/>
                            <a:latin typeface="Cambria Math"/>
                            <a:ea typeface="Times New Roman"/>
                          </a:rPr>
                          <m:t>0</m:t>
                        </m:r>
                      </m:sub>
                    </m:sSub>
                    <m:r>
                      <a:rPr lang="en-GB" sz="900" i="1">
                        <a:effectLst/>
                        <a:latin typeface="Cambria Math"/>
                        <a:ea typeface="Times New Roman"/>
                      </a:rPr>
                      <m:t>, </m:t>
                    </m:r>
                    <m:sSub>
                      <m:sSubPr>
                        <m:ctrlPr>
                          <a:rPr lang="en-US" sz="900" i="1">
                            <a:effectLst/>
                            <a:latin typeface="Cambria Math"/>
                            <a:ea typeface="Times New Roman"/>
                          </a:rPr>
                        </m:ctrlPr>
                      </m:sSubPr>
                      <m:e>
                        <m:r>
                          <a:rPr lang="en-GB" sz="900" i="1">
                            <a:effectLst/>
                            <a:latin typeface="Cambria Math"/>
                            <a:ea typeface="Times New Roman"/>
                          </a:rPr>
                          <m:t>𝑖</m:t>
                        </m:r>
                      </m:e>
                      <m:sub>
                        <m:r>
                          <a:rPr lang="en-GB" sz="900" i="1">
                            <a:effectLst/>
                            <a:latin typeface="Cambria Math"/>
                            <a:ea typeface="Times New Roman"/>
                          </a:rPr>
                          <m:t>1</m:t>
                        </m:r>
                      </m:sub>
                    </m:sSub>
                    <m:r>
                      <a:rPr lang="en-GB" sz="900" i="1">
                        <a:effectLst/>
                        <a:latin typeface="Cambria Math"/>
                        <a:ea typeface="Times New Roman"/>
                      </a:rPr>
                      <m:t>, …,</m:t>
                    </m:r>
                    <m:sSub>
                      <m:sSubPr>
                        <m:ctrlPr>
                          <a:rPr lang="en-US" sz="900" i="1">
                            <a:effectLst/>
                            <a:latin typeface="Cambria Math"/>
                            <a:ea typeface="Times New Roman"/>
                          </a:rPr>
                        </m:ctrlPr>
                      </m:sSubPr>
                      <m:e>
                        <m:r>
                          <a:rPr lang="en-GB" sz="900" i="1">
                            <a:effectLst/>
                            <a:latin typeface="Cambria Math"/>
                            <a:ea typeface="Times New Roman"/>
                          </a:rPr>
                          <m:t>𝑖</m:t>
                        </m:r>
                      </m:e>
                      <m:sub>
                        <m:sSub>
                          <m:sSubPr>
                            <m:ctrlPr>
                              <a:rPr lang="en-US" sz="900" i="1">
                                <a:effectLst/>
                                <a:latin typeface="Cambria Math"/>
                                <a:ea typeface="Times New Roman"/>
                              </a:rPr>
                            </m:ctrlPr>
                          </m:sSubPr>
                          <m:e>
                            <m:r>
                              <a:rPr lang="en-GB" sz="900" i="1">
                                <a:effectLst/>
                                <a:latin typeface="Cambria Math"/>
                                <a:ea typeface="Times New Roman"/>
                              </a:rPr>
                              <m:t>𝐾</m:t>
                            </m:r>
                          </m:e>
                          <m:sub>
                            <m:r>
                              <a:rPr lang="en-GB" sz="900" i="1">
                                <a:effectLst/>
                                <a:latin typeface="Cambria Math"/>
                                <a:ea typeface="Times New Roman"/>
                              </a:rPr>
                              <m:t>𝑙𝑑𝑝𝑐</m:t>
                            </m:r>
                          </m:sub>
                        </m:sSub>
                        <m:r>
                          <a:rPr lang="en-GB" sz="900" i="1">
                            <a:effectLst/>
                            <a:latin typeface="Cambria Math"/>
                            <a:ea typeface="Times New Roman"/>
                          </a:rPr>
                          <m:t>−1</m:t>
                        </m:r>
                      </m:sub>
                    </m:sSub>
                    <m:r>
                      <a:rPr lang="en-GB" sz="900" i="1">
                        <a:effectLst/>
                        <a:latin typeface="Cambria Math"/>
                        <a:ea typeface="Times New Roman"/>
                      </a:rPr>
                      <m:t> </m:t>
                    </m:r>
                  </m:oMath>
                </a14:m>
                <a:r>
                  <a:rPr lang="en-GB" sz="900">
                    <a:effectLst/>
                    <a:latin typeface="Times New Roman"/>
                    <a:ea typeface="Times New Roman"/>
                  </a:rPr>
                  <a:t>with K</a:t>
                </a:r>
                <a:r>
                  <a:rPr lang="en-GB" sz="900" u="none" strike="noStrike" baseline="-25000">
                    <a:effectLst/>
                    <a:latin typeface="Times New Roman"/>
                    <a:ea typeface="Times New Roman"/>
                  </a:rPr>
                  <a:t>ldpc</a:t>
                </a:r>
                <a:r>
                  <a:rPr lang="en-GB" sz="900">
                    <a:effectLst/>
                    <a:latin typeface="Times New Roman"/>
                    <a:ea typeface="Times New Roman"/>
                  </a:rPr>
                  <a:t> = 184</a:t>
                </a:r>
                <a:br>
                  <a:rPr lang="en-GB" sz="900">
                    <a:effectLst/>
                    <a:latin typeface="Times New Roman"/>
                    <a:ea typeface="Times New Roman"/>
                  </a:rPr>
                </a:br>
                <a:r>
                  <a:rPr lang="en-GB" sz="900">
                    <a:effectLst/>
                    <a:latin typeface="Times New Roman"/>
                    <a:ea typeface="Times New Roman"/>
                  </a:rPr>
                  <a:t>Output: 736 code bits, denoted as  </a:t>
                </a: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𝜆</m:t>
                        </m:r>
                      </m:e>
                      <m:sub>
                        <m:r>
                          <a:rPr lang="en-GB" sz="900" i="1">
                            <a:effectLst/>
                            <a:latin typeface="Cambria Math"/>
                            <a:ea typeface="Times New Roman"/>
                          </a:rPr>
                          <m:t>0</m:t>
                        </m:r>
                      </m:sub>
                    </m:sSub>
                    <m:r>
                      <a:rPr lang="en-GB"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𝜆</m:t>
                        </m:r>
                      </m:e>
                      <m:sub>
                        <m:r>
                          <a:rPr lang="en-GB" sz="900" i="1">
                            <a:effectLst/>
                            <a:latin typeface="Cambria Math"/>
                            <a:ea typeface="Times New Roman"/>
                          </a:rPr>
                          <m:t>1</m:t>
                        </m:r>
                      </m:sub>
                    </m:sSub>
                    <m:r>
                      <a:rPr lang="en-GB" sz="900" i="1">
                        <a:effectLst/>
                        <a:latin typeface="Cambria Math"/>
                        <a:ea typeface="Times New Roman"/>
                      </a:rPr>
                      <m:t>,…, </m:t>
                    </m:r>
                    <m:sSub>
                      <m:sSubPr>
                        <m:ctrlPr>
                          <a:rPr lang="en-US" sz="900" i="1">
                            <a:effectLst/>
                            <a:latin typeface="Cambria Math"/>
                            <a:ea typeface="Times New Roman"/>
                          </a:rPr>
                        </m:ctrlPr>
                      </m:sSubPr>
                      <m:e>
                        <m:r>
                          <a:rPr lang="en-GB" sz="900" i="1">
                            <a:effectLst/>
                            <a:latin typeface="Cambria Math"/>
                            <a:ea typeface="Times New Roman"/>
                          </a:rPr>
                          <m:t>𝜆</m:t>
                        </m:r>
                      </m:e>
                      <m:sub>
                        <m:sSub>
                          <m:sSubPr>
                            <m:ctrlPr>
                              <a:rPr lang="en-US" sz="900" i="1">
                                <a:effectLst/>
                                <a:latin typeface="Cambria Math"/>
                                <a:ea typeface="Times New Roman"/>
                              </a:rPr>
                            </m:ctrlPr>
                          </m:sSubPr>
                          <m:e>
                            <m:r>
                              <a:rPr lang="en-GB" sz="900" i="1">
                                <a:effectLst/>
                                <a:latin typeface="Cambria Math"/>
                                <a:ea typeface="Times New Roman"/>
                              </a:rPr>
                              <m:t>𝑁</m:t>
                            </m:r>
                          </m:e>
                          <m:sub>
                            <m:r>
                              <a:rPr lang="en-GB" sz="900" i="1">
                                <a:effectLst/>
                                <a:latin typeface="Cambria Math"/>
                                <a:ea typeface="Times New Roman"/>
                              </a:rPr>
                              <m:t>𝑙𝑑𝑝𝑐</m:t>
                            </m:r>
                          </m:sub>
                        </m:sSub>
                        <m:r>
                          <a:rPr lang="en-GB" sz="900" i="1">
                            <a:effectLst/>
                            <a:latin typeface="Cambria Math"/>
                            <a:ea typeface="Times New Roman"/>
                          </a:rPr>
                          <m:t>−1</m:t>
                        </m:r>
                      </m:sub>
                    </m:sSub>
                    <m:r>
                      <a:rPr lang="en-GB"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𝑖</m:t>
                        </m:r>
                      </m:e>
                      <m:sub>
                        <m:r>
                          <a:rPr lang="en-GB" sz="900" i="1">
                            <a:effectLst/>
                            <a:latin typeface="Cambria Math"/>
                            <a:ea typeface="Times New Roman"/>
                          </a:rPr>
                          <m:t>0</m:t>
                        </m:r>
                      </m:sub>
                    </m:sSub>
                    <m:r>
                      <a:rPr lang="en-GB" sz="900" i="1">
                        <a:effectLst/>
                        <a:latin typeface="Cambria Math"/>
                        <a:ea typeface="Times New Roman"/>
                      </a:rPr>
                      <m:t>, </m:t>
                    </m:r>
                    <m:sSub>
                      <m:sSubPr>
                        <m:ctrlPr>
                          <a:rPr lang="en-US" sz="900" i="1">
                            <a:effectLst/>
                            <a:latin typeface="Cambria Math"/>
                            <a:ea typeface="Times New Roman"/>
                          </a:rPr>
                        </m:ctrlPr>
                      </m:sSubPr>
                      <m:e>
                        <m:r>
                          <a:rPr lang="en-GB" sz="900" i="1">
                            <a:effectLst/>
                            <a:latin typeface="Cambria Math"/>
                            <a:ea typeface="Times New Roman"/>
                          </a:rPr>
                          <m:t>𝑖</m:t>
                        </m:r>
                      </m:e>
                      <m:sub>
                        <m:r>
                          <a:rPr lang="en-GB" sz="900" i="1">
                            <a:effectLst/>
                            <a:latin typeface="Cambria Math"/>
                            <a:ea typeface="Times New Roman"/>
                          </a:rPr>
                          <m:t>1</m:t>
                        </m:r>
                      </m:sub>
                    </m:sSub>
                    <m:r>
                      <a:rPr lang="en-GB" sz="900" i="1">
                        <a:effectLst/>
                        <a:latin typeface="Cambria Math"/>
                        <a:ea typeface="Times New Roman"/>
                      </a:rPr>
                      <m:t>, …,</m:t>
                    </m:r>
                    <m:sSub>
                      <m:sSubPr>
                        <m:ctrlPr>
                          <a:rPr lang="en-US" sz="900" i="1">
                            <a:effectLst/>
                            <a:latin typeface="Cambria Math"/>
                            <a:ea typeface="Times New Roman"/>
                          </a:rPr>
                        </m:ctrlPr>
                      </m:sSubPr>
                      <m:e>
                        <m:r>
                          <a:rPr lang="en-GB" sz="900" i="1">
                            <a:effectLst/>
                            <a:latin typeface="Cambria Math"/>
                            <a:ea typeface="Times New Roman"/>
                          </a:rPr>
                          <m:t>𝑖</m:t>
                        </m:r>
                      </m:e>
                      <m:sub>
                        <m:sSub>
                          <m:sSubPr>
                            <m:ctrlPr>
                              <a:rPr lang="en-US" sz="900" i="1">
                                <a:effectLst/>
                                <a:latin typeface="Cambria Math"/>
                                <a:ea typeface="Times New Roman"/>
                              </a:rPr>
                            </m:ctrlPr>
                          </m:sSubPr>
                          <m:e>
                            <m:r>
                              <a:rPr lang="en-GB" sz="900" i="1">
                                <a:effectLst/>
                                <a:latin typeface="Cambria Math"/>
                                <a:ea typeface="Times New Roman"/>
                              </a:rPr>
                              <m:t>𝐾</m:t>
                            </m:r>
                          </m:e>
                          <m:sub>
                            <m:r>
                              <a:rPr lang="en-GB" sz="900" i="1">
                                <a:effectLst/>
                                <a:latin typeface="Cambria Math"/>
                                <a:ea typeface="Times New Roman"/>
                              </a:rPr>
                              <m:t>𝑙𝑑𝑝𝑐</m:t>
                            </m:r>
                          </m:sub>
                        </m:sSub>
                        <m:r>
                          <a:rPr lang="en-GB" sz="900" i="1">
                            <a:effectLst/>
                            <a:latin typeface="Cambria Math"/>
                            <a:ea typeface="Times New Roman"/>
                          </a:rPr>
                          <m:t>−1</m:t>
                        </m:r>
                      </m:sub>
                    </m:sSub>
                    <m:r>
                      <a:rPr lang="en-GB" sz="900" i="1">
                        <a:effectLst/>
                        <a:latin typeface="Cambria Math"/>
                        <a:ea typeface="Times New Roman"/>
                      </a:rPr>
                      <m:t>, </m:t>
                    </m:r>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0</m:t>
                        </m:r>
                      </m:sub>
                    </m:sSub>
                    <m:r>
                      <a:rPr lang="en-GB"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1</m:t>
                        </m:r>
                      </m:sub>
                    </m:sSub>
                    <m:r>
                      <a:rPr lang="en-GB"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2</m:t>
                        </m:r>
                      </m:sub>
                    </m:sSub>
                    <m:r>
                      <a:rPr lang="en-GB"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𝑝</m:t>
                        </m:r>
                      </m:e>
                      <m:sub>
                        <m:sSub>
                          <m:sSubPr>
                            <m:ctrlPr>
                              <a:rPr lang="en-US" sz="900" i="1">
                                <a:effectLst/>
                                <a:latin typeface="Cambria Math"/>
                                <a:ea typeface="Times New Roman"/>
                              </a:rPr>
                            </m:ctrlPr>
                          </m:sSubPr>
                          <m:e>
                            <m:r>
                              <a:rPr lang="en-GB" sz="900" i="1">
                                <a:effectLst/>
                                <a:latin typeface="Cambria Math"/>
                                <a:ea typeface="Times New Roman"/>
                              </a:rPr>
                              <m:t>𝑀</m:t>
                            </m:r>
                          </m:e>
                          <m:sub>
                            <m:r>
                              <a:rPr lang="en-GB" sz="900" i="1">
                                <a:effectLst/>
                                <a:latin typeface="Cambria Math"/>
                                <a:ea typeface="Times New Roman"/>
                              </a:rPr>
                              <m:t>𝑙𝑑𝑝𝑐</m:t>
                            </m:r>
                          </m:sub>
                        </m:sSub>
                        <m:r>
                          <a:rPr lang="en-GB" sz="900" i="1">
                            <a:effectLst/>
                            <a:latin typeface="Cambria Math"/>
                            <a:ea typeface="Times New Roman"/>
                          </a:rPr>
                          <m:t>−1</m:t>
                        </m:r>
                      </m:sub>
                    </m:sSub>
                  </m:oMath>
                </a14:m>
                <a:r>
                  <a:rPr lang="en-GB" sz="900">
                    <a:effectLst/>
                    <a:latin typeface="Times New Roman"/>
                    <a:ea typeface="Times New Roman"/>
                  </a:rPr>
                  <a:t> , with N</a:t>
                </a:r>
                <a:r>
                  <a:rPr lang="en-GB" sz="900" u="none" strike="noStrike" baseline="-25000">
                    <a:effectLst/>
                    <a:latin typeface="Times New Roman"/>
                    <a:ea typeface="Times New Roman"/>
                  </a:rPr>
                  <a:t>ldpc</a:t>
                </a:r>
                <a:r>
                  <a:rPr lang="en-GB" sz="900">
                    <a:effectLst/>
                    <a:latin typeface="Times New Roman"/>
                    <a:ea typeface="Times New Roman"/>
                  </a:rPr>
                  <a:t> = 736 and M</a:t>
                </a:r>
                <a:r>
                  <a:rPr lang="en-GB" sz="900" u="none" strike="noStrike" baseline="-25000">
                    <a:effectLst/>
                    <a:latin typeface="Times New Roman"/>
                    <a:ea typeface="Times New Roman"/>
                  </a:rPr>
                  <a:t>ldpc</a:t>
                </a:r>
                <a:r>
                  <a:rPr lang="en-GB" sz="900">
                    <a:effectLst/>
                    <a:latin typeface="Times New Roman"/>
                    <a:ea typeface="Times New Roman"/>
                  </a:rPr>
                  <a:t> = </a:t>
                </a:r>
                <a:r>
                  <a:rPr lang="en-GB" sz="900" smtClean="0">
                    <a:effectLst/>
                    <a:latin typeface="Times New Roman"/>
                    <a:ea typeface="Times New Roman"/>
                  </a:rPr>
                  <a:t>552. A </a:t>
                </a:r>
                <a:r>
                  <a:rPr lang="en-GB" sz="900">
                    <a:effectLst/>
                    <a:latin typeface="Times New Roman"/>
                    <a:ea typeface="Times New Roman"/>
                  </a:rPr>
                  <a:t>systematic binary LDPC code with quasi-cyclic structure (information part) and dual staircase (parity part) shall be used, i.e., parities shall be accumulated (see below). Encoding shall be performed as follows:</a:t>
                </a:r>
                <a:endParaRPr lang="en-US" sz="900">
                  <a:effectLst/>
                  <a:latin typeface="Times New Roman"/>
                  <a:ea typeface="Times New Roman"/>
                </a:endParaRPr>
              </a:p>
              <a:p>
                <a:pPr marL="342900" lvl="0" indent="-342900">
                  <a:lnSpc>
                    <a:spcPts val="700"/>
                  </a:lnSpc>
                  <a:spcAft>
                    <a:spcPts val="900"/>
                  </a:spcAft>
                  <a:buFont typeface="Symbol"/>
                  <a:buChar char=""/>
                </a:pPr>
                <a:r>
                  <a:rPr lang="en-GB" sz="900">
                    <a:effectLst/>
                    <a:latin typeface="Times New Roman"/>
                    <a:ea typeface="Times New Roman"/>
                  </a:rPr>
                  <a:t>First:</a:t>
                </a:r>
                <a:r>
                  <a:rPr lang="en-GB" sz="900" b="1">
                    <a:effectLst/>
                    <a:latin typeface="Times New Roman"/>
                    <a:ea typeface="Times New Roman"/>
                  </a:rPr>
                  <a:t/>
                </a:r>
                <a:br>
                  <a:rPr lang="en-GB" sz="900" b="1">
                    <a:effectLst/>
                    <a:latin typeface="Times New Roman"/>
                    <a:ea typeface="Times New Roman"/>
                  </a:rPr>
                </a:br>
                <a:r>
                  <a:rPr lang="en-GB" sz="900">
                    <a:effectLst/>
                    <a:latin typeface="Times New Roman"/>
                    <a:ea typeface="Times New Roman"/>
                  </a:rPr>
                  <a:t>K</a:t>
                </a:r>
                <a:r>
                  <a:rPr lang="en-GB" sz="900" u="none" strike="noStrike" baseline="-25000">
                    <a:effectLst/>
                    <a:latin typeface="Times New Roman"/>
                    <a:ea typeface="Times New Roman"/>
                  </a:rPr>
                  <a:t>ldpc</a:t>
                </a:r>
                <a:r>
                  <a:rPr lang="en-GB" sz="900">
                    <a:effectLst/>
                    <a:latin typeface="Times New Roman"/>
                    <a:ea typeface="Times New Roman"/>
                  </a:rPr>
                  <a:t> = 184 parities shall equal information bits: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𝜆</m:t>
                        </m:r>
                      </m:e>
                      <m:sub>
                        <m:r>
                          <a:rPr lang="en-GB" sz="900" b="0" i="1">
                            <a:effectLst/>
                            <a:latin typeface="Cambria Math"/>
                            <a:ea typeface="Times New Roman"/>
                          </a:rPr>
                          <m:t>𝑘</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𝑘</m:t>
                        </m:r>
                      </m:sub>
                    </m:sSub>
                    <m:r>
                      <a:rPr lang="en-GB" sz="900" b="0" i="1">
                        <a:effectLst/>
                        <a:latin typeface="Cambria Math"/>
                        <a:ea typeface="Times New Roman"/>
                      </a:rPr>
                      <m:t>,  </m:t>
                    </m:r>
                    <m:r>
                      <a:rPr lang="en-GB" sz="900" b="0" i="1">
                        <a:effectLst/>
                        <a:latin typeface="Cambria Math"/>
                        <a:ea typeface="Times New Roman"/>
                      </a:rPr>
                      <m:t>𝑓𝑜𝑟</m:t>
                    </m:r>
                    <m:r>
                      <a:rPr lang="en-GB" sz="900" b="0" i="1">
                        <a:effectLst/>
                        <a:latin typeface="Cambria Math"/>
                        <a:ea typeface="Times New Roman"/>
                      </a:rPr>
                      <m:t> </m:t>
                    </m:r>
                    <m:r>
                      <a:rPr lang="en-GB" sz="900" b="0" i="1">
                        <a:effectLst/>
                        <a:latin typeface="Cambria Math"/>
                        <a:ea typeface="Times New Roman"/>
                      </a:rPr>
                      <m:t>𝑘</m:t>
                    </m:r>
                    <m:r>
                      <a:rPr lang="en-GB" sz="900" b="0" i="1">
                        <a:effectLst/>
                        <a:latin typeface="Cambria Math"/>
                        <a:ea typeface="Times New Roman"/>
                      </a:rPr>
                      <m:t>=0,1,…,</m:t>
                    </m:r>
                    <m:sSub>
                      <m:sSubPr>
                        <m:ctrlPr>
                          <a:rPr lang="en-US" sz="900" i="1">
                            <a:effectLst/>
                            <a:latin typeface="Cambria Math"/>
                            <a:ea typeface="Times New Roman"/>
                          </a:rPr>
                        </m:ctrlPr>
                      </m:sSubPr>
                      <m:e>
                        <m:r>
                          <a:rPr lang="en-GB" sz="900" b="0" i="1">
                            <a:effectLst/>
                            <a:latin typeface="Cambria Math"/>
                            <a:ea typeface="Times New Roman"/>
                          </a:rPr>
                          <m:t>𝐾</m:t>
                        </m:r>
                      </m:e>
                      <m:sub>
                        <m:r>
                          <a:rPr lang="en-GB" sz="900" b="0" i="1">
                            <a:effectLst/>
                            <a:latin typeface="Cambria Math"/>
                            <a:ea typeface="Times New Roman"/>
                          </a:rPr>
                          <m:t>𝑙𝑑𝑝𝑐</m:t>
                        </m:r>
                      </m:sub>
                    </m:sSub>
                    <m:r>
                      <a:rPr lang="en-GB" sz="900" b="0" i="1">
                        <a:effectLst/>
                        <a:latin typeface="Cambria Math"/>
                        <a:ea typeface="Times New Roman"/>
                      </a:rPr>
                      <m:t>−1</m:t>
                    </m:r>
                  </m:oMath>
                </a14:m>
                <a:endParaRPr lang="en-US" sz="900">
                  <a:effectLst/>
                  <a:latin typeface="Times New Roman"/>
                  <a:ea typeface="Times New Roman"/>
                </a:endParaRPr>
              </a:p>
              <a:p>
                <a:pPr marL="342900" lvl="0" indent="-342900">
                  <a:lnSpc>
                    <a:spcPts val="700"/>
                  </a:lnSpc>
                  <a:spcAft>
                    <a:spcPts val="600"/>
                  </a:spcAft>
                  <a:buFont typeface="Symbol"/>
                  <a:buChar char=""/>
                </a:pPr>
                <a:r>
                  <a:rPr lang="en-GB" sz="900">
                    <a:effectLst/>
                    <a:latin typeface="Times New Roman"/>
                    <a:ea typeface="Times New Roman"/>
                  </a:rPr>
                  <a:t>Initialize:</a:t>
                </a:r>
                <a:r>
                  <a:rPr lang="en-GB" sz="900" b="1">
                    <a:effectLst/>
                    <a:latin typeface="Times New Roman"/>
                    <a:ea typeface="Times New Roman"/>
                  </a:rPr>
                  <a:t/>
                </a:r>
                <a:br>
                  <a:rPr lang="en-GB" sz="900" b="1">
                    <a:effectLst/>
                    <a:latin typeface="Times New Roman"/>
                    <a:ea typeface="Times New Roman"/>
                  </a:rPr>
                </a:br>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0</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sSub>
                          <m:sSubPr>
                            <m:ctrlPr>
                              <a:rPr lang="en-US" sz="900" i="1">
                                <a:effectLst/>
                                <a:latin typeface="Cambria Math"/>
                                <a:ea typeface="Times New Roman"/>
                              </a:rPr>
                            </m:ctrlPr>
                          </m:sSubPr>
                          <m:e>
                            <m:r>
                              <a:rPr lang="en-GB" sz="900" b="0" i="1">
                                <a:effectLst/>
                                <a:latin typeface="Cambria Math"/>
                                <a:ea typeface="Times New Roman"/>
                              </a:rPr>
                              <m:t>𝑀</m:t>
                            </m:r>
                          </m:e>
                          <m:sub>
                            <m:r>
                              <a:rPr lang="en-GB" sz="900" b="0" i="1">
                                <a:effectLst/>
                                <a:latin typeface="Cambria Math"/>
                                <a:ea typeface="Times New Roman"/>
                              </a:rPr>
                              <m:t>𝑙𝑑𝑝𝑐</m:t>
                            </m:r>
                          </m:sub>
                        </m:sSub>
                        <m:r>
                          <a:rPr lang="en-GB" sz="900" b="0" i="1">
                            <a:effectLst/>
                            <a:latin typeface="Cambria Math"/>
                            <a:ea typeface="Times New Roman"/>
                          </a:rPr>
                          <m:t>−1</m:t>
                        </m:r>
                      </m:sub>
                    </m:sSub>
                    <m:r>
                      <a:rPr lang="en-GB" sz="900" b="0" i="1">
                        <a:effectLst/>
                        <a:latin typeface="Cambria Math"/>
                        <a:ea typeface="Times New Roman"/>
                      </a:rPr>
                      <m:t>=0</m:t>
                    </m:r>
                  </m:oMath>
                </a14:m>
                <a:endParaRPr lang="en-US" sz="900">
                  <a:effectLst/>
                  <a:latin typeface="Times New Roman"/>
                  <a:ea typeface="Times New Roman"/>
                </a:endParaRPr>
              </a:p>
              <a:p>
                <a:pPr marL="342900" lvl="0" indent="-342900">
                  <a:lnSpc>
                    <a:spcPts val="1000"/>
                  </a:lnSpc>
                  <a:spcAft>
                    <a:spcPts val="600"/>
                  </a:spcAft>
                  <a:buFont typeface="Symbol"/>
                  <a:buChar char=""/>
                </a:pPr>
                <a:r>
                  <a:rPr lang="en-GB" sz="900">
                    <a:effectLst/>
                    <a:latin typeface="Times New Roman"/>
                    <a:ea typeface="Times New Roman"/>
                  </a:rPr>
                  <a:t>Accumulate the first information bit, i</a:t>
                </a:r>
                <a:r>
                  <a:rPr lang="en-GB" sz="900" u="none" strike="noStrike" baseline="-25000">
                    <a:effectLst/>
                    <a:latin typeface="Times New Roman"/>
                    <a:ea typeface="Times New Roman"/>
                  </a:rPr>
                  <a:t>0</a:t>
                </a:r>
                <a:r>
                  <a:rPr lang="en-GB" sz="900">
                    <a:effectLst/>
                    <a:latin typeface="Times New Roman"/>
                    <a:ea typeface="Times New Roman"/>
                  </a:rPr>
                  <a:t>, at parity bit addresses specified in the first row of Table </a:t>
                </a:r>
                <a:r>
                  <a:rPr lang="en-GB" sz="900" smtClean="0">
                    <a:latin typeface="Times New Roman"/>
                    <a:ea typeface="Times New Roman"/>
                  </a:rPr>
                  <a:t>shown in previous page.</a:t>
                </a:r>
                <a:r>
                  <a:rPr lang="en-GB" sz="900" smtClean="0">
                    <a:effectLst/>
                    <a:latin typeface="Times New Roman"/>
                    <a:ea typeface="Times New Roman"/>
                  </a:rPr>
                  <a:t> </a:t>
                </a:r>
                <a:r>
                  <a:rPr lang="en-GB" sz="900">
                    <a:effectLst/>
                    <a:latin typeface="Times New Roman"/>
                    <a:ea typeface="Times New Roman"/>
                  </a:rPr>
                  <a:t>For example, (all additions are in GF(2)):</a:t>
                </a:r>
                <a:endParaRPr lang="en-US" sz="90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7</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7</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endParaRPr lang="en-US" sz="90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90</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90</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172</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172</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endParaRPr lang="en-US" sz="90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209</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209</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359</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359</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endParaRPr lang="en-US" sz="90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401</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401</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420</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420</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endParaRPr lang="en-US" sz="90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483</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483</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487</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487</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0</m:t>
                        </m:r>
                      </m:sub>
                    </m:sSub>
                  </m:oMath>
                </a14:m>
                <a:endParaRPr lang="en-US" sz="900">
                  <a:effectLst/>
                  <a:latin typeface="Times New Roman"/>
                  <a:ea typeface="Times New Roman"/>
                </a:endParaRPr>
              </a:p>
              <a:p>
                <a:pPr marL="342900" lvl="0" indent="-342900">
                  <a:lnSpc>
                    <a:spcPts val="1000"/>
                  </a:lnSpc>
                  <a:spcAft>
                    <a:spcPts val="600"/>
                  </a:spcAft>
                  <a:buFont typeface="Symbol"/>
                  <a:buChar char=""/>
                </a:pPr>
                <a:r>
                  <a:rPr lang="en-GB" sz="900">
                    <a:effectLst/>
                    <a:latin typeface="Times New Roman"/>
                    <a:ea typeface="Times New Roman"/>
                  </a:rPr>
                  <a:t>For the next 7 information bits, i</a:t>
                </a:r>
                <a:r>
                  <a:rPr lang="en-GB" sz="900" u="none" strike="noStrike" baseline="-25000">
                    <a:effectLst/>
                    <a:latin typeface="Times New Roman"/>
                    <a:ea typeface="Times New Roman"/>
                  </a:rPr>
                  <a:t>m</a:t>
                </a:r>
                <a:r>
                  <a:rPr lang="en-GB" sz="900">
                    <a:effectLst/>
                    <a:latin typeface="Times New Roman"/>
                    <a:ea typeface="Times New Roman"/>
                  </a:rPr>
                  <a:t>, m =1, 2, ..., 7, accumulate i</a:t>
                </a:r>
                <a:r>
                  <a:rPr lang="en-GB" sz="900" u="none" strike="noStrike" baseline="-25000">
                    <a:effectLst/>
                    <a:latin typeface="Times New Roman"/>
                    <a:ea typeface="Times New Roman"/>
                  </a:rPr>
                  <a:t>m</a:t>
                </a:r>
                <a:r>
                  <a:rPr lang="en-GB" sz="900">
                    <a:effectLst/>
                    <a:latin typeface="Times New Roman"/>
                    <a:ea typeface="Times New Roman"/>
                  </a:rPr>
                  <a:t> at parity bit addresses [x + (m mod 8)×Q</a:t>
                </a:r>
                <a:r>
                  <a:rPr lang="en-GB" sz="900" u="none" strike="noStrike" baseline="-25000">
                    <a:effectLst/>
                    <a:latin typeface="Times New Roman"/>
                    <a:ea typeface="Times New Roman"/>
                  </a:rPr>
                  <a:t>ldpc</a:t>
                </a:r>
                <a:r>
                  <a:rPr lang="en-GB" sz="900">
                    <a:effectLst/>
                    <a:latin typeface="Times New Roman"/>
                    <a:ea typeface="Times New Roman"/>
                  </a:rPr>
                  <a:t>] mod M</a:t>
                </a:r>
                <a:r>
                  <a:rPr lang="en-GB" sz="900" u="none" strike="noStrike" baseline="-25000">
                    <a:effectLst/>
                    <a:latin typeface="Times New Roman"/>
                    <a:ea typeface="Times New Roman"/>
                  </a:rPr>
                  <a:t>ldpc</a:t>
                </a:r>
                <a:r>
                  <a:rPr lang="en-GB" sz="900">
                    <a:effectLst/>
                    <a:latin typeface="Times New Roman"/>
                    <a:ea typeface="Times New Roman"/>
                  </a:rPr>
                  <a:t>, where x denotes the address of the parity bit accumulator corresponding to the first bit i</a:t>
                </a:r>
                <a:r>
                  <a:rPr lang="en-GB" sz="900" u="none" strike="noStrike" baseline="-25000">
                    <a:effectLst/>
                    <a:latin typeface="Times New Roman"/>
                    <a:ea typeface="Times New Roman"/>
                  </a:rPr>
                  <a:t>0</a:t>
                </a:r>
                <a:r>
                  <a:rPr lang="en-GB" sz="900">
                    <a:effectLst/>
                    <a:latin typeface="Times New Roman"/>
                    <a:ea typeface="Times New Roman"/>
                  </a:rPr>
                  <a:t>, and Q</a:t>
                </a:r>
                <a:r>
                  <a:rPr lang="en-GB" sz="900" u="none" strike="noStrike" baseline="-25000">
                    <a:effectLst/>
                    <a:latin typeface="Times New Roman"/>
                    <a:ea typeface="Times New Roman"/>
                  </a:rPr>
                  <a:t>ldpc</a:t>
                </a:r>
                <a:r>
                  <a:rPr lang="en-GB" sz="900">
                    <a:effectLst/>
                    <a:latin typeface="Times New Roman"/>
                    <a:ea typeface="Times New Roman"/>
                  </a:rPr>
                  <a:t> = 69. So for example for information bit i</a:t>
                </a:r>
                <a:r>
                  <a:rPr lang="en-GB" sz="900" u="none" strike="noStrike" baseline="-25000">
                    <a:effectLst/>
                    <a:latin typeface="Times New Roman"/>
                    <a:ea typeface="Times New Roman"/>
                  </a:rPr>
                  <a:t>1</a:t>
                </a:r>
                <a:r>
                  <a:rPr lang="en-GB" sz="900">
                    <a:effectLst/>
                    <a:latin typeface="Times New Roman"/>
                    <a:ea typeface="Times New Roman"/>
                  </a:rPr>
                  <a:t>, the following operations are performed:</a:t>
                </a:r>
                <a:endParaRPr lang="en-US" sz="900" smtClean="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70</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70</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76</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76</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endParaRPr lang="en-US" sz="90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159</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159</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241</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241</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endParaRPr lang="en-US" sz="90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278</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278</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428</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428</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endParaRPr lang="en-US" sz="90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470</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470</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489</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489</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endParaRPr lang="en-US" sz="900">
                  <a:effectLst/>
                  <a:latin typeface="Times New Roman"/>
                  <a:ea typeface="Times New Roman"/>
                </a:endParaRPr>
              </a:p>
              <a:p>
                <a:pPr marL="630555">
                  <a:lnSpc>
                    <a:spcPts val="700"/>
                  </a:lnSpc>
                  <a:spcAft>
                    <a:spcPts val="600"/>
                  </a:spcAft>
                </a:pPr>
                <a14:m>
                  <m:oMath xmlns:m="http://schemas.openxmlformats.org/officeDocument/2006/math">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0</m:t>
                        </m:r>
                      </m:sub>
                    </m:sSub>
                    <m:r>
                      <a:rPr lang="en-GB" sz="900" b="0" i="1">
                        <a:effectLst/>
                        <a:latin typeface="Cambria Math"/>
                        <a:ea typeface="Times New Roman"/>
                      </a:rPr>
                      <m:t>=</m:t>
                    </m:r>
                    <m:sSub>
                      <m:sSubPr>
                        <m:ctrlPr>
                          <a:rPr lang="en-US" sz="900" i="1">
                            <a:effectLst/>
                            <a:latin typeface="Cambria Math"/>
                            <a:ea typeface="Times New Roman"/>
                          </a:rPr>
                        </m:ctrlPr>
                      </m:sSubPr>
                      <m:e>
                        <m:r>
                          <a:rPr lang="en-GB" sz="900" b="0" i="1">
                            <a:effectLst/>
                            <a:latin typeface="Cambria Math"/>
                            <a:ea typeface="Times New Roman"/>
                          </a:rPr>
                          <m:t>𝑝</m:t>
                        </m:r>
                      </m:e>
                      <m:sub>
                        <m:r>
                          <a:rPr lang="en-GB" sz="900" b="0" i="1">
                            <a:effectLst/>
                            <a:latin typeface="Cambria Math"/>
                            <a:ea typeface="Times New Roman"/>
                          </a:rPr>
                          <m:t>0</m:t>
                        </m:r>
                      </m:sub>
                    </m:sSub>
                    <m:sSub>
                      <m:sSubPr>
                        <m:ctrlPr>
                          <a:rPr lang="en-US" sz="900" i="1">
                            <a:effectLst/>
                            <a:latin typeface="Cambria Math"/>
                            <a:ea typeface="Times New Roman"/>
                          </a:rPr>
                        </m:ctrlPr>
                      </m:sSubPr>
                      <m:e>
                        <m:r>
                          <a:rPr lang="en-GB" sz="900" b="0" i="1">
                            <a:effectLst/>
                            <a:latin typeface="Cambria Math"/>
                            <a:ea typeface="Times New Roman"/>
                          </a:rPr>
                          <m:t>𝑖</m:t>
                        </m:r>
                      </m:e>
                      <m:sub>
                        <m:r>
                          <a:rPr lang="en-GB" sz="900" b="0" i="1">
                            <a:effectLst/>
                            <a:latin typeface="Cambria Math"/>
                            <a:ea typeface="Times New Roman"/>
                          </a:rPr>
                          <m:t>1</m:t>
                        </m:r>
                      </m:sub>
                    </m:sSub>
                  </m:oMath>
                </a14:m>
                <a:r>
                  <a:rPr lang="en-GB" sz="900">
                    <a:effectLst/>
                    <a:latin typeface="Times New Roman"/>
                    <a:ea typeface="Times New Roman"/>
                  </a:rPr>
                  <a:t>		</a:t>
                </a: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4</m:t>
                        </m:r>
                      </m:sub>
                    </m:sSub>
                    <m:r>
                      <a:rPr lang="en-GB"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4</m:t>
                        </m:r>
                      </m:sub>
                    </m:sSub>
                    <m:sSub>
                      <m:sSubPr>
                        <m:ctrlPr>
                          <a:rPr lang="en-US" sz="900" i="1">
                            <a:effectLst/>
                            <a:latin typeface="Cambria Math"/>
                            <a:ea typeface="Times New Roman"/>
                          </a:rPr>
                        </m:ctrlPr>
                      </m:sSubPr>
                      <m:e>
                        <m:r>
                          <a:rPr lang="en-GB" sz="900" i="1">
                            <a:effectLst/>
                            <a:latin typeface="Cambria Math"/>
                            <a:ea typeface="Times New Roman"/>
                          </a:rPr>
                          <m:t>𝑖</m:t>
                        </m:r>
                      </m:e>
                      <m:sub>
                        <m:r>
                          <a:rPr lang="en-GB" sz="900" i="1">
                            <a:effectLst/>
                            <a:latin typeface="Cambria Math"/>
                            <a:ea typeface="Times New Roman"/>
                          </a:rPr>
                          <m:t>1</m:t>
                        </m:r>
                      </m:sub>
                    </m:sSub>
                  </m:oMath>
                </a14:m>
                <a:endParaRPr lang="en-US" sz="900">
                  <a:effectLst/>
                  <a:latin typeface="Times New Roman"/>
                  <a:ea typeface="Times New Roman"/>
                </a:endParaRPr>
              </a:p>
              <a:p>
                <a:pPr marL="342900" lvl="0" indent="-342900">
                  <a:lnSpc>
                    <a:spcPts val="1000"/>
                  </a:lnSpc>
                  <a:spcAft>
                    <a:spcPts val="900"/>
                  </a:spcAft>
                  <a:buFont typeface="Symbol"/>
                  <a:buChar char=""/>
                </a:pPr>
                <a:r>
                  <a:rPr lang="en-GB" sz="900">
                    <a:effectLst/>
                    <a:latin typeface="Times New Roman"/>
                    <a:ea typeface="Times New Roman"/>
                  </a:rPr>
                  <a:t>For the 9th information bit i</a:t>
                </a:r>
                <a:r>
                  <a:rPr lang="en-GB" sz="900" u="none" strike="noStrike" baseline="-25000">
                    <a:effectLst/>
                    <a:latin typeface="Times New Roman"/>
                    <a:ea typeface="Times New Roman"/>
                  </a:rPr>
                  <a:t>8</a:t>
                </a:r>
                <a:r>
                  <a:rPr lang="en-GB" sz="900">
                    <a:effectLst/>
                    <a:latin typeface="Times New Roman"/>
                    <a:ea typeface="Times New Roman"/>
                  </a:rPr>
                  <a:t>, the addresses of the parity bit accumulators are given in the second row of Table 5‑7. In a similar manner the addresses of the parity bit accumulators for the following 7 information bits i</a:t>
                </a:r>
                <a:r>
                  <a:rPr lang="en-GB" sz="900" u="none" strike="noStrike" baseline="-25000">
                    <a:effectLst/>
                    <a:latin typeface="Times New Roman"/>
                    <a:ea typeface="Times New Roman"/>
                  </a:rPr>
                  <a:t>m</a:t>
                </a:r>
                <a:r>
                  <a:rPr lang="en-GB" sz="900">
                    <a:effectLst/>
                    <a:latin typeface="Times New Roman"/>
                    <a:ea typeface="Times New Roman"/>
                  </a:rPr>
                  <a:t>, m = 9, 10, ..., 15 are obtained using the formula [ x + (m mod 8)×Q</a:t>
                </a:r>
                <a:r>
                  <a:rPr lang="en-GB" sz="900" u="none" strike="noStrike" baseline="-25000">
                    <a:effectLst/>
                    <a:latin typeface="Times New Roman"/>
                    <a:ea typeface="Times New Roman"/>
                  </a:rPr>
                  <a:t>ldpc</a:t>
                </a:r>
                <a:r>
                  <a:rPr lang="en-GB" sz="900">
                    <a:effectLst/>
                    <a:latin typeface="Times New Roman"/>
                    <a:ea typeface="Times New Roman"/>
                  </a:rPr>
                  <a:t>] mod M</a:t>
                </a:r>
                <a:r>
                  <a:rPr lang="en-GB" sz="900" u="none" strike="noStrike" baseline="-25000">
                    <a:effectLst/>
                    <a:latin typeface="Times New Roman"/>
                    <a:ea typeface="Times New Roman"/>
                  </a:rPr>
                  <a:t>ldpc</a:t>
                </a:r>
                <a:r>
                  <a:rPr lang="en-GB" sz="900">
                    <a:effectLst/>
                    <a:latin typeface="Times New Roman"/>
                    <a:ea typeface="Times New Roman"/>
                  </a:rPr>
                  <a:t>, where x denotes the address of the parity bit accumulator corresponding to the information bit i</a:t>
                </a:r>
                <a:r>
                  <a:rPr lang="en-GB" sz="900" u="none" strike="noStrike" baseline="-25000">
                    <a:effectLst/>
                    <a:latin typeface="Times New Roman"/>
                    <a:ea typeface="Times New Roman"/>
                  </a:rPr>
                  <a:t>8</a:t>
                </a:r>
                <a:r>
                  <a:rPr lang="en-GB" sz="900">
                    <a:effectLst/>
                    <a:latin typeface="Times New Roman"/>
                    <a:ea typeface="Times New Roman"/>
                  </a:rPr>
                  <a:t> , i.e. the entries in the second row of Table 5‑7.</a:t>
                </a:r>
                <a:endParaRPr lang="en-US" sz="900">
                  <a:effectLst/>
                  <a:latin typeface="Times New Roman"/>
                  <a:ea typeface="Times New Roman"/>
                </a:endParaRPr>
              </a:p>
              <a:p>
                <a:pPr marL="342900" lvl="0" indent="-342900">
                  <a:lnSpc>
                    <a:spcPts val="700"/>
                  </a:lnSpc>
                  <a:spcAft>
                    <a:spcPts val="900"/>
                  </a:spcAft>
                  <a:buFont typeface="Symbol"/>
                  <a:buChar char=""/>
                </a:pPr>
                <a:r>
                  <a:rPr lang="en-GB" sz="900">
                    <a:effectLst/>
                    <a:latin typeface="Times New Roman"/>
                    <a:ea typeface="Times New Roman"/>
                  </a:rPr>
                  <a:t>In a similar manner, for every group of 8 new information bits, a new row from the Table 5‑7 is used to find the addresses of the parity bit accumulators.</a:t>
                </a:r>
                <a:endParaRPr lang="en-US" sz="900">
                  <a:effectLst/>
                  <a:latin typeface="Times New Roman"/>
                  <a:ea typeface="Times New Roman"/>
                </a:endParaRPr>
              </a:p>
              <a:p>
                <a:pPr>
                  <a:lnSpc>
                    <a:spcPts val="700"/>
                  </a:lnSpc>
                  <a:spcAft>
                    <a:spcPts val="900"/>
                  </a:spcAft>
                </a:pPr>
                <a:r>
                  <a:rPr lang="en-GB" sz="900">
                    <a:effectLst/>
                    <a:latin typeface="Times New Roman"/>
                    <a:ea typeface="Times New Roman"/>
                  </a:rPr>
                  <a:t>After all of the information bits are exhausted, the final parity bits shall be obtained by accumulation as follows:</a:t>
                </a:r>
                <a:endParaRPr lang="en-US" sz="900">
                  <a:effectLst/>
                  <a:latin typeface="Times New Roman"/>
                  <a:ea typeface="Times New Roman"/>
                </a:endParaRPr>
              </a:p>
              <a:p>
                <a:pPr marL="342900" lvl="0" indent="-342900">
                  <a:lnSpc>
                    <a:spcPts val="700"/>
                  </a:lnSpc>
                  <a:spcAft>
                    <a:spcPts val="900"/>
                  </a:spcAft>
                  <a:buFont typeface="Symbol"/>
                  <a:buChar char=""/>
                </a:pPr>
                <a:r>
                  <a:rPr lang="en-GB" sz="900">
                    <a:effectLst/>
                    <a:latin typeface="Times New Roman"/>
                    <a:ea typeface="Times New Roman"/>
                  </a:rPr>
                  <a:t>Sequentially perform the following operations starting with i = 1:</a:t>
                </a:r>
                <a:endParaRPr lang="en-US" sz="900">
                  <a:effectLst/>
                  <a:latin typeface="Times New Roman"/>
                  <a:ea typeface="Times New Roman"/>
                </a:endParaRPr>
              </a:p>
              <a:p>
                <a:pPr marL="630555">
                  <a:lnSpc>
                    <a:spcPts val="700"/>
                  </a:lnSpc>
                  <a:spcAft>
                    <a:spcPts val="900"/>
                  </a:spcAft>
                </a:pPr>
                <a14:m>
                  <m:oMath xmlns:m="http://schemas.openxmlformats.org/officeDocument/2006/math">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𝑖</m:t>
                        </m:r>
                      </m:sub>
                    </m:sSub>
                    <m:r>
                      <a:rPr lang="de-DE" sz="900" i="1">
                        <a:effectLst/>
                        <a:latin typeface="Cambria Math"/>
                        <a:ea typeface="Times New Roman"/>
                      </a:rPr>
                      <m:t>=</m:t>
                    </m:r>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𝑖</m:t>
                        </m:r>
                      </m:sub>
                    </m:sSub>
                    <m:sSub>
                      <m:sSubPr>
                        <m:ctrlPr>
                          <a:rPr lang="en-US" sz="900" i="1">
                            <a:effectLst/>
                            <a:latin typeface="Cambria Math"/>
                            <a:ea typeface="Times New Roman"/>
                          </a:rPr>
                        </m:ctrlPr>
                      </m:sSubPr>
                      <m:e>
                        <m:r>
                          <a:rPr lang="en-GB" sz="900" i="1">
                            <a:effectLst/>
                            <a:latin typeface="Cambria Math"/>
                            <a:ea typeface="Times New Roman"/>
                          </a:rPr>
                          <m:t>𝑝</m:t>
                        </m:r>
                      </m:e>
                      <m:sub>
                        <m:r>
                          <a:rPr lang="en-GB" sz="900" i="1">
                            <a:effectLst/>
                            <a:latin typeface="Cambria Math"/>
                            <a:ea typeface="Times New Roman"/>
                          </a:rPr>
                          <m:t>𝑖</m:t>
                        </m:r>
                        <m:r>
                          <a:rPr lang="de-DE" sz="900" i="1">
                            <a:effectLst/>
                            <a:latin typeface="Cambria Math"/>
                            <a:ea typeface="Times New Roman"/>
                          </a:rPr>
                          <m:t>−1</m:t>
                        </m:r>
                      </m:sub>
                    </m:sSub>
                    <m:r>
                      <a:rPr lang="en-GB" sz="900" i="1">
                        <a:effectLst/>
                        <a:latin typeface="Cambria Math"/>
                        <a:ea typeface="Times New Roman"/>
                      </a:rPr>
                      <m:t> </m:t>
                    </m:r>
                    <m:r>
                      <a:rPr lang="de-DE" sz="900" i="1">
                        <a:effectLst/>
                        <a:latin typeface="Cambria Math"/>
                        <a:ea typeface="Times New Roman"/>
                      </a:rPr>
                      <m:t>𝑓𝑜𝑟</m:t>
                    </m:r>
                    <m:r>
                      <a:rPr lang="de-DE" sz="900" i="1">
                        <a:effectLst/>
                        <a:latin typeface="Cambria Math"/>
                        <a:ea typeface="Times New Roman"/>
                      </a:rPr>
                      <m:t> </m:t>
                    </m:r>
                    <m:r>
                      <a:rPr lang="en-GB" sz="900" i="1">
                        <a:effectLst/>
                        <a:latin typeface="Cambria Math"/>
                        <a:ea typeface="Times New Roman"/>
                      </a:rPr>
                      <m:t>𝑖</m:t>
                    </m:r>
                    <m:r>
                      <a:rPr lang="de-DE" sz="900" i="1">
                        <a:effectLst/>
                        <a:latin typeface="Cambria Math"/>
                        <a:ea typeface="Times New Roman"/>
                      </a:rPr>
                      <m:t>=1, 2,…, </m:t>
                    </m:r>
                  </m:oMath>
                </a14:m>
                <a:r>
                  <a:rPr lang="de-DE" sz="900">
                    <a:effectLst/>
                    <a:latin typeface="Times New Roman"/>
                    <a:ea typeface="Times New Roman"/>
                  </a:rPr>
                  <a:t>M</a:t>
                </a:r>
                <a:r>
                  <a:rPr lang="de-DE" sz="900" u="none" strike="noStrike" baseline="-25000">
                    <a:effectLst/>
                    <a:latin typeface="Times New Roman"/>
                    <a:ea typeface="Times New Roman"/>
                  </a:rPr>
                  <a:t>ldpc</a:t>
                </a:r>
                <a:r>
                  <a:rPr lang="de-DE" sz="900">
                    <a:effectLst/>
                    <a:latin typeface="Times New Roman"/>
                    <a:ea typeface="Times New Roman"/>
                  </a:rPr>
                  <a:t> −1</a:t>
                </a:r>
                <a:endParaRPr lang="en-US" sz="900">
                  <a:effectLst/>
                  <a:latin typeface="Times New Roman"/>
                  <a:ea typeface="Times New Roman"/>
                </a:endParaRPr>
              </a:p>
              <a:p>
                <a:pPr marL="342900" lvl="0" indent="-342900">
                  <a:lnSpc>
                    <a:spcPts val="700"/>
                  </a:lnSpc>
                  <a:spcAft>
                    <a:spcPts val="900"/>
                  </a:spcAft>
                  <a:buFont typeface="Symbol"/>
                  <a:buChar char=""/>
                </a:pPr>
                <a:r>
                  <a:rPr lang="en-GB" sz="900">
                    <a:effectLst/>
                    <a:latin typeface="Times New Roman"/>
                    <a:ea typeface="Times New Roman"/>
                  </a:rPr>
                  <a:t>Final content of p</a:t>
                </a:r>
                <a:r>
                  <a:rPr lang="en-GB" sz="900" u="none" strike="noStrike" baseline="-25000">
                    <a:effectLst/>
                    <a:latin typeface="Times New Roman"/>
                    <a:ea typeface="Times New Roman"/>
                  </a:rPr>
                  <a:t>i</a:t>
                </a:r>
                <a:r>
                  <a:rPr lang="en-GB" sz="900">
                    <a:effectLst/>
                    <a:latin typeface="Times New Roman"/>
                    <a:ea typeface="Times New Roman"/>
                  </a:rPr>
                  <a:t> , i = 0, 1,.., M</a:t>
                </a:r>
                <a:r>
                  <a:rPr lang="en-GB" sz="900" u="none" strike="noStrike" baseline="-25000">
                    <a:effectLst/>
                    <a:latin typeface="Times New Roman"/>
                    <a:ea typeface="Times New Roman"/>
                  </a:rPr>
                  <a:t>ldpc</a:t>
                </a:r>
                <a:r>
                  <a:rPr lang="en-GB" sz="900">
                    <a:effectLst/>
                    <a:latin typeface="Times New Roman"/>
                    <a:ea typeface="Times New Roman"/>
                  </a:rPr>
                  <a:t> −1 is equal to the parity bit p</a:t>
                </a:r>
                <a:r>
                  <a:rPr lang="en-GB" sz="900" u="none" strike="noStrike" baseline="-25000">
                    <a:effectLst/>
                    <a:latin typeface="Times New Roman"/>
                    <a:ea typeface="Times New Roman"/>
                  </a:rPr>
                  <a:t>i</a:t>
                </a:r>
                <a:r>
                  <a:rPr lang="en-GB" sz="900" smtClean="0">
                    <a:effectLst/>
                    <a:latin typeface="Times New Roman"/>
                    <a:ea typeface="Times New Roman"/>
                  </a:rPr>
                  <a:t>.</a:t>
                </a:r>
                <a:endParaRPr lang="en-US" sz="900">
                  <a:effectLst/>
                  <a:latin typeface="Times New Roman"/>
                  <a:ea typeface="Times New Roman"/>
                </a:endParaRPr>
              </a:p>
            </p:txBody>
          </p:sp>
        </mc:Choice>
        <mc:Fallback xmlns="">
          <p:sp>
            <p:nvSpPr>
              <p:cNvPr id="11" name="Rectangle 3">
                <a:extLst>
                  <a:ext uri="{FF2B5EF4-FFF2-40B4-BE49-F238E27FC236}">
                    <a16:creationId xmlns:a16="http://schemas.microsoft.com/office/drawing/2014/main" xmlns="" xmlns:a14="http://schemas.microsoft.com/office/drawing/2010/main" id="{F2CA67F6-2E41-463F-B4A0-337B112A8F74}"/>
                  </a:ext>
                </a:extLst>
              </p:cNvPr>
              <p:cNvSpPr>
                <a:spLocks noRot="1" noChangeAspect="1" noMove="1" noResize="1" noEditPoints="1" noAdjustHandles="1" noChangeArrowheads="1" noChangeShapeType="1" noTextEdit="1"/>
              </p:cNvSpPr>
              <p:nvPr/>
            </p:nvSpPr>
            <p:spPr bwMode="auto">
              <a:xfrm>
                <a:off x="755576" y="908720"/>
                <a:ext cx="7826695" cy="5904656"/>
              </a:xfrm>
              <a:prstGeom prst="rect">
                <a:avLst/>
              </a:prstGeom>
              <a:blipFill rotWithShape="1">
                <a:blip r:embed="rId3"/>
                <a:stretch>
                  <a:fillRect t="-619"/>
                </a:stretch>
              </a:blipFill>
              <a:ln w="12700">
                <a:noFill/>
                <a:miter lim="800000"/>
                <a:headEnd type="none" w="sm" len="sm"/>
                <a:tailEnd type="none" w="sm" len="sm"/>
              </a:ln>
            </p:spPr>
            <p:txBody>
              <a:bodyPr/>
              <a:lstStyle/>
              <a:p>
                <a:r>
                  <a:rPr lang="en-US">
                    <a:noFill/>
                  </a:rPr>
                  <a:t> </a:t>
                </a:r>
              </a:p>
            </p:txBody>
          </p:sp>
        </mc:Fallback>
      </mc:AlternateContent>
    </p:spTree>
    <p:extLst>
      <p:ext uri="{BB962C8B-B14F-4D97-AF65-F5344CB8AC3E}">
        <p14:creationId xmlns:p14="http://schemas.microsoft.com/office/powerpoint/2010/main" val="7292383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日付プレースホルダー 3"/>
          <p:cNvSpPr>
            <a:spLocks noGrp="1"/>
          </p:cNvSpPr>
          <p:nvPr>
            <p:ph type="dt" sz="half" idx="10"/>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z="1400" smtClean="0"/>
              <a:t>July 2018</a:t>
            </a:r>
            <a:endParaRPr lang="en-US" altLang="en-US" sz="1400"/>
          </a:p>
        </p:txBody>
      </p:sp>
      <p:sp>
        <p:nvSpPr>
          <p:cNvPr id="4099" name="フッター プレースホルダー 4"/>
          <p:cNvSpPr>
            <a:spLocks noGrp="1"/>
          </p:cNvSpPr>
          <p:nvPr>
            <p:ph type="ftr" sz="quarter" idx="11"/>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smtClean="0"/>
              <a:t>Seiji Kobayashi, Sony Semiconductor Solutions</a:t>
            </a:r>
            <a:endParaRPr lang="en-US" altLang="en-US"/>
          </a:p>
        </p:txBody>
      </p:sp>
      <p:sp>
        <p:nvSpPr>
          <p:cNvPr id="4100" name="スライド番号プレースホルダー 5"/>
          <p:cNvSpPr>
            <a:spLocks noGrp="1"/>
          </p:cNvSpPr>
          <p:nvPr>
            <p:ph type="sldNum" sz="quarter" idx="12"/>
          </p:nvPr>
        </p:nvSpPr>
        <p:spPr>
          <a:noFill/>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en-US"/>
              <a:t>Slide </a:t>
            </a:r>
            <a:fld id="{378D7528-5541-4F7E-9E79-916A07B9AD54}" type="slidenum">
              <a:rPr lang="en-US" altLang="en-US"/>
              <a:pPr/>
              <a:t>7</a:t>
            </a:fld>
            <a:endParaRPr lang="en-US" altLang="en-US"/>
          </a:p>
        </p:txBody>
      </p:sp>
      <p:sp>
        <p:nvSpPr>
          <p:cNvPr id="6"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smtClean="0">
                <a:latin typeface="+mj-ea"/>
                <a:ea typeface="+mj-ea"/>
                <a:cs typeface="Arial" panose="020B0604020202020204" pitchFamily="34" charset="0"/>
              </a:rPr>
              <a:t>Further possibilities</a:t>
            </a:r>
            <a:endParaRPr lang="ko-KR" altLang="en-US" sz="3600" b="1" dirty="0">
              <a:latin typeface="+mj-ea"/>
              <a:ea typeface="+mj-ea"/>
              <a:cs typeface="Arial" panose="020B0604020202020204" pitchFamily="34" charset="0"/>
            </a:endParaRPr>
          </a:p>
        </p:txBody>
      </p:sp>
      <p:sp>
        <p:nvSpPr>
          <p:cNvPr id="7" name="Rectangle 3">
            <a:extLst>
              <a:ext uri="{FF2B5EF4-FFF2-40B4-BE49-F238E27FC236}">
                <a16:creationId xmlns="" xmlns:a16="http://schemas.microsoft.com/office/drawing/2014/main" id="{F2CA67F6-2E41-463F-B4A0-337B112A8F74}"/>
              </a:ext>
            </a:extLst>
          </p:cNvPr>
          <p:cNvSpPr>
            <a:spLocks noChangeArrowheads="1"/>
          </p:cNvSpPr>
          <p:nvPr/>
        </p:nvSpPr>
        <p:spPr bwMode="auto">
          <a:xfrm>
            <a:off x="695700" y="2329657"/>
            <a:ext cx="8005301" cy="2042579"/>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smtClean="0">
                <a:solidFill>
                  <a:srgbClr val="000000"/>
                </a:solidFill>
              </a:rPr>
              <a:t>Extension of LDPC for longer MSDU sizes.</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smtClean="0">
                <a:solidFill>
                  <a:srgbClr val="000000"/>
                </a:solidFill>
              </a:rPr>
              <a:t>MAC format</a:t>
            </a:r>
            <a:endParaRPr lang="en-US" altLang="ko-KR" sz="1600" dirty="0">
              <a:solidFill>
                <a:srgbClr val="000000"/>
              </a:solidFill>
            </a:endParaRP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600" smtClean="0">
                <a:solidFill>
                  <a:srgbClr val="000000"/>
                </a:solidFill>
              </a:rPr>
              <a:t>Fragmentation</a:t>
            </a:r>
            <a:r>
              <a:rPr lang="en-US" altLang="ko-KR" sz="1600">
                <a:solidFill>
                  <a:srgbClr val="000000"/>
                </a:solidFill>
              </a:rPr>
              <a:t>, Variable length payload, </a:t>
            </a:r>
            <a:r>
              <a:rPr lang="en-US" altLang="ko-KR" sz="1600" smtClean="0">
                <a:solidFill>
                  <a:srgbClr val="000000"/>
                </a:solidFill>
              </a:rPr>
              <a:t>Headder</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smtClean="0">
                <a:solidFill>
                  <a:srgbClr val="000000"/>
                </a:solidFill>
              </a:rPr>
              <a:t>FSK modulation method.</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600" smtClean="0">
                <a:solidFill>
                  <a:srgbClr val="000000"/>
                </a:solidFill>
              </a:rPr>
              <a:t>Pre-amble and Sync for synchronization</a:t>
            </a:r>
          </a:p>
        </p:txBody>
      </p:sp>
    </p:spTree>
    <p:extLst>
      <p:ext uri="{BB962C8B-B14F-4D97-AF65-F5344CB8AC3E}">
        <p14:creationId xmlns:p14="http://schemas.microsoft.com/office/powerpoint/2010/main" val="1538197190"/>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37</TotalTime>
  <Words>645</Words>
  <Application>Microsoft Office PowerPoint</Application>
  <PresentationFormat>画面に合わせる (4:3)</PresentationFormat>
  <Paragraphs>286</Paragraphs>
  <Slides>7</Slides>
  <Notes>5</Notes>
  <HiddenSlides>0</HiddenSlides>
  <MMClips>0</MMClips>
  <ScaleCrop>false</ScaleCrop>
  <HeadingPairs>
    <vt:vector size="4" baseType="variant">
      <vt:variant>
        <vt:lpstr>テーマ</vt:lpstr>
      </vt:variant>
      <vt:variant>
        <vt:i4>1</vt:i4>
      </vt:variant>
      <vt:variant>
        <vt:lpstr>スライド タイトル</vt:lpstr>
      </vt:variant>
      <vt:variant>
        <vt:i4>7</vt:i4>
      </vt:variant>
    </vt:vector>
  </HeadingPairs>
  <TitlesOfParts>
    <vt:vector size="8" baseType="lpstr">
      <vt:lpstr>IEEE-P802_15</vt:lpstr>
      <vt:lpstr>PowerPoint プレゼンテーション</vt:lpstr>
      <vt:lpstr>Proposal of LDPC (Low Density Parity Code) for LPWA </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Sony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subject>IEEE 802.15 &lt;subject&gt;</dc:subject>
  <dc:creator>Kobayashi, Seiji (RandD)</dc:creator>
  <dc:description>&lt;doc#&gt;</dc:description>
  <cp:lastModifiedBy>Kobayashi, Seiji (RandD)</cp:lastModifiedBy>
  <cp:revision>5</cp:revision>
  <cp:lastPrinted>1998-02-10T13:28:06Z</cp:lastPrinted>
  <dcterms:created xsi:type="dcterms:W3CDTF">2018-07-06T09:07:16Z</dcterms:created>
  <dcterms:modified xsi:type="dcterms:W3CDTF">2018-07-06T10:19:35Z</dcterms:modified>
</cp:coreProperties>
</file>