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85" r:id="rId3"/>
    <p:sldId id="318" r:id="rId4"/>
    <p:sldId id="317" r:id="rId5"/>
    <p:sldId id="283" r:id="rId6"/>
    <p:sldId id="349" r:id="rId7"/>
    <p:sldId id="276" r:id="rId8"/>
    <p:sldId id="346" r:id="rId9"/>
    <p:sldId id="350" r:id="rId10"/>
    <p:sldId id="351" r:id="rId11"/>
    <p:sldId id="352" r:id="rId12"/>
    <p:sldId id="353" r:id="rId13"/>
    <p:sldId id="329" r:id="rId14"/>
    <p:sldId id="320" r:id="rId15"/>
    <p:sldId id="333" r:id="rId16"/>
    <p:sldId id="330" r:id="rId17"/>
    <p:sldId id="327" r:id="rId18"/>
    <p:sldId id="334" r:id="rId19"/>
    <p:sldId id="331" r:id="rId20"/>
    <p:sldId id="328" r:id="rId21"/>
    <p:sldId id="354" r:id="rId22"/>
    <p:sldId id="355" r:id="rId23"/>
    <p:sldId id="356" r:id="rId24"/>
    <p:sldId id="357" r:id="rId25"/>
    <p:sldId id="343" r:id="rId26"/>
    <p:sldId id="344" r:id="rId27"/>
    <p:sldId id="345" r:id="rId28"/>
    <p:sldId id="340" r:id="rId29"/>
    <p:sldId id="341" r:id="rId30"/>
    <p:sldId id="342" r:id="rId31"/>
    <p:sldId id="337" r:id="rId32"/>
    <p:sldId id="338" r:id="rId33"/>
    <p:sldId id="339" r:id="rId34"/>
    <p:sldId id="284" r:id="rId35"/>
    <p:sldId id="358"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1735" autoAdjust="0"/>
  </p:normalViewPr>
  <p:slideViewPr>
    <p:cSldViewPr>
      <p:cViewPr varScale="1">
        <p:scale>
          <a:sx n="106" d="100"/>
          <a:sy n="106" d="100"/>
        </p:scale>
        <p:origin x="1902"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dirty="0"/>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38850037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427816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8926776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6277787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6472815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8149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749039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4005772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697135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814633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35568609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44820878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6034118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41079053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413103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4199227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1711494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2614474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29542847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777318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CP </a:t>
            </a:r>
            <a:r>
              <a:rPr lang="de-DE" dirty="0" err="1" smtClean="0"/>
              <a:t>length</a:t>
            </a:r>
            <a:r>
              <a:rPr lang="de-DE" dirty="0" smtClean="0"/>
              <a:t> </a:t>
            </a:r>
            <a:r>
              <a:rPr lang="de-DE" dirty="0" err="1" smtClean="0"/>
              <a:t>is</a:t>
            </a:r>
            <a:r>
              <a:rPr lang="de-DE" dirty="0" smtClean="0"/>
              <a:t> </a:t>
            </a:r>
            <a:r>
              <a:rPr lang="de-DE" dirty="0" err="1" smtClean="0"/>
              <a:t>always</a:t>
            </a:r>
            <a:r>
              <a:rPr lang="de-DE" dirty="0" smtClean="0"/>
              <a:t> 160 </a:t>
            </a:r>
            <a:r>
              <a:rPr lang="de-DE" dirty="0" err="1" smtClean="0"/>
              <a:t>ns</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1534537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4702420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780901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a:t>Insert Scenario </a:t>
            </a:r>
            <a:r>
              <a:rPr lang="de-DE" dirty="0" err="1"/>
              <a:t>overview</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568645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850489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732992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514768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531114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r>
              <a:rPr lang="de-DE" dirty="0" smtClean="0"/>
              <a:t>Tag </a:t>
            </a:r>
            <a:r>
              <a:rPr lang="de-DE" dirty="0" err="1" smtClean="0"/>
              <a:t>is</a:t>
            </a:r>
            <a:r>
              <a:rPr lang="de-DE" dirty="0" smtClean="0"/>
              <a:t> </a:t>
            </a:r>
            <a:r>
              <a:rPr lang="de-DE" dirty="0" err="1" smtClean="0"/>
              <a:t>wrong</a:t>
            </a:r>
            <a:endParaRPr lang="de-DE" dirty="0"/>
          </a:p>
        </p:txBody>
      </p:sp>
      <p:sp>
        <p:nvSpPr>
          <p:cNvPr id="4" name="Kopfzeilenplatzhalter 3"/>
          <p:cNvSpPr>
            <a:spLocks noGrp="1"/>
          </p:cNvSpPr>
          <p:nvPr>
            <p:ph type="hdr" idx="10"/>
          </p:nvPr>
        </p:nvSpPr>
        <p:spPr/>
        <p:txBody>
          <a:bodyPr/>
          <a:lstStyle/>
          <a:p>
            <a:r>
              <a:rPr lang="en-US"/>
              <a:t>doc.: IEEE 802.11-yy/xxxxr0</a:t>
            </a:r>
          </a:p>
        </p:txBody>
      </p:sp>
      <p:sp>
        <p:nvSpPr>
          <p:cNvPr id="5" name="Datumsplatzhalter 4"/>
          <p:cNvSpPr>
            <a:spLocks noGrp="1"/>
          </p:cNvSpPr>
          <p:nvPr>
            <p:ph type="dt" idx="11"/>
          </p:nvPr>
        </p:nvSpPr>
        <p:spPr/>
        <p:txBody>
          <a:bodyPr/>
          <a:lstStyle/>
          <a:p>
            <a:r>
              <a:rPr lang="en-US"/>
              <a:t>Month Year</a:t>
            </a:r>
          </a:p>
        </p:txBody>
      </p:sp>
      <p:sp>
        <p:nvSpPr>
          <p:cNvPr id="6" name="Fußzeilenplatzhalter 5"/>
          <p:cNvSpPr>
            <a:spLocks noGrp="1"/>
          </p:cNvSpPr>
          <p:nvPr>
            <p:ph type="ftr" idx="12"/>
          </p:nvPr>
        </p:nvSpPr>
        <p:spPr/>
        <p:txBody>
          <a:bodyPr/>
          <a:lstStyle/>
          <a:p>
            <a:r>
              <a:rPr lang="en-US"/>
              <a:t>John Doe, Some Company</a:t>
            </a:r>
          </a:p>
        </p:txBody>
      </p:sp>
      <p:sp>
        <p:nvSpPr>
          <p:cNvPr id="7" name="Foliennummernplatzhalt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99090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15-18-0275-00-0013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Evaluation of enhanced PM PHY synchronization</a:t>
            </a:r>
            <a:r>
              <a:rPr lang="en-US" altLang="zh-CN" sz="1600" dirty="0" smtClean="0">
                <a:solidFill>
                  <a:schemeClr val="tx1">
                    <a:lumMod val="85000"/>
                    <a:lumOff val="15000"/>
                  </a:schemeClr>
                </a:solidFill>
                <a:ea typeface="宋体" charset="-122"/>
              </a:rPr>
              <a:t> 	</a:t>
            </a:r>
          </a:p>
          <a:p>
            <a:r>
              <a:rPr lang="en-US" altLang="zh-CN" sz="1600" b="1" dirty="0" smtClean="0">
                <a:solidFill>
                  <a:schemeClr val="tx1">
                    <a:lumMod val="85000"/>
                    <a:lumOff val="15000"/>
                  </a:schemeClr>
                </a:solidFill>
                <a:ea typeface="宋体" charset="-122"/>
              </a:rPr>
              <a:t>Date Submitted:</a:t>
            </a:r>
            <a:r>
              <a:rPr lang="en-US" altLang="zh-CN" sz="1600" dirty="0" smtClean="0">
                <a:solidFill>
                  <a:schemeClr val="tx1">
                    <a:lumMod val="85000"/>
                    <a:lumOff val="15000"/>
                  </a:schemeClr>
                </a:solidFill>
                <a:ea typeface="宋体" charset="-122"/>
              </a:rPr>
              <a:t> 19 June 2018	</a:t>
            </a:r>
          </a:p>
          <a:p>
            <a:r>
              <a:rPr lang="en-US" altLang="zh-CN" sz="1600" b="1" dirty="0" smtClean="0">
                <a:solidFill>
                  <a:schemeClr val="tx1">
                    <a:lumMod val="85000"/>
                    <a:lumOff val="15000"/>
                  </a:schemeClr>
                </a:solidFill>
                <a:ea typeface="宋体" charset="-122"/>
              </a:rPr>
              <a:t>Source</a:t>
            </a:r>
            <a:r>
              <a:rPr lang="en-US" altLang="zh-CN" sz="1600" b="1" dirty="0" smtClean="0">
                <a:solidFill>
                  <a:schemeClr val="tx1">
                    <a:lumMod val="85000"/>
                    <a:lumOff val="15000"/>
                  </a:schemeClr>
                </a:solidFill>
                <a:ea typeface="宋体" charset="-122"/>
              </a:rPr>
              <a:t>:</a:t>
            </a:r>
            <a:r>
              <a:rPr lang="en-US" altLang="zh-CN" sz="1600" dirty="0" smtClean="0">
                <a:solidFill>
                  <a:schemeClr val="tx1">
                    <a:lumMod val="85000"/>
                    <a:lumOff val="15000"/>
                  </a:schemeClr>
                </a:solidFill>
                <a:ea typeface="宋体" charset="-122"/>
              </a:rPr>
              <a:t> 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provides the evaluation results </a:t>
            </a:r>
            <a:r>
              <a:rPr lang="en-US" altLang="zh-CN" sz="1600" dirty="0" smtClean="0">
                <a:solidFill>
                  <a:schemeClr val="tx1">
                    <a:lumMod val="85000"/>
                    <a:lumOff val="15000"/>
                  </a:schemeClr>
                </a:solidFill>
                <a:ea typeface="宋体" charset="-122"/>
              </a:rPr>
              <a:t>for an </a:t>
            </a:r>
            <a:r>
              <a:rPr lang="en-US" altLang="zh-CN" sz="1600" dirty="0">
                <a:solidFill>
                  <a:schemeClr val="tx1">
                    <a:lumMod val="85000"/>
                    <a:lumOff val="15000"/>
                  </a:schemeClr>
                </a:solidFill>
                <a:ea typeface="宋体" charset="-122"/>
              </a:rPr>
              <a:t>enhanced detection method on </a:t>
            </a:r>
            <a:r>
              <a:rPr lang="en-US" altLang="zh-CN" sz="1600" dirty="0" smtClean="0">
                <a:solidFill>
                  <a:schemeClr val="tx1">
                    <a:lumMod val="85000"/>
                    <a:lumOff val="15000"/>
                  </a:schemeClr>
                </a:solidFill>
                <a:ea typeface="宋体" charset="-122"/>
              </a:rPr>
              <a:t>the synchronization preamble of PM PHY proposed by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 to TG13.  </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smtClean="0"/>
              <a:t>192 </a:t>
            </a:r>
            <a:r>
              <a:rPr lang="de-DE" dirty="0" err="1"/>
              <a:t>samples</a:t>
            </a:r>
            <a:r>
              <a:rPr lang="de-DE" dirty="0"/>
              <a:t> @200 MHz</a:t>
            </a:r>
            <a:r>
              <a:rPr lang="de-DE" dirty="0" smtClean="0"/>
              <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488626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smtClean="0"/>
              <a:t>384 </a:t>
            </a:r>
            <a:r>
              <a:rPr lang="de-DE" dirty="0" err="1"/>
              <a:t>samples</a:t>
            </a:r>
            <a:r>
              <a:rPr lang="de-DE" dirty="0"/>
              <a:t> @200 MHz</a:t>
            </a:r>
            <a:r>
              <a:rPr lang="de-DE" dirty="0" smtClean="0"/>
              <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465921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96 </a:t>
            </a:r>
            <a:r>
              <a:rPr lang="de-DE" dirty="0" err="1" smtClean="0"/>
              <a:t>samples</a:t>
            </a:r>
            <a:r>
              <a:rPr lang="de-DE" dirty="0" smtClean="0"/>
              <a:t> @50 MHz</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9159738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192 </a:t>
            </a:r>
            <a:r>
              <a:rPr lang="de-DE" dirty="0" err="1" smtClean="0"/>
              <a:t>samples</a:t>
            </a:r>
            <a:r>
              <a:rPr lang="de-DE" dirty="0" smtClean="0"/>
              <a:t> @50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836867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384 </a:t>
            </a:r>
            <a:r>
              <a:rPr lang="de-DE" dirty="0" err="1" smtClean="0"/>
              <a:t>samples</a:t>
            </a:r>
            <a:r>
              <a:rPr lang="de-DE" dirty="0" smtClean="0"/>
              <a:t> @50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8086174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96 </a:t>
            </a:r>
            <a:r>
              <a:rPr lang="de-DE" dirty="0" err="1"/>
              <a:t>samples</a:t>
            </a:r>
            <a:r>
              <a:rPr lang="de-DE" dirty="0"/>
              <a:t> </a:t>
            </a:r>
            <a:r>
              <a:rPr lang="de-DE" dirty="0" smtClean="0"/>
              <a:t>@100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021556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192 </a:t>
            </a:r>
            <a:r>
              <a:rPr lang="de-DE" dirty="0" err="1"/>
              <a:t>samples</a:t>
            </a:r>
            <a:r>
              <a:rPr lang="de-DE" dirty="0"/>
              <a:t> </a:t>
            </a:r>
            <a:r>
              <a:rPr lang="de-DE" dirty="0" smtClean="0"/>
              <a:t>@100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319100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a:t>
            </a:r>
            <a:r>
              <a:rPr lang="de-DE" dirty="0"/>
              <a:t>384 </a:t>
            </a:r>
            <a:r>
              <a:rPr lang="de-DE" dirty="0" err="1"/>
              <a:t>samples</a:t>
            </a:r>
            <a:r>
              <a:rPr lang="de-DE" dirty="0"/>
              <a:t> </a:t>
            </a:r>
            <a:r>
              <a:rPr lang="de-DE" dirty="0" smtClean="0"/>
              <a:t>@100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0118546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96 </a:t>
            </a:r>
            <a:r>
              <a:rPr lang="de-DE" dirty="0" err="1"/>
              <a:t>samples</a:t>
            </a:r>
            <a:r>
              <a:rPr lang="de-DE" dirty="0"/>
              <a:t> </a:t>
            </a:r>
            <a:r>
              <a:rPr lang="de-DE" dirty="0" smtClean="0"/>
              <a:t>@200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7318976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192 </a:t>
            </a:r>
            <a:r>
              <a:rPr lang="de-DE" dirty="0" err="1"/>
              <a:t>samples</a:t>
            </a:r>
            <a:r>
              <a:rPr lang="de-DE" dirty="0"/>
              <a:t> </a:t>
            </a:r>
            <a:r>
              <a:rPr lang="de-DE" dirty="0" smtClean="0"/>
              <a:t>@200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7098543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Evaluation </a:t>
            </a:r>
            <a:r>
              <a:rPr lang="en-US" dirty="0"/>
              <a:t>of </a:t>
            </a:r>
            <a:r>
              <a:rPr lang="en-US" dirty="0" smtClean="0"/>
              <a:t>enhanced </a:t>
            </a:r>
            <a:r>
              <a:rPr lang="en-US" dirty="0" smtClean="0"/>
              <a:t>PM </a:t>
            </a:r>
            <a:r>
              <a:rPr lang="en-US" dirty="0" smtClean="0"/>
              <a:t>PHY synchronization</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a:t>
            </a:r>
            <a:r>
              <a:rPr lang="en-US" altLang="en-US" sz="2000" b="0" kern="0" dirty="0" smtClean="0"/>
              <a:t>2018-07-09 </a:t>
            </a:r>
            <a:r>
              <a:rPr lang="en-US" altLang="en-US" sz="2000" kern="0" dirty="0" smtClean="0"/>
              <a:t>Place: </a:t>
            </a:r>
            <a:r>
              <a:rPr lang="en-US" altLang="en-US" sz="2000" b="0" kern="0" dirty="0" smtClean="0"/>
              <a:t>San Diego, CA</a:t>
            </a:r>
            <a:endParaRPr lang="en-US" altLang="en-US" sz="2000" b="0" kern="0" dirty="0" smtClean="0"/>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125"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a:t>
            </a:r>
            <a:r>
              <a:rPr lang="de-DE" dirty="0"/>
              <a:t>384 </a:t>
            </a:r>
            <a:r>
              <a:rPr lang="de-DE" dirty="0" err="1"/>
              <a:t>samples</a:t>
            </a:r>
            <a:r>
              <a:rPr lang="de-DE" dirty="0"/>
              <a:t> </a:t>
            </a:r>
            <a:r>
              <a:rPr lang="de-DE" dirty="0" smtClean="0"/>
              <a:t>@200 </a:t>
            </a:r>
            <a:r>
              <a:rPr lang="de-DE" dirty="0"/>
              <a:t>MHz</a:t>
            </a:r>
            <a:br>
              <a:rPr lang="de-DE" dirty="0"/>
            </a:br>
            <a:r>
              <a:rPr lang="de-DE" dirty="0"/>
              <a:t>Enhanced </a:t>
            </a:r>
            <a:r>
              <a:rPr lang="de-DE" dirty="0" err="1"/>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4450906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AWGN, 384 </a:t>
            </a:r>
            <a:r>
              <a:rPr lang="de-DE" dirty="0" err="1" smtClean="0"/>
              <a:t>samples</a:t>
            </a:r>
            <a:r>
              <a:rPr lang="de-DE" dirty="0" smtClean="0"/>
              <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8" name="Inhaltsplatzhalt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3288983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S3/D3, 96 </a:t>
            </a:r>
            <a:r>
              <a:rPr lang="de-DE" dirty="0" err="1" smtClean="0"/>
              <a:t>samples</a:t>
            </a:r>
            <a:r>
              <a:rPr lang="de-DE" dirty="0" smtClean="0"/>
              <a:t> @200 MHz</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8541637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smtClean="0"/>
              <a:t>192 </a:t>
            </a:r>
            <a:r>
              <a:rPr lang="de-DE" dirty="0" err="1"/>
              <a:t>samples</a:t>
            </a:r>
            <a:r>
              <a:rPr lang="de-DE" dirty="0"/>
              <a:t> @200 MHz</a:t>
            </a:r>
            <a:r>
              <a:rPr lang="de-DE" dirty="0" smtClean="0"/>
              <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6840651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S3/D3, </a:t>
            </a:r>
            <a:r>
              <a:rPr lang="de-DE" dirty="0" smtClean="0"/>
              <a:t>384 </a:t>
            </a:r>
            <a:r>
              <a:rPr lang="de-DE" dirty="0" err="1"/>
              <a:t>samples</a:t>
            </a:r>
            <a:r>
              <a:rPr lang="de-DE" dirty="0"/>
              <a:t> @200 MHz</a:t>
            </a:r>
            <a:r>
              <a:rPr lang="de-DE" dirty="0" smtClean="0"/>
              <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713288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96 </a:t>
            </a:r>
            <a:r>
              <a:rPr lang="de-DE" dirty="0" err="1" smtClean="0"/>
              <a:t>samples</a:t>
            </a:r>
            <a:r>
              <a:rPr lang="de-DE" dirty="0" smtClean="0"/>
              <a:t> @50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9" name="Rechteck 8"/>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43429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96 </a:t>
            </a:r>
            <a:r>
              <a:rPr lang="de-DE" dirty="0" err="1"/>
              <a:t>samples</a:t>
            </a:r>
            <a:r>
              <a:rPr lang="de-DE" dirty="0"/>
              <a:t> </a:t>
            </a:r>
            <a:r>
              <a:rPr lang="de-DE" dirty="0" smtClean="0"/>
              <a:t>@100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9" name="Rechteck 8"/>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40"/>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9153181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96 </a:t>
            </a:r>
            <a:r>
              <a:rPr lang="de-DE" dirty="0" err="1"/>
              <a:t>samples</a:t>
            </a:r>
            <a:r>
              <a:rPr lang="de-DE" dirty="0"/>
              <a:t> </a:t>
            </a:r>
            <a:r>
              <a:rPr lang="de-DE" dirty="0" smtClean="0"/>
              <a:t>@200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11" name="Rechteck 10"/>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3" name="Inhaltsplatzhalter 1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751847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192 </a:t>
            </a:r>
            <a:r>
              <a:rPr lang="de-DE" dirty="0" err="1" smtClean="0"/>
              <a:t>samples</a:t>
            </a:r>
            <a:r>
              <a:rPr lang="de-DE" dirty="0" smtClean="0"/>
              <a:t> @50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9" name="Rechteck 8"/>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5933031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192 </a:t>
            </a:r>
            <a:r>
              <a:rPr lang="de-DE" dirty="0" err="1"/>
              <a:t>samples</a:t>
            </a:r>
            <a:r>
              <a:rPr lang="de-DE" dirty="0"/>
              <a:t> </a:t>
            </a:r>
            <a:r>
              <a:rPr lang="de-DE" dirty="0" smtClean="0"/>
              <a:t>@100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9" name="Rechteck 8"/>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729591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Enhanced </a:t>
            </a:r>
            <a:r>
              <a:rPr lang="de-DE" dirty="0" err="1" smtClean="0"/>
              <a:t>Detection</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Observations</a:t>
            </a:r>
            <a:r>
              <a:rPr lang="de-DE" dirty="0" smtClean="0"/>
              <a:t> </a:t>
            </a:r>
            <a:r>
              <a:rPr lang="de-DE" dirty="0" err="1" smtClean="0"/>
              <a:t>for</a:t>
            </a:r>
            <a:r>
              <a:rPr lang="de-DE" dirty="0" smtClean="0"/>
              <a:t> S4/D7 at high OCR (</a:t>
            </a:r>
            <a:r>
              <a:rPr lang="de-DE" dirty="0" err="1" smtClean="0"/>
              <a:t>doc</a:t>
            </a:r>
            <a:r>
              <a:rPr lang="de-DE" dirty="0"/>
              <a:t>. 18-170/r2</a:t>
            </a:r>
            <a:r>
              <a:rPr lang="de-DE" dirty="0" smtClean="0"/>
              <a:t>): </a:t>
            </a:r>
            <a:endParaRPr lang="de-DE" dirty="0"/>
          </a:p>
          <a:p>
            <a:pPr lvl="1">
              <a:buFont typeface="Arial" panose="020B0604020202020204" pitchFamily="34" charset="0"/>
              <a:buChar char="•"/>
            </a:pPr>
            <a:r>
              <a:rPr lang="de-DE" dirty="0" err="1"/>
              <a:t>Exact</a:t>
            </a:r>
            <a:r>
              <a:rPr lang="de-DE" dirty="0"/>
              <a:t> </a:t>
            </a:r>
            <a:r>
              <a:rPr lang="de-DE" dirty="0" err="1"/>
              <a:t>synchronization</a:t>
            </a:r>
            <a:r>
              <a:rPr lang="de-DE" dirty="0"/>
              <a:t> not </a:t>
            </a:r>
            <a:r>
              <a:rPr lang="de-DE" dirty="0" err="1"/>
              <a:t>possible</a:t>
            </a:r>
            <a:r>
              <a:rPr lang="de-DE" dirty="0"/>
              <a:t> at OCR &gt;50 MHz</a:t>
            </a:r>
          </a:p>
          <a:p>
            <a:pPr lvl="1">
              <a:buFont typeface="Arial" panose="020B0604020202020204" pitchFamily="34" charset="0"/>
              <a:buChar char="•"/>
            </a:pPr>
            <a:r>
              <a:rPr lang="de-DE" dirty="0" smtClean="0"/>
              <a:t>Cross </a:t>
            </a:r>
            <a:r>
              <a:rPr lang="de-DE" dirty="0" err="1"/>
              <a:t>correlation</a:t>
            </a:r>
            <a:r>
              <a:rPr lang="de-DE" dirty="0"/>
              <a:t> </a:t>
            </a:r>
            <a:r>
              <a:rPr lang="de-DE" dirty="0" err="1" smtClean="0"/>
              <a:t>replicates</a:t>
            </a:r>
            <a:r>
              <a:rPr lang="de-DE" dirty="0" smtClean="0"/>
              <a:t> </a:t>
            </a:r>
            <a:r>
              <a:rPr lang="de-DE" dirty="0" err="1"/>
              <a:t>shape</a:t>
            </a:r>
            <a:r>
              <a:rPr lang="de-DE" dirty="0"/>
              <a:t> </a:t>
            </a:r>
            <a:r>
              <a:rPr lang="de-DE" dirty="0" err="1"/>
              <a:t>of</a:t>
            </a:r>
            <a:r>
              <a:rPr lang="de-DE" dirty="0"/>
              <a:t> </a:t>
            </a:r>
            <a:r>
              <a:rPr lang="de-DE" dirty="0" err="1"/>
              <a:t>the</a:t>
            </a:r>
            <a:r>
              <a:rPr lang="de-DE" dirty="0"/>
              <a:t> </a:t>
            </a:r>
            <a:r>
              <a:rPr lang="de-DE" dirty="0" smtClean="0"/>
              <a:t>CIR</a:t>
            </a:r>
            <a:br>
              <a:rPr lang="de-DE" dirty="0" smtClean="0"/>
            </a:br>
            <a:r>
              <a:rPr lang="de-DE" dirty="0" smtClean="0"/>
              <a:t>S4/D7</a:t>
            </a:r>
            <a:r>
              <a:rPr lang="de-DE" dirty="0"/>
              <a:t>: </a:t>
            </a:r>
            <a:r>
              <a:rPr lang="de-DE" dirty="0" err="1" smtClean="0"/>
              <a:t>several</a:t>
            </a:r>
            <a:r>
              <a:rPr lang="de-DE" dirty="0" smtClean="0"/>
              <a:t> high </a:t>
            </a:r>
            <a:r>
              <a:rPr lang="de-DE" dirty="0" err="1" smtClean="0"/>
              <a:t>peaks</a:t>
            </a:r>
            <a:endParaRPr lang="de-DE" b="1" dirty="0"/>
          </a:p>
          <a:p>
            <a:pPr marL="800100" lvl="1" indent="-342900">
              <a:buFont typeface="Wingdings" panose="05000000000000000000" pitchFamily="2" charset="2"/>
              <a:buChar char="à"/>
            </a:pPr>
            <a:r>
              <a:rPr lang="de-DE" dirty="0" smtClean="0"/>
              <a:t>Ideal </a:t>
            </a:r>
            <a:r>
              <a:rPr lang="de-DE" dirty="0" err="1" smtClean="0"/>
              <a:t>sync</a:t>
            </a:r>
            <a:r>
              <a:rPr lang="de-DE" dirty="0" smtClean="0"/>
              <a:t> </a:t>
            </a:r>
            <a:r>
              <a:rPr lang="de-DE" dirty="0" err="1" smtClean="0"/>
              <a:t>position</a:t>
            </a:r>
            <a:r>
              <a:rPr lang="de-DE" dirty="0" smtClean="0"/>
              <a:t> not </a:t>
            </a:r>
            <a:r>
              <a:rPr lang="de-DE" dirty="0" err="1" smtClean="0"/>
              <a:t>distinct</a:t>
            </a:r>
            <a:r>
              <a:rPr lang="de-DE" dirty="0" smtClean="0"/>
              <a:t>, </a:t>
            </a:r>
            <a:r>
              <a:rPr lang="de-DE" dirty="0" err="1" smtClean="0"/>
              <a:t>lower</a:t>
            </a:r>
            <a:r>
              <a:rPr lang="de-DE" dirty="0" smtClean="0"/>
              <a:t> </a:t>
            </a:r>
            <a:r>
              <a:rPr lang="de-DE" dirty="0" err="1" smtClean="0"/>
              <a:t>peak</a:t>
            </a:r>
            <a:r>
              <a:rPr lang="de-DE" dirty="0" smtClean="0"/>
              <a:t> </a:t>
            </a:r>
            <a:r>
              <a:rPr lang="de-DE" dirty="0" err="1" smtClean="0"/>
              <a:t>energy</a:t>
            </a:r>
            <a:endParaRPr lang="de-DE" dirty="0" smtClean="0"/>
          </a:p>
          <a:p>
            <a:pPr>
              <a:buFont typeface="Arial" panose="020B0604020202020204" pitchFamily="34" charset="0"/>
              <a:buChar char="•"/>
            </a:pPr>
            <a:r>
              <a:rPr lang="de-DE" dirty="0" err="1" smtClean="0"/>
              <a:t>Exploitable</a:t>
            </a:r>
            <a:r>
              <a:rPr lang="de-DE" dirty="0" smtClean="0"/>
              <a:t> </a:t>
            </a:r>
            <a:r>
              <a:rPr lang="de-DE" dirty="0" err="1" smtClean="0"/>
              <a:t>properties</a:t>
            </a:r>
            <a:r>
              <a:rPr lang="de-DE" dirty="0" smtClean="0"/>
              <a:t>:</a:t>
            </a:r>
          </a:p>
          <a:p>
            <a:pPr lvl="1">
              <a:buFont typeface="Arial" panose="020B0604020202020204" pitchFamily="34" charset="0"/>
              <a:buChar char="•"/>
            </a:pPr>
            <a:r>
              <a:rPr lang="de-DE" dirty="0" smtClean="0"/>
              <a:t>Offset </a:t>
            </a:r>
            <a:r>
              <a:rPr lang="de-DE" dirty="0" err="1" smtClean="0"/>
              <a:t>caused</a:t>
            </a:r>
            <a:r>
              <a:rPr lang="de-DE" dirty="0" smtClean="0"/>
              <a:t> </a:t>
            </a:r>
            <a:r>
              <a:rPr lang="de-DE" dirty="0" err="1" smtClean="0"/>
              <a:t>by</a:t>
            </a:r>
            <a:r>
              <a:rPr lang="de-DE" dirty="0" smtClean="0"/>
              <a:t> CIR </a:t>
            </a:r>
            <a:r>
              <a:rPr lang="de-DE" dirty="0" err="1" smtClean="0"/>
              <a:t>is</a:t>
            </a:r>
            <a:r>
              <a:rPr lang="de-DE" dirty="0" smtClean="0"/>
              <a:t> </a:t>
            </a:r>
            <a:r>
              <a:rPr lang="de-DE" dirty="0" err="1" smtClean="0"/>
              <a:t>small</a:t>
            </a:r>
            <a:r>
              <a:rPr lang="de-DE" dirty="0" smtClean="0"/>
              <a:t>. </a:t>
            </a:r>
            <a:r>
              <a:rPr lang="de-DE" dirty="0" err="1" smtClean="0"/>
              <a:t>For</a:t>
            </a:r>
            <a:r>
              <a:rPr lang="de-DE" dirty="0" smtClean="0"/>
              <a:t> S4/D7: </a:t>
            </a:r>
            <a:r>
              <a:rPr lang="de-DE" dirty="0" err="1" smtClean="0"/>
              <a:t>determined</a:t>
            </a:r>
            <a:r>
              <a:rPr lang="de-DE" dirty="0" smtClean="0"/>
              <a:t> </a:t>
            </a:r>
            <a:r>
              <a:rPr lang="de-DE" dirty="0" err="1" smtClean="0"/>
              <a:t>by</a:t>
            </a:r>
            <a:r>
              <a:rPr lang="de-DE" dirty="0" smtClean="0"/>
              <a:t> max. </a:t>
            </a:r>
            <a:r>
              <a:rPr lang="de-DE" dirty="0" err="1" smtClean="0"/>
              <a:t>distance</a:t>
            </a:r>
            <a:r>
              <a:rPr lang="de-DE" dirty="0" smtClean="0"/>
              <a:t> </a:t>
            </a:r>
            <a:r>
              <a:rPr lang="de-DE" dirty="0" err="1" smtClean="0"/>
              <a:t>between</a:t>
            </a:r>
            <a:r>
              <a:rPr lang="de-DE" dirty="0" smtClean="0"/>
              <a:t> </a:t>
            </a:r>
            <a:r>
              <a:rPr lang="de-DE" dirty="0" err="1" smtClean="0"/>
              <a:t>main</a:t>
            </a:r>
            <a:r>
              <a:rPr lang="de-DE" dirty="0" smtClean="0"/>
              <a:t> </a:t>
            </a:r>
            <a:r>
              <a:rPr lang="de-DE" dirty="0" err="1" smtClean="0"/>
              <a:t>peaks</a:t>
            </a:r>
            <a:r>
              <a:rPr lang="de-DE" dirty="0" smtClean="0"/>
              <a:t>, i.e. ~20 </a:t>
            </a:r>
            <a:r>
              <a:rPr lang="de-DE" dirty="0" err="1" smtClean="0"/>
              <a:t>ns</a:t>
            </a:r>
            <a:r>
              <a:rPr lang="de-DE" dirty="0" smtClean="0"/>
              <a:t> (4 </a:t>
            </a:r>
            <a:r>
              <a:rPr lang="de-DE" dirty="0" err="1" smtClean="0"/>
              <a:t>samples</a:t>
            </a:r>
            <a:r>
              <a:rPr lang="de-DE" dirty="0" smtClean="0"/>
              <a:t> @200 MHz)</a:t>
            </a:r>
          </a:p>
          <a:p>
            <a:pPr marL="457200" lvl="1" indent="0"/>
            <a:r>
              <a:rPr lang="de-DE" dirty="0" smtClean="0">
                <a:sym typeface="Wingdings" panose="05000000000000000000" pitchFamily="2" charset="2"/>
              </a:rPr>
              <a:t> </a:t>
            </a:r>
            <a:r>
              <a:rPr lang="de-DE" dirty="0" err="1" smtClean="0">
                <a:sym typeface="Wingdings" panose="05000000000000000000" pitchFamily="2" charset="2"/>
              </a:rPr>
              <a:t>Well</a:t>
            </a:r>
            <a:r>
              <a:rPr lang="de-DE" dirty="0" smtClean="0">
                <a:sym typeface="Wingdings" panose="05000000000000000000" pitchFamily="2" charset="2"/>
              </a:rPr>
              <a:t> </a:t>
            </a:r>
            <a:r>
              <a:rPr lang="de-DE" b="1" dirty="0" err="1" smtClean="0">
                <a:sym typeface="Wingdings" panose="05000000000000000000" pitchFamily="2" charset="2"/>
              </a:rPr>
              <a:t>within</a:t>
            </a:r>
            <a:r>
              <a:rPr lang="de-DE" b="1" dirty="0" smtClean="0">
                <a:sym typeface="Wingdings" panose="05000000000000000000" pitchFamily="2" charset="2"/>
              </a:rPr>
              <a:t> CP </a:t>
            </a:r>
            <a:r>
              <a:rPr lang="de-DE" dirty="0" smtClean="0">
                <a:sym typeface="Wingdings" panose="05000000000000000000" pitchFamily="2" charset="2"/>
              </a:rPr>
              <a:t>(160 </a:t>
            </a:r>
            <a:r>
              <a:rPr lang="de-DE" dirty="0" err="1" smtClean="0">
                <a:sym typeface="Wingdings" panose="05000000000000000000" pitchFamily="2" charset="2"/>
              </a:rPr>
              <a:t>ns</a:t>
            </a:r>
            <a:r>
              <a:rPr lang="de-DE" dirty="0" smtClean="0">
                <a:sym typeface="Wingdings" panose="05000000000000000000" pitchFamily="2" charset="2"/>
              </a:rPr>
              <a:t>) </a:t>
            </a:r>
            <a:r>
              <a:rPr lang="de-DE" dirty="0" err="1" smtClean="0">
                <a:sym typeface="Wingdings" panose="05000000000000000000" pitchFamily="2" charset="2"/>
              </a:rPr>
              <a:t>and</a:t>
            </a:r>
            <a:r>
              <a:rPr lang="de-DE" dirty="0" smtClean="0">
                <a:sym typeface="Wingdings" panose="05000000000000000000" pitchFamily="2" charset="2"/>
              </a:rPr>
              <a:t> </a:t>
            </a:r>
            <a:r>
              <a:rPr lang="de-DE" dirty="0" err="1" smtClean="0">
                <a:sym typeface="Wingdings" panose="05000000000000000000" pitchFamily="2" charset="2"/>
              </a:rPr>
              <a:t>correctable</a:t>
            </a:r>
            <a:r>
              <a:rPr lang="de-DE" dirty="0" smtClean="0">
                <a:sym typeface="Wingdings" panose="05000000000000000000" pitchFamily="2" charset="2"/>
              </a:rPr>
              <a:t> </a:t>
            </a:r>
            <a:r>
              <a:rPr lang="de-DE" dirty="0" err="1" smtClean="0">
                <a:sym typeface="Wingdings" panose="05000000000000000000" pitchFamily="2" charset="2"/>
              </a:rPr>
              <a:t>by</a:t>
            </a:r>
            <a:r>
              <a:rPr lang="de-DE" dirty="0" smtClean="0">
                <a:sym typeface="Wingdings" panose="05000000000000000000" pitchFamily="2" charset="2"/>
              </a:rPr>
              <a:t> </a:t>
            </a:r>
            <a:r>
              <a:rPr lang="de-DE" dirty="0" err="1" smtClean="0">
                <a:sym typeface="Wingdings" panose="05000000000000000000" pitchFamily="2" charset="2"/>
              </a:rPr>
              <a:t>equalization</a:t>
            </a:r>
            <a:endParaRPr lang="de-DE" dirty="0" smtClean="0">
              <a:sym typeface="Wingdings" panose="05000000000000000000" pitchFamily="2" charset="2"/>
            </a:endParaRPr>
          </a:p>
          <a:p>
            <a:pPr lvl="1">
              <a:buFont typeface="Arial" panose="020B0604020202020204" pitchFamily="34" charset="0"/>
              <a:buChar char="•"/>
            </a:pPr>
            <a:r>
              <a:rPr lang="de-DE" dirty="0" smtClean="0">
                <a:sym typeface="Wingdings" panose="05000000000000000000" pitchFamily="2" charset="2"/>
              </a:rPr>
              <a:t>Peak </a:t>
            </a:r>
            <a:r>
              <a:rPr lang="de-DE" dirty="0" err="1" smtClean="0">
                <a:sym typeface="Wingdings" panose="05000000000000000000" pitchFamily="2" charset="2"/>
              </a:rPr>
              <a:t>energy</a:t>
            </a:r>
            <a:r>
              <a:rPr lang="de-DE" dirty="0" smtClean="0">
                <a:sym typeface="Wingdings" panose="05000000000000000000" pitchFamily="2" charset="2"/>
              </a:rPr>
              <a:t> </a:t>
            </a:r>
            <a:r>
              <a:rPr lang="de-DE" dirty="0" err="1" smtClean="0">
                <a:sym typeface="Wingdings" panose="05000000000000000000" pitchFamily="2" charset="2"/>
              </a:rPr>
              <a:t>is</a:t>
            </a:r>
            <a:r>
              <a:rPr lang="de-DE" dirty="0" smtClean="0">
                <a:sym typeface="Wingdings" panose="05000000000000000000" pitchFamily="2" charset="2"/>
              </a:rPr>
              <a:t> </a:t>
            </a:r>
            <a:r>
              <a:rPr lang="de-DE" dirty="0" err="1" smtClean="0">
                <a:sym typeface="Wingdings" panose="05000000000000000000" pitchFamily="2" charset="2"/>
              </a:rPr>
              <a:t>spread</a:t>
            </a:r>
            <a:r>
              <a:rPr lang="de-DE" dirty="0" smtClean="0">
                <a:sym typeface="Wingdings" panose="05000000000000000000" pitchFamily="2" charset="2"/>
              </a:rPr>
              <a:t> out in </a:t>
            </a:r>
            <a:r>
              <a:rPr lang="de-DE" dirty="0" err="1" smtClean="0">
                <a:sym typeface="Wingdings" panose="05000000000000000000" pitchFamily="2" charset="2"/>
              </a:rPr>
              <a:t>correlated</a:t>
            </a:r>
            <a:r>
              <a:rPr lang="de-DE" dirty="0" smtClean="0">
                <a:sym typeface="Wingdings" panose="05000000000000000000" pitchFamily="2" charset="2"/>
              </a:rPr>
              <a:t> </a:t>
            </a:r>
            <a:r>
              <a:rPr lang="de-DE" dirty="0" err="1" smtClean="0">
                <a:sym typeface="Wingdings" panose="05000000000000000000" pitchFamily="2" charset="2"/>
              </a:rPr>
              <a:t>signal</a:t>
            </a:r>
            <a:r>
              <a:rPr lang="de-DE" dirty="0" smtClean="0">
                <a:sym typeface="Wingdings" panose="05000000000000000000" pitchFamily="2" charset="2"/>
              </a:rPr>
              <a:t>, but not lost</a:t>
            </a:r>
          </a:p>
          <a:p>
            <a:pPr marL="457200" lvl="1" indent="0"/>
            <a:r>
              <a:rPr lang="de-DE" dirty="0" smtClean="0">
                <a:sym typeface="Wingdings" panose="05000000000000000000" pitchFamily="2" charset="2"/>
              </a:rPr>
              <a:t> Can </a:t>
            </a:r>
            <a:r>
              <a:rPr lang="de-DE" dirty="0" err="1" smtClean="0">
                <a:sym typeface="Wingdings" panose="05000000000000000000" pitchFamily="2" charset="2"/>
              </a:rPr>
              <a:t>be</a:t>
            </a:r>
            <a:r>
              <a:rPr lang="de-DE" dirty="0" smtClean="0">
                <a:sym typeface="Wingdings" panose="05000000000000000000" pitchFamily="2" charset="2"/>
              </a:rPr>
              <a:t> </a:t>
            </a:r>
            <a:r>
              <a:rPr lang="de-DE" dirty="0" err="1" smtClean="0">
                <a:sym typeface="Wingdings" panose="05000000000000000000" pitchFamily="2" charset="2"/>
              </a:rPr>
              <a:t>detected</a:t>
            </a:r>
            <a:r>
              <a:rPr lang="de-DE" dirty="0" smtClean="0">
                <a:sym typeface="Wingdings" panose="05000000000000000000" pitchFamily="2" charset="2"/>
              </a:rPr>
              <a:t> </a:t>
            </a:r>
            <a:r>
              <a:rPr lang="de-DE" dirty="0" err="1" smtClean="0">
                <a:sym typeface="Wingdings" panose="05000000000000000000" pitchFamily="2" charset="2"/>
              </a:rPr>
              <a:t>through</a:t>
            </a:r>
            <a:r>
              <a:rPr lang="de-DE" dirty="0" smtClean="0">
                <a:sym typeface="Wingdings" panose="05000000000000000000" pitchFamily="2" charset="2"/>
              </a:rPr>
              <a:t> </a:t>
            </a:r>
            <a:r>
              <a:rPr lang="de-DE" dirty="0" err="1" smtClean="0">
                <a:sym typeface="Wingdings" panose="05000000000000000000" pitchFamily="2" charset="2"/>
              </a:rPr>
              <a:t>integration</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221159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192 </a:t>
            </a:r>
            <a:r>
              <a:rPr lang="de-DE" dirty="0" err="1"/>
              <a:t>samples</a:t>
            </a:r>
            <a:r>
              <a:rPr lang="de-DE" dirty="0"/>
              <a:t> </a:t>
            </a:r>
            <a:r>
              <a:rPr lang="de-DE" dirty="0" smtClean="0"/>
              <a:t>@200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9" name="Rechteck 8"/>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5321072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384 </a:t>
            </a:r>
            <a:r>
              <a:rPr lang="de-DE" dirty="0" err="1" smtClean="0"/>
              <a:t>samples</a:t>
            </a:r>
            <a:r>
              <a:rPr lang="de-DE" dirty="0" smtClean="0"/>
              <a:t> @50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13" name="Rechteck 12"/>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5" name="Inhaltsplatzhalter 1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6691146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a:t>
            </a:r>
            <a:r>
              <a:rPr lang="de-DE" dirty="0"/>
              <a:t>384 </a:t>
            </a:r>
            <a:r>
              <a:rPr lang="de-DE" dirty="0" err="1"/>
              <a:t>samples</a:t>
            </a:r>
            <a:r>
              <a:rPr lang="de-DE" dirty="0"/>
              <a:t> </a:t>
            </a:r>
            <a:r>
              <a:rPr lang="de-DE" dirty="0" smtClean="0"/>
              <a:t>@100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9" name="Rechteck 8"/>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102202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S4/D7, </a:t>
            </a:r>
            <a:r>
              <a:rPr lang="de-DE" dirty="0"/>
              <a:t>384 </a:t>
            </a:r>
            <a:r>
              <a:rPr lang="de-DE" dirty="0" err="1"/>
              <a:t>samples</a:t>
            </a:r>
            <a:r>
              <a:rPr lang="de-DE" dirty="0"/>
              <a:t> </a:t>
            </a:r>
            <a:r>
              <a:rPr lang="de-DE" dirty="0" smtClean="0"/>
              <a:t>@200 MHz</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
        <p:nvSpPr>
          <p:cNvPr id="11" name="Rechteck 10"/>
          <p:cNvSpPr/>
          <p:nvPr/>
        </p:nvSpPr>
        <p:spPr bwMode="auto">
          <a:xfrm>
            <a:off x="2843808"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pic>
        <p:nvPicPr>
          <p:cNvPr id="16" name="Inhaltsplatzhalter 1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
        <p:nvSpPr>
          <p:cNvPr id="8" name="Rechteck 7"/>
          <p:cNvSpPr/>
          <p:nvPr/>
        </p:nvSpPr>
        <p:spPr bwMode="auto">
          <a:xfrm>
            <a:off x="2987824" y="1988839"/>
            <a:ext cx="3600400" cy="363835"/>
          </a:xfrm>
          <a:prstGeom prst="rect">
            <a:avLst/>
          </a:prstGeom>
          <a:solidFill>
            <a:schemeClr val="accent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5144630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Summary</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en-US" sz="2000" b="0" dirty="0" smtClean="0"/>
              <a:t>Enhanced detection was evaluated for preambles with 96..384 samples:</a:t>
            </a:r>
            <a:endParaRPr lang="en-US" sz="2000" b="0" dirty="0" smtClean="0"/>
          </a:p>
          <a:p>
            <a:pPr lvl="1">
              <a:buFont typeface="Arial" panose="020B0604020202020204" pitchFamily="34" charset="0"/>
              <a:buChar char="•"/>
            </a:pPr>
            <a:r>
              <a:rPr lang="en-US" sz="1600" dirty="0"/>
              <a:t>Energy detection: Running average over cross correlation output</a:t>
            </a:r>
          </a:p>
          <a:p>
            <a:pPr lvl="1">
              <a:buFont typeface="Arial" panose="020B0604020202020204" pitchFamily="34" charset="0"/>
              <a:buChar char="•"/>
            </a:pPr>
            <a:r>
              <a:rPr lang="en-US" sz="1600" dirty="0" smtClean="0"/>
              <a:t>Detection </a:t>
            </a:r>
            <a:r>
              <a:rPr lang="en-US" sz="1600" dirty="0" smtClean="0"/>
              <a:t>tolerance: offset required smaller than half length of cyclic prefix</a:t>
            </a:r>
          </a:p>
          <a:p>
            <a:pPr>
              <a:buFont typeface="Arial" panose="020B0604020202020204" pitchFamily="34" charset="0"/>
              <a:buChar char="•"/>
            </a:pPr>
            <a:r>
              <a:rPr lang="en-US" sz="2000" b="0" dirty="0" smtClean="0"/>
              <a:t>Impact </a:t>
            </a:r>
            <a:r>
              <a:rPr lang="en-US" sz="2000" b="0" dirty="0" smtClean="0"/>
              <a:t>of running average:</a:t>
            </a:r>
          </a:p>
          <a:p>
            <a:pPr lvl="1">
              <a:buFont typeface="Arial" panose="020B0604020202020204" pitchFamily="34" charset="0"/>
              <a:buChar char="•"/>
            </a:pPr>
            <a:r>
              <a:rPr lang="en-US" sz="1600" b="0" dirty="0" smtClean="0"/>
              <a:t>Deteriorates performance for AWGN and short CIR, even at high OCR (200 MHz)</a:t>
            </a:r>
          </a:p>
          <a:p>
            <a:pPr lvl="1">
              <a:buFont typeface="Arial" panose="020B0604020202020204" pitchFamily="34" charset="0"/>
              <a:buChar char="•"/>
            </a:pPr>
            <a:r>
              <a:rPr lang="en-US" sz="1600" dirty="0" smtClean="0"/>
              <a:t>Improves performance </a:t>
            </a:r>
            <a:r>
              <a:rPr lang="en-US" sz="1600" dirty="0" smtClean="0"/>
              <a:t>with </a:t>
            </a:r>
            <a:r>
              <a:rPr lang="en-US" sz="1600" dirty="0"/>
              <a:t>long </a:t>
            </a:r>
            <a:r>
              <a:rPr lang="en-US" sz="1600" dirty="0" smtClean="0"/>
              <a:t>CIR </a:t>
            </a:r>
            <a:r>
              <a:rPr lang="en-US" sz="1600" dirty="0" smtClean="0"/>
              <a:t>for optimal window length</a:t>
            </a:r>
          </a:p>
          <a:p>
            <a:pPr marL="457200" lvl="1" indent="0"/>
            <a:r>
              <a:rPr lang="en-US" sz="1600" b="0" dirty="0" smtClean="0">
                <a:sym typeface="Wingdings" panose="05000000000000000000" pitchFamily="2" charset="2"/>
              </a:rPr>
              <a:t>  Window length is critical</a:t>
            </a:r>
            <a:endParaRPr lang="en-US" sz="1600" b="0" dirty="0" smtClean="0"/>
          </a:p>
          <a:p>
            <a:pPr>
              <a:buFont typeface="Arial" panose="020B0604020202020204" pitchFamily="34" charset="0"/>
              <a:buChar char="•"/>
            </a:pPr>
            <a:r>
              <a:rPr lang="en-US" sz="2000" b="0" dirty="0" smtClean="0"/>
              <a:t>Impact of detection tolerance:</a:t>
            </a:r>
          </a:p>
          <a:p>
            <a:pPr lvl="1">
              <a:buFont typeface="Arial" panose="020B0604020202020204" pitchFamily="34" charset="0"/>
              <a:buChar char="•"/>
            </a:pPr>
            <a:r>
              <a:rPr lang="en-US" sz="1600" b="0" dirty="0" smtClean="0"/>
              <a:t>Enables operation over CIR S4/D7 at high sample rates, also without running average (i.e. window length 1)</a:t>
            </a:r>
          </a:p>
          <a:p>
            <a:pPr>
              <a:buFont typeface="Arial" panose="020B0604020202020204" pitchFamily="34" charset="0"/>
              <a:buChar char="•"/>
            </a:pPr>
            <a:r>
              <a:rPr lang="en-US" sz="2000" b="0" dirty="0" smtClean="0"/>
              <a:t>Equalizer and CP are required </a:t>
            </a:r>
            <a:r>
              <a:rPr lang="en-US" sz="2000" b="0" dirty="0" smtClean="0"/>
              <a:t>for exact </a:t>
            </a:r>
            <a:r>
              <a:rPr lang="en-US" sz="2000" b="0" dirty="0" smtClean="0"/>
              <a:t>synchronization</a:t>
            </a:r>
            <a:endParaRPr lang="en-US" sz="2000" b="0" dirty="0"/>
          </a:p>
          <a:p>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Tree>
    <p:extLst>
      <p:ext uri="{BB962C8B-B14F-4D97-AF65-F5344CB8AC3E}">
        <p14:creationId xmlns:p14="http://schemas.microsoft.com/office/powerpoint/2010/main" val="19937073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err="1" smtClean="0"/>
              <a:t>Window</a:t>
            </a:r>
            <a:r>
              <a:rPr lang="de-DE" dirty="0" smtClean="0"/>
              <a:t> </a:t>
            </a:r>
            <a:r>
              <a:rPr lang="de-DE" dirty="0" err="1" smtClean="0"/>
              <a:t>length</a:t>
            </a:r>
            <a:r>
              <a:rPr lang="de-DE" dirty="0" smtClean="0"/>
              <a:t> </a:t>
            </a:r>
            <a:r>
              <a:rPr lang="de-DE" dirty="0" err="1" smtClean="0"/>
              <a:t>for</a:t>
            </a:r>
            <a:r>
              <a:rPr lang="de-DE" dirty="0" smtClean="0"/>
              <a:t> </a:t>
            </a:r>
            <a:r>
              <a:rPr lang="de-DE" dirty="0" err="1" smtClean="0"/>
              <a:t>running</a:t>
            </a:r>
            <a:r>
              <a:rPr lang="de-DE" dirty="0" smtClean="0"/>
              <a:t> </a:t>
            </a:r>
            <a:r>
              <a:rPr lang="de-DE" dirty="0" err="1" smtClean="0"/>
              <a:t>average</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de-DE" dirty="0" smtClean="0"/>
              <a:t>Optimal </a:t>
            </a:r>
            <a:r>
              <a:rPr lang="de-DE" dirty="0" err="1" smtClean="0"/>
              <a:t>window</a:t>
            </a:r>
            <a:r>
              <a:rPr lang="de-DE" dirty="0" smtClean="0"/>
              <a:t> </a:t>
            </a:r>
            <a:r>
              <a:rPr lang="de-DE" dirty="0" err="1" smtClean="0"/>
              <a:t>length</a:t>
            </a:r>
            <a:r>
              <a:rPr lang="de-DE" dirty="0" smtClean="0"/>
              <a:t> </a:t>
            </a:r>
            <a:r>
              <a:rPr lang="de-DE" dirty="0" err="1" smtClean="0"/>
              <a:t>seems</a:t>
            </a:r>
            <a:r>
              <a:rPr lang="de-DE" dirty="0" smtClean="0"/>
              <a:t> </a:t>
            </a:r>
            <a:r>
              <a:rPr lang="de-DE" dirty="0" err="1" smtClean="0"/>
              <a:t>to</a:t>
            </a:r>
            <a:r>
              <a:rPr lang="de-DE" dirty="0" smtClean="0"/>
              <a:t> </a:t>
            </a:r>
            <a:r>
              <a:rPr lang="de-DE" dirty="0" err="1" smtClean="0"/>
              <a:t>correspond</a:t>
            </a:r>
            <a:r>
              <a:rPr lang="de-DE" dirty="0" smtClean="0"/>
              <a:t> </a:t>
            </a:r>
            <a:r>
              <a:rPr lang="de-DE" dirty="0" err="1" smtClean="0"/>
              <a:t>to</a:t>
            </a:r>
            <a:r>
              <a:rPr lang="de-DE" dirty="0" smtClean="0"/>
              <a:t> </a:t>
            </a:r>
            <a:r>
              <a:rPr lang="de-DE" dirty="0" err="1" smtClean="0"/>
              <a:t>length</a:t>
            </a:r>
            <a:r>
              <a:rPr lang="de-DE" dirty="0" smtClean="0"/>
              <a:t> </a:t>
            </a:r>
            <a:r>
              <a:rPr lang="de-DE" dirty="0" err="1" smtClean="0"/>
              <a:t>of</a:t>
            </a:r>
            <a:r>
              <a:rPr lang="de-DE" dirty="0" smtClean="0"/>
              <a:t> CIR:</a:t>
            </a:r>
          </a:p>
          <a:p>
            <a:pPr lvl="1">
              <a:buFont typeface="Arial" panose="020B0604020202020204" pitchFamily="34" charset="0"/>
              <a:buChar char="•"/>
            </a:pPr>
            <a:r>
              <a:rPr lang="de-DE" dirty="0" smtClean="0"/>
              <a:t>S3/D3: Main </a:t>
            </a:r>
            <a:r>
              <a:rPr lang="de-DE" dirty="0" err="1" smtClean="0"/>
              <a:t>energy</a:t>
            </a:r>
            <a:r>
              <a:rPr lang="de-DE" dirty="0" smtClean="0"/>
              <a:t> </a:t>
            </a:r>
            <a:r>
              <a:rPr lang="de-DE" dirty="0" err="1" smtClean="0"/>
              <a:t>within</a:t>
            </a:r>
            <a:r>
              <a:rPr lang="de-DE" dirty="0" smtClean="0"/>
              <a:t> 5 </a:t>
            </a:r>
            <a:r>
              <a:rPr lang="de-DE" dirty="0" err="1" smtClean="0"/>
              <a:t>ns</a:t>
            </a:r>
            <a:r>
              <a:rPr lang="de-DE" dirty="0" smtClean="0"/>
              <a:t> </a:t>
            </a:r>
            <a:r>
              <a:rPr lang="de-DE" dirty="0" smtClean="0">
                <a:sym typeface="Wingdings" panose="05000000000000000000" pitchFamily="2" charset="2"/>
              </a:rPr>
              <a:t> </a:t>
            </a:r>
            <a:r>
              <a:rPr lang="de-DE" b="1" dirty="0" smtClean="0">
                <a:sym typeface="Wingdings" panose="05000000000000000000" pitchFamily="2" charset="2"/>
              </a:rPr>
              <a:t>1 sample </a:t>
            </a:r>
            <a:r>
              <a:rPr lang="de-DE" dirty="0" smtClean="0">
                <a:sym typeface="Wingdings" panose="05000000000000000000" pitchFamily="2" charset="2"/>
              </a:rPr>
              <a:t>@200 MHz</a:t>
            </a:r>
          </a:p>
          <a:p>
            <a:pPr lvl="1">
              <a:buFont typeface="Arial" panose="020B0604020202020204" pitchFamily="34" charset="0"/>
              <a:buChar char="•"/>
            </a:pPr>
            <a:r>
              <a:rPr lang="de-DE" dirty="0" smtClean="0">
                <a:sym typeface="Wingdings" panose="05000000000000000000" pitchFamily="2" charset="2"/>
              </a:rPr>
              <a:t>S4/D7: Main </a:t>
            </a:r>
            <a:r>
              <a:rPr lang="de-DE" dirty="0" err="1" smtClean="0">
                <a:sym typeface="Wingdings" panose="05000000000000000000" pitchFamily="2" charset="2"/>
              </a:rPr>
              <a:t>energy</a:t>
            </a:r>
            <a:r>
              <a:rPr lang="de-DE" dirty="0" smtClean="0">
                <a:sym typeface="Wingdings" panose="05000000000000000000" pitchFamily="2" charset="2"/>
              </a:rPr>
              <a:t> </a:t>
            </a:r>
            <a:r>
              <a:rPr lang="de-DE" dirty="0" err="1" smtClean="0">
                <a:sym typeface="Wingdings" panose="05000000000000000000" pitchFamily="2" charset="2"/>
              </a:rPr>
              <a:t>spread</a:t>
            </a:r>
            <a:r>
              <a:rPr lang="de-DE" dirty="0" smtClean="0">
                <a:sym typeface="Wingdings" panose="05000000000000000000" pitchFamily="2" charset="2"/>
              </a:rPr>
              <a:t> </a:t>
            </a:r>
            <a:r>
              <a:rPr lang="de-DE" dirty="0" err="1" smtClean="0">
                <a:sym typeface="Wingdings" panose="05000000000000000000" pitchFamily="2" charset="2"/>
              </a:rPr>
              <a:t>over</a:t>
            </a:r>
            <a:r>
              <a:rPr lang="de-DE" dirty="0" smtClean="0">
                <a:sym typeface="Wingdings" panose="05000000000000000000" pitchFamily="2" charset="2"/>
              </a:rPr>
              <a:t> ~40 </a:t>
            </a:r>
            <a:r>
              <a:rPr lang="de-DE" dirty="0" err="1" smtClean="0">
                <a:sym typeface="Wingdings" panose="05000000000000000000" pitchFamily="2" charset="2"/>
              </a:rPr>
              <a:t>ns</a:t>
            </a:r>
            <a:r>
              <a:rPr lang="de-DE" dirty="0" smtClean="0">
                <a:sym typeface="Wingdings" panose="05000000000000000000" pitchFamily="2" charset="2"/>
              </a:rPr>
              <a:t>  </a:t>
            </a:r>
            <a:r>
              <a:rPr lang="de-DE" b="1" dirty="0" smtClean="0">
                <a:sym typeface="Wingdings" panose="05000000000000000000" pitchFamily="2" charset="2"/>
              </a:rPr>
              <a:t>8 </a:t>
            </a:r>
            <a:r>
              <a:rPr lang="de-DE" b="1" dirty="0" err="1" smtClean="0">
                <a:sym typeface="Wingdings" panose="05000000000000000000" pitchFamily="2" charset="2"/>
              </a:rPr>
              <a:t>samples</a:t>
            </a:r>
            <a:r>
              <a:rPr lang="de-DE" b="1" dirty="0" smtClean="0">
                <a:sym typeface="Wingdings" panose="05000000000000000000" pitchFamily="2" charset="2"/>
              </a:rPr>
              <a:t> </a:t>
            </a:r>
            <a:r>
              <a:rPr lang="de-DE" dirty="0" smtClean="0">
                <a:sym typeface="Wingdings" panose="05000000000000000000" pitchFamily="2" charset="2"/>
              </a:rPr>
              <a:t>@200 MHz</a:t>
            </a:r>
            <a:endParaRPr lang="de-DE"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35</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graphicFrame>
        <p:nvGraphicFramePr>
          <p:cNvPr id="11" name="Inhaltsplatzhalter 4"/>
          <p:cNvGraphicFramePr>
            <a:graphicFrameLocks/>
          </p:cNvGraphicFramePr>
          <p:nvPr>
            <p:extLst>
              <p:ext uri="{D42A27DB-BD31-4B8C-83A1-F6EECF244321}">
                <p14:modId xmlns:p14="http://schemas.microsoft.com/office/powerpoint/2010/main" val="3669779366"/>
              </p:ext>
            </p:extLst>
          </p:nvPr>
        </p:nvGraphicFramePr>
        <p:xfrm>
          <a:off x="2388480" y="3762026"/>
          <a:ext cx="4726630" cy="1715370"/>
        </p:xfrm>
        <a:graphic>
          <a:graphicData uri="http://schemas.openxmlformats.org/drawingml/2006/table">
            <a:tbl>
              <a:tblPr firstRow="1" bandRow="1">
                <a:tableStyleId>{5940675A-B579-460E-94D1-54222C63F5DA}</a:tableStyleId>
              </a:tblPr>
              <a:tblGrid>
                <a:gridCol w="2363315">
                  <a:extLst>
                    <a:ext uri="{9D8B030D-6E8A-4147-A177-3AD203B41FA5}">
                      <a16:colId xmlns:a16="http://schemas.microsoft.com/office/drawing/2014/main" val="2616328173"/>
                    </a:ext>
                  </a:extLst>
                </a:gridCol>
                <a:gridCol w="2363315">
                  <a:extLst>
                    <a:ext uri="{9D8B030D-6E8A-4147-A177-3AD203B41FA5}">
                      <a16:colId xmlns:a16="http://schemas.microsoft.com/office/drawing/2014/main" val="2991420061"/>
                    </a:ext>
                  </a:extLst>
                </a:gridCol>
              </a:tblGrid>
              <a:tr h="504601">
                <a:tc>
                  <a:txBody>
                    <a:bodyPr/>
                    <a:lstStyle/>
                    <a:p>
                      <a:pPr algn="ctr"/>
                      <a:r>
                        <a:rPr lang="de-DE" sz="1400" dirty="0" smtClean="0"/>
                        <a:t>OCR /</a:t>
                      </a:r>
                      <a:r>
                        <a:rPr lang="de-DE" sz="1400" baseline="0" dirty="0" smtClean="0"/>
                        <a:t> MHz</a:t>
                      </a:r>
                      <a:endParaRPr lang="de-DE" sz="1400" dirty="0"/>
                    </a:p>
                  </a:txBody>
                  <a:tcPr anchor="ctr"/>
                </a:tc>
                <a:tc>
                  <a:txBody>
                    <a:bodyPr/>
                    <a:lstStyle/>
                    <a:p>
                      <a:pPr algn="ctr"/>
                      <a:r>
                        <a:rPr lang="de-DE" sz="1400" dirty="0" err="1" smtClean="0"/>
                        <a:t>W</a:t>
                      </a:r>
                      <a:r>
                        <a:rPr lang="de-DE" sz="1400" baseline="0" dirty="0" err="1" smtClean="0"/>
                        <a:t>indow</a:t>
                      </a:r>
                      <a:r>
                        <a:rPr lang="de-DE" sz="1400" baseline="0" dirty="0" smtClean="0"/>
                        <a:t> </a:t>
                      </a:r>
                      <a:r>
                        <a:rPr lang="de-DE" sz="1400" baseline="0" dirty="0" err="1" smtClean="0"/>
                        <a:t>length</a:t>
                      </a:r>
                      <a:r>
                        <a:rPr lang="de-DE" sz="1400" baseline="0" dirty="0" smtClean="0"/>
                        <a:t> / </a:t>
                      </a:r>
                      <a:r>
                        <a:rPr lang="de-DE" sz="1400" baseline="0" dirty="0" err="1" smtClean="0"/>
                        <a:t>samples</a:t>
                      </a:r>
                      <a:endParaRPr lang="de-DE" sz="1400" baseline="0" dirty="0" smtClean="0"/>
                    </a:p>
                    <a:p>
                      <a:pPr algn="ctr"/>
                      <a:r>
                        <a:rPr lang="de-DE" sz="1400" baseline="0" dirty="0" smtClean="0"/>
                        <a:t>(</a:t>
                      </a:r>
                      <a:r>
                        <a:rPr lang="de-DE" sz="1400" baseline="0" dirty="0" err="1" smtClean="0"/>
                        <a:t>for</a:t>
                      </a:r>
                      <a:r>
                        <a:rPr lang="de-DE" sz="1400" baseline="0" dirty="0" smtClean="0"/>
                        <a:t> S4/D7)</a:t>
                      </a:r>
                      <a:endParaRPr lang="de-DE" sz="1400" dirty="0"/>
                    </a:p>
                  </a:txBody>
                  <a:tcPr anchor="ctr"/>
                </a:tc>
                <a:extLst>
                  <a:ext uri="{0D108BD9-81ED-4DB2-BD59-A6C34878D82A}">
                    <a16:rowId xmlns:a16="http://schemas.microsoft.com/office/drawing/2014/main" val="4112511341"/>
                  </a:ext>
                </a:extLst>
              </a:tr>
              <a:tr h="399070">
                <a:tc>
                  <a:txBody>
                    <a:bodyPr/>
                    <a:lstStyle/>
                    <a:p>
                      <a:pPr algn="ctr"/>
                      <a:r>
                        <a:rPr lang="de-DE" sz="1400" dirty="0" smtClean="0"/>
                        <a:t>50</a:t>
                      </a:r>
                      <a:endParaRPr lang="de-DE" sz="1400" dirty="0"/>
                    </a:p>
                  </a:txBody>
                  <a:tcPr anchor="ctr"/>
                </a:tc>
                <a:tc>
                  <a:txBody>
                    <a:bodyPr/>
                    <a:lstStyle/>
                    <a:p>
                      <a:pPr algn="ctr"/>
                      <a:r>
                        <a:rPr lang="de-DE" sz="1400" dirty="0" smtClean="0"/>
                        <a:t>2*</a:t>
                      </a:r>
                      <a:endParaRPr lang="de-DE" sz="1400" dirty="0"/>
                    </a:p>
                  </a:txBody>
                  <a:tcPr anchor="ctr"/>
                </a:tc>
                <a:extLst>
                  <a:ext uri="{0D108BD9-81ED-4DB2-BD59-A6C34878D82A}">
                    <a16:rowId xmlns:a16="http://schemas.microsoft.com/office/drawing/2014/main" val="2759116413"/>
                  </a:ext>
                </a:extLst>
              </a:tr>
              <a:tr h="399070">
                <a:tc>
                  <a:txBody>
                    <a:bodyPr/>
                    <a:lstStyle/>
                    <a:p>
                      <a:pPr algn="ctr"/>
                      <a:r>
                        <a:rPr lang="de-DE" sz="1400" dirty="0" smtClean="0"/>
                        <a:t>100</a:t>
                      </a:r>
                    </a:p>
                  </a:txBody>
                  <a:tcPr anchor="ctr"/>
                </a:tc>
                <a:tc>
                  <a:txBody>
                    <a:bodyPr/>
                    <a:lstStyle/>
                    <a:p>
                      <a:pPr algn="ctr"/>
                      <a:r>
                        <a:rPr lang="de-DE" sz="1400" dirty="0" smtClean="0"/>
                        <a:t>4</a:t>
                      </a:r>
                      <a:endParaRPr lang="de-DE" sz="1400" dirty="0"/>
                    </a:p>
                  </a:txBody>
                  <a:tcPr anchor="ctr"/>
                </a:tc>
                <a:extLst>
                  <a:ext uri="{0D108BD9-81ED-4DB2-BD59-A6C34878D82A}">
                    <a16:rowId xmlns:a16="http://schemas.microsoft.com/office/drawing/2014/main" val="3401843308"/>
                  </a:ext>
                </a:extLst>
              </a:tr>
              <a:tr h="399070">
                <a:tc>
                  <a:txBody>
                    <a:bodyPr/>
                    <a:lstStyle/>
                    <a:p>
                      <a:pPr algn="ctr"/>
                      <a:r>
                        <a:rPr lang="de-DE" sz="1400" dirty="0" smtClean="0"/>
                        <a:t>200</a:t>
                      </a:r>
                      <a:endParaRPr lang="de-DE" sz="1400" dirty="0"/>
                    </a:p>
                  </a:txBody>
                  <a:tcPr anchor="ctr"/>
                </a:tc>
                <a:tc>
                  <a:txBody>
                    <a:bodyPr/>
                    <a:lstStyle/>
                    <a:p>
                      <a:pPr algn="ctr"/>
                      <a:r>
                        <a:rPr lang="de-DE" sz="1400" dirty="0" smtClean="0"/>
                        <a:t>8</a:t>
                      </a:r>
                      <a:endParaRPr lang="de-DE" sz="1400" dirty="0"/>
                    </a:p>
                  </a:txBody>
                  <a:tcPr anchor="ctr"/>
                </a:tc>
                <a:extLst>
                  <a:ext uri="{0D108BD9-81ED-4DB2-BD59-A6C34878D82A}">
                    <a16:rowId xmlns:a16="http://schemas.microsoft.com/office/drawing/2014/main" val="513207198"/>
                  </a:ext>
                </a:extLst>
              </a:tr>
            </a:tbl>
          </a:graphicData>
        </a:graphic>
      </p:graphicFrame>
      <p:sp>
        <p:nvSpPr>
          <p:cNvPr id="5" name="Textfeld 4"/>
          <p:cNvSpPr txBox="1"/>
          <p:nvPr/>
        </p:nvSpPr>
        <p:spPr>
          <a:xfrm>
            <a:off x="904176" y="5585936"/>
            <a:ext cx="7334059" cy="738664"/>
          </a:xfrm>
          <a:prstGeom prst="rect">
            <a:avLst/>
          </a:prstGeom>
          <a:noFill/>
        </p:spPr>
        <p:txBody>
          <a:bodyPr wrap="none" rtlCol="0">
            <a:spAutoFit/>
          </a:bodyPr>
          <a:lstStyle/>
          <a:p>
            <a:pPr algn="ctr"/>
            <a:r>
              <a:rPr lang="de-DE" sz="1400" dirty="0" smtClean="0">
                <a:solidFill>
                  <a:schemeClr val="tx1"/>
                </a:solidFill>
              </a:rPr>
              <a:t>*The </a:t>
            </a:r>
            <a:r>
              <a:rPr lang="de-DE" sz="1400" dirty="0" err="1" smtClean="0">
                <a:solidFill>
                  <a:schemeClr val="tx1"/>
                </a:solidFill>
              </a:rPr>
              <a:t>results</a:t>
            </a:r>
            <a:r>
              <a:rPr lang="de-DE" sz="1400" dirty="0" smtClean="0">
                <a:solidFill>
                  <a:schemeClr val="tx1"/>
                </a:solidFill>
              </a:rPr>
              <a:t> </a:t>
            </a:r>
            <a:r>
              <a:rPr lang="de-DE" sz="1400" dirty="0" err="1" smtClean="0">
                <a:solidFill>
                  <a:schemeClr val="tx1"/>
                </a:solidFill>
              </a:rPr>
              <a:t>actually</a:t>
            </a:r>
            <a:r>
              <a:rPr lang="de-DE" sz="1400" dirty="0" smtClean="0">
                <a:solidFill>
                  <a:schemeClr val="tx1"/>
                </a:solidFill>
              </a:rPr>
              <a:t> </a:t>
            </a:r>
            <a:r>
              <a:rPr lang="de-DE" sz="1400" dirty="0" err="1" smtClean="0">
                <a:solidFill>
                  <a:schemeClr val="tx1"/>
                </a:solidFill>
              </a:rPr>
              <a:t>show</a:t>
            </a:r>
            <a:r>
              <a:rPr lang="de-DE" sz="1400" dirty="0" smtClean="0">
                <a:solidFill>
                  <a:schemeClr val="tx1"/>
                </a:solidFill>
              </a:rPr>
              <a:t> </a:t>
            </a:r>
            <a:r>
              <a:rPr lang="de-DE" sz="1400" dirty="0" err="1" smtClean="0">
                <a:solidFill>
                  <a:schemeClr val="tx1"/>
                </a:solidFill>
              </a:rPr>
              <a:t>slightly</a:t>
            </a:r>
            <a:r>
              <a:rPr lang="de-DE" sz="1400" dirty="0" smtClean="0">
                <a:solidFill>
                  <a:schemeClr val="tx1"/>
                </a:solidFill>
              </a:rPr>
              <a:t> </a:t>
            </a:r>
            <a:r>
              <a:rPr lang="de-DE" sz="1400" dirty="0" err="1" smtClean="0">
                <a:solidFill>
                  <a:schemeClr val="tx1"/>
                </a:solidFill>
              </a:rPr>
              <a:t>better</a:t>
            </a:r>
            <a:r>
              <a:rPr lang="de-DE" sz="1400" dirty="0" smtClean="0">
                <a:solidFill>
                  <a:schemeClr val="tx1"/>
                </a:solidFill>
              </a:rPr>
              <a:t> </a:t>
            </a:r>
            <a:r>
              <a:rPr lang="de-DE" sz="1400" dirty="0" err="1" smtClean="0">
                <a:solidFill>
                  <a:schemeClr val="tx1"/>
                </a:solidFill>
              </a:rPr>
              <a:t>performance</a:t>
            </a:r>
            <a:r>
              <a:rPr lang="de-DE" sz="1400" dirty="0" smtClean="0">
                <a:solidFill>
                  <a:schemeClr val="tx1"/>
                </a:solidFill>
              </a:rPr>
              <a:t> </a:t>
            </a:r>
            <a:r>
              <a:rPr lang="de-DE" sz="1400" dirty="0" err="1" smtClean="0">
                <a:solidFill>
                  <a:schemeClr val="tx1"/>
                </a:solidFill>
              </a:rPr>
              <a:t>for</a:t>
            </a:r>
            <a:r>
              <a:rPr lang="de-DE" sz="1400" dirty="0" smtClean="0">
                <a:solidFill>
                  <a:schemeClr val="tx1"/>
                </a:solidFill>
              </a:rPr>
              <a:t> a </a:t>
            </a:r>
            <a:r>
              <a:rPr lang="de-DE" sz="1400" dirty="0" err="1" smtClean="0">
                <a:solidFill>
                  <a:schemeClr val="tx1"/>
                </a:solidFill>
              </a:rPr>
              <a:t>window</a:t>
            </a:r>
            <a:r>
              <a:rPr lang="de-DE" sz="1400" dirty="0" smtClean="0">
                <a:solidFill>
                  <a:schemeClr val="tx1"/>
                </a:solidFill>
              </a:rPr>
              <a:t> </a:t>
            </a:r>
            <a:r>
              <a:rPr lang="de-DE" sz="1400" dirty="0" err="1" smtClean="0">
                <a:solidFill>
                  <a:schemeClr val="tx1"/>
                </a:solidFill>
              </a:rPr>
              <a:t>length</a:t>
            </a:r>
            <a:r>
              <a:rPr lang="de-DE" sz="1400" dirty="0" smtClean="0">
                <a:solidFill>
                  <a:schemeClr val="tx1"/>
                </a:solidFill>
              </a:rPr>
              <a:t> </a:t>
            </a:r>
            <a:r>
              <a:rPr lang="de-DE" sz="1400" dirty="0" err="1" smtClean="0">
                <a:solidFill>
                  <a:schemeClr val="tx1"/>
                </a:solidFill>
              </a:rPr>
              <a:t>of</a:t>
            </a:r>
            <a:r>
              <a:rPr lang="de-DE" sz="1400" dirty="0" smtClean="0">
                <a:solidFill>
                  <a:schemeClr val="tx1"/>
                </a:solidFill>
              </a:rPr>
              <a:t> 1 sample at 50 MHz,</a:t>
            </a:r>
          </a:p>
          <a:p>
            <a:pPr algn="ctr"/>
            <a:r>
              <a:rPr lang="de-DE" sz="1400" dirty="0" smtClean="0">
                <a:solidFill>
                  <a:schemeClr val="tx1"/>
                </a:solidFill>
              </a:rPr>
              <a:t>i.e. </a:t>
            </a:r>
            <a:r>
              <a:rPr lang="de-DE" sz="1400" dirty="0" err="1" smtClean="0">
                <a:solidFill>
                  <a:schemeClr val="tx1"/>
                </a:solidFill>
              </a:rPr>
              <a:t>no</a:t>
            </a:r>
            <a:r>
              <a:rPr lang="de-DE" sz="1400" dirty="0" smtClean="0">
                <a:solidFill>
                  <a:schemeClr val="tx1"/>
                </a:solidFill>
              </a:rPr>
              <a:t> </a:t>
            </a:r>
            <a:r>
              <a:rPr lang="de-DE" sz="1400" dirty="0" err="1" smtClean="0">
                <a:solidFill>
                  <a:schemeClr val="tx1"/>
                </a:solidFill>
              </a:rPr>
              <a:t>running</a:t>
            </a:r>
            <a:r>
              <a:rPr lang="de-DE" sz="1400" dirty="0" smtClean="0">
                <a:solidFill>
                  <a:schemeClr val="tx1"/>
                </a:solidFill>
              </a:rPr>
              <a:t> </a:t>
            </a:r>
            <a:r>
              <a:rPr lang="de-DE" sz="1400" dirty="0" err="1" smtClean="0">
                <a:solidFill>
                  <a:schemeClr val="tx1"/>
                </a:solidFill>
              </a:rPr>
              <a:t>average</a:t>
            </a:r>
            <a:r>
              <a:rPr lang="de-DE" sz="1400" dirty="0" smtClean="0">
                <a:solidFill>
                  <a:schemeClr val="tx1"/>
                </a:solidFill>
              </a:rPr>
              <a:t>. This </a:t>
            </a:r>
            <a:r>
              <a:rPr lang="de-DE" sz="1400" dirty="0" err="1" smtClean="0">
                <a:solidFill>
                  <a:schemeClr val="tx1"/>
                </a:solidFill>
              </a:rPr>
              <a:t>might</a:t>
            </a:r>
            <a:r>
              <a:rPr lang="de-DE" sz="1400" dirty="0" smtClean="0">
                <a:solidFill>
                  <a:schemeClr val="tx1"/>
                </a:solidFill>
              </a:rPr>
              <a:t> </a:t>
            </a:r>
            <a:r>
              <a:rPr lang="de-DE" sz="1400" dirty="0" err="1" smtClean="0">
                <a:solidFill>
                  <a:schemeClr val="tx1"/>
                </a:solidFill>
              </a:rPr>
              <a:t>be</a:t>
            </a:r>
            <a:r>
              <a:rPr lang="de-DE" sz="1400" dirty="0" smtClean="0">
                <a:solidFill>
                  <a:schemeClr val="tx1"/>
                </a:solidFill>
              </a:rPr>
              <a:t> due </a:t>
            </a:r>
            <a:r>
              <a:rPr lang="de-DE" sz="1400" dirty="0" err="1" smtClean="0">
                <a:solidFill>
                  <a:schemeClr val="tx1"/>
                </a:solidFill>
              </a:rPr>
              <a:t>to</a:t>
            </a:r>
            <a:r>
              <a:rPr lang="de-DE" sz="1400" dirty="0" smtClean="0">
                <a:solidFill>
                  <a:schemeClr val="tx1"/>
                </a:solidFill>
              </a:rPr>
              <a:t> </a:t>
            </a:r>
            <a:r>
              <a:rPr lang="de-DE" sz="1400" dirty="0" err="1" smtClean="0">
                <a:solidFill>
                  <a:schemeClr val="tx1"/>
                </a:solidFill>
              </a:rPr>
              <a:t>the</a:t>
            </a:r>
            <a:r>
              <a:rPr lang="de-DE" sz="1400" dirty="0" smtClean="0">
                <a:solidFill>
                  <a:schemeClr val="tx1"/>
                </a:solidFill>
              </a:rPr>
              <a:t> </a:t>
            </a:r>
            <a:r>
              <a:rPr lang="de-DE" sz="1400" dirty="0" err="1" smtClean="0">
                <a:solidFill>
                  <a:schemeClr val="tx1"/>
                </a:solidFill>
              </a:rPr>
              <a:t>way</a:t>
            </a:r>
            <a:r>
              <a:rPr lang="de-DE" sz="1400" dirty="0" smtClean="0">
                <a:solidFill>
                  <a:schemeClr val="tx1"/>
                </a:solidFill>
              </a:rPr>
              <a:t> </a:t>
            </a:r>
            <a:r>
              <a:rPr lang="de-DE" sz="1400" dirty="0" err="1" smtClean="0">
                <a:solidFill>
                  <a:schemeClr val="tx1"/>
                </a:solidFill>
              </a:rPr>
              <a:t>the</a:t>
            </a:r>
            <a:r>
              <a:rPr lang="de-DE" sz="1400" dirty="0" smtClean="0">
                <a:solidFill>
                  <a:schemeClr val="tx1"/>
                </a:solidFill>
              </a:rPr>
              <a:t> </a:t>
            </a:r>
            <a:r>
              <a:rPr lang="de-DE" sz="1400" dirty="0" err="1" smtClean="0">
                <a:solidFill>
                  <a:schemeClr val="tx1"/>
                </a:solidFill>
              </a:rPr>
              <a:t>detection</a:t>
            </a:r>
            <a:r>
              <a:rPr lang="de-DE" sz="1400" dirty="0" smtClean="0">
                <a:solidFill>
                  <a:schemeClr val="tx1"/>
                </a:solidFill>
              </a:rPr>
              <a:t> </a:t>
            </a:r>
            <a:r>
              <a:rPr lang="de-DE" sz="1400" dirty="0" err="1" smtClean="0">
                <a:solidFill>
                  <a:schemeClr val="tx1"/>
                </a:solidFill>
              </a:rPr>
              <a:t>threshold</a:t>
            </a:r>
            <a:endParaRPr lang="de-DE" sz="1400" dirty="0">
              <a:solidFill>
                <a:schemeClr val="tx1"/>
              </a:solidFill>
            </a:endParaRPr>
          </a:p>
          <a:p>
            <a:pPr algn="ctr"/>
            <a:r>
              <a:rPr lang="de-DE" sz="1400" dirty="0" smtClean="0">
                <a:solidFill>
                  <a:schemeClr val="tx1"/>
                </a:solidFill>
              </a:rPr>
              <a:t>was </a:t>
            </a:r>
            <a:r>
              <a:rPr lang="de-DE" sz="1400" dirty="0" err="1" smtClean="0">
                <a:solidFill>
                  <a:schemeClr val="tx1"/>
                </a:solidFill>
              </a:rPr>
              <a:t>selected</a:t>
            </a:r>
            <a:r>
              <a:rPr lang="de-DE" sz="1400" dirty="0" smtClean="0">
                <a:solidFill>
                  <a:schemeClr val="tx1"/>
                </a:solidFill>
              </a:rPr>
              <a:t>, </a:t>
            </a:r>
            <a:r>
              <a:rPr lang="de-DE" sz="1400" dirty="0" err="1" smtClean="0">
                <a:solidFill>
                  <a:schemeClr val="tx1"/>
                </a:solidFill>
              </a:rPr>
              <a:t>or</a:t>
            </a:r>
            <a:r>
              <a:rPr lang="de-DE" sz="1400" dirty="0" smtClean="0">
                <a:solidFill>
                  <a:schemeClr val="tx1"/>
                </a:solidFill>
              </a:rPr>
              <a:t> </a:t>
            </a:r>
            <a:r>
              <a:rPr lang="de-DE" sz="1400" dirty="0" err="1" smtClean="0">
                <a:solidFill>
                  <a:schemeClr val="tx1"/>
                </a:solidFill>
              </a:rPr>
              <a:t>the</a:t>
            </a:r>
            <a:r>
              <a:rPr lang="de-DE" sz="1400" dirty="0" smtClean="0">
                <a:solidFill>
                  <a:schemeClr val="tx1"/>
                </a:solidFill>
              </a:rPr>
              <a:t> </a:t>
            </a:r>
            <a:r>
              <a:rPr lang="de-DE" sz="1400" dirty="0" err="1" smtClean="0">
                <a:solidFill>
                  <a:schemeClr val="tx1"/>
                </a:solidFill>
              </a:rPr>
              <a:t>low</a:t>
            </a:r>
            <a:r>
              <a:rPr lang="de-DE" sz="1400" dirty="0" smtClean="0">
                <a:solidFill>
                  <a:schemeClr val="tx1"/>
                </a:solidFill>
              </a:rPr>
              <a:t> </a:t>
            </a:r>
            <a:r>
              <a:rPr lang="de-DE" sz="1400" dirty="0" err="1" smtClean="0">
                <a:solidFill>
                  <a:schemeClr val="tx1"/>
                </a:solidFill>
              </a:rPr>
              <a:t>number</a:t>
            </a:r>
            <a:r>
              <a:rPr lang="de-DE" sz="1400" dirty="0" smtClean="0">
                <a:solidFill>
                  <a:schemeClr val="tx1"/>
                </a:solidFill>
              </a:rPr>
              <a:t> </a:t>
            </a:r>
            <a:r>
              <a:rPr lang="de-DE" sz="1400" dirty="0" err="1" smtClean="0">
                <a:solidFill>
                  <a:schemeClr val="tx1"/>
                </a:solidFill>
              </a:rPr>
              <a:t>of</a:t>
            </a:r>
            <a:r>
              <a:rPr lang="de-DE" sz="1400" dirty="0" smtClean="0">
                <a:solidFill>
                  <a:schemeClr val="tx1"/>
                </a:solidFill>
              </a:rPr>
              <a:t> </a:t>
            </a:r>
            <a:r>
              <a:rPr lang="de-DE" sz="1400" dirty="0" err="1" smtClean="0">
                <a:solidFill>
                  <a:schemeClr val="tx1"/>
                </a:solidFill>
              </a:rPr>
              <a:t>simulations</a:t>
            </a:r>
            <a:r>
              <a:rPr lang="de-DE" sz="1400" dirty="0" smtClean="0">
                <a:solidFill>
                  <a:schemeClr val="tx1"/>
                </a:solidFill>
              </a:rPr>
              <a:t>.</a:t>
            </a:r>
            <a:endParaRPr lang="de-DE" sz="1400" dirty="0">
              <a:solidFill>
                <a:schemeClr val="tx1"/>
              </a:solidFill>
            </a:endParaRPr>
          </a:p>
        </p:txBody>
      </p:sp>
    </p:spTree>
    <p:extLst>
      <p:ext uri="{BB962C8B-B14F-4D97-AF65-F5344CB8AC3E}">
        <p14:creationId xmlns:p14="http://schemas.microsoft.com/office/powerpoint/2010/main" val="448980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Enhanced </a:t>
            </a:r>
            <a:r>
              <a:rPr lang="de-DE" dirty="0" err="1" smtClean="0"/>
              <a:t>Detection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de-DE" dirty="0" err="1" smtClean="0"/>
              <a:t>Evaluated</a:t>
            </a:r>
            <a:r>
              <a:rPr lang="de-DE" dirty="0" smtClean="0"/>
              <a:t> </a:t>
            </a:r>
            <a:r>
              <a:rPr lang="de-DE" dirty="0" err="1" smtClean="0"/>
              <a:t>method</a:t>
            </a:r>
            <a:r>
              <a:rPr lang="de-DE" dirty="0" smtClean="0"/>
              <a:t>:</a:t>
            </a:r>
          </a:p>
          <a:p>
            <a:pPr lvl="1">
              <a:buFont typeface="Arial" panose="020B0604020202020204" pitchFamily="34" charset="0"/>
              <a:buChar char="•"/>
            </a:pPr>
            <a:r>
              <a:rPr lang="de-DE" dirty="0" smtClean="0"/>
              <a:t>Cross </a:t>
            </a:r>
            <a:r>
              <a:rPr lang="de-DE" dirty="0" err="1" smtClean="0"/>
              <a:t>correlation</a:t>
            </a:r>
            <a:r>
              <a:rPr lang="de-DE" dirty="0" smtClean="0"/>
              <a:t> </a:t>
            </a:r>
            <a:r>
              <a:rPr lang="de-DE" dirty="0" err="1" smtClean="0"/>
              <a:t>with</a:t>
            </a:r>
            <a:r>
              <a:rPr lang="de-DE" dirty="0" smtClean="0"/>
              <a:t> ideal </a:t>
            </a:r>
            <a:r>
              <a:rPr lang="de-DE" dirty="0" err="1" smtClean="0"/>
              <a:t>preamble</a:t>
            </a:r>
            <a:endParaRPr lang="de-DE" dirty="0" smtClean="0"/>
          </a:p>
          <a:p>
            <a:pPr lvl="1">
              <a:buFont typeface="Arial" panose="020B0604020202020204" pitchFamily="34" charset="0"/>
              <a:buChar char="•"/>
            </a:pPr>
            <a:r>
              <a:rPr lang="de-DE" dirty="0" smtClean="0"/>
              <a:t>Cross </a:t>
            </a:r>
            <a:r>
              <a:rPr lang="de-DE" dirty="0" err="1" smtClean="0"/>
              <a:t>correlator</a:t>
            </a:r>
            <a:r>
              <a:rPr lang="de-DE" dirty="0" smtClean="0"/>
              <a:t> </a:t>
            </a:r>
            <a:r>
              <a:rPr lang="de-DE" dirty="0" err="1" smtClean="0"/>
              <a:t>output</a:t>
            </a:r>
            <a:r>
              <a:rPr lang="de-DE" dirty="0" smtClean="0"/>
              <a:t> </a:t>
            </a:r>
            <a:r>
              <a:rPr lang="de-DE" dirty="0" err="1" smtClean="0"/>
              <a:t>is</a:t>
            </a:r>
            <a:r>
              <a:rPr lang="de-DE" dirty="0" smtClean="0"/>
              <a:t> </a:t>
            </a:r>
            <a:r>
              <a:rPr lang="de-DE" dirty="0" err="1" smtClean="0"/>
              <a:t>integrated</a:t>
            </a:r>
            <a:r>
              <a:rPr lang="de-DE" dirty="0"/>
              <a:t> </a:t>
            </a:r>
            <a:r>
              <a:rPr lang="de-DE" dirty="0" smtClean="0"/>
              <a:t>(</a:t>
            </a:r>
            <a:r>
              <a:rPr lang="de-DE" dirty="0" err="1" smtClean="0"/>
              <a:t>running</a:t>
            </a:r>
            <a:r>
              <a:rPr lang="de-DE" dirty="0" smtClean="0"/>
              <a:t> </a:t>
            </a:r>
            <a:r>
              <a:rPr lang="de-DE" dirty="0" err="1" smtClean="0"/>
              <a:t>average</a:t>
            </a:r>
            <a:r>
              <a:rPr lang="de-DE" dirty="0" smtClean="0"/>
              <a:t>) </a:t>
            </a:r>
            <a:r>
              <a:rPr lang="de-DE" dirty="0" err="1" smtClean="0"/>
              <a:t>over</a:t>
            </a:r>
            <a:r>
              <a:rPr lang="de-DE" dirty="0" smtClean="0"/>
              <a:t> a </a:t>
            </a:r>
            <a:r>
              <a:rPr lang="de-DE" dirty="0" err="1" smtClean="0"/>
              <a:t>defined</a:t>
            </a:r>
            <a:r>
              <a:rPr lang="de-DE" dirty="0" smtClean="0"/>
              <a:t> </a:t>
            </a:r>
            <a:r>
              <a:rPr lang="de-DE" dirty="0" err="1" smtClean="0"/>
              <a:t>window</a:t>
            </a:r>
            <a:r>
              <a:rPr lang="de-DE" dirty="0" smtClean="0"/>
              <a:t> </a:t>
            </a:r>
            <a:r>
              <a:rPr lang="de-DE" dirty="0" err="1" smtClean="0"/>
              <a:t>length</a:t>
            </a:r>
            <a:endParaRPr lang="de-DE" dirty="0" smtClean="0"/>
          </a:p>
          <a:p>
            <a:pPr lvl="1">
              <a:buFont typeface="Arial" panose="020B0604020202020204" pitchFamily="34" charset="0"/>
              <a:buChar char="•"/>
            </a:pPr>
            <a:r>
              <a:rPr lang="de-DE" dirty="0" err="1" smtClean="0"/>
              <a:t>Detection</a:t>
            </a:r>
            <a:r>
              <a:rPr lang="de-DE" dirty="0" smtClean="0"/>
              <a:t> </a:t>
            </a:r>
            <a:r>
              <a:rPr lang="de-DE" dirty="0" err="1" smtClean="0"/>
              <a:t>of</a:t>
            </a:r>
            <a:r>
              <a:rPr lang="de-DE" dirty="0" smtClean="0"/>
              <a:t> </a:t>
            </a:r>
            <a:r>
              <a:rPr lang="de-DE" dirty="0" err="1" smtClean="0"/>
              <a:t>the</a:t>
            </a:r>
            <a:r>
              <a:rPr lang="de-DE" dirty="0" smtClean="0"/>
              <a:t> </a:t>
            </a:r>
            <a:r>
              <a:rPr lang="de-DE" dirty="0" err="1" smtClean="0"/>
              <a:t>preamble</a:t>
            </a:r>
            <a:r>
              <a:rPr lang="de-DE" dirty="0" smtClean="0"/>
              <a:t> </a:t>
            </a:r>
            <a:r>
              <a:rPr lang="de-DE" dirty="0" err="1" smtClean="0"/>
              <a:t>position</a:t>
            </a:r>
            <a:r>
              <a:rPr lang="de-DE" dirty="0" smtClean="0"/>
              <a:t> </a:t>
            </a:r>
            <a:r>
              <a:rPr lang="de-DE" dirty="0" err="1" smtClean="0"/>
              <a:t>with</a:t>
            </a:r>
            <a:r>
              <a:rPr lang="de-DE" dirty="0" smtClean="0"/>
              <a:t> a </a:t>
            </a:r>
            <a:r>
              <a:rPr lang="de-DE" dirty="0" err="1" smtClean="0"/>
              <a:t>tolerance</a:t>
            </a:r>
            <a:r>
              <a:rPr lang="de-DE" dirty="0" smtClean="0"/>
              <a:t> </a:t>
            </a:r>
            <a:r>
              <a:rPr lang="de-DE" dirty="0" err="1" smtClean="0"/>
              <a:t>of</a:t>
            </a:r>
            <a:r>
              <a:rPr lang="de-DE" dirty="0" smtClean="0"/>
              <a:t> </a:t>
            </a:r>
            <a:r>
              <a:rPr lang="de-DE" dirty="0" err="1" smtClean="0"/>
              <a:t>some</a:t>
            </a:r>
            <a:r>
              <a:rPr lang="de-DE" dirty="0" smtClean="0"/>
              <a:t> </a:t>
            </a:r>
            <a:r>
              <a:rPr lang="de-DE" dirty="0" err="1" smtClean="0"/>
              <a:t>samples</a:t>
            </a:r>
            <a:endParaRPr lang="de-DE" dirty="0" smtClean="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Tree>
    <p:extLst>
      <p:ext uri="{BB962C8B-B14F-4D97-AF65-F5344CB8AC3E}">
        <p14:creationId xmlns:p14="http://schemas.microsoft.com/office/powerpoint/2010/main" val="25295119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Evaluation</a:t>
            </a:r>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Synchronization</a:t>
            </a:r>
            <a:r>
              <a:rPr lang="de-DE" dirty="0" smtClean="0"/>
              <a:t> </a:t>
            </a:r>
            <a:r>
              <a:rPr lang="de-DE" dirty="0" err="1"/>
              <a:t>reliability</a:t>
            </a:r>
            <a:r>
              <a:rPr lang="de-DE" dirty="0"/>
              <a:t> </a:t>
            </a:r>
            <a:r>
              <a:rPr lang="de-DE" dirty="0" err="1"/>
              <a:t>according</a:t>
            </a:r>
            <a:r>
              <a:rPr lang="de-DE" dirty="0"/>
              <a:t> </a:t>
            </a:r>
            <a:r>
              <a:rPr lang="de-DE" dirty="0" err="1"/>
              <a:t>to</a:t>
            </a:r>
            <a:r>
              <a:rPr lang="de-DE" dirty="0"/>
              <a:t> IEEE 802.15.13 </a:t>
            </a:r>
            <a:r>
              <a:rPr lang="de-DE" dirty="0" err="1"/>
              <a:t>evaluation</a:t>
            </a:r>
            <a:r>
              <a:rPr lang="de-DE" dirty="0"/>
              <a:t> </a:t>
            </a:r>
            <a:r>
              <a:rPr lang="de-DE" dirty="0" err="1" smtClean="0"/>
              <a:t>framework</a:t>
            </a:r>
            <a:endParaRPr lang="de-DE" dirty="0" smtClean="0"/>
          </a:p>
          <a:p>
            <a:pPr lvl="1">
              <a:buFont typeface="Arial" panose="020B0604020202020204" pitchFamily="34" charset="0"/>
              <a:buChar char="•"/>
            </a:pPr>
            <a:r>
              <a:rPr lang="de-DE" dirty="0" smtClean="0"/>
              <a:t>AWGN </a:t>
            </a:r>
            <a:r>
              <a:rPr lang="de-DE" dirty="0" err="1" smtClean="0"/>
              <a:t>and</a:t>
            </a:r>
            <a:r>
              <a:rPr lang="de-DE" dirty="0" smtClean="0"/>
              <a:t> Scenario 3, Device 3 (S3/D3): OCR 200 MHz</a:t>
            </a:r>
          </a:p>
          <a:p>
            <a:pPr lvl="1">
              <a:buFont typeface="Arial" panose="020B0604020202020204" pitchFamily="34" charset="0"/>
              <a:buChar char="•"/>
            </a:pPr>
            <a:r>
              <a:rPr lang="de-DE" dirty="0" smtClean="0"/>
              <a:t>Scenario 4, Device 7 (S4/D7): Optical </a:t>
            </a:r>
            <a:r>
              <a:rPr lang="de-DE" dirty="0"/>
              <a:t>Clock Rates </a:t>
            </a:r>
            <a:r>
              <a:rPr lang="de-DE" dirty="0" smtClean="0"/>
              <a:t>50..200 MHz</a:t>
            </a:r>
          </a:p>
          <a:p>
            <a:pPr lvl="1">
              <a:buFont typeface="Arial" panose="020B0604020202020204" pitchFamily="34" charset="0"/>
              <a:buChar char="•"/>
            </a:pPr>
            <a:r>
              <a:rPr lang="en-US" dirty="0" smtClean="0"/>
              <a:t>1,000 </a:t>
            </a:r>
            <a:r>
              <a:rPr lang="en-US" dirty="0"/>
              <a:t>noise </a:t>
            </a:r>
            <a:r>
              <a:rPr lang="en-US" dirty="0" smtClean="0"/>
              <a:t>realizations (due to simulation time)</a:t>
            </a:r>
            <a:endParaRPr lang="de-DE" dirty="0"/>
          </a:p>
          <a:p>
            <a:pPr lvl="1">
              <a:buFont typeface="Arial" panose="020B0604020202020204" pitchFamily="34" charset="0"/>
              <a:buChar char="•"/>
            </a:pPr>
            <a:r>
              <a:rPr lang="de-DE" b="1" dirty="0" err="1" smtClean="0"/>
              <a:t>Tolerance</a:t>
            </a:r>
            <a:r>
              <a:rPr lang="de-DE" dirty="0" smtClean="0"/>
              <a:t> </a:t>
            </a:r>
            <a:r>
              <a:rPr lang="de-DE" dirty="0" err="1" smtClean="0"/>
              <a:t>for</a:t>
            </a:r>
            <a:r>
              <a:rPr lang="de-DE" dirty="0" smtClean="0"/>
              <a:t> </a:t>
            </a:r>
            <a:r>
              <a:rPr lang="de-DE" dirty="0" err="1" smtClean="0"/>
              <a:t>detection</a:t>
            </a:r>
            <a:r>
              <a:rPr lang="de-DE" dirty="0" smtClean="0"/>
              <a:t>: </a:t>
            </a:r>
            <a:r>
              <a:rPr lang="de-DE" dirty="0" err="1" smtClean="0"/>
              <a:t>offset</a:t>
            </a:r>
            <a:r>
              <a:rPr lang="de-DE" dirty="0" smtClean="0"/>
              <a:t> </a:t>
            </a:r>
            <a:r>
              <a:rPr lang="de-DE" dirty="0" err="1" smtClean="0"/>
              <a:t>smaller</a:t>
            </a:r>
            <a:r>
              <a:rPr lang="de-DE" dirty="0" smtClean="0"/>
              <a:t> </a:t>
            </a:r>
            <a:r>
              <a:rPr lang="de-DE" dirty="0" err="1" smtClean="0"/>
              <a:t>than</a:t>
            </a:r>
            <a:r>
              <a:rPr lang="de-DE" dirty="0" smtClean="0"/>
              <a:t> </a:t>
            </a:r>
            <a:r>
              <a:rPr lang="de-DE" b="1" dirty="0" smtClean="0"/>
              <a:t>half </a:t>
            </a:r>
            <a:r>
              <a:rPr lang="de-DE" b="1" dirty="0" err="1" smtClean="0"/>
              <a:t>the</a:t>
            </a:r>
            <a:r>
              <a:rPr lang="de-DE" b="1" dirty="0" smtClean="0"/>
              <a:t> </a:t>
            </a:r>
            <a:r>
              <a:rPr lang="de-DE" b="1" dirty="0" err="1" smtClean="0"/>
              <a:t>length</a:t>
            </a:r>
            <a:r>
              <a:rPr lang="de-DE" b="1" dirty="0" smtClean="0"/>
              <a:t> </a:t>
            </a:r>
            <a:r>
              <a:rPr lang="de-DE" b="1" dirty="0" err="1" smtClean="0"/>
              <a:t>of</a:t>
            </a:r>
            <a:r>
              <a:rPr lang="de-DE" b="1" dirty="0" smtClean="0"/>
              <a:t> CP</a:t>
            </a:r>
            <a:r>
              <a:rPr lang="de-DE" dirty="0" smtClean="0"/>
              <a:t> (i.e. 80 </a:t>
            </a:r>
            <a:r>
              <a:rPr lang="de-DE" dirty="0" err="1" smtClean="0"/>
              <a:t>ns</a:t>
            </a:r>
            <a:r>
              <a:rPr lang="de-DE" dirty="0" smtClean="0"/>
              <a:t>)</a:t>
            </a:r>
          </a:p>
          <a:p>
            <a:pPr lvl="1">
              <a:buFont typeface="Arial" panose="020B0604020202020204" pitchFamily="34" charset="0"/>
              <a:buChar char="•"/>
            </a:pPr>
            <a:r>
              <a:rPr lang="de-DE" dirty="0" smtClean="0"/>
              <a:t>Evaluation </a:t>
            </a:r>
            <a:r>
              <a:rPr lang="de-DE" dirty="0" err="1" smtClean="0"/>
              <a:t>of</a:t>
            </a:r>
            <a:r>
              <a:rPr lang="de-DE" dirty="0" smtClean="0"/>
              <a:t> different </a:t>
            </a:r>
            <a:r>
              <a:rPr lang="de-DE" dirty="0" err="1" smtClean="0"/>
              <a:t>integration</a:t>
            </a:r>
            <a:r>
              <a:rPr lang="de-DE" dirty="0" smtClean="0"/>
              <a:t> </a:t>
            </a:r>
            <a:r>
              <a:rPr lang="de-DE" dirty="0" err="1" smtClean="0"/>
              <a:t>window</a:t>
            </a:r>
            <a:r>
              <a:rPr lang="de-DE" dirty="0" smtClean="0"/>
              <a:t> </a:t>
            </a:r>
            <a:r>
              <a:rPr lang="de-DE" dirty="0" err="1" smtClean="0"/>
              <a:t>lengths</a:t>
            </a:r>
            <a:r>
              <a:rPr lang="de-DE" dirty="0" smtClean="0"/>
              <a:t>:</a:t>
            </a:r>
            <a:br>
              <a:rPr lang="de-DE" dirty="0" smtClean="0"/>
            </a:br>
            <a:r>
              <a:rPr lang="de-DE" dirty="0" smtClean="0"/>
              <a:t>1 (</a:t>
            </a:r>
            <a:r>
              <a:rPr lang="de-DE" dirty="0" err="1" smtClean="0"/>
              <a:t>no</a:t>
            </a:r>
            <a:r>
              <a:rPr lang="de-DE" dirty="0" smtClean="0"/>
              <a:t> </a:t>
            </a:r>
            <a:r>
              <a:rPr lang="de-DE" dirty="0" err="1" smtClean="0"/>
              <a:t>integration</a:t>
            </a:r>
            <a:r>
              <a:rPr lang="de-DE" dirty="0" smtClean="0"/>
              <a:t>), 2, 4, 8</a:t>
            </a:r>
          </a:p>
          <a:p>
            <a:pPr lvl="1">
              <a:buFont typeface="Arial" panose="020B0604020202020204" pitchFamily="34" charset="0"/>
              <a:buChar char="•"/>
            </a:pPr>
            <a:r>
              <a:rPr lang="de-DE" dirty="0" smtClean="0"/>
              <a:t>„Original </a:t>
            </a:r>
            <a:r>
              <a:rPr lang="de-DE" dirty="0" err="1" smtClean="0"/>
              <a:t>evaluation</a:t>
            </a:r>
            <a:r>
              <a:rPr lang="de-DE" dirty="0" smtClean="0"/>
              <a:t>“ (</a:t>
            </a:r>
            <a:r>
              <a:rPr lang="de-DE" dirty="0" err="1" smtClean="0"/>
              <a:t>see</a:t>
            </a:r>
            <a:r>
              <a:rPr lang="de-DE" dirty="0" smtClean="0"/>
              <a:t> </a:t>
            </a:r>
            <a:r>
              <a:rPr lang="de-DE" dirty="0" err="1" smtClean="0"/>
              <a:t>doc</a:t>
            </a:r>
            <a:r>
              <a:rPr lang="de-DE" dirty="0" smtClean="0"/>
              <a:t>. 18-170/r2) </a:t>
            </a:r>
            <a:r>
              <a:rPr lang="de-DE" dirty="0" err="1" smtClean="0"/>
              <a:t>for</a:t>
            </a:r>
            <a:r>
              <a:rPr lang="de-DE" dirty="0" smtClean="0"/>
              <a:t> </a:t>
            </a:r>
            <a:r>
              <a:rPr lang="de-DE" dirty="0" err="1" smtClean="0"/>
              <a:t>comparison</a:t>
            </a:r>
            <a:endParaRPr lang="de-DE" dirty="0" smtClean="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4794232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3, D3</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1" name="Inhaltsplatzhalter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2907921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CIR Scenario 4, </a:t>
            </a:r>
            <a:r>
              <a:rPr lang="de-DE" dirty="0" smtClean="0"/>
              <a:t>D7</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51706" y="1996606"/>
            <a:ext cx="5439001" cy="4082400"/>
          </a:xfrm>
        </p:spPr>
      </p:pic>
    </p:spTree>
    <p:extLst>
      <p:ext uri="{BB962C8B-B14F-4D97-AF65-F5344CB8AC3E}">
        <p14:creationId xmlns:p14="http://schemas.microsoft.com/office/powerpoint/2010/main" val="4217746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AWGN, 384 </a:t>
            </a:r>
            <a:r>
              <a:rPr lang="de-DE" dirty="0" err="1" smtClean="0"/>
              <a:t>samples</a:t>
            </a:r>
            <a:r>
              <a:rPr lang="de-DE" dirty="0" smtClean="0"/>
              <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1245804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S3/D3, 96 </a:t>
            </a:r>
            <a:r>
              <a:rPr lang="de-DE" dirty="0" err="1" smtClean="0"/>
              <a:t>samples</a:t>
            </a:r>
            <a:r>
              <a:rPr lang="de-DE" dirty="0" smtClean="0"/>
              <a:t> @200 MHz</a:t>
            </a:r>
            <a:br>
              <a:rPr lang="de-DE" dirty="0" smtClean="0"/>
            </a:br>
            <a:r>
              <a:rPr lang="de-DE" dirty="0" smtClean="0"/>
              <a:t>Enhanced </a:t>
            </a:r>
            <a:r>
              <a:rPr lang="de-DE" dirty="0" err="1" smtClean="0"/>
              <a:t>Detection</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57456" y="2093806"/>
            <a:ext cx="5827501" cy="3888000"/>
          </a:xfrm>
        </p:spPr>
      </p:pic>
    </p:spTree>
    <p:extLst>
      <p:ext uri="{BB962C8B-B14F-4D97-AF65-F5344CB8AC3E}">
        <p14:creationId xmlns:p14="http://schemas.microsoft.com/office/powerpoint/2010/main" val="292358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1297</Words>
  <Application>Microsoft Office PowerPoint</Application>
  <PresentationFormat>Bildschirmpräsentation (4:3)</PresentationFormat>
  <Paragraphs>335</Paragraphs>
  <Slides>35</Slides>
  <Notes>31</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35</vt:i4>
      </vt:variant>
    </vt:vector>
  </HeadingPairs>
  <TitlesOfParts>
    <vt:vector size="46" baseType="lpstr">
      <vt:lpstr>맑은 고딕</vt:lpstr>
      <vt:lpstr>MS Gothic</vt:lpstr>
      <vt:lpstr>ＭＳ Ｐゴシック</vt:lpstr>
      <vt:lpstr>宋体</vt:lpstr>
      <vt:lpstr>Arial</vt:lpstr>
      <vt:lpstr>Arial Unicode MS</vt:lpstr>
      <vt:lpstr>굴림</vt:lpstr>
      <vt:lpstr>Times New Roman</vt:lpstr>
      <vt:lpstr>Wingdings</vt:lpstr>
      <vt:lpstr>Office</vt:lpstr>
      <vt:lpstr>Document</vt:lpstr>
      <vt:lpstr>PowerPoint-Präsentation</vt:lpstr>
      <vt:lpstr>IEEE P802.15.13  Evaluation of enhanced PM PHY synchronization</vt:lpstr>
      <vt:lpstr>Enhanced Detection</vt:lpstr>
      <vt:lpstr>Enhanced Detection</vt:lpstr>
      <vt:lpstr>Evaluation</vt:lpstr>
      <vt:lpstr>CIR Scenario 3, D3</vt:lpstr>
      <vt:lpstr>CIR Scenario 4, D7</vt:lpstr>
      <vt:lpstr>AWGN, 384 samples Enhanced Detection</vt:lpstr>
      <vt:lpstr>S3/D3, 96 samples @200 MHz Enhanced Detection</vt:lpstr>
      <vt:lpstr>S3/D3, 192 samples @200 MHz Enhanced Detection</vt:lpstr>
      <vt:lpstr>S3/D3, 384 samples @200 MHz Enhanced Detection</vt:lpstr>
      <vt:lpstr>S4/D7, 96 samples @50 MHz Enhanced Detection</vt:lpstr>
      <vt:lpstr>S4/D7, 192 samples @50 MHz Enhanced Detection</vt:lpstr>
      <vt:lpstr>S4/D7, 384 samples @50 MHz Enhanced Detection</vt:lpstr>
      <vt:lpstr>S4/D7, 96 samples @100 MHz Enhanced Detection</vt:lpstr>
      <vt:lpstr>S4/D7, 192 samples @100 MHz Enhanced Detection</vt:lpstr>
      <vt:lpstr>S4/D7, 384 samples @100 MHz Enhanced Detection</vt:lpstr>
      <vt:lpstr>S4/D7, 96 samples @200 MHz Enhanced Detection</vt:lpstr>
      <vt:lpstr>S4/D7, 192 samples @200 MHz Enhanced Detection</vt:lpstr>
      <vt:lpstr>S4/D7, 384 samples @200 MHz Enhanced Detection</vt:lpstr>
      <vt:lpstr>AWGN, 384 samples Enhanced Detection</vt:lpstr>
      <vt:lpstr>S3/D3, 96 samples @200 MHz Enhanced Detection</vt:lpstr>
      <vt:lpstr>S3/D3, 192 samples @200 MHz Enhanced Detection</vt:lpstr>
      <vt:lpstr>S3/D3, 384 samples @200 MHz Enhanced Detection</vt:lpstr>
      <vt:lpstr>S4/D7, 96 samples @50 MHz</vt:lpstr>
      <vt:lpstr>S4/D7, 96 samples @100 MHz</vt:lpstr>
      <vt:lpstr>S4/D7, 96 samples @200 MHz</vt:lpstr>
      <vt:lpstr>S4/D7, 192 samples @50 MHz</vt:lpstr>
      <vt:lpstr>S4/D7, 192 samples @100 MHz</vt:lpstr>
      <vt:lpstr>S4/D7, 192 samples @200 MHz</vt:lpstr>
      <vt:lpstr>S4/D7, 384 samples @50 MHz</vt:lpstr>
      <vt:lpstr>S4/D7, 384 samples @100 MHz</vt:lpstr>
      <vt:lpstr>S4/D7, 384 samples @200 MHz</vt:lpstr>
      <vt:lpstr>Summary</vt:lpstr>
      <vt:lpstr>Window length for running average</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Hinrichs, Malte</cp:lastModifiedBy>
  <cp:revision>162</cp:revision>
  <cp:lastPrinted>1601-01-01T00:00:00Z</cp:lastPrinted>
  <dcterms:created xsi:type="dcterms:W3CDTF">2018-04-17T14:15:50Z</dcterms:created>
  <dcterms:modified xsi:type="dcterms:W3CDTF">2018-06-19T09:36:12Z</dcterms:modified>
</cp:coreProperties>
</file>