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4" r:id="rId2"/>
    <p:sldId id="265" r:id="rId3"/>
    <p:sldId id="267" r:id="rId4"/>
    <p:sldId id="270" r:id="rId5"/>
    <p:sldId id="271" r:id="rId6"/>
    <p:sldId id="272"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74" autoAdjust="0"/>
  </p:normalViewPr>
  <p:slideViewPr>
    <p:cSldViewPr>
      <p:cViewPr varScale="1">
        <p:scale>
          <a:sx n="78" d="100"/>
          <a:sy n="78" d="100"/>
        </p:scale>
        <p:origin x="1594" y="67"/>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a:t>June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June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15-18-0272-00-0013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sz="1600" dirty="0"/>
              <a:t>Explanations to subfields in Frame Control</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18 June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r>
              <a:rPr lang="en-US" sz="1600" dirty="0"/>
              <a:t> Explanations to subfields (i.e., To DS and From DS) in Frame Control</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TextBox 4"/>
          <p:cNvSpPr txBox="1"/>
          <p:nvPr/>
        </p:nvSpPr>
        <p:spPr>
          <a:xfrm>
            <a:off x="899593" y="1415438"/>
            <a:ext cx="7128792" cy="1828386"/>
          </a:xfrm>
          <a:prstGeom prst="rect">
            <a:avLst/>
          </a:prstGeom>
          <a:noFill/>
        </p:spPr>
        <p:txBody>
          <a:bodyPr wrap="square" rtlCol="0">
            <a:spAutoFit/>
          </a:bodyPr>
          <a:lstStyle/>
          <a:p>
            <a:pPr algn="ctr">
              <a:lnSpc>
                <a:spcPct val="150000"/>
              </a:lnSpc>
            </a:pPr>
            <a:r>
              <a:rPr lang="en-US" altLang="ko-KR" sz="4000" b="1" dirty="0"/>
              <a:t>Explanations to subfields in Frame Control</a:t>
            </a:r>
            <a:endParaRPr lang="ko-KR" altLang="en-US" sz="4000" b="1" dirty="0"/>
          </a:p>
        </p:txBody>
      </p:sp>
      <p:sp>
        <p:nvSpPr>
          <p:cNvPr id="6" name="TextBox 5"/>
          <p:cNvSpPr txBox="1"/>
          <p:nvPr/>
        </p:nvSpPr>
        <p:spPr>
          <a:xfrm>
            <a:off x="1045704" y="4221088"/>
            <a:ext cx="7128791" cy="786754"/>
          </a:xfrm>
          <a:prstGeom prst="rect">
            <a:avLst/>
          </a:prstGeom>
          <a:noFill/>
        </p:spPr>
        <p:txBody>
          <a:bodyPr wrap="square" rtlCol="0">
            <a:spAutoFit/>
          </a:bodyPr>
          <a:lstStyle/>
          <a:p>
            <a:pPr>
              <a:lnSpc>
                <a:spcPct val="150000"/>
              </a:lnSpc>
            </a:pPr>
            <a:r>
              <a:rPr lang="en-US" altLang="zh-CN" sz="1600" dirty="0">
                <a:solidFill>
                  <a:schemeClr val="tx1">
                    <a:lumMod val="85000"/>
                    <a:lumOff val="15000"/>
                  </a:schemeClr>
                </a:solidFill>
                <a:ea typeface="宋体" charset="-122"/>
              </a:rPr>
              <a:t>Nikola Serafimovski</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Chong Han</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Stephan Berner</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Mostafa Afgani </a:t>
            </a:r>
            <a:r>
              <a:rPr lang="en-GB" sz="1600" dirty="0"/>
              <a:t>(</a:t>
            </a:r>
            <a:r>
              <a:rPr lang="en-GB" sz="1600" dirty="0" err="1"/>
              <a:t>pureLiFi</a:t>
            </a:r>
            <a:r>
              <a:rPr lang="en-GB" sz="1600" dirty="0"/>
              <a:t>)</a:t>
            </a:r>
            <a:endParaRPr lang="en-US" altLang="ko-KR" sz="16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June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Frame Control field</a:t>
            </a:r>
            <a:endParaRPr lang="ko-KR" altLang="en-US" sz="3600" b="1" dirty="0">
              <a:latin typeface="+mj-ea"/>
              <a:ea typeface="+mj-ea"/>
              <a:cs typeface="Arial" panose="020B0604020202020204" pitchFamily="34" charset="0"/>
            </a:endParaRPr>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691228" y="4432834"/>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‘To DS’ and ‘From DS’ subfields</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two subfields are needed to indicate if the frame is entering or leaving the wireless environment. The combinations of these two subfields reflect which address fields out of the four (RA, TA, DA and SA) are required by the frame.   </a:t>
            </a:r>
          </a:p>
        </p:txBody>
      </p:sp>
      <p:graphicFrame>
        <p:nvGraphicFramePr>
          <p:cNvPr id="16" name="Table 15">
            <a:extLst>
              <a:ext uri="{FF2B5EF4-FFF2-40B4-BE49-F238E27FC236}">
                <a16:creationId xmlns:a16="http://schemas.microsoft.com/office/drawing/2014/main" id="{01ABCDF4-E3CF-446F-9ED5-21B5DA37EAA2}"/>
              </a:ext>
            </a:extLst>
          </p:cNvPr>
          <p:cNvGraphicFramePr>
            <a:graphicFrameLocks noGrp="1"/>
          </p:cNvGraphicFramePr>
          <p:nvPr>
            <p:extLst>
              <p:ext uri="{D42A27DB-BD31-4B8C-83A1-F6EECF244321}">
                <p14:modId xmlns:p14="http://schemas.microsoft.com/office/powerpoint/2010/main" val="2877443373"/>
              </p:ext>
            </p:extLst>
          </p:nvPr>
        </p:nvGraphicFramePr>
        <p:xfrm>
          <a:off x="684618" y="3456114"/>
          <a:ext cx="8005302" cy="828040"/>
        </p:xfrm>
        <a:graphic>
          <a:graphicData uri="http://schemas.openxmlformats.org/drawingml/2006/table">
            <a:tbl>
              <a:tblPr firstRow="1" bandRow="1">
                <a:tableStyleId>{5940675A-B579-460E-94D1-54222C63F5DA}</a:tableStyleId>
              </a:tblPr>
              <a:tblGrid>
                <a:gridCol w="1295094">
                  <a:extLst>
                    <a:ext uri="{9D8B030D-6E8A-4147-A177-3AD203B41FA5}">
                      <a16:colId xmlns:a16="http://schemas.microsoft.com/office/drawing/2014/main" val="3682854764"/>
                    </a:ext>
                  </a:extLst>
                </a:gridCol>
                <a:gridCol w="648072">
                  <a:extLst>
                    <a:ext uri="{9D8B030D-6E8A-4147-A177-3AD203B41FA5}">
                      <a16:colId xmlns:a16="http://schemas.microsoft.com/office/drawing/2014/main" val="2004941182"/>
                    </a:ext>
                  </a:extLst>
                </a:gridCol>
                <a:gridCol w="792088">
                  <a:extLst>
                    <a:ext uri="{9D8B030D-6E8A-4147-A177-3AD203B41FA5}">
                      <a16:colId xmlns:a16="http://schemas.microsoft.com/office/drawing/2014/main" val="3013352290"/>
                    </a:ext>
                  </a:extLst>
                </a:gridCol>
                <a:gridCol w="648072">
                  <a:extLst>
                    <a:ext uri="{9D8B030D-6E8A-4147-A177-3AD203B41FA5}">
                      <a16:colId xmlns:a16="http://schemas.microsoft.com/office/drawing/2014/main" val="4223406718"/>
                    </a:ext>
                  </a:extLst>
                </a:gridCol>
                <a:gridCol w="792088">
                  <a:extLst>
                    <a:ext uri="{9D8B030D-6E8A-4147-A177-3AD203B41FA5}">
                      <a16:colId xmlns:a16="http://schemas.microsoft.com/office/drawing/2014/main" val="3741051755"/>
                    </a:ext>
                  </a:extLst>
                </a:gridCol>
                <a:gridCol w="792088">
                  <a:extLst>
                    <a:ext uri="{9D8B030D-6E8A-4147-A177-3AD203B41FA5}">
                      <a16:colId xmlns:a16="http://schemas.microsoft.com/office/drawing/2014/main" val="2280103603"/>
                    </a:ext>
                  </a:extLst>
                </a:gridCol>
                <a:gridCol w="1152128">
                  <a:extLst>
                    <a:ext uri="{9D8B030D-6E8A-4147-A177-3AD203B41FA5}">
                      <a16:colId xmlns:a16="http://schemas.microsoft.com/office/drawing/2014/main" val="3551919413"/>
                    </a:ext>
                  </a:extLst>
                </a:gridCol>
                <a:gridCol w="1008112">
                  <a:extLst>
                    <a:ext uri="{9D8B030D-6E8A-4147-A177-3AD203B41FA5}">
                      <a16:colId xmlns:a16="http://schemas.microsoft.com/office/drawing/2014/main" val="3296032550"/>
                    </a:ext>
                  </a:extLst>
                </a:gridCol>
                <a:gridCol w="877560">
                  <a:extLst>
                    <a:ext uri="{9D8B030D-6E8A-4147-A177-3AD203B41FA5}">
                      <a16:colId xmlns:a16="http://schemas.microsoft.com/office/drawing/2014/main" val="607911129"/>
                    </a:ext>
                  </a:extLst>
                </a:gridCol>
              </a:tblGrid>
              <a:tr h="370840">
                <a:tc>
                  <a:txBody>
                    <a:bodyPr/>
                    <a:lstStyle/>
                    <a:p>
                      <a:r>
                        <a:rPr lang="en-GB" sz="1200" dirty="0"/>
                        <a:t>Bits: 2</a:t>
                      </a:r>
                    </a:p>
                  </a:txBody>
                  <a:tcPr/>
                </a:tc>
                <a:tc>
                  <a:txBody>
                    <a:bodyPr/>
                    <a:lstStyle/>
                    <a:p>
                      <a:r>
                        <a:rPr lang="en-GB" sz="1200" dirty="0"/>
                        <a:t>2</a:t>
                      </a:r>
                    </a:p>
                  </a:txBody>
                  <a:tcPr/>
                </a:tc>
                <a:tc>
                  <a:txBody>
                    <a:bodyPr/>
                    <a:lstStyle/>
                    <a:p>
                      <a:r>
                        <a:rPr lang="en-GB" sz="1200" dirty="0"/>
                        <a:t>4</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3</a:t>
                      </a:r>
                    </a:p>
                  </a:txBody>
                  <a:tcPr/>
                </a:tc>
                <a:extLst>
                  <a:ext uri="{0D108BD9-81ED-4DB2-BD59-A6C34878D82A}">
                    <a16:rowId xmlns:a16="http://schemas.microsoft.com/office/drawing/2014/main" val="447011995"/>
                  </a:ext>
                </a:extLst>
              </a:tr>
              <a:tr h="370840">
                <a:tc>
                  <a:txBody>
                    <a:bodyPr/>
                    <a:lstStyle/>
                    <a:p>
                      <a:r>
                        <a:rPr lang="en-GB" sz="1200" dirty="0"/>
                        <a:t>Frame Version</a:t>
                      </a:r>
                    </a:p>
                  </a:txBody>
                  <a:tcPr/>
                </a:tc>
                <a:tc>
                  <a:txBody>
                    <a:bodyPr/>
                    <a:lstStyle/>
                    <a:p>
                      <a:r>
                        <a:rPr lang="en-GB" sz="1200" dirty="0"/>
                        <a:t>Type</a:t>
                      </a:r>
                    </a:p>
                  </a:txBody>
                  <a:tcPr/>
                </a:tc>
                <a:tc>
                  <a:txBody>
                    <a:bodyPr/>
                    <a:lstStyle/>
                    <a:p>
                      <a:r>
                        <a:rPr lang="en-GB" sz="1200" dirty="0"/>
                        <a:t>Sub-type</a:t>
                      </a:r>
                    </a:p>
                  </a:txBody>
                  <a:tcPr/>
                </a:tc>
                <a:tc>
                  <a:txBody>
                    <a:bodyPr/>
                    <a:lstStyle/>
                    <a:p>
                      <a:r>
                        <a:rPr lang="en-GB" sz="1200" dirty="0">
                          <a:highlight>
                            <a:srgbClr val="FFFF00"/>
                          </a:highlight>
                        </a:rPr>
                        <a:t>To DS</a:t>
                      </a:r>
                    </a:p>
                  </a:txBody>
                  <a:tcPr/>
                </a:tc>
                <a:tc>
                  <a:txBody>
                    <a:bodyPr/>
                    <a:lstStyle/>
                    <a:p>
                      <a:r>
                        <a:rPr lang="en-GB" sz="1200" dirty="0">
                          <a:highlight>
                            <a:srgbClr val="FFFF00"/>
                          </a:highlight>
                        </a:rPr>
                        <a:t>From DS</a:t>
                      </a:r>
                    </a:p>
                  </a:txBody>
                  <a:tcPr/>
                </a:tc>
                <a:tc>
                  <a:txBody>
                    <a:bodyPr/>
                    <a:lstStyle/>
                    <a:p>
                      <a:r>
                        <a:rPr lang="en-GB" sz="1200" dirty="0"/>
                        <a:t>Security enabled</a:t>
                      </a:r>
                    </a:p>
                  </a:txBody>
                  <a:tcPr/>
                </a:tc>
                <a:tc>
                  <a:txBody>
                    <a:bodyPr/>
                    <a:lstStyle/>
                    <a:p>
                      <a:r>
                        <a:rPr lang="en-GB" sz="1200" dirty="0"/>
                        <a:t>ACK request</a:t>
                      </a:r>
                    </a:p>
                  </a:txBody>
                  <a:tcPr/>
                </a:tc>
                <a:tc>
                  <a:txBody>
                    <a:bodyPr/>
                    <a:lstStyle/>
                    <a:p>
                      <a:r>
                        <a:rPr lang="en-GB" sz="1200" dirty="0"/>
                        <a:t>ACK info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Reserved</a:t>
                      </a:r>
                    </a:p>
                    <a:p>
                      <a:endParaRPr lang="en-GB" sz="1200" dirty="0"/>
                    </a:p>
                  </a:txBody>
                  <a:tcPr/>
                </a:tc>
                <a:extLst>
                  <a:ext uri="{0D108BD9-81ED-4DB2-BD59-A6C34878D82A}">
                    <a16:rowId xmlns:a16="http://schemas.microsoft.com/office/drawing/2014/main" val="850589890"/>
                  </a:ext>
                </a:extLst>
              </a:tr>
            </a:tbl>
          </a:graphicData>
        </a:graphic>
      </p:graphicFrame>
      <p:sp>
        <p:nvSpPr>
          <p:cNvPr id="22" name="Rectangle 21">
            <a:extLst>
              <a:ext uri="{FF2B5EF4-FFF2-40B4-BE49-F238E27FC236}">
                <a16:creationId xmlns:a16="http://schemas.microsoft.com/office/drawing/2014/main" id="{DF9D68FA-09DC-4234-A4AD-7DA6E8007409}"/>
              </a:ext>
            </a:extLst>
          </p:cNvPr>
          <p:cNvSpPr/>
          <p:nvPr/>
        </p:nvSpPr>
        <p:spPr>
          <a:xfrm>
            <a:off x="684618" y="1535797"/>
            <a:ext cx="230320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t>From the last meeting</a:t>
            </a:r>
            <a:endParaRPr lang="en-GB" sz="1600" b="1" dirty="0"/>
          </a:p>
        </p:txBody>
      </p:sp>
      <p:sp>
        <p:nvSpPr>
          <p:cNvPr id="25" name="Rectangle 24">
            <a:extLst>
              <a:ext uri="{FF2B5EF4-FFF2-40B4-BE49-F238E27FC236}">
                <a16:creationId xmlns:a16="http://schemas.microsoft.com/office/drawing/2014/main" id="{15BD97A5-5D88-4DB2-A289-754CBF214087}"/>
              </a:ext>
            </a:extLst>
          </p:cNvPr>
          <p:cNvSpPr/>
          <p:nvPr/>
        </p:nvSpPr>
        <p:spPr>
          <a:xfrm>
            <a:off x="691228" y="2968880"/>
            <a:ext cx="1812636" cy="33855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dirty="0">
                <a:solidFill>
                  <a:schemeClr val="tx1"/>
                </a:solidFill>
              </a:rPr>
              <a:t>Proposal</a:t>
            </a:r>
            <a:endParaRPr lang="en-GB" sz="1600" b="1" dirty="0">
              <a:solidFill>
                <a:schemeClr val="tx1"/>
              </a:solidFill>
            </a:endParaRPr>
          </a:p>
        </p:txBody>
      </p:sp>
      <p:graphicFrame>
        <p:nvGraphicFramePr>
          <p:cNvPr id="26" name="Table 25">
            <a:extLst>
              <a:ext uri="{FF2B5EF4-FFF2-40B4-BE49-F238E27FC236}">
                <a16:creationId xmlns:a16="http://schemas.microsoft.com/office/drawing/2014/main" id="{3902AE09-47C1-4442-B97A-C60FBC603D9B}"/>
              </a:ext>
            </a:extLst>
          </p:cNvPr>
          <p:cNvGraphicFramePr>
            <a:graphicFrameLocks noGrp="1"/>
          </p:cNvGraphicFramePr>
          <p:nvPr>
            <p:extLst>
              <p:ext uri="{D42A27DB-BD31-4B8C-83A1-F6EECF244321}">
                <p14:modId xmlns:p14="http://schemas.microsoft.com/office/powerpoint/2010/main" val="3507875147"/>
              </p:ext>
            </p:extLst>
          </p:nvPr>
        </p:nvGraphicFramePr>
        <p:xfrm>
          <a:off x="684619" y="1983785"/>
          <a:ext cx="8005303" cy="741680"/>
        </p:xfrm>
        <a:graphic>
          <a:graphicData uri="http://schemas.openxmlformats.org/drawingml/2006/table">
            <a:tbl>
              <a:tblPr firstRow="1" bandRow="1">
                <a:tableStyleId>{5940675A-B579-460E-94D1-54222C63F5DA}</a:tableStyleId>
              </a:tblPr>
              <a:tblGrid>
                <a:gridCol w="1295093">
                  <a:extLst>
                    <a:ext uri="{9D8B030D-6E8A-4147-A177-3AD203B41FA5}">
                      <a16:colId xmlns:a16="http://schemas.microsoft.com/office/drawing/2014/main" val="3682854764"/>
                    </a:ext>
                  </a:extLst>
                </a:gridCol>
                <a:gridCol w="792088">
                  <a:extLst>
                    <a:ext uri="{9D8B030D-6E8A-4147-A177-3AD203B41FA5}">
                      <a16:colId xmlns:a16="http://schemas.microsoft.com/office/drawing/2014/main" val="2004941182"/>
                    </a:ext>
                  </a:extLst>
                </a:gridCol>
                <a:gridCol w="936104">
                  <a:extLst>
                    <a:ext uri="{9D8B030D-6E8A-4147-A177-3AD203B41FA5}">
                      <a16:colId xmlns:a16="http://schemas.microsoft.com/office/drawing/2014/main" val="3013352290"/>
                    </a:ext>
                  </a:extLst>
                </a:gridCol>
                <a:gridCol w="1368152">
                  <a:extLst>
                    <a:ext uri="{9D8B030D-6E8A-4147-A177-3AD203B41FA5}">
                      <a16:colId xmlns:a16="http://schemas.microsoft.com/office/drawing/2014/main" val="4223406718"/>
                    </a:ext>
                  </a:extLst>
                </a:gridCol>
                <a:gridCol w="1224136">
                  <a:extLst>
                    <a:ext uri="{9D8B030D-6E8A-4147-A177-3AD203B41FA5}">
                      <a16:colId xmlns:a16="http://schemas.microsoft.com/office/drawing/2014/main" val="3741051755"/>
                    </a:ext>
                  </a:extLst>
                </a:gridCol>
                <a:gridCol w="2389730">
                  <a:extLst>
                    <a:ext uri="{9D8B030D-6E8A-4147-A177-3AD203B41FA5}">
                      <a16:colId xmlns:a16="http://schemas.microsoft.com/office/drawing/2014/main" val="3551919413"/>
                    </a:ext>
                  </a:extLst>
                </a:gridCol>
              </a:tblGrid>
              <a:tr h="370840">
                <a:tc>
                  <a:txBody>
                    <a:bodyPr/>
                    <a:lstStyle/>
                    <a:p>
                      <a:r>
                        <a:rPr lang="en-GB" sz="1200" dirty="0"/>
                        <a:t>Bits: 2</a:t>
                      </a:r>
                    </a:p>
                  </a:txBody>
                  <a:tcPr/>
                </a:tc>
                <a:tc>
                  <a:txBody>
                    <a:bodyPr/>
                    <a:lstStyle/>
                    <a:p>
                      <a:r>
                        <a:rPr lang="en-GB" sz="1200" dirty="0"/>
                        <a:t>2</a:t>
                      </a:r>
                    </a:p>
                  </a:txBody>
                  <a:tcPr/>
                </a:tc>
                <a:tc>
                  <a:txBody>
                    <a:bodyPr/>
                    <a:lstStyle/>
                    <a:p>
                      <a:r>
                        <a:rPr lang="en-GB" sz="1200" dirty="0"/>
                        <a:t>4</a:t>
                      </a:r>
                    </a:p>
                  </a:txBody>
                  <a:tcPr/>
                </a:tc>
                <a:tc>
                  <a:txBody>
                    <a:bodyPr/>
                    <a:lstStyle/>
                    <a:p>
                      <a:r>
                        <a:rPr lang="en-GB" sz="1200" dirty="0"/>
                        <a:t>1</a:t>
                      </a:r>
                    </a:p>
                  </a:txBody>
                  <a:tcPr/>
                </a:tc>
                <a:tc>
                  <a:txBody>
                    <a:bodyPr/>
                    <a:lstStyle/>
                    <a:p>
                      <a:r>
                        <a:rPr lang="en-GB" sz="1200" dirty="0"/>
                        <a:t>1</a:t>
                      </a:r>
                    </a:p>
                  </a:txBody>
                  <a:tcPr/>
                </a:tc>
                <a:tc>
                  <a:txBody>
                    <a:bodyPr/>
                    <a:lstStyle/>
                    <a:p>
                      <a:r>
                        <a:rPr lang="en-GB" sz="1200" dirty="0"/>
                        <a:t>6</a:t>
                      </a:r>
                    </a:p>
                  </a:txBody>
                  <a:tcPr/>
                </a:tc>
                <a:extLst>
                  <a:ext uri="{0D108BD9-81ED-4DB2-BD59-A6C34878D82A}">
                    <a16:rowId xmlns:a16="http://schemas.microsoft.com/office/drawing/2014/main" val="447011995"/>
                  </a:ext>
                </a:extLst>
              </a:tr>
              <a:tr h="370840">
                <a:tc>
                  <a:txBody>
                    <a:bodyPr/>
                    <a:lstStyle/>
                    <a:p>
                      <a:r>
                        <a:rPr lang="en-GB" sz="1200" dirty="0"/>
                        <a:t>Frame Version</a:t>
                      </a:r>
                    </a:p>
                  </a:txBody>
                  <a:tcPr/>
                </a:tc>
                <a:tc>
                  <a:txBody>
                    <a:bodyPr/>
                    <a:lstStyle/>
                    <a:p>
                      <a:r>
                        <a:rPr lang="en-GB" sz="1200" dirty="0"/>
                        <a:t>Type</a:t>
                      </a:r>
                    </a:p>
                  </a:txBody>
                  <a:tcPr/>
                </a:tc>
                <a:tc>
                  <a:txBody>
                    <a:bodyPr/>
                    <a:lstStyle/>
                    <a:p>
                      <a:r>
                        <a:rPr lang="en-GB" sz="1200" dirty="0"/>
                        <a:t>Sub-type</a:t>
                      </a:r>
                    </a:p>
                  </a:txBody>
                  <a:tcPr/>
                </a:tc>
                <a:tc>
                  <a:txBody>
                    <a:bodyPr/>
                    <a:lstStyle/>
                    <a:p>
                      <a:r>
                        <a:rPr lang="en-GB" sz="1200" dirty="0"/>
                        <a:t>Security enabled</a:t>
                      </a:r>
                    </a:p>
                  </a:txBody>
                  <a:tcPr/>
                </a:tc>
                <a:tc>
                  <a:txBody>
                    <a:bodyPr/>
                    <a:lstStyle/>
                    <a:p>
                      <a:r>
                        <a:rPr lang="en-GB" sz="1200" dirty="0"/>
                        <a:t>ACK request</a:t>
                      </a:r>
                    </a:p>
                  </a:txBody>
                  <a:tcPr/>
                </a:tc>
                <a:tc>
                  <a:txBody>
                    <a:bodyPr/>
                    <a:lstStyle/>
                    <a:p>
                      <a:r>
                        <a:rPr lang="en-GB" sz="1200" dirty="0"/>
                        <a:t>Reserved</a:t>
                      </a:r>
                    </a:p>
                  </a:txBody>
                  <a:tcPr/>
                </a:tc>
                <a:extLst>
                  <a:ext uri="{0D108BD9-81ED-4DB2-BD59-A6C34878D82A}">
                    <a16:rowId xmlns:a16="http://schemas.microsoft.com/office/drawing/2014/main" val="850589890"/>
                  </a:ext>
                </a:extLst>
              </a:tr>
            </a:tbl>
          </a:graphicData>
        </a:graphic>
      </p:graphicFrame>
    </p:spTree>
    <p:extLst>
      <p:ext uri="{BB962C8B-B14F-4D97-AF65-F5344CB8AC3E}">
        <p14:creationId xmlns:p14="http://schemas.microsoft.com/office/powerpoint/2010/main" val="384552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65795-D4D0-494A-892E-5547CA8F2C20}"/>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806F19A4-8FE1-42EF-923E-D63B773634EE}"/>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Footer Placeholder 3">
            <a:extLst>
              <a:ext uri="{FF2B5EF4-FFF2-40B4-BE49-F238E27FC236}">
                <a16:creationId xmlns:a16="http://schemas.microsoft.com/office/drawing/2014/main" id="{A845D88F-7132-4FCC-9777-3A75029B0FC9}"/>
              </a:ext>
            </a:extLst>
          </p:cNvPr>
          <p:cNvSpPr>
            <a:spLocks noGrp="1"/>
          </p:cNvSpPr>
          <p:nvPr>
            <p:ph type="ftr" sz="quarter" idx="3"/>
          </p:nvPr>
        </p:nvSpPr>
        <p:spPr/>
        <p:txBody>
          <a:bodyPr/>
          <a:lstStyle/>
          <a:p>
            <a:r>
              <a:rPr lang="en-US" altLang="zh-CN"/>
              <a:t>Chong Han (pureLiFi)</a:t>
            </a:r>
            <a:endParaRPr lang="en-US" altLang="zh-CN" dirty="0"/>
          </a:p>
        </p:txBody>
      </p:sp>
      <p:sp>
        <p:nvSpPr>
          <p:cNvPr id="5" name="Rectangle 2">
            <a:extLst>
              <a:ext uri="{FF2B5EF4-FFF2-40B4-BE49-F238E27FC236}">
                <a16:creationId xmlns:a16="http://schemas.microsoft.com/office/drawing/2014/main" id="{FEC79C2C-29A8-4E3D-ABB1-A3A37E948ACF}"/>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Combinations of subfields (1)</a:t>
            </a:r>
            <a:endParaRPr lang="ko-KR" altLang="en-US" sz="3600" b="1" dirty="0">
              <a:latin typeface="+mj-ea"/>
              <a:ea typeface="+mj-ea"/>
              <a:cs typeface="Arial" panose="020B0604020202020204" pitchFamily="34" charset="0"/>
            </a:endParaRPr>
          </a:p>
        </p:txBody>
      </p:sp>
      <p:pic>
        <p:nvPicPr>
          <p:cNvPr id="8" name="Picture 7">
            <a:extLst>
              <a:ext uri="{FF2B5EF4-FFF2-40B4-BE49-F238E27FC236}">
                <a16:creationId xmlns:a16="http://schemas.microsoft.com/office/drawing/2014/main" id="{BD0824E5-D054-4AA9-9567-83E4279E7813}"/>
              </a:ext>
            </a:extLst>
          </p:cNvPr>
          <p:cNvPicPr>
            <a:picLocks noChangeAspect="1"/>
          </p:cNvPicPr>
          <p:nvPr/>
        </p:nvPicPr>
        <p:blipFill rotWithShape="1">
          <a:blip r:embed="rId2">
            <a:extLst>
              <a:ext uri="{28A0092B-C50C-407E-A947-70E740481C1C}">
                <a14:useLocalDpi xmlns:a14="http://schemas.microsoft.com/office/drawing/2010/main" val="0"/>
              </a:ext>
            </a:extLst>
          </a:blip>
          <a:srcRect l="36977"/>
          <a:stretch/>
        </p:blipFill>
        <p:spPr>
          <a:xfrm>
            <a:off x="6686608" y="5951922"/>
            <a:ext cx="1885892" cy="523491"/>
          </a:xfrm>
          <a:prstGeom prst="rect">
            <a:avLst/>
          </a:prstGeom>
        </p:spPr>
      </p:pic>
      <p:pic>
        <p:nvPicPr>
          <p:cNvPr id="10" name="Picture 9" descr="A picture containing object, mirror&#10;&#10;Description generated with very high confidence">
            <a:extLst>
              <a:ext uri="{FF2B5EF4-FFF2-40B4-BE49-F238E27FC236}">
                <a16:creationId xmlns:a16="http://schemas.microsoft.com/office/drawing/2014/main" id="{38C6612A-DB6F-462A-A842-C93B9AC1EF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4335" y="4374576"/>
            <a:ext cx="304826" cy="312447"/>
          </a:xfrm>
          <a:prstGeom prst="rect">
            <a:avLst/>
          </a:prstGeom>
        </p:spPr>
      </p:pic>
      <p:pic>
        <p:nvPicPr>
          <p:cNvPr id="12" name="Picture 11" descr="A picture containing mirror, object&#10;&#10;Description generated with very high confidence">
            <a:extLst>
              <a:ext uri="{FF2B5EF4-FFF2-40B4-BE49-F238E27FC236}">
                <a16:creationId xmlns:a16="http://schemas.microsoft.com/office/drawing/2014/main" id="{D510E36C-A532-4575-B873-F7DDA099FF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9592" y="5312397"/>
            <a:ext cx="320068" cy="297206"/>
          </a:xfrm>
          <a:prstGeom prst="rect">
            <a:avLst/>
          </a:prstGeom>
        </p:spPr>
      </p:pic>
      <p:pic>
        <p:nvPicPr>
          <p:cNvPr id="13" name="Picture 12" descr="A picture containing mirror, object&#10;&#10;Description generated with very high confidence">
            <a:extLst>
              <a:ext uri="{FF2B5EF4-FFF2-40B4-BE49-F238E27FC236}">
                <a16:creationId xmlns:a16="http://schemas.microsoft.com/office/drawing/2014/main" id="{7FB168A6-C447-4F98-93B3-3226EF896F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5966" y="5312397"/>
            <a:ext cx="320068" cy="297206"/>
          </a:xfrm>
          <a:prstGeom prst="rect">
            <a:avLst/>
          </a:prstGeom>
        </p:spPr>
      </p:pic>
      <p:cxnSp>
        <p:nvCxnSpPr>
          <p:cNvPr id="15" name="Straight Arrow Connector 14">
            <a:extLst>
              <a:ext uri="{FF2B5EF4-FFF2-40B4-BE49-F238E27FC236}">
                <a16:creationId xmlns:a16="http://schemas.microsoft.com/office/drawing/2014/main" id="{B7D89593-33CD-4F30-923D-B5A430B62BDC}"/>
              </a:ext>
            </a:extLst>
          </p:cNvPr>
          <p:cNvCxnSpPr>
            <a:stCxn id="12" idx="3"/>
            <a:endCxn id="13" idx="1"/>
          </p:cNvCxnSpPr>
          <p:nvPr/>
        </p:nvCxnSpPr>
        <p:spPr bwMode="auto">
          <a:xfrm>
            <a:off x="1219660" y="5461000"/>
            <a:ext cx="906306"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8" name="TextBox 17">
            <a:extLst>
              <a:ext uri="{FF2B5EF4-FFF2-40B4-BE49-F238E27FC236}">
                <a16:creationId xmlns:a16="http://schemas.microsoft.com/office/drawing/2014/main" id="{213A6DF3-13A2-45C0-8515-7A5E318DEF2E}"/>
              </a:ext>
            </a:extLst>
          </p:cNvPr>
          <p:cNvSpPr txBox="1"/>
          <p:nvPr/>
        </p:nvSpPr>
        <p:spPr>
          <a:xfrm>
            <a:off x="2915816" y="3789040"/>
            <a:ext cx="5656684" cy="2462213"/>
          </a:xfrm>
          <a:prstGeom prst="rect">
            <a:avLst/>
          </a:prstGeom>
          <a:noFill/>
        </p:spPr>
        <p:txBody>
          <a:bodyPr wrap="square" rtlCol="0">
            <a:spAutoFit/>
          </a:bodyPr>
          <a:lstStyle/>
          <a:p>
            <a:r>
              <a:rPr lang="en-GB" sz="1800" b="1" dirty="0"/>
              <a:t>Scenario 1: </a:t>
            </a:r>
          </a:p>
          <a:p>
            <a:r>
              <a:rPr lang="en-GB" sz="1600" dirty="0"/>
              <a:t>Example 1) Device a sends a data frame to the destination Device b; 2) or Device a sends a data frame to Coordinator. </a:t>
            </a:r>
          </a:p>
          <a:p>
            <a:endParaRPr lang="en-GB" sz="1600" dirty="0"/>
          </a:p>
          <a:p>
            <a:r>
              <a:rPr lang="en-GB" sz="1600" u="sng" dirty="0"/>
              <a:t>1) Frame control</a:t>
            </a:r>
            <a:r>
              <a:rPr lang="en-GB" sz="1600" dirty="0"/>
              <a:t>: … To DS=0; From DS=0; …</a:t>
            </a:r>
          </a:p>
          <a:p>
            <a:r>
              <a:rPr lang="en-GB" sz="1600" u="sng" dirty="0"/>
              <a:t>    MAC header</a:t>
            </a:r>
            <a:r>
              <a:rPr lang="en-GB" sz="1600" dirty="0"/>
              <a:t>: …, RA=b, TA=a, A1=</a:t>
            </a:r>
            <a:r>
              <a:rPr lang="en-GB" sz="1600" dirty="0">
                <a:solidFill>
                  <a:schemeClr val="dk1"/>
                </a:solidFill>
              </a:rPr>
              <a:t>OWPAN ID</a:t>
            </a:r>
            <a:r>
              <a:rPr lang="en-GB" sz="1600" dirty="0"/>
              <a:t>, …</a:t>
            </a:r>
          </a:p>
          <a:p>
            <a:endParaRPr lang="en-GB" dirty="0"/>
          </a:p>
          <a:p>
            <a:r>
              <a:rPr lang="en-GB" sz="1600" u="sng" dirty="0"/>
              <a:t>2) </a:t>
            </a:r>
            <a:r>
              <a:rPr lang="en-US" sz="1600" u="sng" dirty="0"/>
              <a:t>Frame control: … To DS=0; From DS=0; …</a:t>
            </a:r>
          </a:p>
          <a:p>
            <a:r>
              <a:rPr lang="en-US" sz="1600" u="sng" dirty="0"/>
              <a:t>    MAC header: …, RA=c, TA=a, A1=</a:t>
            </a:r>
            <a:r>
              <a:rPr lang="en-GB" sz="1600" dirty="0">
                <a:solidFill>
                  <a:schemeClr val="dk1"/>
                </a:solidFill>
              </a:rPr>
              <a:t>OWPAN ID</a:t>
            </a:r>
            <a:r>
              <a:rPr lang="en-US" sz="1600" u="sng" dirty="0"/>
              <a:t>, …</a:t>
            </a:r>
          </a:p>
          <a:p>
            <a:endParaRPr lang="en-GB" dirty="0"/>
          </a:p>
        </p:txBody>
      </p:sp>
      <p:sp>
        <p:nvSpPr>
          <p:cNvPr id="19" name="TextBox 18">
            <a:extLst>
              <a:ext uri="{FF2B5EF4-FFF2-40B4-BE49-F238E27FC236}">
                <a16:creationId xmlns:a16="http://schemas.microsoft.com/office/drawing/2014/main" id="{BBE19057-B9B3-4D46-9061-7458397D7139}"/>
              </a:ext>
            </a:extLst>
          </p:cNvPr>
          <p:cNvSpPr txBox="1"/>
          <p:nvPr/>
        </p:nvSpPr>
        <p:spPr>
          <a:xfrm flipH="1">
            <a:off x="899592" y="5619706"/>
            <a:ext cx="320068" cy="338554"/>
          </a:xfrm>
          <a:prstGeom prst="rect">
            <a:avLst/>
          </a:prstGeom>
          <a:noFill/>
        </p:spPr>
        <p:txBody>
          <a:bodyPr wrap="square" rtlCol="0">
            <a:spAutoFit/>
          </a:bodyPr>
          <a:lstStyle/>
          <a:p>
            <a:r>
              <a:rPr lang="en-GB" sz="1600" dirty="0"/>
              <a:t>a</a:t>
            </a:r>
          </a:p>
        </p:txBody>
      </p:sp>
      <p:sp>
        <p:nvSpPr>
          <p:cNvPr id="20" name="TextBox 19">
            <a:extLst>
              <a:ext uri="{FF2B5EF4-FFF2-40B4-BE49-F238E27FC236}">
                <a16:creationId xmlns:a16="http://schemas.microsoft.com/office/drawing/2014/main" id="{C8DF435E-67E1-4281-8643-9EA22145C17C}"/>
              </a:ext>
            </a:extLst>
          </p:cNvPr>
          <p:cNvSpPr txBox="1"/>
          <p:nvPr/>
        </p:nvSpPr>
        <p:spPr>
          <a:xfrm flipH="1">
            <a:off x="2137326" y="5613368"/>
            <a:ext cx="320068" cy="338554"/>
          </a:xfrm>
          <a:prstGeom prst="rect">
            <a:avLst/>
          </a:prstGeom>
          <a:noFill/>
        </p:spPr>
        <p:txBody>
          <a:bodyPr wrap="square" rtlCol="0">
            <a:spAutoFit/>
          </a:bodyPr>
          <a:lstStyle/>
          <a:p>
            <a:r>
              <a:rPr lang="en-GB" sz="1600" dirty="0"/>
              <a:t>b</a:t>
            </a:r>
          </a:p>
        </p:txBody>
      </p:sp>
      <p:sp>
        <p:nvSpPr>
          <p:cNvPr id="17" name="TextBox 16">
            <a:extLst>
              <a:ext uri="{FF2B5EF4-FFF2-40B4-BE49-F238E27FC236}">
                <a16:creationId xmlns:a16="http://schemas.microsoft.com/office/drawing/2014/main" id="{A40C4044-E6C3-4566-9E71-0A1368C21586}"/>
              </a:ext>
            </a:extLst>
          </p:cNvPr>
          <p:cNvSpPr txBox="1"/>
          <p:nvPr/>
        </p:nvSpPr>
        <p:spPr>
          <a:xfrm flipH="1">
            <a:off x="1827332" y="4331081"/>
            <a:ext cx="320068" cy="338554"/>
          </a:xfrm>
          <a:prstGeom prst="rect">
            <a:avLst/>
          </a:prstGeom>
          <a:noFill/>
        </p:spPr>
        <p:txBody>
          <a:bodyPr wrap="square" rtlCol="0">
            <a:spAutoFit/>
          </a:bodyPr>
          <a:lstStyle/>
          <a:p>
            <a:r>
              <a:rPr lang="en-GB" sz="1600" dirty="0"/>
              <a:t>c</a:t>
            </a:r>
          </a:p>
        </p:txBody>
      </p:sp>
      <p:cxnSp>
        <p:nvCxnSpPr>
          <p:cNvPr id="21" name="Straight Arrow Connector 20">
            <a:extLst>
              <a:ext uri="{FF2B5EF4-FFF2-40B4-BE49-F238E27FC236}">
                <a16:creationId xmlns:a16="http://schemas.microsoft.com/office/drawing/2014/main" id="{54EB19BC-20B0-4C54-AF5A-DDE9D77E51B8}"/>
              </a:ext>
            </a:extLst>
          </p:cNvPr>
          <p:cNvCxnSpPr>
            <a:cxnSpLocks/>
            <a:stCxn id="12" idx="0"/>
            <a:endCxn id="10" idx="1"/>
          </p:cNvCxnSpPr>
          <p:nvPr/>
        </p:nvCxnSpPr>
        <p:spPr bwMode="auto">
          <a:xfrm flipV="1">
            <a:off x="1059626" y="4530800"/>
            <a:ext cx="444709" cy="781597"/>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graphicFrame>
        <p:nvGraphicFramePr>
          <p:cNvPr id="22" name="Table 21">
            <a:extLst>
              <a:ext uri="{FF2B5EF4-FFF2-40B4-BE49-F238E27FC236}">
                <a16:creationId xmlns:a16="http://schemas.microsoft.com/office/drawing/2014/main" id="{E55FDCAF-B8AE-4209-A384-A9444558BCCC}"/>
              </a:ext>
            </a:extLst>
          </p:cNvPr>
          <p:cNvGraphicFramePr>
            <a:graphicFrameLocks noGrp="1"/>
          </p:cNvGraphicFramePr>
          <p:nvPr>
            <p:extLst>
              <p:ext uri="{D42A27DB-BD31-4B8C-83A1-F6EECF244321}">
                <p14:modId xmlns:p14="http://schemas.microsoft.com/office/powerpoint/2010/main" val="2757827528"/>
              </p:ext>
            </p:extLst>
          </p:nvPr>
        </p:nvGraphicFramePr>
        <p:xfrm>
          <a:off x="685800" y="1295648"/>
          <a:ext cx="7886704" cy="2565400"/>
        </p:xfrm>
        <a:graphic>
          <a:graphicData uri="http://schemas.openxmlformats.org/drawingml/2006/table">
            <a:tbl>
              <a:tblPr firstRow="1" bandRow="1">
                <a:tableStyleId>{5C22544A-7EE6-4342-B048-85BDC9FD1C3A}</a:tableStyleId>
              </a:tblPr>
              <a:tblGrid>
                <a:gridCol w="789856">
                  <a:extLst>
                    <a:ext uri="{9D8B030D-6E8A-4147-A177-3AD203B41FA5}">
                      <a16:colId xmlns:a16="http://schemas.microsoft.com/office/drawing/2014/main" val="4176354632"/>
                    </a:ext>
                  </a:extLst>
                </a:gridCol>
                <a:gridCol w="648072">
                  <a:extLst>
                    <a:ext uri="{9D8B030D-6E8A-4147-A177-3AD203B41FA5}">
                      <a16:colId xmlns:a16="http://schemas.microsoft.com/office/drawing/2014/main" val="1494098406"/>
                    </a:ext>
                  </a:extLst>
                </a:gridCol>
                <a:gridCol w="648072">
                  <a:extLst>
                    <a:ext uri="{9D8B030D-6E8A-4147-A177-3AD203B41FA5}">
                      <a16:colId xmlns:a16="http://schemas.microsoft.com/office/drawing/2014/main" val="574592421"/>
                    </a:ext>
                  </a:extLst>
                </a:gridCol>
                <a:gridCol w="2232248">
                  <a:extLst>
                    <a:ext uri="{9D8B030D-6E8A-4147-A177-3AD203B41FA5}">
                      <a16:colId xmlns:a16="http://schemas.microsoft.com/office/drawing/2014/main" val="211088328"/>
                    </a:ext>
                  </a:extLst>
                </a:gridCol>
                <a:gridCol w="1008112">
                  <a:extLst>
                    <a:ext uri="{9D8B030D-6E8A-4147-A177-3AD203B41FA5}">
                      <a16:colId xmlns:a16="http://schemas.microsoft.com/office/drawing/2014/main" val="1767473223"/>
                    </a:ext>
                  </a:extLst>
                </a:gridCol>
                <a:gridCol w="792088">
                  <a:extLst>
                    <a:ext uri="{9D8B030D-6E8A-4147-A177-3AD203B41FA5}">
                      <a16:colId xmlns:a16="http://schemas.microsoft.com/office/drawing/2014/main" val="3790023788"/>
                    </a:ext>
                  </a:extLst>
                </a:gridCol>
                <a:gridCol w="864096">
                  <a:extLst>
                    <a:ext uri="{9D8B030D-6E8A-4147-A177-3AD203B41FA5}">
                      <a16:colId xmlns:a16="http://schemas.microsoft.com/office/drawing/2014/main" val="625377111"/>
                    </a:ext>
                  </a:extLst>
                </a:gridCol>
                <a:gridCol w="904160">
                  <a:extLst>
                    <a:ext uri="{9D8B030D-6E8A-4147-A177-3AD203B41FA5}">
                      <a16:colId xmlns:a16="http://schemas.microsoft.com/office/drawing/2014/main" val="263247704"/>
                    </a:ext>
                  </a:extLst>
                </a:gridCol>
              </a:tblGrid>
              <a:tr h="370840">
                <a:tc>
                  <a:txBody>
                    <a:bodyPr/>
                    <a:lstStyle/>
                    <a:p>
                      <a:pPr algn="ctr"/>
                      <a:r>
                        <a:rPr lang="en-GB" sz="1200" dirty="0"/>
                        <a:t>Scenario</a:t>
                      </a:r>
                    </a:p>
                  </a:txBody>
                  <a:tcPr/>
                </a:tc>
                <a:tc>
                  <a:txBody>
                    <a:bodyPr/>
                    <a:lstStyle/>
                    <a:p>
                      <a:pPr algn="ctr"/>
                      <a:r>
                        <a:rPr lang="en-GB" sz="1200" dirty="0"/>
                        <a:t>To DS</a:t>
                      </a:r>
                    </a:p>
                  </a:txBody>
                  <a:tcPr/>
                </a:tc>
                <a:tc>
                  <a:txBody>
                    <a:bodyPr/>
                    <a:lstStyle/>
                    <a:p>
                      <a:pPr algn="ctr"/>
                      <a:r>
                        <a:rPr lang="en-GB" sz="1200" dirty="0"/>
                        <a:t>From DS</a:t>
                      </a:r>
                    </a:p>
                  </a:txBody>
                  <a:tcPr/>
                </a:tc>
                <a:tc>
                  <a:txBody>
                    <a:bodyPr/>
                    <a:lstStyle/>
                    <a:p>
                      <a:pPr algn="ctr"/>
                      <a:r>
                        <a:rPr lang="en-GB" sz="1200" dirty="0"/>
                        <a:t>Meaning</a:t>
                      </a:r>
                    </a:p>
                  </a:txBody>
                  <a:tcPr/>
                </a:tc>
                <a:tc>
                  <a:txBody>
                    <a:bodyPr/>
                    <a:lstStyle/>
                    <a:p>
                      <a:pPr algn="ctr"/>
                      <a:r>
                        <a:rPr lang="en-GB" sz="1200" dirty="0"/>
                        <a:t>Receiver address</a:t>
                      </a:r>
                    </a:p>
                  </a:txBody>
                  <a:tcPr/>
                </a:tc>
                <a:tc>
                  <a:txBody>
                    <a:bodyPr/>
                    <a:lstStyle/>
                    <a:p>
                      <a:pPr algn="ctr"/>
                      <a:r>
                        <a:rPr lang="en-GB" sz="1200" dirty="0"/>
                        <a:t>Transmitter address</a:t>
                      </a:r>
                    </a:p>
                  </a:txBody>
                  <a:tcPr/>
                </a:tc>
                <a:tc>
                  <a:txBody>
                    <a:bodyPr/>
                    <a:lstStyle/>
                    <a:p>
                      <a:pPr algn="ctr"/>
                      <a:r>
                        <a:rPr lang="en-GB" sz="1200" dirty="0"/>
                        <a:t>Auxiliary address 1</a:t>
                      </a:r>
                    </a:p>
                  </a:txBody>
                  <a:tcPr/>
                </a:tc>
                <a:tc>
                  <a:txBody>
                    <a:bodyPr/>
                    <a:lstStyle/>
                    <a:p>
                      <a:pPr algn="ctr"/>
                      <a:r>
                        <a:rPr lang="en-GB" sz="1200" dirty="0"/>
                        <a:t>Auxiliary address 2</a:t>
                      </a:r>
                    </a:p>
                  </a:txBody>
                  <a:tcPr/>
                </a:tc>
                <a:extLst>
                  <a:ext uri="{0D108BD9-81ED-4DB2-BD59-A6C34878D82A}">
                    <a16:rowId xmlns:a16="http://schemas.microsoft.com/office/drawing/2014/main" val="3532177762"/>
                  </a:ext>
                </a:extLst>
              </a:tr>
              <a:tr h="370840">
                <a:tc>
                  <a:txBody>
                    <a:bodyPr/>
                    <a:lstStyle/>
                    <a:p>
                      <a:pPr algn="ctr"/>
                      <a:r>
                        <a:rPr lang="en-GB" sz="1200" dirty="0"/>
                        <a:t>1</a:t>
                      </a:r>
                    </a:p>
                  </a:txBody>
                  <a:tcPr/>
                </a:tc>
                <a:tc>
                  <a:txBody>
                    <a:bodyPr/>
                    <a:lstStyle/>
                    <a:p>
                      <a:pPr algn="ctr"/>
                      <a:r>
                        <a:rPr lang="en-GB" sz="1200" dirty="0"/>
                        <a:t>0</a:t>
                      </a:r>
                    </a:p>
                  </a:txBody>
                  <a:tcPr/>
                </a:tc>
                <a:tc>
                  <a:txBody>
                    <a:bodyPr/>
                    <a:lstStyle/>
                    <a:p>
                      <a:pPr algn="ctr"/>
                      <a:r>
                        <a:rPr lang="en-GB" sz="1200" dirty="0"/>
                        <a:t>0</a:t>
                      </a:r>
                    </a:p>
                  </a:txBody>
                  <a:tcPr/>
                </a:tc>
                <a:tc>
                  <a:txBody>
                    <a:bodyPr/>
                    <a:lstStyle/>
                    <a:p>
                      <a:r>
                        <a:rPr lang="en-US" sz="1200" kern="1200" dirty="0">
                          <a:solidFill>
                            <a:schemeClr val="dk1"/>
                          </a:solidFill>
                          <a:latin typeface="+mn-lt"/>
                          <a:ea typeface="+mn-ea"/>
                          <a:cs typeface="+mn-cs"/>
                        </a:rPr>
                        <a:t>A Data frame from one device to another device within the same local network</a:t>
                      </a:r>
                      <a:endParaRPr lang="en-GB" sz="1200" kern="1200" dirty="0">
                        <a:solidFill>
                          <a:schemeClr val="dk1"/>
                        </a:solidFill>
                        <a:latin typeface="+mn-lt"/>
                        <a:ea typeface="+mn-ea"/>
                        <a:cs typeface="+mn-cs"/>
                      </a:endParaRPr>
                    </a:p>
                  </a:txBody>
                  <a:tcPr/>
                </a:tc>
                <a:tc>
                  <a:txBody>
                    <a:bodyPr/>
                    <a:lstStyle/>
                    <a:p>
                      <a:r>
                        <a:rPr lang="en-GB" sz="1200" dirty="0"/>
                        <a:t>RA=DA</a:t>
                      </a:r>
                    </a:p>
                  </a:txBody>
                  <a:tcPr/>
                </a:tc>
                <a:tc>
                  <a:txBody>
                    <a:bodyPr/>
                    <a:lstStyle/>
                    <a:p>
                      <a:pPr marL="0" algn="l" defTabSz="914400" rtl="0" eaLnBrk="1" latinLnBrk="0" hangingPunct="1"/>
                      <a:r>
                        <a:rPr lang="en-GB" sz="1200" kern="1200" dirty="0">
                          <a:solidFill>
                            <a:schemeClr val="dk1"/>
                          </a:solidFill>
                          <a:latin typeface="+mn-lt"/>
                          <a:ea typeface="+mn-ea"/>
                          <a:cs typeface="+mn-cs"/>
                        </a:rPr>
                        <a:t>TA=SA</a:t>
                      </a:r>
                    </a:p>
                  </a:txBody>
                  <a:tcPr/>
                </a:tc>
                <a:tc>
                  <a:txBody>
                    <a:bodyPr/>
                    <a:lstStyle/>
                    <a:p>
                      <a:pPr marL="0" algn="l" defTabSz="914400" rtl="0" eaLnBrk="1" latinLnBrk="0" hangingPunct="1"/>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2706934882"/>
                  </a:ext>
                </a:extLst>
              </a:tr>
              <a:tr h="370840">
                <a:tc>
                  <a:txBody>
                    <a:bodyPr/>
                    <a:lstStyle/>
                    <a:p>
                      <a:pPr algn="ctr"/>
                      <a:r>
                        <a:rPr lang="en-GB" sz="1200" dirty="0"/>
                        <a:t>2</a:t>
                      </a:r>
                    </a:p>
                  </a:txBody>
                  <a:tcPr/>
                </a:tc>
                <a:tc>
                  <a:txBody>
                    <a:bodyPr/>
                    <a:lstStyle/>
                    <a:p>
                      <a:pPr algn="ctr"/>
                      <a:r>
                        <a:rPr lang="en-GB" sz="1200" dirty="0"/>
                        <a:t>1</a:t>
                      </a:r>
                    </a:p>
                  </a:txBody>
                  <a:tcPr/>
                </a:tc>
                <a:tc>
                  <a:txBody>
                    <a:bodyPr/>
                    <a:lstStyle/>
                    <a:p>
                      <a:pPr algn="ctr"/>
                      <a:r>
                        <a:rPr lang="en-GB" sz="1200" dirty="0"/>
                        <a:t>0</a:t>
                      </a:r>
                    </a:p>
                  </a:txBody>
                  <a:tcPr/>
                </a:tc>
                <a:tc>
                  <a:txBody>
                    <a:bodyPr/>
                    <a:lstStyle/>
                    <a:p>
                      <a:r>
                        <a:rPr lang="en-US" sz="1200" dirty="0"/>
                        <a:t>A Data frame destined for the DS</a:t>
                      </a:r>
                      <a:endParaRPr lang="en-GB" sz="1200" dirty="0"/>
                    </a:p>
                  </a:txBody>
                  <a:tcPr/>
                </a:tc>
                <a:tc>
                  <a:txBody>
                    <a:bodyPr/>
                    <a:lstStyle/>
                    <a:p>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TA=SA</a:t>
                      </a:r>
                    </a:p>
                  </a:txBody>
                  <a:tcPr/>
                </a:tc>
                <a:tc>
                  <a:txBody>
                    <a:bodyPr/>
                    <a:lstStyle/>
                    <a:p>
                      <a:pPr marL="0" algn="l" defTabSz="914400" rtl="0" eaLnBrk="1" latinLnBrk="0" hangingPunct="1"/>
                      <a:r>
                        <a:rPr lang="en-GB" sz="1200" kern="1200" dirty="0">
                          <a:solidFill>
                            <a:schemeClr val="dk1"/>
                          </a:solidFill>
                          <a:latin typeface="+mn-lt"/>
                          <a:ea typeface="+mn-ea"/>
                          <a:cs typeface="+mn-cs"/>
                        </a:rPr>
                        <a:t>DA</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825926273"/>
                  </a:ext>
                </a:extLst>
              </a:tr>
              <a:tr h="370840">
                <a:tc>
                  <a:txBody>
                    <a:bodyPr/>
                    <a:lstStyle/>
                    <a:p>
                      <a:pPr algn="ctr"/>
                      <a:r>
                        <a:rPr lang="en-GB" sz="1200" dirty="0"/>
                        <a:t>3</a:t>
                      </a:r>
                    </a:p>
                  </a:txBody>
                  <a:tcPr/>
                </a:tc>
                <a:tc>
                  <a:txBody>
                    <a:bodyPr/>
                    <a:lstStyle/>
                    <a:p>
                      <a:pPr algn="ctr"/>
                      <a:r>
                        <a:rPr lang="en-GB" sz="1200" dirty="0"/>
                        <a:t>0</a:t>
                      </a:r>
                    </a:p>
                  </a:txBody>
                  <a:tcPr/>
                </a:tc>
                <a:tc>
                  <a:txBody>
                    <a:bodyPr/>
                    <a:lstStyle/>
                    <a:p>
                      <a:pPr algn="ctr"/>
                      <a:r>
                        <a:rPr lang="en-GB" sz="1200" dirty="0"/>
                        <a:t>1</a:t>
                      </a:r>
                    </a:p>
                  </a:txBody>
                  <a:tcPr/>
                </a:tc>
                <a:tc>
                  <a:txBody>
                    <a:bodyPr/>
                    <a:lstStyle/>
                    <a:p>
                      <a:pPr>
                        <a:spcAft>
                          <a:spcPts val="0"/>
                        </a:spcAft>
                      </a:pPr>
                      <a:r>
                        <a:rPr lang="en-US" sz="1200" kern="1200" dirty="0">
                          <a:solidFill>
                            <a:schemeClr val="dk1"/>
                          </a:solidFill>
                          <a:latin typeface="+mn-lt"/>
                          <a:ea typeface="+mn-ea"/>
                          <a:cs typeface="+mn-cs"/>
                        </a:rPr>
                        <a:t>A Data frame exiting the DS</a:t>
                      </a:r>
                      <a:endParaRPr lang="en-GB" sz="1200" kern="1200" dirty="0">
                        <a:solidFill>
                          <a:schemeClr val="dk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RA=DA</a:t>
                      </a:r>
                    </a:p>
                  </a:txBody>
                  <a:tcPr/>
                </a:tc>
                <a:tc>
                  <a:txBody>
                    <a:bodyPr/>
                    <a:lstStyle/>
                    <a:p>
                      <a:pPr marL="0" algn="l" defTabSz="914400" rtl="0" eaLnBrk="1" latinLnBrk="0" hangingPunct="1"/>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SA</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178110607"/>
                  </a:ext>
                </a:extLst>
              </a:tr>
              <a:tr h="370840">
                <a:tc>
                  <a:txBody>
                    <a:bodyPr/>
                    <a:lstStyle/>
                    <a:p>
                      <a:pPr algn="ctr"/>
                      <a:r>
                        <a:rPr lang="en-GB" sz="1200" dirty="0"/>
                        <a:t>4</a:t>
                      </a:r>
                    </a:p>
                  </a:txBody>
                  <a:tcPr/>
                </a:tc>
                <a:tc>
                  <a:txBody>
                    <a:bodyPr/>
                    <a:lstStyle/>
                    <a:p>
                      <a:pPr algn="ctr"/>
                      <a:r>
                        <a:rPr lang="en-GB" sz="1200" dirty="0"/>
                        <a:t>1</a:t>
                      </a:r>
                    </a:p>
                  </a:txBody>
                  <a:tcPr/>
                </a:tc>
                <a:tc>
                  <a:txBody>
                    <a:bodyPr/>
                    <a:lstStyle/>
                    <a:p>
                      <a:pPr algn="ctr"/>
                      <a:r>
                        <a:rPr lang="en-GB" sz="1200" dirty="0"/>
                        <a:t>1</a:t>
                      </a:r>
                    </a:p>
                  </a:txBody>
                  <a:tcPr/>
                </a:tc>
                <a:tc>
                  <a:txBody>
                    <a:bodyPr/>
                    <a:lstStyle/>
                    <a:p>
                      <a:r>
                        <a:rPr lang="en-GB" sz="1200" kern="1200" dirty="0">
                          <a:solidFill>
                            <a:schemeClr val="dk1"/>
                          </a:solidFill>
                          <a:latin typeface="+mn-lt"/>
                          <a:ea typeface="+mn-ea"/>
                          <a:cs typeface="+mn-cs"/>
                        </a:rPr>
                        <a:t>Reserved</a:t>
                      </a:r>
                    </a:p>
                  </a:txBody>
                  <a:tcPr/>
                </a:tc>
                <a:tc>
                  <a:txBody>
                    <a:bodyPr/>
                    <a:lstStyle/>
                    <a:p>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865804114"/>
                  </a:ext>
                </a:extLst>
              </a:tr>
            </a:tbl>
          </a:graphicData>
        </a:graphic>
      </p:graphicFrame>
    </p:spTree>
    <p:extLst>
      <p:ext uri="{BB962C8B-B14F-4D97-AF65-F5344CB8AC3E}">
        <p14:creationId xmlns:p14="http://schemas.microsoft.com/office/powerpoint/2010/main" val="906513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65795-D4D0-494A-892E-5547CA8F2C20}"/>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806F19A4-8FE1-42EF-923E-D63B773634EE}"/>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Footer Placeholder 3">
            <a:extLst>
              <a:ext uri="{FF2B5EF4-FFF2-40B4-BE49-F238E27FC236}">
                <a16:creationId xmlns:a16="http://schemas.microsoft.com/office/drawing/2014/main" id="{A845D88F-7132-4FCC-9777-3A75029B0FC9}"/>
              </a:ext>
            </a:extLst>
          </p:cNvPr>
          <p:cNvSpPr>
            <a:spLocks noGrp="1"/>
          </p:cNvSpPr>
          <p:nvPr>
            <p:ph type="ftr" sz="quarter" idx="3"/>
          </p:nvPr>
        </p:nvSpPr>
        <p:spPr/>
        <p:txBody>
          <a:bodyPr/>
          <a:lstStyle/>
          <a:p>
            <a:r>
              <a:rPr lang="en-US" altLang="zh-CN"/>
              <a:t>Chong Han (pureLiFi)</a:t>
            </a:r>
            <a:endParaRPr lang="en-US" altLang="zh-CN" dirty="0"/>
          </a:p>
        </p:txBody>
      </p:sp>
      <p:sp>
        <p:nvSpPr>
          <p:cNvPr id="5" name="Rectangle 2">
            <a:extLst>
              <a:ext uri="{FF2B5EF4-FFF2-40B4-BE49-F238E27FC236}">
                <a16:creationId xmlns:a16="http://schemas.microsoft.com/office/drawing/2014/main" id="{FEC79C2C-29A8-4E3D-ABB1-A3A37E948ACF}"/>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Combinations of subfields (2)</a:t>
            </a:r>
            <a:endParaRPr lang="ko-KR" altLang="en-US" sz="3600" b="1" dirty="0">
              <a:latin typeface="+mj-ea"/>
              <a:ea typeface="+mj-ea"/>
              <a:cs typeface="Arial" panose="020B0604020202020204" pitchFamily="34" charset="0"/>
            </a:endParaRPr>
          </a:p>
        </p:txBody>
      </p:sp>
      <p:pic>
        <p:nvPicPr>
          <p:cNvPr id="10" name="Picture 9" descr="A picture containing object, mirror&#10;&#10;Description generated with very high confidence">
            <a:extLst>
              <a:ext uri="{FF2B5EF4-FFF2-40B4-BE49-F238E27FC236}">
                <a16:creationId xmlns:a16="http://schemas.microsoft.com/office/drawing/2014/main" id="{38C6612A-DB6F-462A-A842-C93B9AC1EF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335" y="4869652"/>
            <a:ext cx="304826" cy="312447"/>
          </a:xfrm>
          <a:prstGeom prst="rect">
            <a:avLst/>
          </a:prstGeom>
        </p:spPr>
      </p:pic>
      <p:pic>
        <p:nvPicPr>
          <p:cNvPr id="12" name="Picture 11" descr="A picture containing mirror, object&#10;&#10;Description generated with very high confidence">
            <a:extLst>
              <a:ext uri="{FF2B5EF4-FFF2-40B4-BE49-F238E27FC236}">
                <a16:creationId xmlns:a16="http://schemas.microsoft.com/office/drawing/2014/main" id="{D510E36C-A532-4575-B873-F7DDA099FF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5807473"/>
            <a:ext cx="320068" cy="297206"/>
          </a:xfrm>
          <a:prstGeom prst="rect">
            <a:avLst/>
          </a:prstGeom>
        </p:spPr>
      </p:pic>
      <p:sp>
        <p:nvSpPr>
          <p:cNvPr id="18" name="TextBox 17">
            <a:extLst>
              <a:ext uri="{FF2B5EF4-FFF2-40B4-BE49-F238E27FC236}">
                <a16:creationId xmlns:a16="http://schemas.microsoft.com/office/drawing/2014/main" id="{213A6DF3-13A2-45C0-8515-7A5E318DEF2E}"/>
              </a:ext>
            </a:extLst>
          </p:cNvPr>
          <p:cNvSpPr txBox="1"/>
          <p:nvPr/>
        </p:nvSpPr>
        <p:spPr>
          <a:xfrm>
            <a:off x="3531940" y="3933104"/>
            <a:ext cx="5144516" cy="2031325"/>
          </a:xfrm>
          <a:prstGeom prst="rect">
            <a:avLst/>
          </a:prstGeom>
          <a:noFill/>
        </p:spPr>
        <p:txBody>
          <a:bodyPr wrap="square" rtlCol="0">
            <a:spAutoFit/>
          </a:bodyPr>
          <a:lstStyle/>
          <a:p>
            <a:r>
              <a:rPr lang="en-GB" sz="1800" b="1" dirty="0"/>
              <a:t>Scenario 2: </a:t>
            </a:r>
          </a:p>
          <a:p>
            <a:r>
              <a:rPr lang="en-GB" sz="1600" dirty="0"/>
              <a:t>Device a sends a data frame (e.g., request for IP address) to the destination d in the DS via Coordinator c. </a:t>
            </a:r>
          </a:p>
          <a:p>
            <a:endParaRPr lang="en-GB" sz="1600" dirty="0"/>
          </a:p>
          <a:p>
            <a:r>
              <a:rPr lang="en-GB" sz="1600" u="sng" dirty="0"/>
              <a:t>Frame control</a:t>
            </a:r>
            <a:r>
              <a:rPr lang="en-GB" sz="1600" dirty="0"/>
              <a:t>: … To DS=1; From DS=0; …</a:t>
            </a:r>
          </a:p>
          <a:p>
            <a:r>
              <a:rPr lang="en-GB" sz="1600" u="sng" dirty="0"/>
              <a:t>MAC header</a:t>
            </a:r>
            <a:r>
              <a:rPr lang="en-GB" sz="1600" dirty="0"/>
              <a:t>: …, RA=</a:t>
            </a:r>
            <a:r>
              <a:rPr lang="en-GB" sz="1600" dirty="0">
                <a:solidFill>
                  <a:schemeClr val="dk1"/>
                </a:solidFill>
              </a:rPr>
              <a:t>OWPAN ID</a:t>
            </a:r>
            <a:r>
              <a:rPr lang="en-GB" sz="1600" dirty="0"/>
              <a:t>, TA=SA=a, A1=DA=d, …</a:t>
            </a:r>
          </a:p>
          <a:p>
            <a:endParaRPr lang="en-GB" dirty="0"/>
          </a:p>
        </p:txBody>
      </p:sp>
      <p:sp>
        <p:nvSpPr>
          <p:cNvPr id="19" name="TextBox 18">
            <a:extLst>
              <a:ext uri="{FF2B5EF4-FFF2-40B4-BE49-F238E27FC236}">
                <a16:creationId xmlns:a16="http://schemas.microsoft.com/office/drawing/2014/main" id="{BBE19057-B9B3-4D46-9061-7458397D7139}"/>
              </a:ext>
            </a:extLst>
          </p:cNvPr>
          <p:cNvSpPr txBox="1"/>
          <p:nvPr/>
        </p:nvSpPr>
        <p:spPr>
          <a:xfrm flipH="1">
            <a:off x="899592" y="6114782"/>
            <a:ext cx="320068" cy="338554"/>
          </a:xfrm>
          <a:prstGeom prst="rect">
            <a:avLst/>
          </a:prstGeom>
          <a:noFill/>
        </p:spPr>
        <p:txBody>
          <a:bodyPr wrap="square" rtlCol="0">
            <a:spAutoFit/>
          </a:bodyPr>
          <a:lstStyle/>
          <a:p>
            <a:r>
              <a:rPr lang="en-GB" sz="1600" dirty="0"/>
              <a:t>a</a:t>
            </a:r>
          </a:p>
        </p:txBody>
      </p:sp>
      <p:cxnSp>
        <p:nvCxnSpPr>
          <p:cNvPr id="9" name="Straight Arrow Connector 8">
            <a:extLst>
              <a:ext uri="{FF2B5EF4-FFF2-40B4-BE49-F238E27FC236}">
                <a16:creationId xmlns:a16="http://schemas.microsoft.com/office/drawing/2014/main" id="{55967CDD-11B4-41F4-9F2B-E84F777EE4EA}"/>
              </a:ext>
            </a:extLst>
          </p:cNvPr>
          <p:cNvCxnSpPr>
            <a:stCxn id="12" idx="0"/>
          </p:cNvCxnSpPr>
          <p:nvPr/>
        </p:nvCxnSpPr>
        <p:spPr bwMode="auto">
          <a:xfrm flipV="1">
            <a:off x="1059626" y="5182099"/>
            <a:ext cx="444709" cy="6253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21" name="Picture 20">
            <a:extLst>
              <a:ext uri="{FF2B5EF4-FFF2-40B4-BE49-F238E27FC236}">
                <a16:creationId xmlns:a16="http://schemas.microsoft.com/office/drawing/2014/main" id="{14144D3E-21CF-4053-A50E-BB1425A86F79}"/>
              </a:ext>
            </a:extLst>
          </p:cNvPr>
          <p:cNvPicPr>
            <a:picLocks noChangeAspect="1"/>
          </p:cNvPicPr>
          <p:nvPr/>
        </p:nvPicPr>
        <p:blipFill rotWithShape="1">
          <a:blip r:embed="rId4">
            <a:extLst>
              <a:ext uri="{28A0092B-C50C-407E-A947-70E740481C1C}">
                <a14:useLocalDpi xmlns:a14="http://schemas.microsoft.com/office/drawing/2010/main" val="0"/>
              </a:ext>
            </a:extLst>
          </a:blip>
          <a:srcRect l="36977"/>
          <a:stretch/>
        </p:blipFill>
        <p:spPr>
          <a:xfrm>
            <a:off x="6686608" y="5951922"/>
            <a:ext cx="1885892" cy="523491"/>
          </a:xfrm>
          <a:prstGeom prst="rect">
            <a:avLst/>
          </a:prstGeom>
        </p:spPr>
      </p:pic>
      <p:sp>
        <p:nvSpPr>
          <p:cNvPr id="11" name="Cloud 10">
            <a:extLst>
              <a:ext uri="{FF2B5EF4-FFF2-40B4-BE49-F238E27FC236}">
                <a16:creationId xmlns:a16="http://schemas.microsoft.com/office/drawing/2014/main" id="{FC3F5724-DC8A-4E0E-89BB-977CA75379F2}"/>
              </a:ext>
            </a:extLst>
          </p:cNvPr>
          <p:cNvSpPr/>
          <p:nvPr/>
        </p:nvSpPr>
        <p:spPr bwMode="auto">
          <a:xfrm>
            <a:off x="467544" y="3876040"/>
            <a:ext cx="3064396" cy="849104"/>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rPr>
              <a:t>Distribution System</a:t>
            </a:r>
          </a:p>
        </p:txBody>
      </p:sp>
      <p:sp>
        <p:nvSpPr>
          <p:cNvPr id="22" name="TextBox 21">
            <a:extLst>
              <a:ext uri="{FF2B5EF4-FFF2-40B4-BE49-F238E27FC236}">
                <a16:creationId xmlns:a16="http://schemas.microsoft.com/office/drawing/2014/main" id="{BA388C85-1744-4A91-B2BF-E2789FE63AF2}"/>
              </a:ext>
            </a:extLst>
          </p:cNvPr>
          <p:cNvSpPr txBox="1"/>
          <p:nvPr/>
        </p:nvSpPr>
        <p:spPr>
          <a:xfrm flipH="1">
            <a:off x="2457394" y="4132079"/>
            <a:ext cx="320068" cy="338554"/>
          </a:xfrm>
          <a:prstGeom prst="rect">
            <a:avLst/>
          </a:prstGeom>
          <a:noFill/>
        </p:spPr>
        <p:txBody>
          <a:bodyPr wrap="square" rtlCol="0">
            <a:spAutoFit/>
          </a:bodyPr>
          <a:lstStyle/>
          <a:p>
            <a:r>
              <a:rPr lang="en-GB" sz="1600" dirty="0"/>
              <a:t>d</a:t>
            </a:r>
          </a:p>
        </p:txBody>
      </p:sp>
      <p:sp>
        <p:nvSpPr>
          <p:cNvPr id="23" name="TextBox 22">
            <a:extLst>
              <a:ext uri="{FF2B5EF4-FFF2-40B4-BE49-F238E27FC236}">
                <a16:creationId xmlns:a16="http://schemas.microsoft.com/office/drawing/2014/main" id="{48D6B881-96B8-4B00-A2D1-81D7D8E6C892}"/>
              </a:ext>
            </a:extLst>
          </p:cNvPr>
          <p:cNvSpPr txBox="1"/>
          <p:nvPr/>
        </p:nvSpPr>
        <p:spPr>
          <a:xfrm flipH="1">
            <a:off x="1789010" y="4869652"/>
            <a:ext cx="320068" cy="338554"/>
          </a:xfrm>
          <a:prstGeom prst="rect">
            <a:avLst/>
          </a:prstGeom>
          <a:noFill/>
        </p:spPr>
        <p:txBody>
          <a:bodyPr wrap="square" rtlCol="0">
            <a:spAutoFit/>
          </a:bodyPr>
          <a:lstStyle/>
          <a:p>
            <a:r>
              <a:rPr lang="en-GB" sz="1600" dirty="0"/>
              <a:t>c</a:t>
            </a:r>
          </a:p>
        </p:txBody>
      </p:sp>
      <p:pic>
        <p:nvPicPr>
          <p:cNvPr id="16" name="Graphic 15" descr="Computer">
            <a:extLst>
              <a:ext uri="{FF2B5EF4-FFF2-40B4-BE49-F238E27FC236}">
                <a16:creationId xmlns:a16="http://schemas.microsoft.com/office/drawing/2014/main" id="{951D1385-0A77-42AC-BDAF-60A7FD3000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24651" y="4102381"/>
            <a:ext cx="490458" cy="490458"/>
          </a:xfrm>
          <a:prstGeom prst="rect">
            <a:avLst/>
          </a:prstGeom>
        </p:spPr>
      </p:pic>
      <p:cxnSp>
        <p:nvCxnSpPr>
          <p:cNvPr id="25" name="Straight Arrow Connector 24">
            <a:extLst>
              <a:ext uri="{FF2B5EF4-FFF2-40B4-BE49-F238E27FC236}">
                <a16:creationId xmlns:a16="http://schemas.microsoft.com/office/drawing/2014/main" id="{7F4354E5-B531-4D16-B004-5BFC507A994A}"/>
              </a:ext>
            </a:extLst>
          </p:cNvPr>
          <p:cNvCxnSpPr>
            <a:stCxn id="10" idx="0"/>
            <a:endCxn id="16" idx="1"/>
          </p:cNvCxnSpPr>
          <p:nvPr/>
        </p:nvCxnSpPr>
        <p:spPr bwMode="auto">
          <a:xfrm flipV="1">
            <a:off x="1656748" y="4347610"/>
            <a:ext cx="767903" cy="5220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aphicFrame>
        <p:nvGraphicFramePr>
          <p:cNvPr id="20" name="Table 19">
            <a:extLst>
              <a:ext uri="{FF2B5EF4-FFF2-40B4-BE49-F238E27FC236}">
                <a16:creationId xmlns:a16="http://schemas.microsoft.com/office/drawing/2014/main" id="{A271BCBF-974C-4D7B-92E1-0E2DB8F2A511}"/>
              </a:ext>
            </a:extLst>
          </p:cNvPr>
          <p:cNvGraphicFramePr>
            <a:graphicFrameLocks noGrp="1"/>
          </p:cNvGraphicFramePr>
          <p:nvPr>
            <p:extLst>
              <p:ext uri="{D42A27DB-BD31-4B8C-83A1-F6EECF244321}">
                <p14:modId xmlns:p14="http://schemas.microsoft.com/office/powerpoint/2010/main" val="133653116"/>
              </p:ext>
            </p:extLst>
          </p:nvPr>
        </p:nvGraphicFramePr>
        <p:xfrm>
          <a:off x="685800" y="1295648"/>
          <a:ext cx="7886704" cy="2565400"/>
        </p:xfrm>
        <a:graphic>
          <a:graphicData uri="http://schemas.openxmlformats.org/drawingml/2006/table">
            <a:tbl>
              <a:tblPr firstRow="1" bandRow="1">
                <a:tableStyleId>{5C22544A-7EE6-4342-B048-85BDC9FD1C3A}</a:tableStyleId>
              </a:tblPr>
              <a:tblGrid>
                <a:gridCol w="789856">
                  <a:extLst>
                    <a:ext uri="{9D8B030D-6E8A-4147-A177-3AD203B41FA5}">
                      <a16:colId xmlns:a16="http://schemas.microsoft.com/office/drawing/2014/main" val="4176354632"/>
                    </a:ext>
                  </a:extLst>
                </a:gridCol>
                <a:gridCol w="648072">
                  <a:extLst>
                    <a:ext uri="{9D8B030D-6E8A-4147-A177-3AD203B41FA5}">
                      <a16:colId xmlns:a16="http://schemas.microsoft.com/office/drawing/2014/main" val="1494098406"/>
                    </a:ext>
                  </a:extLst>
                </a:gridCol>
                <a:gridCol w="648072">
                  <a:extLst>
                    <a:ext uri="{9D8B030D-6E8A-4147-A177-3AD203B41FA5}">
                      <a16:colId xmlns:a16="http://schemas.microsoft.com/office/drawing/2014/main" val="574592421"/>
                    </a:ext>
                  </a:extLst>
                </a:gridCol>
                <a:gridCol w="2232248">
                  <a:extLst>
                    <a:ext uri="{9D8B030D-6E8A-4147-A177-3AD203B41FA5}">
                      <a16:colId xmlns:a16="http://schemas.microsoft.com/office/drawing/2014/main" val="211088328"/>
                    </a:ext>
                  </a:extLst>
                </a:gridCol>
                <a:gridCol w="1008112">
                  <a:extLst>
                    <a:ext uri="{9D8B030D-6E8A-4147-A177-3AD203B41FA5}">
                      <a16:colId xmlns:a16="http://schemas.microsoft.com/office/drawing/2014/main" val="1767473223"/>
                    </a:ext>
                  </a:extLst>
                </a:gridCol>
                <a:gridCol w="792088">
                  <a:extLst>
                    <a:ext uri="{9D8B030D-6E8A-4147-A177-3AD203B41FA5}">
                      <a16:colId xmlns:a16="http://schemas.microsoft.com/office/drawing/2014/main" val="3790023788"/>
                    </a:ext>
                  </a:extLst>
                </a:gridCol>
                <a:gridCol w="864096">
                  <a:extLst>
                    <a:ext uri="{9D8B030D-6E8A-4147-A177-3AD203B41FA5}">
                      <a16:colId xmlns:a16="http://schemas.microsoft.com/office/drawing/2014/main" val="625377111"/>
                    </a:ext>
                  </a:extLst>
                </a:gridCol>
                <a:gridCol w="904160">
                  <a:extLst>
                    <a:ext uri="{9D8B030D-6E8A-4147-A177-3AD203B41FA5}">
                      <a16:colId xmlns:a16="http://schemas.microsoft.com/office/drawing/2014/main" val="263247704"/>
                    </a:ext>
                  </a:extLst>
                </a:gridCol>
              </a:tblGrid>
              <a:tr h="370840">
                <a:tc>
                  <a:txBody>
                    <a:bodyPr/>
                    <a:lstStyle/>
                    <a:p>
                      <a:pPr algn="ctr"/>
                      <a:r>
                        <a:rPr lang="en-GB" sz="1200" dirty="0"/>
                        <a:t>Scenario</a:t>
                      </a:r>
                    </a:p>
                  </a:txBody>
                  <a:tcPr/>
                </a:tc>
                <a:tc>
                  <a:txBody>
                    <a:bodyPr/>
                    <a:lstStyle/>
                    <a:p>
                      <a:pPr algn="ctr"/>
                      <a:r>
                        <a:rPr lang="en-GB" sz="1200" dirty="0"/>
                        <a:t>To DS</a:t>
                      </a:r>
                    </a:p>
                  </a:txBody>
                  <a:tcPr/>
                </a:tc>
                <a:tc>
                  <a:txBody>
                    <a:bodyPr/>
                    <a:lstStyle/>
                    <a:p>
                      <a:pPr algn="ctr"/>
                      <a:r>
                        <a:rPr lang="en-GB" sz="1200" dirty="0"/>
                        <a:t>From DS</a:t>
                      </a:r>
                    </a:p>
                  </a:txBody>
                  <a:tcPr/>
                </a:tc>
                <a:tc>
                  <a:txBody>
                    <a:bodyPr/>
                    <a:lstStyle/>
                    <a:p>
                      <a:pPr algn="ctr"/>
                      <a:r>
                        <a:rPr lang="en-GB" sz="1200" dirty="0"/>
                        <a:t>Meaning</a:t>
                      </a:r>
                    </a:p>
                  </a:txBody>
                  <a:tcPr/>
                </a:tc>
                <a:tc>
                  <a:txBody>
                    <a:bodyPr/>
                    <a:lstStyle/>
                    <a:p>
                      <a:pPr algn="ctr"/>
                      <a:r>
                        <a:rPr lang="en-GB" sz="1200" dirty="0"/>
                        <a:t>Receiver address</a:t>
                      </a:r>
                    </a:p>
                  </a:txBody>
                  <a:tcPr/>
                </a:tc>
                <a:tc>
                  <a:txBody>
                    <a:bodyPr/>
                    <a:lstStyle/>
                    <a:p>
                      <a:pPr algn="ctr"/>
                      <a:r>
                        <a:rPr lang="en-GB" sz="1200" dirty="0"/>
                        <a:t>Transmitter address</a:t>
                      </a:r>
                    </a:p>
                  </a:txBody>
                  <a:tcPr/>
                </a:tc>
                <a:tc>
                  <a:txBody>
                    <a:bodyPr/>
                    <a:lstStyle/>
                    <a:p>
                      <a:pPr algn="ctr"/>
                      <a:r>
                        <a:rPr lang="en-GB" sz="1200" dirty="0"/>
                        <a:t>Auxiliary address 1</a:t>
                      </a:r>
                    </a:p>
                  </a:txBody>
                  <a:tcPr/>
                </a:tc>
                <a:tc>
                  <a:txBody>
                    <a:bodyPr/>
                    <a:lstStyle/>
                    <a:p>
                      <a:pPr algn="ctr"/>
                      <a:r>
                        <a:rPr lang="en-GB" sz="1200" dirty="0"/>
                        <a:t>Auxiliary address 2</a:t>
                      </a:r>
                    </a:p>
                  </a:txBody>
                  <a:tcPr/>
                </a:tc>
                <a:extLst>
                  <a:ext uri="{0D108BD9-81ED-4DB2-BD59-A6C34878D82A}">
                    <a16:rowId xmlns:a16="http://schemas.microsoft.com/office/drawing/2014/main" val="3532177762"/>
                  </a:ext>
                </a:extLst>
              </a:tr>
              <a:tr h="370840">
                <a:tc>
                  <a:txBody>
                    <a:bodyPr/>
                    <a:lstStyle/>
                    <a:p>
                      <a:pPr algn="ctr"/>
                      <a:r>
                        <a:rPr lang="en-GB" sz="1200" dirty="0"/>
                        <a:t>1</a:t>
                      </a:r>
                    </a:p>
                  </a:txBody>
                  <a:tcPr/>
                </a:tc>
                <a:tc>
                  <a:txBody>
                    <a:bodyPr/>
                    <a:lstStyle/>
                    <a:p>
                      <a:pPr algn="ctr"/>
                      <a:r>
                        <a:rPr lang="en-GB" sz="1200" dirty="0"/>
                        <a:t>0</a:t>
                      </a:r>
                    </a:p>
                  </a:txBody>
                  <a:tcPr/>
                </a:tc>
                <a:tc>
                  <a:txBody>
                    <a:bodyPr/>
                    <a:lstStyle/>
                    <a:p>
                      <a:pPr algn="ctr"/>
                      <a:r>
                        <a:rPr lang="en-GB" sz="1200" dirty="0"/>
                        <a:t>0</a:t>
                      </a:r>
                    </a:p>
                  </a:txBody>
                  <a:tcPr/>
                </a:tc>
                <a:tc>
                  <a:txBody>
                    <a:bodyPr/>
                    <a:lstStyle/>
                    <a:p>
                      <a:r>
                        <a:rPr lang="en-US" sz="1200" kern="1200" dirty="0">
                          <a:solidFill>
                            <a:schemeClr val="dk1"/>
                          </a:solidFill>
                          <a:latin typeface="+mn-lt"/>
                          <a:ea typeface="+mn-ea"/>
                          <a:cs typeface="+mn-cs"/>
                        </a:rPr>
                        <a:t>A Data frame from one device to another device within the same local network</a:t>
                      </a:r>
                      <a:endParaRPr lang="en-GB" sz="1200" kern="1200" dirty="0">
                        <a:solidFill>
                          <a:schemeClr val="dk1"/>
                        </a:solidFill>
                        <a:latin typeface="+mn-lt"/>
                        <a:ea typeface="+mn-ea"/>
                        <a:cs typeface="+mn-cs"/>
                      </a:endParaRPr>
                    </a:p>
                  </a:txBody>
                  <a:tcPr/>
                </a:tc>
                <a:tc>
                  <a:txBody>
                    <a:bodyPr/>
                    <a:lstStyle/>
                    <a:p>
                      <a:r>
                        <a:rPr lang="en-GB" sz="1200" dirty="0"/>
                        <a:t>RA=DA</a:t>
                      </a:r>
                    </a:p>
                  </a:txBody>
                  <a:tcPr/>
                </a:tc>
                <a:tc>
                  <a:txBody>
                    <a:bodyPr/>
                    <a:lstStyle/>
                    <a:p>
                      <a:pPr marL="0" algn="l" defTabSz="914400" rtl="0" eaLnBrk="1" latinLnBrk="0" hangingPunct="1"/>
                      <a:r>
                        <a:rPr lang="en-GB" sz="1200" kern="1200" dirty="0">
                          <a:solidFill>
                            <a:schemeClr val="dk1"/>
                          </a:solidFill>
                          <a:latin typeface="+mn-lt"/>
                          <a:ea typeface="+mn-ea"/>
                          <a:cs typeface="+mn-cs"/>
                        </a:rPr>
                        <a:t>TA=SA</a:t>
                      </a:r>
                    </a:p>
                  </a:txBody>
                  <a:tcPr/>
                </a:tc>
                <a:tc>
                  <a:txBody>
                    <a:bodyPr/>
                    <a:lstStyle/>
                    <a:p>
                      <a:pPr marL="0" algn="l" defTabSz="914400" rtl="0" eaLnBrk="1" latinLnBrk="0" hangingPunct="1"/>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2706934882"/>
                  </a:ext>
                </a:extLst>
              </a:tr>
              <a:tr h="370840">
                <a:tc>
                  <a:txBody>
                    <a:bodyPr/>
                    <a:lstStyle/>
                    <a:p>
                      <a:pPr algn="ctr"/>
                      <a:r>
                        <a:rPr lang="en-GB" sz="1200" dirty="0"/>
                        <a:t>2</a:t>
                      </a:r>
                    </a:p>
                  </a:txBody>
                  <a:tcPr/>
                </a:tc>
                <a:tc>
                  <a:txBody>
                    <a:bodyPr/>
                    <a:lstStyle/>
                    <a:p>
                      <a:pPr algn="ctr"/>
                      <a:r>
                        <a:rPr lang="en-GB" sz="1200" dirty="0"/>
                        <a:t>1</a:t>
                      </a:r>
                    </a:p>
                  </a:txBody>
                  <a:tcPr/>
                </a:tc>
                <a:tc>
                  <a:txBody>
                    <a:bodyPr/>
                    <a:lstStyle/>
                    <a:p>
                      <a:pPr algn="ctr"/>
                      <a:r>
                        <a:rPr lang="en-GB" sz="1200" dirty="0"/>
                        <a:t>0</a:t>
                      </a:r>
                    </a:p>
                  </a:txBody>
                  <a:tcPr/>
                </a:tc>
                <a:tc>
                  <a:txBody>
                    <a:bodyPr/>
                    <a:lstStyle/>
                    <a:p>
                      <a:r>
                        <a:rPr lang="en-US" sz="1200" dirty="0"/>
                        <a:t>A Data frame destined for the DS</a:t>
                      </a:r>
                      <a:endParaRPr lang="en-GB" sz="1200" dirty="0"/>
                    </a:p>
                  </a:txBody>
                  <a:tcPr/>
                </a:tc>
                <a:tc>
                  <a:txBody>
                    <a:bodyPr/>
                    <a:lstStyle/>
                    <a:p>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TA=SA</a:t>
                      </a:r>
                    </a:p>
                  </a:txBody>
                  <a:tcPr/>
                </a:tc>
                <a:tc>
                  <a:txBody>
                    <a:bodyPr/>
                    <a:lstStyle/>
                    <a:p>
                      <a:pPr marL="0" algn="l" defTabSz="914400" rtl="0" eaLnBrk="1" latinLnBrk="0" hangingPunct="1"/>
                      <a:r>
                        <a:rPr lang="en-GB" sz="1200" kern="1200" dirty="0">
                          <a:solidFill>
                            <a:schemeClr val="dk1"/>
                          </a:solidFill>
                          <a:latin typeface="+mn-lt"/>
                          <a:ea typeface="+mn-ea"/>
                          <a:cs typeface="+mn-cs"/>
                        </a:rPr>
                        <a:t>DA</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825926273"/>
                  </a:ext>
                </a:extLst>
              </a:tr>
              <a:tr h="370840">
                <a:tc>
                  <a:txBody>
                    <a:bodyPr/>
                    <a:lstStyle/>
                    <a:p>
                      <a:pPr algn="ctr"/>
                      <a:r>
                        <a:rPr lang="en-GB" sz="1200" dirty="0"/>
                        <a:t>3</a:t>
                      </a:r>
                    </a:p>
                  </a:txBody>
                  <a:tcPr/>
                </a:tc>
                <a:tc>
                  <a:txBody>
                    <a:bodyPr/>
                    <a:lstStyle/>
                    <a:p>
                      <a:pPr algn="ctr"/>
                      <a:r>
                        <a:rPr lang="en-GB" sz="1200" dirty="0"/>
                        <a:t>0</a:t>
                      </a:r>
                    </a:p>
                  </a:txBody>
                  <a:tcPr/>
                </a:tc>
                <a:tc>
                  <a:txBody>
                    <a:bodyPr/>
                    <a:lstStyle/>
                    <a:p>
                      <a:pPr algn="ctr"/>
                      <a:r>
                        <a:rPr lang="en-GB" sz="1200" dirty="0"/>
                        <a:t>1</a:t>
                      </a:r>
                    </a:p>
                  </a:txBody>
                  <a:tcPr/>
                </a:tc>
                <a:tc>
                  <a:txBody>
                    <a:bodyPr/>
                    <a:lstStyle/>
                    <a:p>
                      <a:pPr>
                        <a:spcAft>
                          <a:spcPts val="0"/>
                        </a:spcAft>
                      </a:pPr>
                      <a:r>
                        <a:rPr lang="en-US" sz="1200" kern="1200" dirty="0">
                          <a:solidFill>
                            <a:schemeClr val="dk1"/>
                          </a:solidFill>
                          <a:latin typeface="+mn-lt"/>
                          <a:ea typeface="+mn-ea"/>
                          <a:cs typeface="+mn-cs"/>
                        </a:rPr>
                        <a:t>A Data frame exiting the DS</a:t>
                      </a:r>
                      <a:endParaRPr lang="en-GB" sz="1200" kern="1200" dirty="0">
                        <a:solidFill>
                          <a:schemeClr val="dk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RA=DA</a:t>
                      </a:r>
                    </a:p>
                  </a:txBody>
                  <a:tcPr/>
                </a:tc>
                <a:tc>
                  <a:txBody>
                    <a:bodyPr/>
                    <a:lstStyle/>
                    <a:p>
                      <a:pPr marL="0" algn="l" defTabSz="914400" rtl="0" eaLnBrk="1" latinLnBrk="0" hangingPunct="1"/>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SA</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178110607"/>
                  </a:ext>
                </a:extLst>
              </a:tr>
              <a:tr h="370840">
                <a:tc>
                  <a:txBody>
                    <a:bodyPr/>
                    <a:lstStyle/>
                    <a:p>
                      <a:pPr algn="ctr"/>
                      <a:r>
                        <a:rPr lang="en-GB" sz="1200" dirty="0"/>
                        <a:t>4</a:t>
                      </a:r>
                    </a:p>
                  </a:txBody>
                  <a:tcPr/>
                </a:tc>
                <a:tc>
                  <a:txBody>
                    <a:bodyPr/>
                    <a:lstStyle/>
                    <a:p>
                      <a:pPr algn="ctr"/>
                      <a:r>
                        <a:rPr lang="en-GB" sz="1200" dirty="0"/>
                        <a:t>1</a:t>
                      </a:r>
                    </a:p>
                  </a:txBody>
                  <a:tcPr/>
                </a:tc>
                <a:tc>
                  <a:txBody>
                    <a:bodyPr/>
                    <a:lstStyle/>
                    <a:p>
                      <a:pPr algn="ctr"/>
                      <a:r>
                        <a:rPr lang="en-GB" sz="1200" dirty="0"/>
                        <a:t>1</a:t>
                      </a:r>
                    </a:p>
                  </a:txBody>
                  <a:tcPr/>
                </a:tc>
                <a:tc>
                  <a:txBody>
                    <a:bodyPr/>
                    <a:lstStyle/>
                    <a:p>
                      <a:r>
                        <a:rPr lang="en-GB" sz="1200" kern="1200" dirty="0">
                          <a:solidFill>
                            <a:schemeClr val="dk1"/>
                          </a:solidFill>
                          <a:latin typeface="+mn-lt"/>
                          <a:ea typeface="+mn-ea"/>
                          <a:cs typeface="+mn-cs"/>
                        </a:rPr>
                        <a:t>Reserved</a:t>
                      </a:r>
                    </a:p>
                  </a:txBody>
                  <a:tcPr/>
                </a:tc>
                <a:tc>
                  <a:txBody>
                    <a:bodyPr/>
                    <a:lstStyle/>
                    <a:p>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865804114"/>
                  </a:ext>
                </a:extLst>
              </a:tr>
            </a:tbl>
          </a:graphicData>
        </a:graphic>
      </p:graphicFrame>
    </p:spTree>
    <p:extLst>
      <p:ext uri="{BB962C8B-B14F-4D97-AF65-F5344CB8AC3E}">
        <p14:creationId xmlns:p14="http://schemas.microsoft.com/office/powerpoint/2010/main" val="1775700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65795-D4D0-494A-892E-5547CA8F2C20}"/>
              </a:ext>
            </a:extLst>
          </p:cNvPr>
          <p:cNvSpPr>
            <a:spLocks noGrp="1"/>
          </p:cNvSpPr>
          <p:nvPr>
            <p:ph type="dt" sz="half" idx="10"/>
          </p:nvPr>
        </p:nvSpPr>
        <p:spPr/>
        <p:txBody>
          <a:bodyPr/>
          <a:lstStyle/>
          <a:p>
            <a:r>
              <a:rPr lang="en-US" altLang="ko-KR"/>
              <a:t>June 2018</a:t>
            </a:r>
            <a:endParaRPr lang="en-US" altLang="zh-CN" dirty="0"/>
          </a:p>
        </p:txBody>
      </p:sp>
      <p:sp>
        <p:nvSpPr>
          <p:cNvPr id="3" name="Slide Number Placeholder 2">
            <a:extLst>
              <a:ext uri="{FF2B5EF4-FFF2-40B4-BE49-F238E27FC236}">
                <a16:creationId xmlns:a16="http://schemas.microsoft.com/office/drawing/2014/main" id="{806F19A4-8FE1-42EF-923E-D63B773634EE}"/>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Footer Placeholder 3">
            <a:extLst>
              <a:ext uri="{FF2B5EF4-FFF2-40B4-BE49-F238E27FC236}">
                <a16:creationId xmlns:a16="http://schemas.microsoft.com/office/drawing/2014/main" id="{A845D88F-7132-4FCC-9777-3A75029B0FC9}"/>
              </a:ext>
            </a:extLst>
          </p:cNvPr>
          <p:cNvSpPr>
            <a:spLocks noGrp="1"/>
          </p:cNvSpPr>
          <p:nvPr>
            <p:ph type="ftr" sz="quarter" idx="3"/>
          </p:nvPr>
        </p:nvSpPr>
        <p:spPr/>
        <p:txBody>
          <a:bodyPr/>
          <a:lstStyle/>
          <a:p>
            <a:r>
              <a:rPr lang="en-US" altLang="zh-CN"/>
              <a:t>Chong Han (pureLiFi)</a:t>
            </a:r>
            <a:endParaRPr lang="en-US" altLang="zh-CN" dirty="0"/>
          </a:p>
        </p:txBody>
      </p:sp>
      <p:sp>
        <p:nvSpPr>
          <p:cNvPr id="5" name="Rectangle 2">
            <a:extLst>
              <a:ext uri="{FF2B5EF4-FFF2-40B4-BE49-F238E27FC236}">
                <a16:creationId xmlns:a16="http://schemas.microsoft.com/office/drawing/2014/main" id="{FEC79C2C-29A8-4E3D-ABB1-A3A37E948ACF}"/>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Combinations of subfields (3)</a:t>
            </a:r>
            <a:endParaRPr lang="ko-KR" altLang="en-US" sz="3600" b="1" dirty="0">
              <a:latin typeface="+mj-ea"/>
              <a:ea typeface="+mj-ea"/>
              <a:cs typeface="Arial" panose="020B0604020202020204" pitchFamily="34" charset="0"/>
            </a:endParaRPr>
          </a:p>
        </p:txBody>
      </p:sp>
      <p:pic>
        <p:nvPicPr>
          <p:cNvPr id="10" name="Picture 9" descr="A picture containing object, mirror&#10;&#10;Description generated with very high confidence">
            <a:extLst>
              <a:ext uri="{FF2B5EF4-FFF2-40B4-BE49-F238E27FC236}">
                <a16:creationId xmlns:a16="http://schemas.microsoft.com/office/drawing/2014/main" id="{38C6612A-DB6F-462A-A842-C93B9AC1EF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4335" y="4869652"/>
            <a:ext cx="304826" cy="312447"/>
          </a:xfrm>
          <a:prstGeom prst="rect">
            <a:avLst/>
          </a:prstGeom>
        </p:spPr>
      </p:pic>
      <p:pic>
        <p:nvPicPr>
          <p:cNvPr id="12" name="Picture 11" descr="A picture containing mirror, object&#10;&#10;Description generated with very high confidence">
            <a:extLst>
              <a:ext uri="{FF2B5EF4-FFF2-40B4-BE49-F238E27FC236}">
                <a16:creationId xmlns:a16="http://schemas.microsoft.com/office/drawing/2014/main" id="{D510E36C-A532-4575-B873-F7DDA099FF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5879481"/>
            <a:ext cx="320068" cy="297206"/>
          </a:xfrm>
          <a:prstGeom prst="rect">
            <a:avLst/>
          </a:prstGeom>
        </p:spPr>
      </p:pic>
      <p:sp>
        <p:nvSpPr>
          <p:cNvPr id="18" name="TextBox 17">
            <a:extLst>
              <a:ext uri="{FF2B5EF4-FFF2-40B4-BE49-F238E27FC236}">
                <a16:creationId xmlns:a16="http://schemas.microsoft.com/office/drawing/2014/main" id="{213A6DF3-13A2-45C0-8515-7A5E318DEF2E}"/>
              </a:ext>
            </a:extLst>
          </p:cNvPr>
          <p:cNvSpPr txBox="1"/>
          <p:nvPr/>
        </p:nvSpPr>
        <p:spPr>
          <a:xfrm>
            <a:off x="3531940" y="3933104"/>
            <a:ext cx="5288532" cy="2031325"/>
          </a:xfrm>
          <a:prstGeom prst="rect">
            <a:avLst/>
          </a:prstGeom>
          <a:noFill/>
        </p:spPr>
        <p:txBody>
          <a:bodyPr wrap="square" rtlCol="0">
            <a:spAutoFit/>
          </a:bodyPr>
          <a:lstStyle/>
          <a:p>
            <a:r>
              <a:rPr lang="en-GB" sz="1800" b="1" dirty="0"/>
              <a:t>Scenario 3: </a:t>
            </a:r>
          </a:p>
          <a:p>
            <a:r>
              <a:rPr lang="en-US" sz="1600" dirty="0"/>
              <a:t>The packet is entering the wireless environment coming from the DS. </a:t>
            </a:r>
            <a:r>
              <a:rPr lang="en-GB" sz="1600" dirty="0"/>
              <a:t>DS sends a data frame to the destination Device a via Coordinator c. </a:t>
            </a:r>
          </a:p>
          <a:p>
            <a:endParaRPr lang="en-GB" sz="1600" dirty="0"/>
          </a:p>
          <a:p>
            <a:r>
              <a:rPr lang="en-GB" sz="1600" u="sng" dirty="0"/>
              <a:t>Frame control</a:t>
            </a:r>
            <a:r>
              <a:rPr lang="en-GB" sz="1600" dirty="0"/>
              <a:t>: … To DS=0; From DS=1; …</a:t>
            </a:r>
          </a:p>
          <a:p>
            <a:r>
              <a:rPr lang="en-GB" sz="1600" u="sng" dirty="0"/>
              <a:t>MAC header</a:t>
            </a:r>
            <a:r>
              <a:rPr lang="en-GB" sz="1600" dirty="0"/>
              <a:t>: …, RA=DA=a, TA=OWPAN ID, A1=SA=d, …</a:t>
            </a:r>
          </a:p>
          <a:p>
            <a:endParaRPr lang="en-GB" dirty="0"/>
          </a:p>
        </p:txBody>
      </p:sp>
      <p:sp>
        <p:nvSpPr>
          <p:cNvPr id="19" name="TextBox 18">
            <a:extLst>
              <a:ext uri="{FF2B5EF4-FFF2-40B4-BE49-F238E27FC236}">
                <a16:creationId xmlns:a16="http://schemas.microsoft.com/office/drawing/2014/main" id="{BBE19057-B9B3-4D46-9061-7458397D7139}"/>
              </a:ext>
            </a:extLst>
          </p:cNvPr>
          <p:cNvSpPr txBox="1"/>
          <p:nvPr/>
        </p:nvSpPr>
        <p:spPr>
          <a:xfrm flipH="1">
            <a:off x="899592" y="6186790"/>
            <a:ext cx="320068" cy="338554"/>
          </a:xfrm>
          <a:prstGeom prst="rect">
            <a:avLst/>
          </a:prstGeom>
          <a:noFill/>
        </p:spPr>
        <p:txBody>
          <a:bodyPr wrap="square" rtlCol="0">
            <a:spAutoFit/>
          </a:bodyPr>
          <a:lstStyle/>
          <a:p>
            <a:r>
              <a:rPr lang="en-GB" sz="1600" dirty="0"/>
              <a:t>a</a:t>
            </a:r>
          </a:p>
        </p:txBody>
      </p:sp>
      <p:cxnSp>
        <p:nvCxnSpPr>
          <p:cNvPr id="11" name="Straight Arrow Connector 10">
            <a:extLst>
              <a:ext uri="{FF2B5EF4-FFF2-40B4-BE49-F238E27FC236}">
                <a16:creationId xmlns:a16="http://schemas.microsoft.com/office/drawing/2014/main" id="{E014438B-3179-4744-BAA4-07423C52596E}"/>
              </a:ext>
            </a:extLst>
          </p:cNvPr>
          <p:cNvCxnSpPr>
            <a:cxnSpLocks/>
            <a:stCxn id="10" idx="1"/>
            <a:endCxn id="12" idx="0"/>
          </p:cNvCxnSpPr>
          <p:nvPr/>
        </p:nvCxnSpPr>
        <p:spPr bwMode="auto">
          <a:xfrm flipH="1">
            <a:off x="1059626" y="5025876"/>
            <a:ext cx="444709" cy="8536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pic>
        <p:nvPicPr>
          <p:cNvPr id="17" name="Picture 16">
            <a:extLst>
              <a:ext uri="{FF2B5EF4-FFF2-40B4-BE49-F238E27FC236}">
                <a16:creationId xmlns:a16="http://schemas.microsoft.com/office/drawing/2014/main" id="{989F6267-130C-489C-9563-EF44A61B09EF}"/>
              </a:ext>
            </a:extLst>
          </p:cNvPr>
          <p:cNvPicPr>
            <a:picLocks noChangeAspect="1"/>
          </p:cNvPicPr>
          <p:nvPr/>
        </p:nvPicPr>
        <p:blipFill rotWithShape="1">
          <a:blip r:embed="rId4">
            <a:extLst>
              <a:ext uri="{28A0092B-C50C-407E-A947-70E740481C1C}">
                <a14:useLocalDpi xmlns:a14="http://schemas.microsoft.com/office/drawing/2010/main" val="0"/>
              </a:ext>
            </a:extLst>
          </a:blip>
          <a:srcRect l="36977"/>
          <a:stretch/>
        </p:blipFill>
        <p:spPr>
          <a:xfrm>
            <a:off x="6686608" y="5951922"/>
            <a:ext cx="1885892" cy="523491"/>
          </a:xfrm>
          <a:prstGeom prst="rect">
            <a:avLst/>
          </a:prstGeom>
        </p:spPr>
      </p:pic>
      <p:sp>
        <p:nvSpPr>
          <p:cNvPr id="26" name="Cloud 25">
            <a:extLst>
              <a:ext uri="{FF2B5EF4-FFF2-40B4-BE49-F238E27FC236}">
                <a16:creationId xmlns:a16="http://schemas.microsoft.com/office/drawing/2014/main" id="{2A09228A-14D3-4CF6-B58D-8B3F85E1CD24}"/>
              </a:ext>
            </a:extLst>
          </p:cNvPr>
          <p:cNvSpPr/>
          <p:nvPr/>
        </p:nvSpPr>
        <p:spPr bwMode="auto">
          <a:xfrm>
            <a:off x="467544" y="3886143"/>
            <a:ext cx="3064396" cy="839001"/>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rPr>
              <a:t>Distribution System</a:t>
            </a:r>
          </a:p>
        </p:txBody>
      </p:sp>
      <p:sp>
        <p:nvSpPr>
          <p:cNvPr id="27" name="TextBox 26">
            <a:extLst>
              <a:ext uri="{FF2B5EF4-FFF2-40B4-BE49-F238E27FC236}">
                <a16:creationId xmlns:a16="http://schemas.microsoft.com/office/drawing/2014/main" id="{67857F8A-DF4B-467B-858F-8B45273C05D4}"/>
              </a:ext>
            </a:extLst>
          </p:cNvPr>
          <p:cNvSpPr txBox="1"/>
          <p:nvPr/>
        </p:nvSpPr>
        <p:spPr>
          <a:xfrm flipH="1">
            <a:off x="2490498" y="4195256"/>
            <a:ext cx="320068" cy="338554"/>
          </a:xfrm>
          <a:prstGeom prst="rect">
            <a:avLst/>
          </a:prstGeom>
          <a:noFill/>
        </p:spPr>
        <p:txBody>
          <a:bodyPr wrap="square" rtlCol="0">
            <a:spAutoFit/>
          </a:bodyPr>
          <a:lstStyle/>
          <a:p>
            <a:r>
              <a:rPr lang="en-GB" sz="1600" dirty="0"/>
              <a:t>d</a:t>
            </a:r>
          </a:p>
        </p:txBody>
      </p:sp>
      <p:sp>
        <p:nvSpPr>
          <p:cNvPr id="28" name="TextBox 27">
            <a:extLst>
              <a:ext uri="{FF2B5EF4-FFF2-40B4-BE49-F238E27FC236}">
                <a16:creationId xmlns:a16="http://schemas.microsoft.com/office/drawing/2014/main" id="{2949DCDE-3ABE-4A90-B8E1-2D628960C29A}"/>
              </a:ext>
            </a:extLst>
          </p:cNvPr>
          <p:cNvSpPr txBox="1"/>
          <p:nvPr/>
        </p:nvSpPr>
        <p:spPr>
          <a:xfrm flipH="1">
            <a:off x="1789010" y="4869652"/>
            <a:ext cx="320068" cy="338554"/>
          </a:xfrm>
          <a:prstGeom prst="rect">
            <a:avLst/>
          </a:prstGeom>
          <a:noFill/>
        </p:spPr>
        <p:txBody>
          <a:bodyPr wrap="square" rtlCol="0">
            <a:spAutoFit/>
          </a:bodyPr>
          <a:lstStyle/>
          <a:p>
            <a:r>
              <a:rPr lang="en-GB" sz="1600" dirty="0"/>
              <a:t>c</a:t>
            </a:r>
          </a:p>
        </p:txBody>
      </p:sp>
      <p:pic>
        <p:nvPicPr>
          <p:cNvPr id="29" name="Graphic 28" descr="Computer">
            <a:extLst>
              <a:ext uri="{FF2B5EF4-FFF2-40B4-BE49-F238E27FC236}">
                <a16:creationId xmlns:a16="http://schemas.microsoft.com/office/drawing/2014/main" id="{2283B656-534B-414B-BA20-650FA5AF7F4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90498" y="4162678"/>
            <a:ext cx="490458" cy="490458"/>
          </a:xfrm>
          <a:prstGeom prst="rect">
            <a:avLst/>
          </a:prstGeom>
        </p:spPr>
      </p:pic>
      <p:cxnSp>
        <p:nvCxnSpPr>
          <p:cNvPr id="33" name="Straight Arrow Connector 32">
            <a:extLst>
              <a:ext uri="{FF2B5EF4-FFF2-40B4-BE49-F238E27FC236}">
                <a16:creationId xmlns:a16="http://schemas.microsoft.com/office/drawing/2014/main" id="{260F9EEE-ACE8-49C8-AEAA-7F5EED13BD8B}"/>
              </a:ext>
            </a:extLst>
          </p:cNvPr>
          <p:cNvCxnSpPr>
            <a:stCxn id="29" idx="1"/>
            <a:endCxn id="10" idx="0"/>
          </p:cNvCxnSpPr>
          <p:nvPr/>
        </p:nvCxnSpPr>
        <p:spPr bwMode="auto">
          <a:xfrm flipH="1">
            <a:off x="1656748" y="4407907"/>
            <a:ext cx="833750" cy="46174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aphicFrame>
        <p:nvGraphicFramePr>
          <p:cNvPr id="21" name="Table 20">
            <a:extLst>
              <a:ext uri="{FF2B5EF4-FFF2-40B4-BE49-F238E27FC236}">
                <a16:creationId xmlns:a16="http://schemas.microsoft.com/office/drawing/2014/main" id="{703FD3CB-31F1-43A4-B41D-D4D71E4D6EF4}"/>
              </a:ext>
            </a:extLst>
          </p:cNvPr>
          <p:cNvGraphicFramePr>
            <a:graphicFrameLocks noGrp="1"/>
          </p:cNvGraphicFramePr>
          <p:nvPr>
            <p:extLst>
              <p:ext uri="{D42A27DB-BD31-4B8C-83A1-F6EECF244321}">
                <p14:modId xmlns:p14="http://schemas.microsoft.com/office/powerpoint/2010/main" val="2757827528"/>
              </p:ext>
            </p:extLst>
          </p:nvPr>
        </p:nvGraphicFramePr>
        <p:xfrm>
          <a:off x="685800" y="1295648"/>
          <a:ext cx="7886704" cy="2565400"/>
        </p:xfrm>
        <a:graphic>
          <a:graphicData uri="http://schemas.openxmlformats.org/drawingml/2006/table">
            <a:tbl>
              <a:tblPr firstRow="1" bandRow="1">
                <a:tableStyleId>{5C22544A-7EE6-4342-B048-85BDC9FD1C3A}</a:tableStyleId>
              </a:tblPr>
              <a:tblGrid>
                <a:gridCol w="789856">
                  <a:extLst>
                    <a:ext uri="{9D8B030D-6E8A-4147-A177-3AD203B41FA5}">
                      <a16:colId xmlns:a16="http://schemas.microsoft.com/office/drawing/2014/main" val="4176354632"/>
                    </a:ext>
                  </a:extLst>
                </a:gridCol>
                <a:gridCol w="648072">
                  <a:extLst>
                    <a:ext uri="{9D8B030D-6E8A-4147-A177-3AD203B41FA5}">
                      <a16:colId xmlns:a16="http://schemas.microsoft.com/office/drawing/2014/main" val="1494098406"/>
                    </a:ext>
                  </a:extLst>
                </a:gridCol>
                <a:gridCol w="648072">
                  <a:extLst>
                    <a:ext uri="{9D8B030D-6E8A-4147-A177-3AD203B41FA5}">
                      <a16:colId xmlns:a16="http://schemas.microsoft.com/office/drawing/2014/main" val="574592421"/>
                    </a:ext>
                  </a:extLst>
                </a:gridCol>
                <a:gridCol w="2232248">
                  <a:extLst>
                    <a:ext uri="{9D8B030D-6E8A-4147-A177-3AD203B41FA5}">
                      <a16:colId xmlns:a16="http://schemas.microsoft.com/office/drawing/2014/main" val="211088328"/>
                    </a:ext>
                  </a:extLst>
                </a:gridCol>
                <a:gridCol w="1008112">
                  <a:extLst>
                    <a:ext uri="{9D8B030D-6E8A-4147-A177-3AD203B41FA5}">
                      <a16:colId xmlns:a16="http://schemas.microsoft.com/office/drawing/2014/main" val="1767473223"/>
                    </a:ext>
                  </a:extLst>
                </a:gridCol>
                <a:gridCol w="792088">
                  <a:extLst>
                    <a:ext uri="{9D8B030D-6E8A-4147-A177-3AD203B41FA5}">
                      <a16:colId xmlns:a16="http://schemas.microsoft.com/office/drawing/2014/main" val="3790023788"/>
                    </a:ext>
                  </a:extLst>
                </a:gridCol>
                <a:gridCol w="864096">
                  <a:extLst>
                    <a:ext uri="{9D8B030D-6E8A-4147-A177-3AD203B41FA5}">
                      <a16:colId xmlns:a16="http://schemas.microsoft.com/office/drawing/2014/main" val="625377111"/>
                    </a:ext>
                  </a:extLst>
                </a:gridCol>
                <a:gridCol w="904160">
                  <a:extLst>
                    <a:ext uri="{9D8B030D-6E8A-4147-A177-3AD203B41FA5}">
                      <a16:colId xmlns:a16="http://schemas.microsoft.com/office/drawing/2014/main" val="263247704"/>
                    </a:ext>
                  </a:extLst>
                </a:gridCol>
              </a:tblGrid>
              <a:tr h="370840">
                <a:tc>
                  <a:txBody>
                    <a:bodyPr/>
                    <a:lstStyle/>
                    <a:p>
                      <a:pPr algn="ctr"/>
                      <a:r>
                        <a:rPr lang="en-GB" sz="1200" dirty="0"/>
                        <a:t>Scenario</a:t>
                      </a:r>
                    </a:p>
                  </a:txBody>
                  <a:tcPr/>
                </a:tc>
                <a:tc>
                  <a:txBody>
                    <a:bodyPr/>
                    <a:lstStyle/>
                    <a:p>
                      <a:pPr algn="ctr"/>
                      <a:r>
                        <a:rPr lang="en-GB" sz="1200" dirty="0"/>
                        <a:t>To DS</a:t>
                      </a:r>
                    </a:p>
                  </a:txBody>
                  <a:tcPr/>
                </a:tc>
                <a:tc>
                  <a:txBody>
                    <a:bodyPr/>
                    <a:lstStyle/>
                    <a:p>
                      <a:pPr algn="ctr"/>
                      <a:r>
                        <a:rPr lang="en-GB" sz="1200" dirty="0"/>
                        <a:t>From DS</a:t>
                      </a:r>
                    </a:p>
                  </a:txBody>
                  <a:tcPr/>
                </a:tc>
                <a:tc>
                  <a:txBody>
                    <a:bodyPr/>
                    <a:lstStyle/>
                    <a:p>
                      <a:pPr algn="ctr"/>
                      <a:r>
                        <a:rPr lang="en-GB" sz="1200" dirty="0"/>
                        <a:t>Meaning</a:t>
                      </a:r>
                    </a:p>
                  </a:txBody>
                  <a:tcPr/>
                </a:tc>
                <a:tc>
                  <a:txBody>
                    <a:bodyPr/>
                    <a:lstStyle/>
                    <a:p>
                      <a:pPr algn="ctr"/>
                      <a:r>
                        <a:rPr lang="en-GB" sz="1200" dirty="0"/>
                        <a:t>Receiver address</a:t>
                      </a:r>
                    </a:p>
                  </a:txBody>
                  <a:tcPr/>
                </a:tc>
                <a:tc>
                  <a:txBody>
                    <a:bodyPr/>
                    <a:lstStyle/>
                    <a:p>
                      <a:pPr algn="ctr"/>
                      <a:r>
                        <a:rPr lang="en-GB" sz="1200" dirty="0"/>
                        <a:t>Transmitter address</a:t>
                      </a:r>
                    </a:p>
                  </a:txBody>
                  <a:tcPr/>
                </a:tc>
                <a:tc>
                  <a:txBody>
                    <a:bodyPr/>
                    <a:lstStyle/>
                    <a:p>
                      <a:pPr algn="ctr"/>
                      <a:r>
                        <a:rPr lang="en-GB" sz="1200" dirty="0"/>
                        <a:t>Auxiliary address 1</a:t>
                      </a:r>
                    </a:p>
                  </a:txBody>
                  <a:tcPr/>
                </a:tc>
                <a:tc>
                  <a:txBody>
                    <a:bodyPr/>
                    <a:lstStyle/>
                    <a:p>
                      <a:pPr algn="ctr"/>
                      <a:r>
                        <a:rPr lang="en-GB" sz="1200" dirty="0"/>
                        <a:t>Auxiliary address 2</a:t>
                      </a:r>
                    </a:p>
                  </a:txBody>
                  <a:tcPr/>
                </a:tc>
                <a:extLst>
                  <a:ext uri="{0D108BD9-81ED-4DB2-BD59-A6C34878D82A}">
                    <a16:rowId xmlns:a16="http://schemas.microsoft.com/office/drawing/2014/main" val="3532177762"/>
                  </a:ext>
                </a:extLst>
              </a:tr>
              <a:tr h="370840">
                <a:tc>
                  <a:txBody>
                    <a:bodyPr/>
                    <a:lstStyle/>
                    <a:p>
                      <a:pPr algn="ctr"/>
                      <a:r>
                        <a:rPr lang="en-GB" sz="1200" dirty="0"/>
                        <a:t>1</a:t>
                      </a:r>
                    </a:p>
                  </a:txBody>
                  <a:tcPr/>
                </a:tc>
                <a:tc>
                  <a:txBody>
                    <a:bodyPr/>
                    <a:lstStyle/>
                    <a:p>
                      <a:pPr algn="ctr"/>
                      <a:r>
                        <a:rPr lang="en-GB" sz="1200" dirty="0"/>
                        <a:t>0</a:t>
                      </a:r>
                    </a:p>
                  </a:txBody>
                  <a:tcPr/>
                </a:tc>
                <a:tc>
                  <a:txBody>
                    <a:bodyPr/>
                    <a:lstStyle/>
                    <a:p>
                      <a:pPr algn="ctr"/>
                      <a:r>
                        <a:rPr lang="en-GB" sz="1200" dirty="0"/>
                        <a:t>0</a:t>
                      </a:r>
                    </a:p>
                  </a:txBody>
                  <a:tcPr/>
                </a:tc>
                <a:tc>
                  <a:txBody>
                    <a:bodyPr/>
                    <a:lstStyle/>
                    <a:p>
                      <a:r>
                        <a:rPr lang="en-US" sz="1200" kern="1200" dirty="0">
                          <a:solidFill>
                            <a:schemeClr val="dk1"/>
                          </a:solidFill>
                          <a:latin typeface="+mn-lt"/>
                          <a:ea typeface="+mn-ea"/>
                          <a:cs typeface="+mn-cs"/>
                        </a:rPr>
                        <a:t>A Data frame from one device to another device within the same local network</a:t>
                      </a:r>
                      <a:endParaRPr lang="en-GB" sz="1200" kern="1200" dirty="0">
                        <a:solidFill>
                          <a:schemeClr val="dk1"/>
                        </a:solidFill>
                        <a:latin typeface="+mn-lt"/>
                        <a:ea typeface="+mn-ea"/>
                        <a:cs typeface="+mn-cs"/>
                      </a:endParaRPr>
                    </a:p>
                  </a:txBody>
                  <a:tcPr/>
                </a:tc>
                <a:tc>
                  <a:txBody>
                    <a:bodyPr/>
                    <a:lstStyle/>
                    <a:p>
                      <a:r>
                        <a:rPr lang="en-GB" sz="1200" dirty="0"/>
                        <a:t>RA=DA</a:t>
                      </a:r>
                    </a:p>
                  </a:txBody>
                  <a:tcPr/>
                </a:tc>
                <a:tc>
                  <a:txBody>
                    <a:bodyPr/>
                    <a:lstStyle/>
                    <a:p>
                      <a:pPr marL="0" algn="l" defTabSz="914400" rtl="0" eaLnBrk="1" latinLnBrk="0" hangingPunct="1"/>
                      <a:r>
                        <a:rPr lang="en-GB" sz="1200" kern="1200" dirty="0">
                          <a:solidFill>
                            <a:schemeClr val="dk1"/>
                          </a:solidFill>
                          <a:latin typeface="+mn-lt"/>
                          <a:ea typeface="+mn-ea"/>
                          <a:cs typeface="+mn-cs"/>
                        </a:rPr>
                        <a:t>TA=SA</a:t>
                      </a:r>
                    </a:p>
                  </a:txBody>
                  <a:tcPr/>
                </a:tc>
                <a:tc>
                  <a:txBody>
                    <a:bodyPr/>
                    <a:lstStyle/>
                    <a:p>
                      <a:pPr marL="0" algn="l" defTabSz="914400" rtl="0" eaLnBrk="1" latinLnBrk="0" hangingPunct="1"/>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2706934882"/>
                  </a:ext>
                </a:extLst>
              </a:tr>
              <a:tr h="370840">
                <a:tc>
                  <a:txBody>
                    <a:bodyPr/>
                    <a:lstStyle/>
                    <a:p>
                      <a:pPr algn="ctr"/>
                      <a:r>
                        <a:rPr lang="en-GB" sz="1200" dirty="0"/>
                        <a:t>2</a:t>
                      </a:r>
                    </a:p>
                  </a:txBody>
                  <a:tcPr/>
                </a:tc>
                <a:tc>
                  <a:txBody>
                    <a:bodyPr/>
                    <a:lstStyle/>
                    <a:p>
                      <a:pPr algn="ctr"/>
                      <a:r>
                        <a:rPr lang="en-GB" sz="1200" dirty="0"/>
                        <a:t>1</a:t>
                      </a:r>
                    </a:p>
                  </a:txBody>
                  <a:tcPr/>
                </a:tc>
                <a:tc>
                  <a:txBody>
                    <a:bodyPr/>
                    <a:lstStyle/>
                    <a:p>
                      <a:pPr algn="ctr"/>
                      <a:r>
                        <a:rPr lang="en-GB" sz="1200" dirty="0"/>
                        <a:t>0</a:t>
                      </a:r>
                    </a:p>
                  </a:txBody>
                  <a:tcPr/>
                </a:tc>
                <a:tc>
                  <a:txBody>
                    <a:bodyPr/>
                    <a:lstStyle/>
                    <a:p>
                      <a:r>
                        <a:rPr lang="en-US" sz="1200" dirty="0"/>
                        <a:t>A Data frame destined for the DS</a:t>
                      </a:r>
                      <a:endParaRPr lang="en-GB" sz="1200" dirty="0"/>
                    </a:p>
                  </a:txBody>
                  <a:tcPr/>
                </a:tc>
                <a:tc>
                  <a:txBody>
                    <a:bodyPr/>
                    <a:lstStyle/>
                    <a:p>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TA=SA</a:t>
                      </a:r>
                    </a:p>
                  </a:txBody>
                  <a:tcPr/>
                </a:tc>
                <a:tc>
                  <a:txBody>
                    <a:bodyPr/>
                    <a:lstStyle/>
                    <a:p>
                      <a:pPr marL="0" algn="l" defTabSz="914400" rtl="0" eaLnBrk="1" latinLnBrk="0" hangingPunct="1"/>
                      <a:r>
                        <a:rPr lang="en-GB" sz="1200" kern="1200" dirty="0">
                          <a:solidFill>
                            <a:schemeClr val="dk1"/>
                          </a:solidFill>
                          <a:latin typeface="+mn-lt"/>
                          <a:ea typeface="+mn-ea"/>
                          <a:cs typeface="+mn-cs"/>
                        </a:rPr>
                        <a:t>DA</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825926273"/>
                  </a:ext>
                </a:extLst>
              </a:tr>
              <a:tr h="370840">
                <a:tc>
                  <a:txBody>
                    <a:bodyPr/>
                    <a:lstStyle/>
                    <a:p>
                      <a:pPr algn="ctr"/>
                      <a:r>
                        <a:rPr lang="en-GB" sz="1200" dirty="0"/>
                        <a:t>3</a:t>
                      </a:r>
                    </a:p>
                  </a:txBody>
                  <a:tcPr/>
                </a:tc>
                <a:tc>
                  <a:txBody>
                    <a:bodyPr/>
                    <a:lstStyle/>
                    <a:p>
                      <a:pPr algn="ctr"/>
                      <a:r>
                        <a:rPr lang="en-GB" sz="1200" dirty="0"/>
                        <a:t>0</a:t>
                      </a:r>
                    </a:p>
                  </a:txBody>
                  <a:tcPr/>
                </a:tc>
                <a:tc>
                  <a:txBody>
                    <a:bodyPr/>
                    <a:lstStyle/>
                    <a:p>
                      <a:pPr algn="ctr"/>
                      <a:r>
                        <a:rPr lang="en-GB" sz="1200" dirty="0"/>
                        <a:t>1</a:t>
                      </a:r>
                    </a:p>
                  </a:txBody>
                  <a:tcPr/>
                </a:tc>
                <a:tc>
                  <a:txBody>
                    <a:bodyPr/>
                    <a:lstStyle/>
                    <a:p>
                      <a:pPr>
                        <a:spcAft>
                          <a:spcPts val="0"/>
                        </a:spcAft>
                      </a:pPr>
                      <a:r>
                        <a:rPr lang="en-US" sz="1200" kern="1200" dirty="0">
                          <a:solidFill>
                            <a:schemeClr val="dk1"/>
                          </a:solidFill>
                          <a:latin typeface="+mn-lt"/>
                          <a:ea typeface="+mn-ea"/>
                          <a:cs typeface="+mn-cs"/>
                        </a:rPr>
                        <a:t>A Data frame exiting the DS</a:t>
                      </a:r>
                      <a:endParaRPr lang="en-GB" sz="1200" kern="1200" dirty="0">
                        <a:solidFill>
                          <a:schemeClr val="dk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RA=DA</a:t>
                      </a:r>
                    </a:p>
                  </a:txBody>
                  <a:tcPr/>
                </a:tc>
                <a:tc>
                  <a:txBody>
                    <a:bodyPr/>
                    <a:lstStyle/>
                    <a:p>
                      <a:pPr marL="0" algn="l" defTabSz="914400" rtl="0" eaLnBrk="1" latinLnBrk="0" hangingPunct="1"/>
                      <a:r>
                        <a:rPr lang="en-GB" sz="1200" dirty="0">
                          <a:solidFill>
                            <a:schemeClr val="dk1"/>
                          </a:solidFill>
                        </a:rPr>
                        <a:t>OWPAN ID</a:t>
                      </a:r>
                      <a:endParaRPr lang="en-GB" sz="1200" kern="1200" dirty="0">
                        <a:solidFill>
                          <a:schemeClr val="dk1"/>
                        </a:solidFill>
                        <a:latin typeface="+mn-lt"/>
                        <a:ea typeface="+mn-ea"/>
                        <a:cs typeface="+mn-cs"/>
                      </a:endParaRPr>
                    </a:p>
                  </a:txBody>
                  <a:tcPr/>
                </a:tc>
                <a:tc>
                  <a:txBody>
                    <a:bodyPr/>
                    <a:lstStyle/>
                    <a:p>
                      <a:pPr marL="0" algn="l" defTabSz="914400" rtl="0" eaLnBrk="1" latinLnBrk="0" hangingPunct="1"/>
                      <a:r>
                        <a:rPr lang="en-GB" sz="1200" kern="1200" dirty="0">
                          <a:solidFill>
                            <a:schemeClr val="dk1"/>
                          </a:solidFill>
                          <a:latin typeface="+mn-lt"/>
                          <a:ea typeface="+mn-ea"/>
                          <a:cs typeface="+mn-cs"/>
                        </a:rPr>
                        <a:t>SA</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178110607"/>
                  </a:ext>
                </a:extLst>
              </a:tr>
              <a:tr h="370840">
                <a:tc>
                  <a:txBody>
                    <a:bodyPr/>
                    <a:lstStyle/>
                    <a:p>
                      <a:pPr algn="ctr"/>
                      <a:r>
                        <a:rPr lang="en-GB" sz="1200" dirty="0"/>
                        <a:t>4</a:t>
                      </a:r>
                    </a:p>
                  </a:txBody>
                  <a:tcPr/>
                </a:tc>
                <a:tc>
                  <a:txBody>
                    <a:bodyPr/>
                    <a:lstStyle/>
                    <a:p>
                      <a:pPr algn="ctr"/>
                      <a:r>
                        <a:rPr lang="en-GB" sz="1200" dirty="0"/>
                        <a:t>1</a:t>
                      </a:r>
                    </a:p>
                  </a:txBody>
                  <a:tcPr/>
                </a:tc>
                <a:tc>
                  <a:txBody>
                    <a:bodyPr/>
                    <a:lstStyle/>
                    <a:p>
                      <a:pPr algn="ctr"/>
                      <a:r>
                        <a:rPr lang="en-GB" sz="1200" dirty="0"/>
                        <a:t>1</a:t>
                      </a:r>
                    </a:p>
                  </a:txBody>
                  <a:tcPr/>
                </a:tc>
                <a:tc>
                  <a:txBody>
                    <a:bodyPr/>
                    <a:lstStyle/>
                    <a:p>
                      <a:r>
                        <a:rPr lang="en-GB" sz="1200" kern="1200" dirty="0">
                          <a:solidFill>
                            <a:schemeClr val="dk1"/>
                          </a:solidFill>
                          <a:latin typeface="+mn-lt"/>
                          <a:ea typeface="+mn-ea"/>
                          <a:cs typeface="+mn-cs"/>
                        </a:rPr>
                        <a:t>Reserved</a:t>
                      </a:r>
                    </a:p>
                  </a:txBody>
                  <a:tcPr/>
                </a:tc>
                <a:tc>
                  <a:txBody>
                    <a:bodyPr/>
                    <a:lstStyle/>
                    <a:p>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tc>
                  <a:txBody>
                    <a:bodyPr/>
                    <a:lstStyle/>
                    <a:p>
                      <a:pPr marL="0" algn="l" defTabSz="914400" rtl="0" eaLnBrk="1" latinLnBrk="0" hangingPunct="1"/>
                      <a:r>
                        <a:rPr lang="en-GB" sz="1200" kern="1200" dirty="0">
                          <a:solidFill>
                            <a:schemeClr val="dk1"/>
                          </a:solidFill>
                          <a:latin typeface="+mn-lt"/>
                          <a:ea typeface="+mn-ea"/>
                          <a:cs typeface="+mn-cs"/>
                        </a:rPr>
                        <a:t>-</a:t>
                      </a:r>
                    </a:p>
                  </a:txBody>
                  <a:tcPr/>
                </a:tc>
                <a:extLst>
                  <a:ext uri="{0D108BD9-81ED-4DB2-BD59-A6C34878D82A}">
                    <a16:rowId xmlns:a16="http://schemas.microsoft.com/office/drawing/2014/main" val="3865804114"/>
                  </a:ext>
                </a:extLst>
              </a:tr>
            </a:tbl>
          </a:graphicData>
        </a:graphic>
      </p:graphicFrame>
    </p:spTree>
    <p:extLst>
      <p:ext uri="{BB962C8B-B14F-4D97-AF65-F5344CB8AC3E}">
        <p14:creationId xmlns:p14="http://schemas.microsoft.com/office/powerpoint/2010/main" val="3400188317"/>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10006</TotalTime>
  <Words>773</Words>
  <Application>Microsoft Office PowerPoint</Application>
  <PresentationFormat>On-screen Show (4:3)</PresentationFormat>
  <Paragraphs>227</Paragraphs>
  <Slides>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 Unicode MS</vt:lpstr>
      <vt:lpstr>굴림</vt:lpstr>
      <vt:lpstr>맑은 고딕</vt:lpstr>
      <vt:lpstr>宋体</vt:lpstr>
      <vt:lpstr>Arial</vt:lpstr>
      <vt:lpstr>Times New Roman</vt:lpstr>
      <vt:lpstr>Wingdings</vt:lpstr>
      <vt:lpstr>high_speed_proposals</vt:lpstr>
      <vt:lpstr>PowerPoint Presentation</vt:lpstr>
      <vt:lpstr>PowerPoint Presentation</vt:lpstr>
      <vt:lpstr>PowerPoint Presentation</vt:lpstr>
      <vt:lpstr>PowerPoint Presentation</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386</cp:revision>
  <cp:lastPrinted>2018-01-05T00:19:19Z</cp:lastPrinted>
  <dcterms:created xsi:type="dcterms:W3CDTF">2016-01-08T02:18:10Z</dcterms:created>
  <dcterms:modified xsi:type="dcterms:W3CDTF">2018-06-18T15:23:52Z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