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8"/>
  </p:notesMasterIdLst>
  <p:handoutMasterIdLst>
    <p:handoutMasterId r:id="rId29"/>
  </p:handoutMasterIdLst>
  <p:sldIdLst>
    <p:sldId id="278" r:id="rId3"/>
    <p:sldId id="345" r:id="rId4"/>
    <p:sldId id="346" r:id="rId5"/>
    <p:sldId id="349" r:id="rId6"/>
    <p:sldId id="351" r:id="rId7"/>
    <p:sldId id="411" r:id="rId8"/>
    <p:sldId id="481" r:id="rId9"/>
    <p:sldId id="483" r:id="rId10"/>
    <p:sldId id="479" r:id="rId11"/>
    <p:sldId id="352" r:id="rId12"/>
    <p:sldId id="487" r:id="rId13"/>
    <p:sldId id="484" r:id="rId14"/>
    <p:sldId id="457" r:id="rId15"/>
    <p:sldId id="475" r:id="rId16"/>
    <p:sldId id="488" r:id="rId17"/>
    <p:sldId id="476" r:id="rId18"/>
    <p:sldId id="489" r:id="rId19"/>
    <p:sldId id="490" r:id="rId20"/>
    <p:sldId id="478" r:id="rId21"/>
    <p:sldId id="485" r:id="rId22"/>
    <p:sldId id="473" r:id="rId23"/>
    <p:sldId id="468" r:id="rId24"/>
    <p:sldId id="491" r:id="rId25"/>
    <p:sldId id="480" r:id="rId26"/>
    <p:sldId id="397"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9BE28"/>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35" autoAdjust="0"/>
    <p:restoredTop sz="98347" autoAdjust="0"/>
  </p:normalViewPr>
  <p:slideViewPr>
    <p:cSldViewPr>
      <p:cViewPr varScale="1">
        <p:scale>
          <a:sx n="71" d="100"/>
          <a:sy n="71" d="100"/>
        </p:scale>
        <p:origin x="-114" y="-19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7/24/2018</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userDrawn="1"/>
        </p:nvSpPr>
        <p:spPr bwMode="auto">
          <a:xfrm>
            <a:off x="2267744" y="6591300"/>
            <a:ext cx="46085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tx1"/>
                </a:solidFill>
              </a:rPr>
              <a:t>802.15 General</a:t>
            </a:r>
            <a:r>
              <a:rPr lang="en-US" sz="1200" baseline="0" dirty="0" smtClean="0">
                <a:solidFill>
                  <a:schemeClr val="tx1"/>
                </a:solidFill>
              </a:rPr>
              <a:t> Overview, June 2018</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tx1"/>
                </a:solidFill>
              </a:rPr>
              <a:t>DCN 15-18-0271-00-0000</a:t>
            </a:r>
            <a:endParaRPr lang="en-US" sz="1200" dirty="0">
              <a:solidFill>
                <a:schemeClr val="tx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4" name="Text Box 7"/>
          <p:cNvSpPr txBox="1">
            <a:spLocks noChangeArrowheads="1"/>
          </p:cNvSpPr>
          <p:nvPr userDrawn="1"/>
        </p:nvSpPr>
        <p:spPr bwMode="auto">
          <a:xfrm>
            <a:off x="7949477" y="6591378"/>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tx1"/>
                </a:solidFill>
              </a:rPr>
              <a:t>DCN 15-18-0271-00-0000</a:t>
            </a:r>
            <a:endParaRPr lang="en-US" sz="1200" dirty="0">
              <a:solidFill>
                <a:schemeClr val="tx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tx1"/>
                </a:solidFill>
              </a:rPr>
              <a:t>802.15 General</a:t>
            </a:r>
            <a:r>
              <a:rPr lang="en-US" sz="1200" baseline="0" dirty="0" smtClean="0">
                <a:solidFill>
                  <a:schemeClr val="tx1"/>
                </a:solidFill>
              </a:rPr>
              <a:t> Overview, June 2018</a:t>
            </a:r>
            <a:endParaRPr lang="en-US" sz="1200" dirty="0">
              <a:solidFill>
                <a:schemeClr val="tx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15"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 + Status</a:t>
            </a:r>
            <a:endParaRPr lang="en-US" sz="3600" dirty="0">
              <a:solidFill>
                <a:schemeClr val="tx2"/>
              </a:solidFill>
            </a:endParaRPr>
          </a:p>
        </p:txBody>
      </p:sp>
      <p:sp>
        <p:nvSpPr>
          <p:cNvPr id="4100" name="Subtitle 2"/>
          <p:cNvSpPr>
            <a:spLocks/>
          </p:cNvSpPr>
          <p:nvPr/>
        </p:nvSpPr>
        <p:spPr bwMode="auto">
          <a:xfrm>
            <a:off x="1403350" y="4077071"/>
            <a:ext cx="6400800" cy="237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t>June 2018</a:t>
            </a:r>
            <a:endParaRPr lang="en-US" sz="2800" dirty="0"/>
          </a:p>
          <a:p>
            <a:pPr algn="ctr" eaLnBrk="1" hangingPunct="1">
              <a:spcBef>
                <a:spcPct val="20000"/>
              </a:spcBef>
            </a:pPr>
            <a:r>
              <a:rPr lang="en-US" sz="2800" dirty="0" smtClean="0"/>
              <a:t>Clint Powell</a:t>
            </a:r>
            <a:endParaRPr lang="en-US" sz="2800" dirty="0"/>
          </a:p>
          <a:p>
            <a:pPr algn="ctr" eaLnBrk="1" hangingPunct="1">
              <a:spcBef>
                <a:spcPts val="0"/>
              </a:spcBef>
            </a:pPr>
            <a:endParaRPr lang="en-US" sz="800" dirty="0" smtClean="0"/>
          </a:p>
          <a:p>
            <a:pPr algn="ctr" eaLnBrk="1" hangingPunct="1">
              <a:spcBef>
                <a:spcPct val="20000"/>
              </a:spcBef>
            </a:pPr>
            <a:r>
              <a:rPr lang="en-US" sz="1400" dirty="0" smtClean="0"/>
              <a:t>Zigbee </a:t>
            </a:r>
            <a:r>
              <a:rPr lang="en-US" sz="1400" dirty="0"/>
              <a:t>Alliance - Certification Adv. Group Chair</a:t>
            </a:r>
          </a:p>
          <a:p>
            <a:pPr algn="ctr" eaLnBrk="1" hangingPunct="1">
              <a:spcBef>
                <a:spcPct val="20000"/>
              </a:spcBef>
            </a:pPr>
            <a:r>
              <a:rPr lang="en-US" sz="1400" dirty="0" smtClean="0"/>
              <a:t>Zigbee </a:t>
            </a:r>
            <a:r>
              <a:rPr lang="en-US" sz="1400" dirty="0"/>
              <a:t>Alliance - IEEE 802.15.4 MAC/PHY Adv. </a:t>
            </a:r>
            <a:r>
              <a:rPr lang="en-US" sz="1400" dirty="0" smtClean="0"/>
              <a:t>Group Chair</a:t>
            </a:r>
            <a:endParaRPr lang="en-US" sz="1400" dirty="0"/>
          </a:p>
          <a:p>
            <a:pPr algn="ctr" eaLnBrk="1" hangingPunct="1">
              <a:spcBef>
                <a:spcPct val="20000"/>
              </a:spcBef>
            </a:pPr>
            <a:r>
              <a:rPr lang="en-US" sz="1400" dirty="0" smtClean="0"/>
              <a:t>SCE </a:t>
            </a:r>
            <a:r>
              <a:rPr lang="en-US" sz="1400" dirty="0"/>
              <a:t>- </a:t>
            </a:r>
            <a:r>
              <a:rPr lang="en-US" sz="1400" dirty="0" smtClean="0"/>
              <a:t>FAN System Architect</a:t>
            </a:r>
            <a:endParaRPr lang="en-US" sz="1400"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Projects 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Projects Status 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smtClean="0">
                <a:solidFill>
                  <a:srgbClr val="000099"/>
                </a:solidFill>
              </a:rPr>
              <a:t>…Projects continue to be published in 2018</a:t>
            </a:r>
            <a:endParaRPr lang="en-US" sz="2400" dirty="0">
              <a:solidFill>
                <a:srgbClr val="000099"/>
              </a:solidFill>
            </a:endParaRP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IEEE802.15.1 Standard Being Withdrawn:</a:t>
            </a:r>
          </a:p>
          <a:p>
            <a:pPr marL="0" indent="0" eaLnBrk="1" hangingPunct="1">
              <a:lnSpc>
                <a:spcPct val="80000"/>
              </a:lnSpc>
              <a:buNone/>
            </a:pPr>
            <a:endParaRPr lang="en-US" sz="1200" dirty="0" smtClean="0"/>
          </a:p>
          <a:p>
            <a:pPr lvl="1" eaLnBrk="1" hangingPunct="1">
              <a:lnSpc>
                <a:spcPct val="80000"/>
              </a:lnSpc>
            </a:pPr>
            <a:r>
              <a:rPr lang="en-US" sz="2400" dirty="0" smtClean="0"/>
              <a:t>802.15.1 (Bluetooth) </a:t>
            </a:r>
            <a:r>
              <a:rPr lang="en-US" sz="2400" dirty="0"/>
              <a:t>- </a:t>
            </a:r>
            <a:r>
              <a:rPr lang="en-US" sz="2400" dirty="0" smtClean="0"/>
              <a:t>Withdrawal </a:t>
            </a:r>
            <a:r>
              <a:rPr lang="en-US" sz="2400" dirty="0"/>
              <a:t>to </a:t>
            </a:r>
            <a:r>
              <a:rPr lang="en-US" sz="2400" dirty="0" err="1"/>
              <a:t>RevCom</a:t>
            </a:r>
            <a:r>
              <a:rPr lang="en-US" sz="2400" dirty="0"/>
              <a:t> (unconditional</a:t>
            </a:r>
            <a:r>
              <a:rPr lang="en-US" sz="2400" dirty="0" smtClean="0"/>
              <a:t>)</a:t>
            </a:r>
          </a:p>
          <a:p>
            <a:pPr marL="914400" lvl="2" indent="0" eaLnBrk="1" hangingPunct="1">
              <a:lnSpc>
                <a:spcPct val="80000"/>
              </a:lnSpc>
              <a:buNone/>
            </a:pPr>
            <a:r>
              <a:rPr lang="en-US" sz="2000" b="1" i="1" dirty="0"/>
              <a:t>STATUS: </a:t>
            </a:r>
            <a:r>
              <a:rPr lang="en-US" sz="2000" b="1" i="1" dirty="0" smtClean="0"/>
              <a:t>Approved </a:t>
            </a:r>
            <a:r>
              <a:rPr lang="en-US" sz="2000" b="1" i="1" dirty="0"/>
              <a:t>by </a:t>
            </a:r>
            <a:r>
              <a:rPr lang="en-US" sz="2000" b="1" i="1" dirty="0" smtClean="0"/>
              <a:t>SB and 802 EC, </a:t>
            </a:r>
            <a:r>
              <a:rPr lang="en-US" sz="2000" b="1" i="1" dirty="0"/>
              <a:t>forwarded to </a:t>
            </a:r>
            <a:r>
              <a:rPr lang="en-US" sz="2000" b="1" i="1" dirty="0" err="1" smtClean="0"/>
              <a:t>Revcom</a:t>
            </a:r>
            <a:r>
              <a:rPr lang="en-US" sz="2000" b="1" i="1" dirty="0" smtClean="0"/>
              <a:t> for approval</a:t>
            </a:r>
            <a:endParaRPr lang="en-US" sz="2000" b="1" i="1" dirty="0"/>
          </a:p>
          <a:p>
            <a:pPr marL="0" indent="0" eaLnBrk="1" hangingPunct="1">
              <a:lnSpc>
                <a:spcPct val="80000"/>
              </a:lnSpc>
              <a:buNone/>
            </a:pPr>
            <a:endParaRPr lang="en-US" sz="2800" dirty="0"/>
          </a:p>
          <a:p>
            <a:pPr marL="0" indent="0" eaLnBrk="1" hangingPunct="1">
              <a:lnSpc>
                <a:spcPct val="80000"/>
              </a:lnSpc>
              <a:buNone/>
            </a:pPr>
            <a:r>
              <a:rPr lang="en-US" sz="2800" dirty="0" smtClean="0"/>
              <a:t>IEEE802.15.2 </a:t>
            </a:r>
            <a:r>
              <a:rPr lang="en-US" sz="2800" dirty="0"/>
              <a:t>Standard </a:t>
            </a:r>
            <a:r>
              <a:rPr lang="en-US" sz="2800" dirty="0" smtClean="0"/>
              <a:t>Being Withdrawn:</a:t>
            </a:r>
            <a:endParaRPr lang="en-US" sz="2800" dirty="0"/>
          </a:p>
          <a:p>
            <a:pPr marL="0" indent="0" eaLnBrk="1" hangingPunct="1">
              <a:lnSpc>
                <a:spcPct val="80000"/>
              </a:lnSpc>
              <a:buNone/>
            </a:pPr>
            <a:endParaRPr lang="en-US" sz="1200" dirty="0"/>
          </a:p>
          <a:p>
            <a:pPr lvl="1" eaLnBrk="1" hangingPunct="1">
              <a:lnSpc>
                <a:spcPct val="80000"/>
              </a:lnSpc>
            </a:pPr>
            <a:r>
              <a:rPr lang="en-US" sz="2400" dirty="0" smtClean="0"/>
              <a:t>802.15.2 (802.15 Coexistence) - Withdrawal </a:t>
            </a:r>
            <a:r>
              <a:rPr lang="en-US" sz="2400" dirty="0"/>
              <a:t>to </a:t>
            </a:r>
            <a:r>
              <a:rPr lang="en-US" sz="2400" dirty="0" err="1"/>
              <a:t>RevCom</a:t>
            </a:r>
            <a:r>
              <a:rPr lang="en-US" sz="2400" dirty="0"/>
              <a:t> (unconditional)</a:t>
            </a:r>
          </a:p>
          <a:p>
            <a:pPr marL="914400" lvl="2" indent="0" eaLnBrk="1" hangingPunct="1">
              <a:lnSpc>
                <a:spcPct val="80000"/>
              </a:lnSpc>
              <a:buNone/>
            </a:pPr>
            <a:r>
              <a:rPr lang="en-US" sz="2000" b="1" i="1" dirty="0"/>
              <a:t>STATUS: Approved by </a:t>
            </a:r>
            <a:r>
              <a:rPr lang="en-US" sz="2000" b="1" i="1" dirty="0" smtClean="0"/>
              <a:t>SB and </a:t>
            </a:r>
            <a:r>
              <a:rPr lang="en-US" sz="2000" b="1" i="1" dirty="0"/>
              <a:t>802 EC, forwarded to </a:t>
            </a:r>
            <a:r>
              <a:rPr lang="en-US" sz="2000" b="1" i="1" dirty="0" err="1"/>
              <a:t>Revcom</a:t>
            </a:r>
            <a:r>
              <a:rPr lang="en-US" sz="2000" b="1" i="1" dirty="0"/>
              <a:t> </a:t>
            </a:r>
            <a:r>
              <a:rPr lang="en-US" sz="2000" b="1" i="1" dirty="0" smtClean="0"/>
              <a:t>for approval</a:t>
            </a:r>
            <a:endParaRPr lang="en-US" sz="2000" b="1" i="1" dirty="0"/>
          </a:p>
        </p:txBody>
      </p:sp>
    </p:spTree>
    <p:extLst>
      <p:ext uri="{BB962C8B-B14F-4D97-AF65-F5344CB8AC3E}">
        <p14:creationId xmlns:p14="http://schemas.microsoft.com/office/powerpoint/2010/main" val="161394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No new amendments</a:t>
            </a:r>
            <a:endParaRPr lang="en-US" sz="2000" b="1" i="1" dirty="0">
              <a:solidFill>
                <a:srgbClr val="000099"/>
              </a:solidFill>
            </a:endParaRP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a:t>802.15.4 </a:t>
            </a:r>
            <a:r>
              <a:rPr lang="en-US" sz="2400" dirty="0" smtClean="0"/>
              <a:t>Corrigendum </a:t>
            </a:r>
            <a:r>
              <a:rPr lang="en-US" sz="2400" dirty="0"/>
              <a:t>- </a:t>
            </a:r>
            <a:r>
              <a:rPr lang="en-US" sz="2400" dirty="0" smtClean="0"/>
              <a:t>Addressing bit/byte ordering error in 2015 revision</a:t>
            </a:r>
            <a:endParaRPr lang="en-US" sz="2400" dirty="0"/>
          </a:p>
          <a:p>
            <a:pPr marL="914400" lvl="2" indent="0" eaLnBrk="1" hangingPunct="1">
              <a:lnSpc>
                <a:spcPct val="80000"/>
              </a:lnSpc>
              <a:buNone/>
            </a:pPr>
            <a:r>
              <a:rPr lang="en-US" sz="2000" b="1" i="1" dirty="0"/>
              <a:t>STATUS: </a:t>
            </a:r>
            <a:r>
              <a:rPr lang="en-US" sz="2000" b="1" i="1" dirty="0" smtClean="0"/>
              <a:t>Approved, awaiting publication</a:t>
            </a:r>
          </a:p>
          <a:p>
            <a:pPr marL="914400" lvl="2" indent="0" eaLnBrk="1" hangingPunct="1">
              <a:lnSpc>
                <a:spcPct val="80000"/>
              </a:lnSpc>
              <a:buNone/>
            </a:pPr>
            <a:endParaRPr lang="en-US" sz="800" dirty="0"/>
          </a:p>
          <a:p>
            <a:pPr lvl="1" eaLnBrk="1" hangingPunct="1">
              <a:lnSpc>
                <a:spcPct val="80000"/>
              </a:lnSpc>
            </a:pPr>
            <a:r>
              <a:rPr lang="en-US" sz="2400" dirty="0" smtClean="0"/>
              <a:t>802.15.4md </a:t>
            </a:r>
            <a:r>
              <a:rPr lang="en-US" sz="2400" dirty="0"/>
              <a:t>Revision - bug fixes and roll-up of amendments n, q, s, t, u, </a:t>
            </a:r>
            <a:r>
              <a:rPr lang="en-US" sz="2400" dirty="0" smtClean="0"/>
              <a:t>v, and Corrigendum </a:t>
            </a:r>
            <a:endParaRPr lang="en-US" sz="2400" dirty="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No WG comments received on IEEE editors generated roll-up draft. Roll up document has been generated, but is still pending to be sent </a:t>
            </a:r>
            <a:r>
              <a:rPr lang="en-US" sz="2000" b="1" i="1" dirty="0">
                <a:solidFill>
                  <a:srgbClr val="000099"/>
                </a:solidFill>
              </a:rPr>
              <a:t>to outside Alliances and SDO’s for review</a:t>
            </a:r>
          </a:p>
          <a:p>
            <a:pPr marL="914400" lvl="2" indent="0" eaLnBrk="1" hangingPunct="1">
              <a:lnSpc>
                <a:spcPct val="80000"/>
              </a:lnSpc>
              <a:buNone/>
            </a:pP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802.15.4s </a:t>
            </a:r>
            <a:r>
              <a:rPr lang="en-US" sz="2400" dirty="0"/>
              <a:t>- MAC enhancement for improved spectrum resource utilization</a:t>
            </a:r>
          </a:p>
          <a:p>
            <a:pPr lvl="2" eaLnBrk="1" hangingPunct="1">
              <a:lnSpc>
                <a:spcPct val="80000"/>
              </a:lnSpc>
            </a:pPr>
            <a:r>
              <a:rPr lang="en-US" sz="2000" dirty="0"/>
              <a:t>Includes </a:t>
            </a:r>
            <a:r>
              <a:rPr lang="en-US" sz="2000" dirty="0" err="1"/>
              <a:t>Tx</a:t>
            </a:r>
            <a:r>
              <a:rPr lang="en-US" sz="2000" dirty="0"/>
              <a:t> </a:t>
            </a:r>
            <a:r>
              <a:rPr lang="en-US" sz="2000" dirty="0" err="1"/>
              <a:t>Pwr</a:t>
            </a:r>
            <a:r>
              <a:rPr lang="en-US" sz="2000" dirty="0"/>
              <a:t> Control</a:t>
            </a:r>
          </a:p>
          <a:p>
            <a:pPr marL="914400" lvl="2" indent="0" eaLnBrk="1" hangingPunct="1">
              <a:lnSpc>
                <a:spcPct val="80000"/>
              </a:lnSpc>
              <a:buNone/>
            </a:pPr>
            <a:r>
              <a:rPr lang="en-US" sz="2000" b="1" i="1" dirty="0"/>
              <a:t>STATUS: Approved, awaiting publication</a:t>
            </a:r>
          </a:p>
          <a:p>
            <a:pPr lvl="1" eaLnBrk="1" hangingPunct="1">
              <a:lnSpc>
                <a:spcPct val="80000"/>
              </a:lnSpc>
            </a:pPr>
            <a:endParaRPr lang="en-US" sz="800" dirty="0" smtClean="0"/>
          </a:p>
          <a:p>
            <a:pPr lvl="1" eaLnBrk="1" hangingPunct="1">
              <a:lnSpc>
                <a:spcPct val="80000"/>
              </a:lnSpc>
            </a:pPr>
            <a:r>
              <a:rPr lang="en-US" sz="2400" dirty="0" smtClean="0"/>
              <a:t>802.15.4w </a:t>
            </a:r>
            <a:r>
              <a:rPr lang="en-US" sz="2400" dirty="0"/>
              <a:t>- Low Power Wide Area Network (LPWAN) PHY</a:t>
            </a:r>
          </a:p>
          <a:p>
            <a:pPr marL="914400" lvl="2" indent="0" eaLnBrk="1" hangingPunct="1">
              <a:lnSpc>
                <a:spcPct val="80000"/>
              </a:lnSpc>
              <a:buNone/>
            </a:pPr>
            <a:r>
              <a:rPr lang="en-US" sz="2000" b="1" i="1" dirty="0" smtClean="0">
                <a:solidFill>
                  <a:srgbClr val="000099"/>
                </a:solidFill>
              </a:rPr>
              <a:t>STATUS</a:t>
            </a:r>
            <a:r>
              <a:rPr lang="en-US" sz="2000" b="1" i="1" dirty="0">
                <a:solidFill>
                  <a:srgbClr val="000099"/>
                </a:solidFill>
              </a:rPr>
              <a:t>: </a:t>
            </a:r>
            <a:r>
              <a:rPr lang="en-US" sz="2000" b="1" i="1" dirty="0" smtClean="0">
                <a:solidFill>
                  <a:srgbClr val="000099"/>
                </a:solidFill>
              </a:rPr>
              <a:t>Developing content for draft</a:t>
            </a:r>
            <a:endParaRPr lang="en-US" sz="800" dirty="0">
              <a:solidFill>
                <a:srgbClr val="000099"/>
              </a:solidFill>
            </a:endParaRPr>
          </a:p>
          <a:p>
            <a:pPr lvl="1" eaLnBrk="1" hangingPunct="1">
              <a:lnSpc>
                <a:spcPct val="80000"/>
              </a:lnSpc>
            </a:pPr>
            <a:endParaRPr lang="en-US" sz="800" dirty="0" smtClean="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925144"/>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802.15.4x – FAN Extensions (FANE), Increasing </a:t>
            </a:r>
            <a:r>
              <a:rPr lang="en-US" sz="2400" dirty="0"/>
              <a:t>SUN OFDM PHY data rates up to 2.4Mb/s</a:t>
            </a:r>
          </a:p>
          <a:p>
            <a:pPr marL="914400" lvl="2" indent="0" eaLnBrk="1" hangingPunct="1">
              <a:lnSpc>
                <a:spcPct val="80000"/>
              </a:lnSpc>
              <a:buNone/>
            </a:pPr>
            <a:r>
              <a:rPr lang="en-US" sz="2000" b="1" i="1" dirty="0">
                <a:solidFill>
                  <a:srgbClr val="000099"/>
                </a:solidFill>
              </a:rPr>
              <a:t>STATUS: Developing content for draft</a:t>
            </a:r>
            <a:endParaRPr lang="en-US" sz="800" dirty="0">
              <a:solidFill>
                <a:srgbClr val="000099"/>
              </a:solidFill>
            </a:endParaRPr>
          </a:p>
          <a:p>
            <a:pPr lvl="1" eaLnBrk="1" hangingPunct="1">
              <a:lnSpc>
                <a:spcPct val="80000"/>
              </a:lnSpc>
            </a:pPr>
            <a:endParaRPr lang="en-US" sz="800" dirty="0" smtClean="0"/>
          </a:p>
          <a:p>
            <a:pPr lvl="1" eaLnBrk="1" hangingPunct="1">
              <a:lnSpc>
                <a:spcPct val="80000"/>
              </a:lnSpc>
            </a:pPr>
            <a:r>
              <a:rPr lang="en-US" sz="2400" dirty="0" smtClean="0"/>
              <a:t>802.15.4y – Security Next Generation (SECN), Adding </a:t>
            </a:r>
            <a:r>
              <a:rPr lang="en-US" sz="2400" dirty="0"/>
              <a:t>AES-256 CCM plus a </a:t>
            </a:r>
            <a:r>
              <a:rPr lang="en-US" sz="2400" dirty="0" smtClean="0"/>
              <a:t>cipher suite/authentication </a:t>
            </a:r>
            <a:r>
              <a:rPr lang="en-US" sz="2400" dirty="0"/>
              <a:t>method registry and a process for inclusion of additional </a:t>
            </a:r>
            <a:r>
              <a:rPr lang="en-US" sz="2400" dirty="0" smtClean="0"/>
              <a:t>algorithms</a:t>
            </a:r>
            <a:endParaRPr lang="en-US" sz="2400" dirty="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Aligned initial 3 proposals into 1, 2</a:t>
            </a:r>
            <a:r>
              <a:rPr lang="en-US" sz="2000" b="1" i="1" baseline="30000" dirty="0" smtClean="0">
                <a:solidFill>
                  <a:srgbClr val="000099"/>
                </a:solidFill>
              </a:rPr>
              <a:t>nd</a:t>
            </a:r>
            <a:r>
              <a:rPr lang="en-US" sz="2000" b="1" i="1" dirty="0" smtClean="0">
                <a:solidFill>
                  <a:srgbClr val="000099"/>
                </a:solidFill>
              </a:rPr>
              <a:t> call for proposals issued</a:t>
            </a:r>
            <a:endParaRPr lang="en-US" sz="400" dirty="0"/>
          </a:p>
          <a:p>
            <a:pPr lvl="1" eaLnBrk="1" hangingPunct="1">
              <a:lnSpc>
                <a:spcPct val="80000"/>
              </a:lnSpc>
            </a:pPr>
            <a:endParaRPr lang="en-US" sz="800" dirty="0"/>
          </a:p>
          <a:p>
            <a:pPr lvl="1" eaLnBrk="1" hangingPunct="1">
              <a:lnSpc>
                <a:spcPct val="80000"/>
              </a:lnSpc>
            </a:pPr>
            <a:r>
              <a:rPr lang="en-US" sz="2400" dirty="0" smtClean="0"/>
              <a:t>802.15.4z – Enhanced Impulse Radio (EIR), Enhancements </a:t>
            </a:r>
            <a:r>
              <a:rPr lang="en-US" sz="2400" dirty="0"/>
              <a:t>to the HRP and LRP UWB PHYs and associated ranging techniques</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Hearing proposals</a:t>
            </a:r>
            <a:endParaRPr lang="en-US" sz="800" dirty="0">
              <a:solidFill>
                <a:srgbClr val="000099"/>
              </a:solidFill>
            </a:endParaRPr>
          </a:p>
          <a:p>
            <a:pPr lvl="1" eaLnBrk="1" hangingPunct="1">
              <a:lnSpc>
                <a:spcPct val="80000"/>
              </a:lnSpc>
            </a:pPr>
            <a:endParaRPr lang="en-US" sz="800" dirty="0" smtClean="0"/>
          </a:p>
        </p:txBody>
      </p:sp>
    </p:spTree>
    <p:extLst>
      <p:ext uri="{BB962C8B-B14F-4D97-AF65-F5344CB8AC3E}">
        <p14:creationId xmlns:p14="http://schemas.microsoft.com/office/powerpoint/2010/main" val="3775742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607575"/>
            <a:ext cx="7632848" cy="4525962"/>
          </a:xfrm>
        </p:spPr>
        <p:txBody>
          <a:bodyPr/>
          <a:lstStyle/>
          <a:p>
            <a:pPr marL="0" indent="0" eaLnBrk="1" hangingPunct="1">
              <a:lnSpc>
                <a:spcPct val="80000"/>
              </a:lnSpc>
              <a:buNone/>
            </a:pPr>
            <a:r>
              <a:rPr lang="en-US" sz="2800" dirty="0" smtClean="0"/>
              <a:t>IEEE802.15.7 </a:t>
            </a:r>
            <a:r>
              <a:rPr lang="en-US" sz="2800" dirty="0"/>
              <a:t>Amendments:</a:t>
            </a:r>
          </a:p>
          <a:p>
            <a:pPr marL="0" indent="0" eaLnBrk="1" hangingPunct="1">
              <a:lnSpc>
                <a:spcPct val="80000"/>
              </a:lnSpc>
              <a:buNone/>
            </a:pPr>
            <a:endParaRPr lang="en-US" sz="1800" dirty="0"/>
          </a:p>
          <a:p>
            <a:pPr lvl="1" eaLnBrk="1" hangingPunct="1">
              <a:lnSpc>
                <a:spcPct val="80000"/>
              </a:lnSpc>
            </a:pPr>
            <a:r>
              <a:rPr lang="en-US" sz="2400" dirty="0"/>
              <a:t>802.15.7.1</a:t>
            </a:r>
            <a:br>
              <a:rPr lang="en-US" sz="2400" dirty="0"/>
            </a:br>
            <a:r>
              <a:rPr lang="en-US" sz="2400" dirty="0"/>
              <a:t>Standard for Visible Light Communications</a:t>
            </a:r>
            <a:r>
              <a:rPr lang="en-US" sz="2400" dirty="0" smtClean="0"/>
              <a:t>.</a:t>
            </a:r>
            <a:endParaRPr lang="en-US" sz="1800" dirty="0"/>
          </a:p>
          <a:p>
            <a:pPr lvl="2" indent="-342900" eaLnBrk="1" hangingPunct="1">
              <a:lnSpc>
                <a:spcPct val="80000"/>
              </a:lnSpc>
              <a:spcAft>
                <a:spcPts val="600"/>
              </a:spcAft>
            </a:pPr>
            <a:r>
              <a:rPr lang="en-US" sz="2000" dirty="0" smtClean="0"/>
              <a:t>Extend </a:t>
            </a:r>
            <a:r>
              <a:rPr lang="en-US" sz="2000" dirty="0"/>
              <a:t>spectral range to include near UV </a:t>
            </a:r>
            <a:r>
              <a:rPr lang="en-US" sz="2000" dirty="0" smtClean="0"/>
              <a:t>and </a:t>
            </a:r>
            <a:r>
              <a:rPr lang="en-US" sz="2000" dirty="0"/>
              <a:t>near IR</a:t>
            </a:r>
          </a:p>
          <a:p>
            <a:pPr lvl="2" indent="-342900" eaLnBrk="1" hangingPunct="1">
              <a:lnSpc>
                <a:spcPct val="80000"/>
              </a:lnSpc>
              <a:spcAft>
                <a:spcPts val="600"/>
              </a:spcAft>
            </a:pPr>
            <a:r>
              <a:rPr lang="en-US" sz="2000" dirty="0"/>
              <a:t>Rename to </a:t>
            </a:r>
            <a:r>
              <a:rPr lang="en-US" sz="2000" dirty="0" smtClean="0"/>
              <a:t>“Optical </a:t>
            </a:r>
            <a:r>
              <a:rPr lang="en-US" sz="2000" dirty="0"/>
              <a:t>Wireless </a:t>
            </a:r>
            <a:r>
              <a:rPr lang="en-US" sz="2000" dirty="0" smtClean="0"/>
              <a:t>Communications”</a:t>
            </a:r>
            <a:endParaRPr lang="en-US" sz="2000" dirty="0"/>
          </a:p>
          <a:p>
            <a:pPr lvl="2" indent="-342900" eaLnBrk="1" hangingPunct="1">
              <a:lnSpc>
                <a:spcPct val="80000"/>
              </a:lnSpc>
              <a:spcAft>
                <a:spcPts val="600"/>
              </a:spcAft>
            </a:pPr>
            <a:r>
              <a:rPr lang="en-US" sz="2000" dirty="0" smtClean="0"/>
              <a:t>Add capability to specifically to address Optical Camera Communications for use with existing as well as future smart mobile devices</a:t>
            </a:r>
          </a:p>
          <a:p>
            <a:pPr marL="800100" lvl="2" indent="0" eaLnBrk="1" hangingPunct="1">
              <a:lnSpc>
                <a:spcPct val="80000"/>
              </a:lnSpc>
              <a:spcAft>
                <a:spcPts val="600"/>
              </a:spcAft>
              <a:buNone/>
            </a:pPr>
            <a:r>
              <a:rPr lang="en-US" sz="2000" b="1" i="1" dirty="0" smtClean="0">
                <a:solidFill>
                  <a:srgbClr val="000099"/>
                </a:solidFill>
              </a:rPr>
              <a:t>STATUS: Unconditional request to </a:t>
            </a:r>
            <a:r>
              <a:rPr lang="en-US" sz="2000" b="1" i="1" dirty="0">
                <a:solidFill>
                  <a:srgbClr val="000099"/>
                </a:solidFill>
              </a:rPr>
              <a:t>start Sponsor Ballot approved by 802.15 </a:t>
            </a:r>
            <a:r>
              <a:rPr lang="en-US" sz="2000" b="1" i="1" dirty="0" smtClean="0">
                <a:solidFill>
                  <a:srgbClr val="000099"/>
                </a:solidFill>
              </a:rPr>
              <a:t>WG and 802 EC </a:t>
            </a:r>
            <a:endParaRPr lang="en-US" sz="2000" b="1" i="1" dirty="0">
              <a:solidFill>
                <a:srgbClr val="000099"/>
              </a:solidFill>
            </a:endParaRPr>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474840"/>
          </a:xfrm>
        </p:spPr>
        <p:txBody>
          <a:bodyPr>
            <a:noAutofit/>
          </a:bodyPr>
          <a:lstStyle/>
          <a:p>
            <a:pPr marL="0" indent="0" eaLnBrk="1" hangingPunct="1">
              <a:lnSpc>
                <a:spcPct val="80000"/>
              </a:lnSpc>
              <a:buNone/>
            </a:pPr>
            <a:r>
              <a:rPr lang="en-US" sz="2800" dirty="0" smtClean="0"/>
              <a:t>IEEE802.15.10 Amendments:</a:t>
            </a:r>
          </a:p>
          <a:p>
            <a:pPr marL="0" indent="0" eaLnBrk="1" hangingPunct="1">
              <a:lnSpc>
                <a:spcPct val="80000"/>
              </a:lnSpc>
              <a:buNone/>
            </a:pPr>
            <a:endParaRPr lang="en-US" sz="1800" dirty="0"/>
          </a:p>
          <a:p>
            <a:pPr lvl="1" eaLnBrk="1" hangingPunct="1">
              <a:lnSpc>
                <a:spcPct val="80000"/>
              </a:lnSpc>
            </a:pPr>
            <a:r>
              <a:rPr lang="en-US" sz="2400" dirty="0" smtClean="0"/>
              <a:t>802.15.10a </a:t>
            </a:r>
            <a:r>
              <a:rPr lang="en-US" sz="2400" dirty="0"/>
              <a:t>- Routing </a:t>
            </a:r>
            <a:r>
              <a:rPr lang="en-US" sz="2400" dirty="0" smtClean="0"/>
              <a:t>Module Addressing (RMA)</a:t>
            </a:r>
            <a:endParaRPr lang="en-US" sz="2400" dirty="0"/>
          </a:p>
          <a:p>
            <a:pPr lvl="2" eaLnBrk="1" hangingPunct="1">
              <a:lnSpc>
                <a:spcPct val="80000"/>
              </a:lnSpc>
            </a:pPr>
            <a:r>
              <a:rPr lang="en-US" sz="2200" dirty="0" smtClean="0"/>
              <a:t>Amendment adding additional routing modes</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Existing and new proposal merged into 1 proposal and draft text being developed</a:t>
            </a:r>
          </a:p>
          <a:p>
            <a:pPr marL="457200" lvl="1" indent="0" eaLnBrk="1" hangingPunct="1">
              <a:lnSpc>
                <a:spcPct val="80000"/>
              </a:lnSpc>
              <a:buNone/>
            </a:pPr>
            <a:endParaRPr lang="en-US" sz="800" i="1" dirty="0"/>
          </a:p>
        </p:txBody>
      </p:sp>
    </p:spTree>
    <p:extLst>
      <p:ext uri="{BB962C8B-B14F-4D97-AF65-F5344CB8AC3E}">
        <p14:creationId xmlns:p14="http://schemas.microsoft.com/office/powerpoint/2010/main" val="2324468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474840"/>
          </a:xfrm>
        </p:spPr>
        <p:txBody>
          <a:bodyPr>
            <a:noAutofit/>
          </a:bodyPr>
          <a:lstStyle/>
          <a:p>
            <a:pPr marL="0" indent="0" eaLnBrk="1" hangingPunct="1">
              <a:lnSpc>
                <a:spcPct val="80000"/>
              </a:lnSpc>
              <a:buNone/>
            </a:pPr>
            <a:r>
              <a:rPr lang="en-US" sz="2800" dirty="0" smtClean="0"/>
              <a:t>IEEE802.15 </a:t>
            </a:r>
            <a:r>
              <a:rPr lang="en-US" sz="2800" dirty="0"/>
              <a:t>New Standards </a:t>
            </a:r>
            <a:r>
              <a:rPr lang="en-US" sz="2800" dirty="0" smtClean="0"/>
              <a:t>Work:</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b="1" i="1" dirty="0"/>
              <a:t>STATUS: Approved, awaiting publication</a:t>
            </a:r>
          </a:p>
          <a:p>
            <a:pPr marL="457200" lvl="1" indent="0" eaLnBrk="1" hangingPunct="1">
              <a:lnSpc>
                <a:spcPct val="80000"/>
              </a:lnSpc>
              <a:buNone/>
            </a:pPr>
            <a:endParaRPr lang="en-US" sz="800" i="1" dirty="0" smtClean="0"/>
          </a:p>
        </p:txBody>
      </p:sp>
    </p:spTree>
    <p:extLst>
      <p:ext uri="{BB962C8B-B14F-4D97-AF65-F5344CB8AC3E}">
        <p14:creationId xmlns:p14="http://schemas.microsoft.com/office/powerpoint/2010/main" val="32918064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762872"/>
          </a:xfrm>
        </p:spPr>
        <p:txBody>
          <a:bodyPr>
            <a:noAutofit/>
          </a:bodyPr>
          <a:lstStyle/>
          <a:p>
            <a:pPr marL="0" indent="0" eaLnBrk="1" hangingPunct="1">
              <a:lnSpc>
                <a:spcPct val="80000"/>
              </a:lnSpc>
              <a:buNone/>
            </a:pPr>
            <a:r>
              <a:rPr lang="en-US" sz="2800" dirty="0" smtClean="0"/>
              <a:t>IEEE802.15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smtClean="0"/>
              <a:t>Coordinated </a:t>
            </a:r>
            <a:r>
              <a:rPr lang="en-US" sz="2200" dirty="0"/>
              <a:t>with 802.1 and IETF</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Developing draft text</a:t>
            </a:r>
            <a:endParaRPr lang="en-US" sz="2000" b="1" i="1" dirty="0">
              <a:solidFill>
                <a:srgbClr val="000099"/>
              </a:solidFill>
            </a:endParaRP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10144"/>
            <a:ext cx="7715200" cy="4546848"/>
          </a:xfrm>
        </p:spPr>
        <p:txBody>
          <a:bodyPr>
            <a:noAutofit/>
          </a:bodyPr>
          <a:lstStyle/>
          <a:p>
            <a:pPr marL="0" indent="0" eaLnBrk="1" hangingPunct="1">
              <a:lnSpc>
                <a:spcPct val="80000"/>
              </a:lnSpc>
              <a:buNone/>
            </a:pPr>
            <a:r>
              <a:rPr lang="en-US" sz="2800" dirty="0" smtClean="0"/>
              <a:t>IEEE802.15 New Standards Work (</a:t>
            </a:r>
            <a:r>
              <a:rPr lang="en-US" sz="2800" dirty="0" err="1" smtClean="0"/>
              <a:t>cont</a:t>
            </a:r>
            <a:r>
              <a:rPr lang="en-US" sz="2800" dirty="0" smtClean="0"/>
              <a:t>):</a:t>
            </a:r>
          </a:p>
          <a:p>
            <a:pPr marL="0" indent="0" eaLnBrk="1" hangingPunct="1">
              <a:lnSpc>
                <a:spcPct val="80000"/>
              </a:lnSpc>
              <a:buNone/>
            </a:pPr>
            <a:endParaRPr lang="en-US" sz="1800" dirty="0">
              <a:solidFill>
                <a:srgbClr val="FF0000"/>
              </a:solidFill>
            </a:endParaRPr>
          </a:p>
          <a:p>
            <a:pPr lvl="1" eaLnBrk="1" hangingPunct="1">
              <a:lnSpc>
                <a:spcPct val="80000"/>
              </a:lnSpc>
            </a:pPr>
            <a:r>
              <a:rPr lang="en-US" sz="2400" dirty="0" smtClean="0"/>
              <a:t>802.15.13 </a:t>
            </a:r>
            <a:r>
              <a:rPr lang="en-US" sz="2400" dirty="0"/>
              <a:t>- Multi-gigabit </a:t>
            </a:r>
            <a:r>
              <a:rPr lang="en-US" sz="2400" dirty="0" smtClean="0"/>
              <a:t>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Hearing proposals, developing draft text, and working </a:t>
            </a:r>
            <a:r>
              <a:rPr lang="en-US" sz="2000" b="1" i="1" dirty="0">
                <a:solidFill>
                  <a:srgbClr val="000099"/>
                </a:solidFill>
              </a:rPr>
              <a:t>on comment resolution from internal </a:t>
            </a:r>
            <a:r>
              <a:rPr lang="en-US" sz="2000" b="1" i="1" dirty="0" smtClean="0">
                <a:solidFill>
                  <a:srgbClr val="000099"/>
                </a:solidFill>
              </a:rPr>
              <a:t>reviews</a:t>
            </a:r>
            <a:endParaRPr lang="en-US" sz="2000" b="1" i="1" dirty="0">
              <a:solidFill>
                <a:srgbClr val="000099"/>
              </a:solidFill>
            </a:endParaRPr>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err="1" smtClean="0"/>
              <a:t>cont</a:t>
            </a:r>
            <a:r>
              <a:rPr lang="en-US" dirty="0" smtClean="0"/>
              <a:t>)</a:t>
            </a:r>
            <a:endParaRPr lang="en-US" sz="3600" dirty="0"/>
          </a:p>
        </p:txBody>
      </p:sp>
      <p:sp>
        <p:nvSpPr>
          <p:cNvPr id="3" name="Content Placeholder 2"/>
          <p:cNvSpPr>
            <a:spLocks noGrp="1"/>
          </p:cNvSpPr>
          <p:nvPr>
            <p:ph idx="1"/>
          </p:nvPr>
        </p:nvSpPr>
        <p:spPr>
          <a:xfrm>
            <a:off x="467544" y="1600199"/>
            <a:ext cx="8219256" cy="4886003"/>
          </a:xfrm>
        </p:spPr>
        <p:txBody>
          <a:bodyPr>
            <a:noAutofit/>
          </a:bodyPr>
          <a:lstStyle/>
          <a:p>
            <a:pPr marL="0" indent="0" eaLnBrk="1" hangingPunct="1">
              <a:lnSpc>
                <a:spcPct val="80000"/>
              </a:lnSpc>
              <a:buNone/>
            </a:pPr>
            <a:r>
              <a:rPr lang="en-US" sz="2800" dirty="0" smtClean="0"/>
              <a:t>IEEE802.15 Interest </a:t>
            </a:r>
            <a:r>
              <a:rPr lang="en-US" sz="2800" dirty="0"/>
              <a:t>Groups</a:t>
            </a:r>
            <a:r>
              <a:rPr lang="en-US" sz="2800" dirty="0" smtClean="0"/>
              <a:t>:</a:t>
            </a:r>
          </a:p>
          <a:p>
            <a:pPr marL="0" indent="0" eaLnBrk="1" hangingPunct="1">
              <a:lnSpc>
                <a:spcPct val="80000"/>
              </a:lnSpc>
              <a:buNone/>
            </a:pPr>
            <a:endParaRPr lang="en-US" sz="800" dirty="0"/>
          </a:p>
          <a:p>
            <a:pPr lvl="1" eaLnBrk="1" hangingPunct="1">
              <a:lnSpc>
                <a:spcPct val="80000"/>
              </a:lnSpc>
            </a:pPr>
            <a:r>
              <a:rPr lang="en-US" sz="2400" dirty="0" smtClean="0"/>
              <a:t>Dependability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(Guide):</a:t>
            </a:r>
          </a:p>
          <a:p>
            <a:pPr marL="857250" lvl="2" indent="0" eaLnBrk="1" hangingPunct="1">
              <a:lnSpc>
                <a:spcPct val="80000"/>
              </a:lnSpc>
              <a:buNone/>
            </a:pPr>
            <a:r>
              <a:rPr lang="en-US" sz="2000" b="1" i="1" dirty="0"/>
              <a:t>STATUS: O</a:t>
            </a:r>
            <a:r>
              <a:rPr lang="en-US" sz="2000" b="1" i="1" dirty="0" smtClean="0"/>
              <a:t>n 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endParaRPr lang="en-US" sz="1600" dirty="0"/>
          </a:p>
          <a:p>
            <a:pPr lvl="1" eaLnBrk="1" hangingPunct="1">
              <a:lnSpc>
                <a:spcPct val="80000"/>
              </a:lnSpc>
            </a:pPr>
            <a:endParaRPr lang="en-US" sz="700" dirty="0"/>
          </a:p>
          <a:p>
            <a:pPr lvl="1" eaLnBrk="1" hangingPunct="1">
              <a:lnSpc>
                <a:spcPct val="80000"/>
              </a:lnSpc>
            </a:pPr>
            <a:r>
              <a:rPr lang="en-US" sz="2400" dirty="0"/>
              <a:t>Vehicular Assistive </a:t>
            </a:r>
            <a:r>
              <a:rPr lang="en-US" sz="2400" dirty="0" smtClean="0"/>
              <a:t>Technology IG (VAT): Discussing PHY safety</a:t>
            </a:r>
            <a:endParaRPr lang="en-US" sz="2400" dirty="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600198"/>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400" dirty="0" smtClean="0"/>
              <a:t>6Tisch Interest Group-formed to support </a:t>
            </a:r>
            <a:r>
              <a:rPr lang="en-US" sz="2400" dirty="0"/>
              <a:t>collaboration and coordination of 802.15 activities/positions with IETF on </a:t>
            </a:r>
            <a:r>
              <a:rPr lang="en-US" sz="2400" dirty="0" smtClean="0"/>
              <a:t>an activity to </a:t>
            </a:r>
            <a:r>
              <a:rPr lang="en-US" sz="2400" dirty="0"/>
              <a:t>utilize capabilities in 15.4e in conjunction with IPv6, specifically time slotted channel </a:t>
            </a:r>
            <a:r>
              <a:rPr lang="en-US" sz="2400" dirty="0" smtClean="0"/>
              <a:t>hopping </a:t>
            </a:r>
            <a:r>
              <a:rPr lang="en-US" sz="2400" dirty="0"/>
              <a:t>(TSCH</a:t>
            </a:r>
            <a:r>
              <a:rPr lang="en-US" sz="2400" dirty="0" smtClean="0"/>
              <a:t>).</a:t>
            </a:r>
            <a:endParaRPr lang="en-US" sz="28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597130"/>
            <a:ext cx="8208912" cy="4525963"/>
          </a:xfrm>
        </p:spPr>
        <p:txBody>
          <a:bodyPr/>
          <a:lstStyle/>
          <a:p>
            <a:pPr marL="0" indent="0" eaLnBrk="1" hangingPunct="1">
              <a:lnSpc>
                <a:spcPct val="80000"/>
              </a:lnSpc>
              <a:buNone/>
            </a:pPr>
            <a:r>
              <a:rPr lang="en-US" sz="2800" dirty="0" smtClean="0"/>
              <a:t>802.15.9 </a:t>
            </a:r>
            <a:r>
              <a:rPr lang="en-US" sz="2800" dirty="0"/>
              <a:t>KMP Amendment </a:t>
            </a:r>
            <a:r>
              <a:rPr lang="en-US" sz="2800" dirty="0" smtClean="0"/>
              <a:t>- Enhancements</a:t>
            </a:r>
            <a:r>
              <a:rPr lang="en-US" sz="2800" dirty="0"/>
              <a:t>:</a:t>
            </a:r>
            <a:endParaRPr lang="en-US" dirty="0"/>
          </a:p>
          <a:p>
            <a:pPr marL="342900" lvl="2" indent="-342900" eaLnBrk="1" hangingPunct="1">
              <a:lnSpc>
                <a:spcPct val="80000"/>
              </a:lnSpc>
            </a:pPr>
            <a:r>
              <a:rPr lang="en-US" sz="2400" dirty="0" smtClean="0"/>
              <a:t>For Annexes created in IEEE802.15.y covering </a:t>
            </a:r>
            <a:r>
              <a:rPr lang="en-US" altLang="en-US" dirty="0">
                <a:solidFill>
                  <a:srgbClr val="000000"/>
                </a:solidFill>
              </a:rPr>
              <a:t>create </a:t>
            </a:r>
            <a:r>
              <a:rPr lang="en-US" altLang="en-US" dirty="0" smtClean="0">
                <a:solidFill>
                  <a:srgbClr val="000000"/>
                </a:solidFill>
              </a:rPr>
              <a:t>supported </a:t>
            </a:r>
            <a:r>
              <a:rPr lang="en-US" altLang="en-US" dirty="0">
                <a:solidFill>
                  <a:srgbClr val="000000"/>
                </a:solidFill>
              </a:rPr>
              <a:t>AEAD cipher suites (e.g. GCM, PolyChaCha20, etc</a:t>
            </a:r>
            <a:r>
              <a:rPr lang="en-US" altLang="en-US" dirty="0" smtClean="0">
                <a:solidFill>
                  <a:srgbClr val="000000"/>
                </a:solidFill>
              </a:rPr>
              <a:t>.), </a:t>
            </a:r>
            <a:r>
              <a:rPr lang="en-US" sz="2400" dirty="0" smtClean="0"/>
              <a:t>create </a:t>
            </a:r>
            <a:r>
              <a:rPr lang="en-US" sz="2400" dirty="0"/>
              <a:t>text describing how to take the security key material and create keys for key lengths up to 512 bits.</a:t>
            </a:r>
          </a:p>
          <a:p>
            <a:pPr eaLnBrk="1" hangingPunct="1">
              <a:lnSpc>
                <a:spcPct val="80000"/>
              </a:lnSpc>
            </a:pPr>
            <a:r>
              <a:rPr lang="en-US" sz="2400" dirty="0"/>
              <a:t>Add in text on group </a:t>
            </a:r>
            <a:r>
              <a:rPr lang="en-US" sz="2400" dirty="0" smtClean="0"/>
              <a:t>key/multicast</a:t>
            </a:r>
          </a:p>
          <a:p>
            <a:pPr eaLnBrk="1" hangingPunct="1">
              <a:lnSpc>
                <a:spcPct val="80000"/>
              </a:lnSpc>
            </a:pPr>
            <a:r>
              <a:rPr lang="en-US" sz="2400" dirty="0" smtClean="0"/>
              <a:t>…</a:t>
            </a:r>
            <a:endParaRPr lang="en-US" sz="2000" dirty="0"/>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091413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Related Activities</a:t>
            </a:r>
          </a:p>
        </p:txBody>
      </p:sp>
      <p:sp>
        <p:nvSpPr>
          <p:cNvPr id="11267" name="Rectangle 3"/>
          <p:cNvSpPr>
            <a:spLocks noGrp="1" noChangeArrowheads="1"/>
          </p:cNvSpPr>
          <p:nvPr>
            <p:ph type="body" idx="1"/>
          </p:nvPr>
        </p:nvSpPr>
        <p:spPr>
          <a:xfrm>
            <a:off x="611560" y="1597130"/>
            <a:ext cx="8208912" cy="4525963"/>
          </a:xfrm>
        </p:spPr>
        <p:txBody>
          <a:bodyPr/>
          <a:lstStyle/>
          <a:p>
            <a:pPr marL="0" indent="0" eaLnBrk="1" hangingPunct="1">
              <a:lnSpc>
                <a:spcPct val="80000"/>
              </a:lnSpc>
              <a:buNone/>
            </a:pPr>
            <a:r>
              <a:rPr lang="en-US" sz="2800" dirty="0" smtClean="0"/>
              <a:t>IEEE802.19 Sub GHz Coexistence IG:</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t>Improved Coexistence – Interest in improving targeted coexistence between 802.15 and 802.11 networks.</a:t>
            </a:r>
          </a:p>
          <a:p>
            <a:pPr marL="857250" lvl="2" indent="0" eaLnBrk="1" hangingPunct="1">
              <a:lnSpc>
                <a:spcPct val="80000"/>
              </a:lnSpc>
              <a:buNone/>
            </a:pPr>
            <a:r>
              <a:rPr lang="en-US" sz="2000" b="1" i="1" dirty="0">
                <a:solidFill>
                  <a:srgbClr val="000099"/>
                </a:solidFill>
              </a:rPr>
              <a:t>STATUS: </a:t>
            </a:r>
            <a:r>
              <a:rPr lang="en-US" sz="2000" b="1" i="1" dirty="0" smtClean="0">
                <a:solidFill>
                  <a:srgbClr val="000099"/>
                </a:solidFill>
              </a:rPr>
              <a:t> Additional Data Presented on Coexistence Performance Between 802.11 and 802.15 Networks, with further analysis planned</a:t>
            </a:r>
            <a:endParaRPr lang="en-US" sz="2000" dirty="0">
              <a:solidFill>
                <a:srgbClr val="000099"/>
              </a:solidFill>
            </a:endParaRPr>
          </a:p>
          <a:p>
            <a:pPr marL="0" indent="0" eaLnBrk="1" hangingPunct="1">
              <a:lnSpc>
                <a:spcPct val="80000"/>
              </a:lnSpc>
              <a:buNone/>
            </a:pPr>
            <a:endParaRPr lang="en-US" sz="2200" dirty="0" smtClean="0"/>
          </a:p>
          <a:p>
            <a:pPr marL="0" indent="0" eaLnBrk="1" hangingPunct="1">
              <a:lnSpc>
                <a:spcPct val="80000"/>
              </a:lnSpc>
              <a:buNone/>
            </a:pPr>
            <a:r>
              <a:rPr lang="en-US" sz="2800" dirty="0" smtClean="0"/>
              <a:t>IEEE802.11ax Coexistence Assurance Document (CAD)</a:t>
            </a:r>
          </a:p>
          <a:p>
            <a:pPr marL="0" indent="0" eaLnBrk="1" hangingPunct="1">
              <a:lnSpc>
                <a:spcPct val="80000"/>
              </a:lnSpc>
              <a:buNone/>
            </a:pPr>
            <a:endParaRPr lang="en-US" sz="900" dirty="0">
              <a:solidFill>
                <a:srgbClr val="000099"/>
              </a:solidFill>
            </a:endParaRPr>
          </a:p>
          <a:p>
            <a:pPr eaLnBrk="1" hangingPunct="1">
              <a:lnSpc>
                <a:spcPct val="80000"/>
              </a:lnSpc>
            </a:pPr>
            <a:r>
              <a:rPr lang="en-US" sz="2400" dirty="0" smtClean="0"/>
              <a:t>Potential concerns w.r.t. coexistence of 802.11ax with 802.15.4 networks</a:t>
            </a:r>
            <a:r>
              <a:rPr lang="en-US" sz="2400" dirty="0"/>
              <a:t> </a:t>
            </a:r>
            <a:r>
              <a:rPr lang="en-US" sz="2400" dirty="0" smtClean="0"/>
              <a:t>– in particular UWB (802.15.4a and 802.15.4z) networks/</a:t>
            </a:r>
            <a:endParaRPr lang="en-US" sz="2400" dirty="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smtClean="0">
                <a:solidFill>
                  <a:schemeClr val="bg1"/>
                </a:solidFill>
              </a:rPr>
              <a:t>  Vertical App.</a:t>
            </a:r>
            <a:br>
              <a:rPr lang="en-US" sz="1000" b="1" dirty="0" smtClean="0">
                <a:solidFill>
                  <a:schemeClr val="bg1"/>
                </a:solidFill>
              </a:rPr>
            </a:br>
            <a:r>
              <a:rPr lang="en-US" sz="1000" b="1" dirty="0" smtClean="0">
                <a:solidFill>
                  <a:schemeClr val="bg1"/>
                </a:solidFill>
              </a:rPr>
              <a:t>TAG</a:t>
            </a:r>
            <a:endParaRPr lang="en-US" sz="1000" b="1" dirty="0">
              <a:solidFill>
                <a:schemeClr val="bg1"/>
              </a:solidFill>
            </a:endParaRP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dirty="0"/>
              <a:t>Voting </a:t>
            </a:r>
            <a:r>
              <a:rPr lang="en-US" sz="1800" b="1" dirty="0" smtClean="0"/>
              <a:t>Members: 63</a:t>
            </a:r>
            <a:endParaRPr lang="en-US" sz="1800" b="1" dirty="0"/>
          </a:p>
          <a:p>
            <a:pPr eaLnBrk="1" hangingPunct="1"/>
            <a:r>
              <a:rPr lang="en-US" sz="1800" b="1"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7544" y="1555955"/>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59532" y="1571101"/>
            <a:ext cx="8424936" cy="4525962"/>
          </a:xfrm>
        </p:spPr>
        <p:txBody>
          <a:bodyPr/>
          <a:lstStyle/>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a:t>802.15.3d - THz band 100Gb/s PHY layer for point to point data center applications</a:t>
            </a:r>
          </a:p>
          <a:p>
            <a:pPr lvl="1" eaLnBrk="1" hangingPunct="1"/>
            <a:r>
              <a:rPr lang="en-US" sz="2200" dirty="0" smtClean="0"/>
              <a:t>802.15.3e - High-Rate Close Proximity Point-to-Point Communications (initial target use - Japan Olympics)</a:t>
            </a:r>
          </a:p>
          <a:p>
            <a:pPr lvl="1" eaLnBrk="1" hangingPunct="1"/>
            <a:r>
              <a:rPr lang="en-US" sz="2200" dirty="0"/>
              <a:t>802.15.3f - 60GHz Band Extension for 15.3</a:t>
            </a:r>
          </a:p>
          <a:p>
            <a:pPr lvl="1" eaLnBrk="1" hangingPunct="1"/>
            <a:endParaRPr lang="en-US"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342900" y="1585451"/>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67544" y="1656564"/>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802.15.4k - 15.4 PHY for Low Energy Critical</a:t>
            </a:r>
            <a:br>
              <a:rPr lang="en-US" sz="2200" dirty="0"/>
            </a:br>
            <a:r>
              <a:rPr lang="en-US" sz="2200" dirty="0"/>
              <a:t>Infrastructure Monitoring</a:t>
            </a:r>
          </a:p>
          <a:p>
            <a:pPr lvl="1" eaLnBrk="1" hangingPunct="1">
              <a:lnSpc>
                <a:spcPct val="80000"/>
              </a:lnSpc>
            </a:pPr>
            <a:r>
              <a:rPr lang="en-US" sz="2200" dirty="0" smtClean="0"/>
              <a:t>802.15.4m </a:t>
            </a:r>
            <a:r>
              <a:rPr lang="en-US" sz="2200" dirty="0"/>
              <a:t>- 15.4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t>802.15.4t - 2 Mbps PHY (includes backwards compatibility mechanism to original 250 kbps O-QPSK)</a:t>
            </a:r>
            <a:endParaRPr lang="en-US" sz="2200" dirty="0"/>
          </a:p>
          <a:p>
            <a:pPr lvl="1" eaLnBrk="1" hangingPunct="1">
              <a:lnSpc>
                <a:spcPct val="80000"/>
              </a:lnSpc>
            </a:pPr>
            <a:r>
              <a:rPr lang="en-US" sz="2200" dirty="0"/>
              <a:t>802.15.4u - 865 MHz to 867 MHz Band in </a:t>
            </a:r>
            <a:r>
              <a:rPr lang="en-US" sz="2200" dirty="0" smtClean="0"/>
              <a:t>India</a:t>
            </a:r>
          </a:p>
          <a:p>
            <a:pPr lvl="1" eaLnBrk="1" hangingPunct="1">
              <a:lnSpc>
                <a:spcPct val="80000"/>
              </a:lnSpc>
            </a:pPr>
            <a:r>
              <a:rPr lang="en-US" sz="2200" dirty="0"/>
              <a:t>802.15.4v - Regional Sub 1GHz Band (RSB</a:t>
            </a:r>
            <a:r>
              <a:rPr lang="en-US" sz="2200" dirty="0" smtClean="0"/>
              <a:t>)</a:t>
            </a:r>
          </a:p>
          <a:p>
            <a:pPr lvl="1" eaLnBrk="1" hangingPunct="1">
              <a:lnSpc>
                <a:spcPct val="80000"/>
              </a:lnSpc>
            </a:pPr>
            <a:r>
              <a:rPr lang="en-US" sz="2200" dirty="0" smtClean="0"/>
              <a:t>802.15.4 Corrigendum</a:t>
            </a:r>
          </a:p>
          <a:p>
            <a:pPr lvl="1" eaLnBrk="1" hangingPunct="1">
              <a:lnSpc>
                <a:spcPct val="80000"/>
              </a:lnSpc>
            </a:pPr>
            <a:endParaRPr lang="en-US" sz="2200" dirty="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528" y="1570703"/>
            <a:ext cx="8496944"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a:t>802.15.9 - KMP-Recommend Practice for a 15.4 Key Management </a:t>
            </a:r>
            <a:r>
              <a:rPr lang="en-US" sz="2400" dirty="0" smtClean="0"/>
              <a:t>Protocol</a:t>
            </a:r>
          </a:p>
          <a:p>
            <a:pPr eaLnBrk="1" hangingPunct="1">
              <a:spcAft>
                <a:spcPts val="1200"/>
              </a:spcAft>
            </a:pPr>
            <a:r>
              <a:rPr lang="en-US" sz="2400" dirty="0" smtClean="0"/>
              <a:t>802.15.10 - Layer 2 Routing </a:t>
            </a:r>
            <a:r>
              <a:rPr lang="en-US" sz="2400" dirty="0"/>
              <a:t>Recommended </a:t>
            </a:r>
            <a:r>
              <a:rPr lang="en-US" sz="2400" dirty="0" smtClean="0"/>
              <a:t>Practice</a:t>
            </a:r>
            <a:endParaRPr lang="en-US" sz="2400" dirty="0"/>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CSD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SA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27223</TotalTime>
  <Words>1366</Words>
  <Application>Microsoft Office PowerPoint</Application>
  <PresentationFormat>On-screen Show (4:3)</PresentationFormat>
  <Paragraphs>251</Paragraphs>
  <Slides>25</Slides>
  <Notes>3</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Other Activity</vt:lpstr>
      <vt:lpstr>802.15 Future Projects</vt:lpstr>
      <vt:lpstr>802.15 Related Activities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986</cp:revision>
  <dcterms:created xsi:type="dcterms:W3CDTF">2009-09-07T19:24:44Z</dcterms:created>
  <dcterms:modified xsi:type="dcterms:W3CDTF">2018-07-24T14:32:02Z</dcterms:modified>
</cp:coreProperties>
</file>