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24" r:id="rId3"/>
    <p:sldId id="386" r:id="rId4"/>
    <p:sldId id="754" r:id="rId5"/>
    <p:sldId id="799" r:id="rId6"/>
    <p:sldId id="771" r:id="rId7"/>
    <p:sldId id="802" r:id="rId8"/>
    <p:sldId id="785" r:id="rId9"/>
    <p:sldId id="801" r:id="rId10"/>
    <p:sldId id="753" r:id="rId11"/>
    <p:sldId id="790" r:id="rId12"/>
    <p:sldId id="756" r:id="rId13"/>
    <p:sldId id="804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3" autoAdjust="0"/>
    <p:restoredTop sz="95409" autoAdjust="0"/>
  </p:normalViewPr>
  <p:slideViewPr>
    <p:cSldViewPr>
      <p:cViewPr varScale="1">
        <p:scale>
          <a:sx n="62" d="100"/>
          <a:sy n="62" d="100"/>
        </p:scale>
        <p:origin x="936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970" y="-1771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662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14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14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1B05269-21EA-48F3-8D1E-B4E0E40929FF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61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4399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53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53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8F6A916-D878-4938-A1DC-D41B8A22D85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8785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612A820-F490-4826-92B4-69236702367E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222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May 2018</a:t>
            </a:r>
            <a:endParaRPr lang="en-US" altLang="zh-CN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John Li (Huawei)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6C0EB13-4677-48A4-A691-EDFD86E62D7A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114800"/>
          </a:xfrm>
        </p:spPr>
        <p:txBody>
          <a:bodyPr/>
          <a:lstStyle>
            <a:lvl1pPr>
              <a:buFont typeface="Arial Unicode MS" pitchFamily="34" charset="-122"/>
              <a:buChar char="‐"/>
              <a:defRPr sz="1800"/>
            </a:lvl1pPr>
            <a:lvl2pPr>
              <a:buFont typeface="Arial Unicode MS" pitchFamily="34" charset="-122"/>
              <a:buChar char="•"/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1283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35380" y="334804"/>
            <a:ext cx="265297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600" b="1" dirty="0"/>
              <a:t>doc.: </a:t>
            </a:r>
            <a:r>
              <a:rPr lang="de-DE" sz="16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15-18-0265-00-0013</a:t>
            </a:r>
            <a:endParaRPr lang="en-US" altLang="en-US" sz="16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May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  <p:sldLayoutId id="214749123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5/15-15-0746-01-007a-tg7r1-channel-model-document-for-high-rate-pd-communication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 bwMode="auto">
          <a:noFill/>
        </p:spPr>
        <p:txBody>
          <a:bodyPr vert="horz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2018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May 2018 </a:t>
            </a:r>
            <a:r>
              <a:rPr lang="en-US" altLang="en-US" sz="3000" dirty="0" smtClean="0"/>
              <a:t>Closing Plenary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2018-05-10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3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#15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22098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/>
              <a:t>TG13 moves </a:t>
            </a:r>
            <a:r>
              <a:rPr lang="en-GB" altLang="en-US" dirty="0" smtClean="0"/>
              <a:t>that the comment collection period against D2 is extended until July 3</a:t>
            </a:r>
            <a:r>
              <a:rPr lang="en-GB" altLang="en-US" baseline="30000" dirty="0" smtClean="0"/>
              <a:t>rd</a:t>
            </a:r>
            <a:r>
              <a:rPr lang="en-GB" altLang="en-US" dirty="0" smtClean="0"/>
              <a:t>.  </a:t>
            </a:r>
            <a:endParaRPr lang="en-GB" altLang="en-US" dirty="0"/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Motion </a:t>
            </a:r>
            <a:r>
              <a:rPr lang="en-GB" altLang="en-US" dirty="0">
                <a:sym typeface="Wingdings" panose="05000000000000000000" pitchFamily="2" charset="2"/>
              </a:rPr>
              <a:t>is approved by unanimous consent.			</a:t>
            </a:r>
          </a:p>
        </p:txBody>
      </p:sp>
      <p:sp>
        <p:nvSpPr>
          <p:cNvPr id="66566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Ma&lt; </a:t>
            </a:r>
            <a:r>
              <a:rPr lang="en-US" altLang="en-US" sz="1600" dirty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err="1" smtClean="0"/>
              <a:t>Telcos</a:t>
            </a:r>
            <a:r>
              <a:rPr lang="en-US" altLang="en-US" sz="3600" dirty="0" smtClean="0"/>
              <a:t> before San Diego Meeting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/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3 conference calls to finalize inputs for draft D3</a:t>
            </a:r>
          </a:p>
          <a:p>
            <a:pPr marL="1085850" lvl="1" indent="-342900" algn="just"/>
            <a:r>
              <a:rPr lang="en-GB" altLang="en-US" dirty="0" smtClean="0">
                <a:sym typeface="Wingdings" panose="05000000000000000000" pitchFamily="2" charset="2"/>
              </a:rPr>
              <a:t>May 21  	 12-1 p.m. U.K. time</a:t>
            </a:r>
          </a:p>
          <a:p>
            <a:pPr marL="1085850" lvl="1" indent="-342900" algn="just"/>
            <a:r>
              <a:rPr lang="en-GB" altLang="en-US" dirty="0" smtClean="0">
                <a:sym typeface="Wingdings" panose="05000000000000000000" pitchFamily="2" charset="2"/>
              </a:rPr>
              <a:t>June 5 		 12-1 </a:t>
            </a:r>
            <a:r>
              <a:rPr lang="en-GB" altLang="en-US" dirty="0">
                <a:sym typeface="Wingdings" panose="05000000000000000000" pitchFamily="2" charset="2"/>
              </a:rPr>
              <a:t>p.m. U.K. time 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marL="1085850" lvl="1" indent="-342900" algn="just"/>
            <a:r>
              <a:rPr lang="en-GB" altLang="en-US" dirty="0" smtClean="0">
                <a:sym typeface="Wingdings" panose="05000000000000000000" pitchFamily="2" charset="2"/>
              </a:rPr>
              <a:t>June 25	</a:t>
            </a:r>
            <a:r>
              <a:rPr lang="en-GB" altLang="en-US" dirty="0">
                <a:sym typeface="Wingdings" panose="05000000000000000000" pitchFamily="2" charset="2"/>
              </a:rPr>
              <a:t> 12-1 p.m. U.K. </a:t>
            </a:r>
            <a:r>
              <a:rPr lang="en-GB" altLang="en-US" dirty="0" smtClean="0">
                <a:sym typeface="Wingdings" panose="05000000000000000000" pitchFamily="2" charset="2"/>
              </a:rPr>
              <a:t>time</a:t>
            </a:r>
          </a:p>
          <a:p>
            <a:pPr algn="just"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Agenda items: </a:t>
            </a:r>
          </a:p>
          <a:p>
            <a:pPr marL="1085850" lvl="1" indent="-342900" algn="just"/>
            <a:r>
              <a:rPr lang="en-GB" altLang="en-US" b="0" dirty="0" smtClean="0">
                <a:sym typeface="Wingdings" panose="05000000000000000000" pitchFamily="2" charset="2"/>
              </a:rPr>
              <a:t>Simulation </a:t>
            </a:r>
            <a:r>
              <a:rPr lang="en-GB" altLang="en-US" b="0" dirty="0">
                <a:sym typeface="Wingdings" panose="05000000000000000000" pitchFamily="2" charset="2"/>
              </a:rPr>
              <a:t>results for PM PHY, LB PHY and HB PHY</a:t>
            </a:r>
          </a:p>
          <a:p>
            <a:pPr marL="1085850" lvl="1" indent="-342900" algn="just"/>
            <a:r>
              <a:rPr lang="en-GB" altLang="en-US" b="0" dirty="0">
                <a:sym typeface="Wingdings" panose="05000000000000000000" pitchFamily="2" charset="2"/>
              </a:rPr>
              <a:t>Comments against PM PHY and LB PHY</a:t>
            </a:r>
          </a:p>
          <a:p>
            <a:pPr marL="1085850" lvl="1" indent="-342900" algn="just"/>
            <a:r>
              <a:rPr lang="en-GB" altLang="en-US" b="0" dirty="0">
                <a:sym typeface="Wingdings" panose="05000000000000000000" pitchFamily="2" charset="2"/>
              </a:rPr>
              <a:t>Text proposals on MAC general frame structure</a:t>
            </a:r>
          </a:p>
          <a:p>
            <a:pPr marL="1085850" lvl="1" indent="-342900" algn="just"/>
            <a:r>
              <a:rPr lang="en-GB" altLang="en-US" b="0" dirty="0">
                <a:sym typeface="Wingdings" panose="05000000000000000000" pitchFamily="2" charset="2"/>
              </a:rPr>
              <a:t>Text proposal for HB PHY</a:t>
            </a:r>
          </a:p>
          <a:p>
            <a:pPr algn="just"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66566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99535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929FBEE-FFBE-4FBF-8C96-5872721B2B8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60419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Plans for </a:t>
            </a:r>
            <a:r>
              <a:rPr lang="en-US" altLang="en-US" sz="3600" dirty="0" smtClean="0"/>
              <a:t>July Meeting </a:t>
            </a:r>
            <a:r>
              <a:rPr lang="en-US" altLang="en-US" sz="3600" dirty="0"/>
              <a:t>in </a:t>
            </a:r>
            <a:r>
              <a:rPr lang="en-US" altLang="en-US" sz="3600" dirty="0" smtClean="0"/>
              <a:t>San Diego</a:t>
            </a:r>
            <a:endParaRPr lang="en-US" altLang="en-US" dirty="0"/>
          </a:p>
        </p:txBody>
      </p:sp>
      <p:sp>
        <p:nvSpPr>
          <p:cNvPr id="6042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29701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defRPr/>
            </a:pPr>
            <a:r>
              <a:rPr lang="de-DE" altLang="en-US" dirty="0" smtClean="0"/>
              <a:t>Report on 3 </a:t>
            </a:r>
            <a:r>
              <a:rPr lang="de-DE" altLang="en-US" dirty="0" err="1" smtClean="0"/>
              <a:t>teleconferences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and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make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decisions</a:t>
            </a:r>
            <a:r>
              <a:rPr lang="de-DE" altLang="en-US" dirty="0" smtClean="0"/>
              <a:t> </a:t>
            </a:r>
          </a:p>
          <a:p>
            <a:pPr marL="342900" indent="-342900" algn="just">
              <a:defRPr/>
            </a:pPr>
            <a:r>
              <a:rPr lang="de-DE" altLang="en-US" dirty="0" err="1" smtClean="0"/>
              <a:t>Finalize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text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proposal</a:t>
            </a:r>
            <a:r>
              <a:rPr lang="de-DE" altLang="en-US" dirty="0" smtClean="0"/>
              <a:t> on LB PHY</a:t>
            </a:r>
          </a:p>
          <a:p>
            <a:pPr marL="342900" indent="-342900" algn="just">
              <a:defRPr/>
            </a:pPr>
            <a:r>
              <a:rPr lang="de-DE" altLang="en-US" dirty="0" err="1" smtClean="0"/>
              <a:t>Present</a:t>
            </a:r>
            <a:r>
              <a:rPr lang="de-DE" altLang="en-US" dirty="0" smtClean="0"/>
              <a:t> HB </a:t>
            </a:r>
            <a:r>
              <a:rPr lang="de-DE" altLang="en-US" dirty="0" smtClean="0"/>
              <a:t>PHY </a:t>
            </a:r>
            <a:r>
              <a:rPr lang="de-DE" altLang="en-US" dirty="0" err="1" smtClean="0"/>
              <a:t>proposal</a:t>
            </a:r>
            <a:endParaRPr lang="de-DE" altLang="en-US" dirty="0" smtClean="0"/>
          </a:p>
          <a:p>
            <a:pPr marL="342900" indent="-342900" algn="just">
              <a:defRPr/>
            </a:pPr>
            <a:r>
              <a:rPr lang="de-DE" altLang="en-US" dirty="0" err="1" smtClean="0"/>
              <a:t>Present</a:t>
            </a:r>
            <a:r>
              <a:rPr lang="de-DE" altLang="en-US" dirty="0" smtClean="0"/>
              <a:t> </a:t>
            </a:r>
            <a:r>
              <a:rPr lang="de-DE" altLang="en-US" dirty="0" smtClean="0"/>
              <a:t>MAC </a:t>
            </a:r>
            <a:r>
              <a:rPr lang="de-DE" altLang="en-US" dirty="0" err="1" smtClean="0"/>
              <a:t>text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proposals</a:t>
            </a:r>
            <a:endParaRPr lang="de-DE" altLang="en-US" dirty="0"/>
          </a:p>
          <a:p>
            <a:pPr marL="342900" indent="-342900" algn="just">
              <a:defRPr/>
            </a:pPr>
            <a:r>
              <a:rPr lang="de-DE" altLang="en-US" dirty="0" err="1" smtClean="0"/>
              <a:t>Discuss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control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frame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format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and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types</a:t>
            </a:r>
            <a:endParaRPr lang="de-DE" altLang="en-US" dirty="0" smtClean="0"/>
          </a:p>
          <a:p>
            <a:pPr marL="342900" indent="-342900" algn="just">
              <a:defRPr/>
            </a:pPr>
            <a:r>
              <a:rPr lang="de-DE" altLang="en-US" dirty="0" err="1" smtClean="0"/>
              <a:t>Discuss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management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frame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formats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and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types</a:t>
            </a:r>
            <a:endParaRPr lang="de-DE" altLang="en-US" dirty="0" smtClean="0"/>
          </a:p>
          <a:p>
            <a:pPr marL="342900" indent="-342900" algn="just">
              <a:defRPr/>
            </a:pPr>
            <a:endParaRPr lang="de-DE" altLang="en-US" dirty="0" smtClean="0"/>
          </a:p>
          <a:p>
            <a:pPr marL="342900" indent="-342900" algn="just"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800" dirty="0" smtClean="0"/>
          </a:p>
        </p:txBody>
      </p:sp>
      <p:sp>
        <p:nvSpPr>
          <p:cNvPr id="60422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TG13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-1" y="1556792"/>
          <a:ext cx="9144000" cy="484770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Prepare</a:t>
                      </a:r>
                      <a:r>
                        <a:rPr lang="de-DE" altLang="zh-CN" sz="1600" b="0" dirty="0" smtClean="0"/>
                        <a:t> HB OFDM PHY </a:t>
                      </a:r>
                      <a:r>
                        <a:rPr lang="de-DE" altLang="zh-CN" sz="1600" b="0" dirty="0" err="1" smtClean="0"/>
                        <a:t>text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proposal</a:t>
                      </a:r>
                      <a:endParaRPr lang="de-DE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  <a:endParaRPr lang="de-DE" altLang="zh-CN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/>
                        <a:t>July</a:t>
                      </a:r>
                      <a:r>
                        <a:rPr lang="de-DE" altLang="zh-CN" sz="1600" b="0" dirty="0" smtClean="0"/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D3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including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contributions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aggreed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-upon style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Technical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Freeze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TG13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Spec</a:t>
                      </a:r>
                      <a:endParaRPr lang="de-DE" altLang="zh-CN" sz="16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letter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WG LB comments </a:t>
                      </a: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D5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SB Comment Resolution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submission to 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telco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45576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plenary report </a:t>
            </a:r>
            <a:r>
              <a:rPr lang="en-US" altLang="en-US" dirty="0"/>
              <a:t>for the </a:t>
            </a:r>
            <a:r>
              <a:rPr lang="en-US" altLang="en-US" dirty="0" smtClean="0"/>
              <a:t>May </a:t>
            </a:r>
            <a:r>
              <a:rPr lang="en-US" altLang="en-US" dirty="0"/>
              <a:t>2018 session in </a:t>
            </a:r>
            <a:r>
              <a:rPr lang="en-US" altLang="en-US" dirty="0" smtClean="0"/>
              <a:t>Warsaw, Poland.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17414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in </a:t>
            </a:r>
            <a:r>
              <a:rPr lang="en-US" altLang="en-US" sz="3200" dirty="0" smtClean="0">
                <a:solidFill>
                  <a:schemeClr val="tx2"/>
                </a:solidFill>
              </a:rPr>
              <a:t>Warsaw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0934"/>
              </p:ext>
            </p:extLst>
          </p:nvPr>
        </p:nvGraphicFramePr>
        <p:xfrm>
          <a:off x="990600" y="1816697"/>
          <a:ext cx="6781800" cy="42031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13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latin typeface="+mn-lt"/>
                        </a:rPr>
                        <a:t>TG13#3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LC SG #3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LC SG #4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 #1</a:t>
                      </a:r>
                      <a:endParaRPr lang="en-US" sz="1600" b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#8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1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 #2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#5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#6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#9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LC SG #1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LC SG #2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#7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#10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69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29701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defRPr/>
            </a:pPr>
            <a:r>
              <a:rPr lang="de-DE" altLang="en-US" sz="2000" dirty="0" err="1" smtClean="0"/>
              <a:t>Present</a:t>
            </a:r>
            <a:r>
              <a:rPr lang="de-DE" altLang="en-US" sz="2000" dirty="0" smtClean="0"/>
              <a:t> PM PHY </a:t>
            </a:r>
            <a:r>
              <a:rPr lang="de-DE" altLang="en-US" sz="2000" dirty="0" err="1" smtClean="0"/>
              <a:t>evaluation</a:t>
            </a:r>
            <a:r>
              <a:rPr lang="de-DE" altLang="en-US" sz="2000" dirty="0" smtClean="0"/>
              <a:t> </a:t>
            </a:r>
            <a:r>
              <a:rPr lang="de-DE" altLang="en-US" sz="2000" dirty="0" err="1" smtClean="0"/>
              <a:t>results</a:t>
            </a:r>
            <a:endParaRPr lang="de-DE" altLang="en-US" sz="2000" dirty="0" smtClean="0"/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15-18-0166/r2, 5-18-0169/r2, 15-18-0171/r2 (ETRI)</a:t>
            </a:r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15-18-0170/r1, 15-18-0173/r1 (HHI)</a:t>
            </a:r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</a:t>
            </a:r>
            <a:r>
              <a:rPr lang="de-DE" altLang="en-US" sz="1800" dirty="0" err="1" smtClean="0"/>
              <a:t>oc</a:t>
            </a:r>
            <a:r>
              <a:rPr lang="de-DE" altLang="en-US" sz="1800" dirty="0" smtClean="0"/>
              <a:t>. 15-18-187/r0 </a:t>
            </a:r>
            <a:r>
              <a:rPr lang="de-DE" altLang="en-US" sz="1800" dirty="0" smtClean="0"/>
              <a:t>(JHUAPL)</a:t>
            </a:r>
            <a:endParaRPr lang="de-DE" altLang="en-US" sz="1800" dirty="0" smtClean="0"/>
          </a:p>
          <a:p>
            <a:pPr marL="342900" indent="-342900" algn="just">
              <a:spcBef>
                <a:spcPts val="0"/>
              </a:spcBef>
              <a:defRPr/>
            </a:pPr>
            <a:r>
              <a:rPr lang="de-DE" altLang="en-US" sz="2000" dirty="0" smtClean="0"/>
              <a:t>Made </a:t>
            </a:r>
            <a:r>
              <a:rPr lang="de-DE" altLang="en-US" sz="2000" dirty="0" err="1"/>
              <a:t>decisions</a:t>
            </a:r>
            <a:r>
              <a:rPr lang="de-DE" altLang="en-US" sz="2000" dirty="0"/>
              <a:t> on PM PHY</a:t>
            </a:r>
          </a:p>
          <a:p>
            <a:pPr marL="342900" indent="-342900" algn="just">
              <a:spcBef>
                <a:spcPts val="0"/>
              </a:spcBef>
              <a:defRPr/>
            </a:pPr>
            <a:r>
              <a:rPr lang="de-DE" altLang="en-US" sz="2000" dirty="0" err="1" smtClean="0"/>
              <a:t>Finalize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PM PHY </a:t>
            </a:r>
            <a:r>
              <a:rPr lang="de-DE" altLang="en-US" sz="2000" dirty="0" err="1"/>
              <a:t>text</a:t>
            </a:r>
            <a:r>
              <a:rPr lang="de-DE" altLang="en-US" sz="2000" dirty="0"/>
              <a:t> </a:t>
            </a:r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doc</a:t>
            </a:r>
            <a:r>
              <a:rPr lang="de-DE" altLang="en-US" sz="1800" dirty="0"/>
              <a:t>. 15-18-0003/r6 (HHI, ETRI, </a:t>
            </a:r>
            <a:r>
              <a:rPr lang="de-DE" altLang="en-US" sz="1800" dirty="0" err="1"/>
              <a:t>vlncom</a:t>
            </a:r>
            <a:r>
              <a:rPr lang="de-DE" altLang="en-US" sz="1800" dirty="0"/>
              <a:t>)</a:t>
            </a:r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doc</a:t>
            </a:r>
            <a:r>
              <a:rPr lang="de-DE" altLang="en-US" sz="1800" dirty="0"/>
              <a:t>. 15-18-0188/r0 (HHI)</a:t>
            </a:r>
          </a:p>
          <a:p>
            <a:pPr marL="342900" indent="-342900" algn="just">
              <a:spcBef>
                <a:spcPts val="0"/>
              </a:spcBef>
              <a:defRPr/>
            </a:pPr>
            <a:r>
              <a:rPr lang="de-DE" altLang="en-US" sz="2000" dirty="0" err="1"/>
              <a:t>Present</a:t>
            </a:r>
            <a:r>
              <a:rPr lang="de-DE" altLang="en-US" sz="2000" dirty="0"/>
              <a:t> </a:t>
            </a:r>
            <a:r>
              <a:rPr lang="de-DE" altLang="en-US" sz="2000" dirty="0" err="1"/>
              <a:t>and</a:t>
            </a:r>
            <a:r>
              <a:rPr lang="de-DE" altLang="en-US" sz="2000" dirty="0"/>
              <a:t> </a:t>
            </a:r>
            <a:r>
              <a:rPr lang="de-DE" altLang="en-US" sz="2000" dirty="0" err="1"/>
              <a:t>discuss</a:t>
            </a:r>
            <a:r>
              <a:rPr lang="de-DE" altLang="en-US" sz="2000" dirty="0"/>
              <a:t> LB PHY </a:t>
            </a:r>
            <a:r>
              <a:rPr lang="de-DE" altLang="en-US" sz="2000" dirty="0" err="1"/>
              <a:t>proposal</a:t>
            </a:r>
            <a:endParaRPr lang="de-DE" altLang="en-US" sz="2000" dirty="0"/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doc</a:t>
            </a:r>
            <a:r>
              <a:rPr lang="de-DE" altLang="en-US" sz="1800" dirty="0"/>
              <a:t>. 15-18-0172/r0, 15-18-0168/r1 (</a:t>
            </a:r>
            <a:r>
              <a:rPr lang="de-DE" altLang="en-US" sz="1800" dirty="0" err="1"/>
              <a:t>pureLiFi</a:t>
            </a:r>
            <a:r>
              <a:rPr lang="de-DE" altLang="en-US" sz="1800" dirty="0"/>
              <a:t>)</a:t>
            </a:r>
          </a:p>
          <a:p>
            <a:pPr marL="342900" indent="-342900" algn="just">
              <a:spcBef>
                <a:spcPts val="0"/>
              </a:spcBef>
              <a:defRPr/>
            </a:pPr>
            <a:r>
              <a:rPr lang="de-DE" altLang="en-US" sz="2000" dirty="0" err="1" smtClean="0"/>
              <a:t>Discuss</a:t>
            </a:r>
            <a:r>
              <a:rPr lang="de-DE" altLang="en-US" sz="2000" dirty="0" smtClean="0"/>
              <a:t> </a:t>
            </a:r>
            <a:r>
              <a:rPr lang="de-DE" altLang="en-US" sz="2000" dirty="0"/>
              <a:t>TG13 MAC </a:t>
            </a:r>
            <a:r>
              <a:rPr lang="de-DE" altLang="en-US" sz="2000" dirty="0" err="1" smtClean="0"/>
              <a:t>architecture</a:t>
            </a:r>
            <a:endParaRPr lang="de-DE" altLang="en-US" sz="2000" dirty="0"/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doc</a:t>
            </a:r>
            <a:r>
              <a:rPr lang="de-DE" altLang="en-US" sz="1800" dirty="0"/>
              <a:t>. 15-18-167/r0 (</a:t>
            </a:r>
            <a:r>
              <a:rPr lang="de-DE" altLang="en-US" sz="1800" dirty="0" err="1"/>
              <a:t>pureLiFi</a:t>
            </a:r>
            <a:r>
              <a:rPr lang="de-DE" altLang="en-US" sz="1800" dirty="0"/>
              <a:t>)</a:t>
            </a:r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doc</a:t>
            </a:r>
            <a:r>
              <a:rPr lang="de-DE" altLang="en-US" sz="1800" dirty="0"/>
              <a:t>. 15-18-185/r0 (</a:t>
            </a:r>
            <a:r>
              <a:rPr lang="de-DE" altLang="en-US" sz="1800" dirty="0" err="1"/>
              <a:t>Huawei</a:t>
            </a:r>
            <a:r>
              <a:rPr lang="de-DE" altLang="en-US" sz="1800" dirty="0"/>
              <a:t>)</a:t>
            </a:r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doc</a:t>
            </a:r>
            <a:r>
              <a:rPr lang="de-DE" altLang="en-US" sz="1800" dirty="0"/>
              <a:t>. 15-18-202/r0 (HHI)</a:t>
            </a:r>
          </a:p>
          <a:p>
            <a:pPr marL="342900" indent="-342900" algn="just">
              <a:spcBef>
                <a:spcPts val="0"/>
              </a:spcBef>
              <a:defRPr/>
            </a:pPr>
            <a:r>
              <a:rPr lang="de-DE" altLang="en-US" sz="2000" dirty="0" smtClean="0"/>
              <a:t>Made </a:t>
            </a:r>
            <a:r>
              <a:rPr lang="de-DE" altLang="en-US" sz="2000" dirty="0" err="1" smtClean="0"/>
              <a:t>decisions</a:t>
            </a:r>
            <a:r>
              <a:rPr lang="de-DE" altLang="en-US" sz="2000" dirty="0" smtClean="0"/>
              <a:t> on TG13 MAC </a:t>
            </a:r>
            <a:r>
              <a:rPr lang="de-DE" altLang="en-US" sz="2000" dirty="0" err="1" smtClean="0"/>
              <a:t>frame</a:t>
            </a:r>
            <a:r>
              <a:rPr lang="de-DE" altLang="en-US" sz="2000" dirty="0" smtClean="0"/>
              <a:t> </a:t>
            </a:r>
            <a:r>
              <a:rPr lang="de-DE" altLang="en-US" sz="2000" dirty="0" err="1" smtClean="0"/>
              <a:t>format</a:t>
            </a:r>
            <a:endParaRPr lang="de-DE" altLang="en-US" sz="2000" dirty="0" smtClean="0"/>
          </a:p>
          <a:p>
            <a:pPr marL="342900" indent="-342900" algn="just">
              <a:spcBef>
                <a:spcPts val="0"/>
              </a:spcBef>
              <a:defRPr/>
            </a:pPr>
            <a:r>
              <a:rPr lang="de-DE" altLang="en-US" sz="2000" dirty="0" err="1" smtClean="0"/>
              <a:t>Resolve</a:t>
            </a:r>
            <a:r>
              <a:rPr lang="de-DE" altLang="en-US" sz="2000" dirty="0" smtClean="0"/>
              <a:t> </a:t>
            </a:r>
            <a:r>
              <a:rPr lang="de-DE" altLang="en-US" sz="2000" dirty="0" err="1"/>
              <a:t>remaining</a:t>
            </a:r>
            <a:r>
              <a:rPr lang="de-DE" altLang="en-US" sz="2000" dirty="0"/>
              <a:t> </a:t>
            </a:r>
            <a:r>
              <a:rPr lang="de-DE" altLang="en-US" sz="2000" dirty="0" err="1"/>
              <a:t>comments</a:t>
            </a:r>
            <a:r>
              <a:rPr lang="de-DE" altLang="en-US" sz="2000" dirty="0"/>
              <a:t> </a:t>
            </a:r>
            <a:r>
              <a:rPr lang="de-DE" altLang="en-US" sz="2000" dirty="0" err="1"/>
              <a:t>against</a:t>
            </a:r>
            <a:r>
              <a:rPr lang="de-DE" altLang="en-US" sz="2000" dirty="0"/>
              <a:t> D2</a:t>
            </a:r>
          </a:p>
          <a:p>
            <a:pPr marL="1085850" lvl="1" indent="-342900" algn="just">
              <a:spcBef>
                <a:spcPts val="0"/>
              </a:spcBef>
              <a:defRPr/>
            </a:pPr>
            <a:r>
              <a:rPr lang="de-DE" altLang="en-US" sz="1800" dirty="0" err="1"/>
              <a:t>doc</a:t>
            </a:r>
            <a:r>
              <a:rPr lang="de-DE" altLang="en-US" sz="1800" dirty="0"/>
              <a:t>. 15-18-182/r0 (</a:t>
            </a:r>
            <a:r>
              <a:rPr lang="de-DE" altLang="en-US" sz="1800" dirty="0" err="1" smtClean="0"/>
              <a:t>Medipol</a:t>
            </a:r>
            <a:r>
              <a:rPr lang="de-DE" altLang="en-US" sz="1800" dirty="0" smtClean="0"/>
              <a:t> </a:t>
            </a:r>
            <a:r>
              <a:rPr lang="de-DE" altLang="en-US" sz="1800" dirty="0"/>
              <a:t>Uni)</a:t>
            </a:r>
            <a:r>
              <a:rPr lang="de-DE" altLang="en-US" dirty="0"/>
              <a:t> </a:t>
            </a:r>
          </a:p>
          <a:p>
            <a:pPr marL="342900" indent="-342900" algn="just">
              <a:spcBef>
                <a:spcPts val="0"/>
              </a:spcBef>
              <a:defRPr/>
            </a:pPr>
            <a:endParaRPr lang="en-GB" altLang="en-US" dirty="0" smtClean="0"/>
          </a:p>
          <a:p>
            <a:pPr algn="just">
              <a:spcBef>
                <a:spcPts val="0"/>
              </a:spcBef>
              <a:buFontTx/>
              <a:buNone/>
              <a:defRPr/>
            </a:pPr>
            <a:endParaRPr lang="en-GB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PM PHY decisions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457200" indent="-457200" algn="just">
              <a:buAutoNum type="arabicParenR"/>
            </a:pPr>
            <a:r>
              <a:rPr lang="en-GB" altLang="en-US" sz="1800" b="0" dirty="0" smtClean="0">
                <a:sym typeface="Wingdings" panose="05000000000000000000" pitchFamily="2" charset="2"/>
              </a:rPr>
              <a:t>Can </a:t>
            </a:r>
            <a:r>
              <a:rPr lang="en-GB" altLang="en-US" sz="1800" b="0" dirty="0">
                <a:sym typeface="Wingdings" panose="05000000000000000000" pitchFamily="2" charset="2"/>
              </a:rPr>
              <a:t>TG13 agree on the preamble lengths with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64 </a:t>
            </a:r>
            <a:r>
              <a:rPr lang="en-GB" altLang="en-US" sz="1800" b="0" dirty="0">
                <a:sym typeface="Wingdings" panose="05000000000000000000" pitchFamily="2" charset="2"/>
              </a:rPr>
              <a:t>samples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[A</a:t>
            </a:r>
            <a:r>
              <a:rPr lang="en-GB" altLang="en-US" sz="1800" b="0" baseline="-25000" dirty="0" smtClean="0">
                <a:sym typeface="Wingdings" panose="05000000000000000000" pitchFamily="2" charset="2"/>
              </a:rPr>
              <a:t>32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A</a:t>
            </a:r>
            <a:r>
              <a:rPr lang="en-GB" altLang="en-US" sz="1800" b="0" baseline="-25000" dirty="0" smtClean="0">
                <a:sym typeface="Wingdings" panose="05000000000000000000" pitchFamily="2" charset="2"/>
              </a:rPr>
              <a:t>32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] defined in </a:t>
            </a:r>
            <a:r>
              <a:rPr lang="en-GB" altLang="en-US" sz="1800" b="0" dirty="0">
                <a:sym typeface="Wingdings" panose="05000000000000000000" pitchFamily="2" charset="2"/>
              </a:rPr>
              <a:t>doc.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15-18-0003/r7 for 2-PAM and 8B10B line coding and the sequence length 96, 192 and 384 in case 2-PAM HCM(1,N) with N=4, 8, 16. The basic mode is </a:t>
            </a:r>
            <a:r>
              <a:rPr lang="en-GB" altLang="en-US" sz="1800" b="0" dirty="0">
                <a:sym typeface="Wingdings" panose="05000000000000000000" pitchFamily="2" charset="2"/>
              </a:rPr>
              <a:t>2-PAM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HCM(1,16) which is always used in the beacon. Devices can suggest other MCS.    </a:t>
            </a:r>
          </a:p>
          <a:p>
            <a:pPr algn="just">
              <a:buNone/>
            </a:pPr>
            <a:r>
              <a:rPr lang="en-GB" altLang="en-US" sz="1800" dirty="0" smtClean="0">
                <a:sym typeface="Wingdings" panose="05000000000000000000" pitchFamily="2" charset="2"/>
              </a:rPr>
              <a:t>Yes.</a:t>
            </a:r>
          </a:p>
          <a:p>
            <a:pPr marL="457200" indent="-457200" algn="just">
              <a:buAutoNum type="arabicParenR" startAt="2"/>
            </a:pPr>
            <a:r>
              <a:rPr lang="en-GB" altLang="en-US" sz="1800" b="0" dirty="0" smtClean="0">
                <a:sym typeface="Wingdings" panose="05000000000000000000" pitchFamily="2" charset="2"/>
              </a:rPr>
              <a:t>Can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TG13 agree on the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channel </a:t>
            </a:r>
            <a:r>
              <a:rPr lang="en-GB" altLang="en-US" sz="1800" b="0" dirty="0">
                <a:sym typeface="Wingdings" panose="05000000000000000000" pitchFamily="2" charset="2"/>
              </a:rPr>
              <a:t>estimation sequence defined in doc. 15-18-0003/r7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?</a:t>
            </a:r>
          </a:p>
          <a:p>
            <a:pPr algn="just">
              <a:buNone/>
            </a:pPr>
            <a:r>
              <a:rPr lang="en-GB" altLang="en-US" sz="1800" dirty="0" smtClean="0">
                <a:sym typeface="Wingdings" panose="05000000000000000000" pitchFamily="2" charset="2"/>
              </a:rPr>
              <a:t>Yes.</a:t>
            </a:r>
          </a:p>
          <a:p>
            <a:pPr algn="just">
              <a:buNone/>
            </a:pPr>
            <a:r>
              <a:rPr lang="en-GB" altLang="en-US" sz="1800" b="0" dirty="0" smtClean="0">
                <a:sym typeface="Wingdings" panose="05000000000000000000" pitchFamily="2" charset="2"/>
              </a:rPr>
              <a:t>3)     Can </a:t>
            </a:r>
            <a:r>
              <a:rPr lang="en-GB" altLang="en-US" sz="1800" b="0" dirty="0">
                <a:sym typeface="Wingdings" panose="05000000000000000000" pitchFamily="2" charset="2"/>
              </a:rPr>
              <a:t>TG13 agree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on </a:t>
            </a:r>
            <a:r>
              <a:rPr lang="en-GB" altLang="en-US" sz="1800" b="0" dirty="0">
                <a:sym typeface="Wingdings" panose="05000000000000000000" pitchFamily="2" charset="2"/>
              </a:rPr>
              <a:t>the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header defined </a:t>
            </a:r>
            <a:r>
              <a:rPr lang="en-GB" altLang="en-US" sz="1800" b="0" dirty="0">
                <a:sym typeface="Wingdings" panose="05000000000000000000" pitchFamily="2" charset="2"/>
              </a:rPr>
              <a:t>in doc. 15-18-0003/r7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?</a:t>
            </a:r>
          </a:p>
          <a:p>
            <a:pPr algn="just">
              <a:buNone/>
            </a:pPr>
            <a:r>
              <a:rPr lang="en-GB" altLang="en-US" sz="1800" b="0" dirty="0" smtClean="0">
                <a:sym typeface="Wingdings" panose="05000000000000000000" pitchFamily="2" charset="2"/>
              </a:rPr>
              <a:t>Postponed.</a:t>
            </a:r>
            <a:endParaRPr lang="en-GB" altLang="en-US" sz="1800" b="0" dirty="0">
              <a:sym typeface="Wingdings" panose="05000000000000000000" pitchFamily="2" charset="2"/>
            </a:endParaRPr>
          </a:p>
          <a:p>
            <a:pPr algn="just">
              <a:buNone/>
            </a:pPr>
            <a:r>
              <a:rPr lang="en-GB" altLang="en-US" sz="1800" b="0" dirty="0" smtClean="0">
                <a:sym typeface="Wingdings" panose="05000000000000000000" pitchFamily="2" charset="2"/>
              </a:rPr>
              <a:t>4)     Can </a:t>
            </a:r>
            <a:r>
              <a:rPr lang="en-GB" altLang="en-US" sz="1800" b="0" dirty="0">
                <a:sym typeface="Wingdings" panose="05000000000000000000" pitchFamily="2" charset="2"/>
              </a:rPr>
              <a:t>TG13 agree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on </a:t>
            </a:r>
            <a:r>
              <a:rPr lang="en-GB" altLang="en-US" sz="1800" b="0" dirty="0">
                <a:sym typeface="Wingdings" panose="05000000000000000000" pitchFamily="2" charset="2"/>
              </a:rPr>
              <a:t>the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optional fields defined </a:t>
            </a:r>
            <a:r>
              <a:rPr lang="en-GB" altLang="en-US" sz="1800" b="0" dirty="0">
                <a:sym typeface="Wingdings" panose="05000000000000000000" pitchFamily="2" charset="2"/>
              </a:rPr>
              <a:t>in doc. 15-18-0003/r7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?</a:t>
            </a:r>
          </a:p>
          <a:p>
            <a:pPr algn="just">
              <a:buNone/>
            </a:pPr>
            <a:r>
              <a:rPr lang="en-GB" altLang="en-US" sz="1800" dirty="0" smtClean="0">
                <a:sym typeface="Wingdings" panose="05000000000000000000" pitchFamily="2" charset="2"/>
              </a:rPr>
              <a:t>Yes.</a:t>
            </a:r>
          </a:p>
          <a:p>
            <a:pPr algn="just">
              <a:buNone/>
            </a:pPr>
            <a:r>
              <a:rPr lang="en-GB" altLang="en-US" sz="1800" b="0" dirty="0" smtClean="0">
                <a:sym typeface="Wingdings" panose="05000000000000000000" pitchFamily="2" charset="2"/>
              </a:rPr>
              <a:t>5)     Can </a:t>
            </a:r>
            <a:r>
              <a:rPr lang="en-GB" altLang="en-US" sz="1800" b="0" dirty="0">
                <a:sym typeface="Wingdings" panose="05000000000000000000" pitchFamily="2" charset="2"/>
              </a:rPr>
              <a:t>TG13 agree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on </a:t>
            </a:r>
            <a:r>
              <a:rPr lang="en-GB" altLang="en-US" sz="1800" b="0" dirty="0">
                <a:sym typeface="Wingdings" panose="05000000000000000000" pitchFamily="2" charset="2"/>
              </a:rPr>
              <a:t>the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payload </a:t>
            </a:r>
            <a:r>
              <a:rPr lang="en-GB" altLang="en-US" sz="1800" b="0" dirty="0">
                <a:sym typeface="Wingdings" panose="05000000000000000000" pitchFamily="2" charset="2"/>
              </a:rPr>
              <a:t>defined in doc. 15-18-0003/r7?</a:t>
            </a:r>
          </a:p>
          <a:p>
            <a:pPr algn="just">
              <a:buNone/>
            </a:pPr>
            <a:r>
              <a:rPr lang="en-GB" altLang="en-US" sz="1800" b="0" dirty="0" smtClean="0">
                <a:sym typeface="Wingdings" panose="05000000000000000000" pitchFamily="2" charset="2"/>
              </a:rPr>
              <a:t> Postponed.</a:t>
            </a:r>
            <a:endParaRPr lang="en-GB" altLang="en-US" sz="1800" b="0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sz="1800" b="0" dirty="0">
              <a:sym typeface="Wingdings" panose="05000000000000000000" pitchFamily="2" charset="2"/>
            </a:endParaRPr>
          </a:p>
        </p:txBody>
      </p:sp>
      <p:sp>
        <p:nvSpPr>
          <p:cNvPr id="66566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50508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07C9973-4983-43C5-B658-2BEB12E9EF0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54275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Call for Proposals on </a:t>
            </a:r>
            <a:r>
              <a:rPr lang="en-US" altLang="en-US" sz="3600" dirty="0" smtClean="0"/>
              <a:t>HB PHY</a:t>
            </a:r>
            <a:endParaRPr lang="en-US" altLang="en-US" dirty="0"/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29701" name="Rectangle 3"/>
          <p:cNvSpPr txBox="1">
            <a:spLocks noChangeArrowheads="1"/>
          </p:cNvSpPr>
          <p:nvPr/>
        </p:nvSpPr>
        <p:spPr bwMode="auto">
          <a:xfrm>
            <a:off x="762000" y="2286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r>
              <a:rPr lang="en-GB" altLang="en-US" sz="2000" dirty="0" smtClean="0"/>
              <a:t>TG13 requests revised proposals for HB PHY, in the agreed-upon writing style</a:t>
            </a:r>
          </a:p>
          <a:p>
            <a:pPr marL="342900" indent="-342900" algn="just">
              <a:defRPr/>
            </a:pPr>
            <a:r>
              <a:rPr lang="en-GB" altLang="en-US" sz="2000" b="0" dirty="0" smtClean="0"/>
              <a:t>PPDU format, Preamble (</a:t>
            </a:r>
            <a:r>
              <a:rPr lang="en-GB" altLang="en-US" sz="1800" b="0" dirty="0" smtClean="0"/>
              <a:t>Synchronization sequence, Channel estimation sequences)</a:t>
            </a:r>
            <a:r>
              <a:rPr lang="en-GB" altLang="en-US" sz="1600" dirty="0" smtClean="0"/>
              <a:t>, </a:t>
            </a:r>
            <a:r>
              <a:rPr lang="en-GB" altLang="en-US" sz="2000" b="0" dirty="0" smtClean="0"/>
              <a:t>Header content, Header check sequence, Channel coding for the header, Channel coding for data with variable code rate, Scrambler, </a:t>
            </a:r>
            <a:r>
              <a:rPr lang="en-GB" altLang="en-US" sz="2000" b="0" dirty="0" err="1" smtClean="0"/>
              <a:t>Interleaver</a:t>
            </a:r>
            <a:endParaRPr lang="en-GB" altLang="en-US" sz="2000" b="0" dirty="0" smtClean="0"/>
          </a:p>
          <a:p>
            <a:pPr algn="just">
              <a:buFontTx/>
              <a:buNone/>
              <a:defRPr/>
            </a:pPr>
            <a:r>
              <a:rPr lang="en-GB" altLang="en-US" sz="2000" dirty="0" smtClean="0"/>
              <a:t>Proposals shall be submitted until </a:t>
            </a:r>
            <a:r>
              <a:rPr lang="en-GB" altLang="en-US" sz="2000" u="sng" dirty="0" smtClean="0"/>
              <a:t>July 1</a:t>
            </a:r>
            <a:r>
              <a:rPr lang="en-GB" altLang="en-US" sz="2000" dirty="0" smtClean="0"/>
              <a:t> and will be discussed at the meeting in San Diego. Proposals can be submitted as slides or text being accompanied by a slide set.</a:t>
            </a:r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5427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2018</a:t>
            </a:r>
            <a:endParaRPr lang="en-US" altLang="zh-CN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76C0EB13-4677-48A4-A691-EDFD86E62D7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frame decisions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Can the proposed general MAC frame format be accepted?</a:t>
            </a:r>
          </a:p>
          <a:p>
            <a:pPr lvl="1"/>
            <a:r>
              <a:rPr lang="en-US" altLang="zh-CN" dirty="0" smtClean="0"/>
              <a:t>Yes</a:t>
            </a:r>
          </a:p>
          <a:p>
            <a:r>
              <a:rPr lang="en-US" altLang="zh-CN" dirty="0" smtClean="0"/>
              <a:t>Can the proposed frame control format be accepted?</a:t>
            </a:r>
          </a:p>
          <a:p>
            <a:pPr lvl="1"/>
            <a:r>
              <a:rPr lang="en-US" altLang="zh-CN" dirty="0" smtClean="0"/>
              <a:t>Yes</a:t>
            </a:r>
          </a:p>
          <a:p>
            <a:r>
              <a:rPr lang="en-US" altLang="zh-CN" dirty="0" smtClean="0"/>
              <a:t>Which sequence control format be accepted?</a:t>
            </a:r>
          </a:p>
          <a:p>
            <a:pPr lvl="1"/>
            <a:r>
              <a:rPr lang="en-US" altLang="zh-CN" dirty="0" smtClean="0"/>
              <a:t>Option 2: two octets</a:t>
            </a:r>
          </a:p>
          <a:p>
            <a:r>
              <a:rPr lang="en-US" altLang="zh-CN" dirty="0" smtClean="0"/>
              <a:t>Can the proposed “ACK information” field be accepted?</a:t>
            </a:r>
          </a:p>
          <a:p>
            <a:pPr lvl="1"/>
            <a:r>
              <a:rPr lang="en-US" altLang="zh-CN" dirty="0" smtClean="0"/>
              <a:t>Yes</a:t>
            </a:r>
          </a:p>
          <a:p>
            <a:r>
              <a:rPr lang="en-US" altLang="zh-CN" dirty="0" smtClean="0"/>
              <a:t>Can the proposed “</a:t>
            </a:r>
            <a:r>
              <a:rPr lang="en-US" altLang="zh-CN" dirty="0"/>
              <a:t>Addressing </a:t>
            </a:r>
            <a:r>
              <a:rPr lang="en-US" altLang="zh-CN" dirty="0" smtClean="0"/>
              <a:t>field” be accepted?</a:t>
            </a:r>
          </a:p>
          <a:p>
            <a:pPr lvl="1"/>
            <a:r>
              <a:rPr lang="en-US" altLang="zh-CN" dirty="0" smtClean="0"/>
              <a:t>No, for further study</a:t>
            </a:r>
          </a:p>
          <a:p>
            <a:r>
              <a:rPr lang="en-US" altLang="zh-CN" dirty="0" smtClean="0"/>
              <a:t>Should we adopt security protocol from 15.4-2015 as an optional feature?</a:t>
            </a:r>
          </a:p>
          <a:p>
            <a:pPr lvl="1"/>
            <a:r>
              <a:rPr lang="en-US" altLang="zh-CN" dirty="0" smtClean="0"/>
              <a:t>Yes</a:t>
            </a:r>
          </a:p>
          <a:p>
            <a:r>
              <a:rPr lang="en-US" altLang="zh-CN" dirty="0" smtClean="0"/>
              <a:t>Which FCS to be used, four octets or two octets?</a:t>
            </a:r>
          </a:p>
          <a:p>
            <a:pPr lvl="1"/>
            <a:r>
              <a:rPr lang="en-US" altLang="zh-CN" dirty="0" smtClean="0"/>
              <a:t>Option 2: with 32 bits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04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#14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 smtClean="0"/>
          </a:p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The TG13 MAC will be based </a:t>
            </a:r>
            <a:r>
              <a:rPr lang="en-GB" altLang="en-US" dirty="0" smtClean="0">
                <a:sym typeface="Wingdings" panose="05000000000000000000" pitchFamily="2" charset="2"/>
              </a:rPr>
              <a:t>on </a:t>
            </a:r>
            <a:r>
              <a:rPr lang="en-GB" altLang="en-US" dirty="0" smtClean="0">
                <a:sym typeface="Wingdings" panose="05000000000000000000" pitchFamily="2" charset="2"/>
              </a:rPr>
              <a:t>the decisions on </a:t>
            </a:r>
            <a:r>
              <a:rPr lang="en-GB" altLang="en-US" dirty="0">
                <a:sym typeface="Wingdings" panose="05000000000000000000" pitchFamily="2" charset="2"/>
              </a:rPr>
              <a:t>slide 11 in </a:t>
            </a:r>
            <a:r>
              <a:rPr lang="en-GB" altLang="en-US" dirty="0" smtClean="0">
                <a:sym typeface="Wingdings" panose="05000000000000000000" pitchFamily="2" charset="2"/>
              </a:rPr>
              <a:t>doc</a:t>
            </a:r>
            <a:r>
              <a:rPr lang="en-GB" altLang="en-US" dirty="0">
                <a:sym typeface="Wingdings" panose="05000000000000000000" pitchFamily="2" charset="2"/>
              </a:rPr>
              <a:t>. 15-18-185/r1.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Moved by Nikola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 </a:t>
            </a:r>
            <a:r>
              <a:rPr lang="en-GB" altLang="en-US" dirty="0" smtClean="0">
                <a:sym typeface="Wingdings" panose="05000000000000000000" pitchFamily="2" charset="2"/>
              </a:rPr>
              <a:t>John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3</a:t>
            </a:r>
            <a:r>
              <a:rPr lang="en-GB" altLang="en-US" dirty="0" smtClean="0">
                <a:sym typeface="Wingdings" panose="05000000000000000000" pitchFamily="2" charset="2"/>
              </a:rPr>
              <a:t>/0/1</a:t>
            </a: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0321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C75262E-FCFC-4BE7-9983-AF09C68C0A3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46083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Call for </a:t>
            </a:r>
            <a:r>
              <a:rPr lang="en-US" altLang="en-US" sz="3600" dirty="0"/>
              <a:t>t</a:t>
            </a:r>
            <a:r>
              <a:rPr lang="en-US" altLang="en-US" sz="3600" dirty="0" smtClean="0"/>
              <a:t>ext proposals on MAC frame format</a:t>
            </a:r>
            <a:endParaRPr lang="en-US" altLang="en-US" dirty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29701" name="Rectangle 3"/>
          <p:cNvSpPr txBox="1">
            <a:spLocks noChangeArrowheads="1"/>
          </p:cNvSpPr>
          <p:nvPr/>
        </p:nvSpPr>
        <p:spPr bwMode="auto">
          <a:xfrm>
            <a:off x="762000" y="2286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defRPr/>
            </a:pPr>
            <a:endParaRPr lang="en-GB" altLang="en-US" sz="2000" dirty="0" smtClean="0"/>
          </a:p>
          <a:p>
            <a:pPr marL="342900" indent="-342900" algn="just">
              <a:defRPr/>
            </a:pPr>
            <a:r>
              <a:rPr lang="en-GB" altLang="en-US" sz="2000" dirty="0" smtClean="0"/>
              <a:t>TG13 requests </a:t>
            </a:r>
            <a:r>
              <a:rPr lang="en-GB" altLang="en-US" sz="2000" dirty="0" smtClean="0"/>
              <a:t>text input for </a:t>
            </a:r>
            <a:r>
              <a:rPr lang="en-GB" altLang="en-US" sz="2000" dirty="0" smtClean="0"/>
              <a:t>the </a:t>
            </a:r>
            <a:r>
              <a:rPr lang="en-GB" altLang="en-US" sz="2000" dirty="0" smtClean="0"/>
              <a:t>MAC frame format.</a:t>
            </a:r>
          </a:p>
          <a:p>
            <a:pPr marL="342900" indent="-342900" algn="just">
              <a:defRPr/>
            </a:pPr>
            <a:endParaRPr lang="en-GB" altLang="en-US" sz="2000" dirty="0" smtClean="0"/>
          </a:p>
          <a:p>
            <a:pPr marL="342900" indent="-342900" algn="just">
              <a:defRPr/>
            </a:pPr>
            <a:r>
              <a:rPr lang="en-GB" altLang="en-US" sz="2000" dirty="0" smtClean="0"/>
              <a:t>Input shall be provided in a new submission taking doc. 15-18-0232-00 as a template by switching track changes on.</a:t>
            </a:r>
            <a:endParaRPr lang="en-GB" altLang="en-US" sz="2000" dirty="0" smtClean="0"/>
          </a:p>
          <a:p>
            <a:pPr marL="342900" indent="-342900" algn="just">
              <a:defRPr/>
            </a:pPr>
            <a:endParaRPr lang="en-GB" altLang="en-US" sz="2000" dirty="0" smtClean="0">
              <a:hlinkClick r:id="rId3"/>
            </a:endParaRPr>
          </a:p>
          <a:p>
            <a:pPr marL="342900" indent="-342900" algn="just">
              <a:defRPr/>
            </a:pPr>
            <a:r>
              <a:rPr lang="en-GB" altLang="en-US" sz="2000" dirty="0" smtClean="0"/>
              <a:t>Submissions to </a:t>
            </a:r>
            <a:r>
              <a:rPr lang="en-GB" altLang="en-US" sz="2000" dirty="0" smtClean="0"/>
              <a:t>be </a:t>
            </a:r>
            <a:r>
              <a:rPr lang="en-GB" altLang="en-US" sz="2000" dirty="0" smtClean="0"/>
              <a:t>uploaded until </a:t>
            </a:r>
            <a:r>
              <a:rPr lang="en-GB" altLang="en-US" sz="2000" u="sng" dirty="0" smtClean="0"/>
              <a:t>June 4</a:t>
            </a:r>
            <a:r>
              <a:rPr lang="en-GB" altLang="en-US" sz="2000" dirty="0" smtClean="0"/>
              <a:t> and will be discussed at the teleconference scheduled for June 5.</a:t>
            </a: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6086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May </a:t>
            </a:r>
            <a:r>
              <a:rPr lang="en-US" altLang="en-US" sz="16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8683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1132</Words>
  <Application>Microsoft Office PowerPoint</Application>
  <PresentationFormat>Bildschirmpräsentation (4:3)</PresentationFormat>
  <Paragraphs>242</Paragraphs>
  <Slides>13</Slides>
  <Notes>11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 Unicode MS</vt:lpstr>
      <vt:lpstr>ＭＳ Ｐゴシック</vt:lpstr>
      <vt:lpstr>ＭＳ Ｐゴシック</vt:lpstr>
      <vt:lpstr>Times New Roman</vt:lpstr>
      <vt:lpstr>Wingdings</vt:lpstr>
      <vt:lpstr>802-11-Submission</vt:lpstr>
      <vt:lpstr>Document</vt:lpstr>
      <vt:lpstr>IEEE 802.15 TG13  Multi-Gbit/s Optical Wireless Communication  May 2018 Closing Plenary Report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MAC frame decisions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4418</cp:revision>
  <cp:lastPrinted>2014-11-04T15:04:57Z</cp:lastPrinted>
  <dcterms:created xsi:type="dcterms:W3CDTF">2007-04-17T18:10:23Z</dcterms:created>
  <dcterms:modified xsi:type="dcterms:W3CDTF">2018-05-10T15:40:20Z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