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handoutMasterIdLst>
    <p:handoutMasterId r:id="rId9"/>
  </p:handoutMasterIdLst>
  <p:sldIdLst>
    <p:sldId id="287" r:id="rId2"/>
    <p:sldId id="327" r:id="rId3"/>
    <p:sldId id="328" r:id="rId4"/>
    <p:sldId id="334" r:id="rId5"/>
    <p:sldId id="332" r:id="rId6"/>
    <p:sldId id="333" r:id="rId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1C6F5B3-F033-4847-BBB2-2117B166AB44}" v="14" dt="2018-05-10T16:50:31.17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4196"/>
    <p:restoredTop sz="95701" autoAdjust="0"/>
  </p:normalViewPr>
  <p:slideViewPr>
    <p:cSldViewPr>
      <p:cViewPr varScale="1">
        <p:scale>
          <a:sx n="68" d="100"/>
          <a:sy n="68" d="100"/>
        </p:scale>
        <p:origin x="1291" y="53"/>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2934"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im Harrington" userId="c9ef61428b357156" providerId="LiveId" clId="{31C6F5B3-F033-4847-BBB2-2117B166AB44}"/>
    <pc:docChg chg="modSld modMainMaster">
      <pc:chgData name="Tim Harrington" userId="c9ef61428b357156" providerId="LiveId" clId="{31C6F5B3-F033-4847-BBB2-2117B166AB44}" dt="2018-05-10T16:50:31.174" v="13" actId="20577"/>
      <pc:docMkLst>
        <pc:docMk/>
      </pc:docMkLst>
      <pc:sldChg chg="addSp delSp modSp">
        <pc:chgData name="Tim Harrington" userId="c9ef61428b357156" providerId="LiveId" clId="{31C6F5B3-F033-4847-BBB2-2117B166AB44}" dt="2018-05-10T16:49:49.202" v="11" actId="14100"/>
        <pc:sldMkLst>
          <pc:docMk/>
          <pc:sldMk cId="3504506447" sldId="334"/>
        </pc:sldMkLst>
        <pc:spChg chg="mod">
          <ac:chgData name="Tim Harrington" userId="c9ef61428b357156" providerId="LiveId" clId="{31C6F5B3-F033-4847-BBB2-2117B166AB44}" dt="2018-05-10T16:49:49.202" v="11" actId="14100"/>
          <ac:spMkLst>
            <pc:docMk/>
            <pc:sldMk cId="3504506447" sldId="334"/>
            <ac:spMk id="6" creationId="{713F7AFA-0374-40DB-A51B-809A6D1994C9}"/>
          </ac:spMkLst>
        </pc:spChg>
        <pc:graphicFrameChg chg="add del mod">
          <ac:chgData name="Tim Harrington" userId="c9ef61428b357156" providerId="LiveId" clId="{31C6F5B3-F033-4847-BBB2-2117B166AB44}" dt="2018-05-10T16:48:45.432" v="3"/>
          <ac:graphicFrameMkLst>
            <pc:docMk/>
            <pc:sldMk cId="3504506447" sldId="334"/>
            <ac:graphicFrameMk id="7" creationId="{4D4D69AF-29F7-400D-B4BB-5C195BF18E88}"/>
          </ac:graphicFrameMkLst>
        </pc:graphicFrameChg>
      </pc:sldChg>
      <pc:sldMasterChg chg="modSp">
        <pc:chgData name="Tim Harrington" userId="c9ef61428b357156" providerId="LiveId" clId="{31C6F5B3-F033-4847-BBB2-2117B166AB44}" dt="2018-05-10T16:50:31.174" v="13" actId="20577"/>
        <pc:sldMasterMkLst>
          <pc:docMk/>
          <pc:sldMasterMk cId="0" sldId="2147483648"/>
        </pc:sldMasterMkLst>
        <pc:spChg chg="mod">
          <ac:chgData name="Tim Harrington" userId="c9ef61428b357156" providerId="LiveId" clId="{31C6F5B3-F033-4847-BBB2-2117B166AB44}" dt="2018-05-10T16:50:31.174" v="13"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70547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3</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3</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4851228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5</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5</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999214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6</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6</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7300915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March 2018</a:t>
            </a:r>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8"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4"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3"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a:t>&lt;May 2018&gt;</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dirty="0"/>
              <a:t>Tim Harrington (Pro-ID)</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19600" y="380752"/>
            <a:ext cx="3962400"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sz="1200" b="1" i="0" kern="1200" dirty="0">
                <a:solidFill>
                  <a:schemeClr val="tx1"/>
                </a:solidFill>
                <a:effectLst/>
                <a:latin typeface="Times New Roman" charset="0"/>
                <a:ea typeface="ＭＳ Ｐゴシック" charset="0"/>
                <a:cs typeface="ＭＳ Ｐゴシック" charset="0"/>
              </a:rPr>
              <a:t> 15-18-0261-03-004z </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Date Placeholder 5"/>
          <p:cNvSpPr>
            <a:spLocks noGrp="1"/>
          </p:cNvSpPr>
          <p:nvPr>
            <p:ph type="dt" sz="half"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&lt;May 2018&gt;</a:t>
            </a:r>
          </a:p>
        </p:txBody>
      </p:sp>
      <p:sp>
        <p:nvSpPr>
          <p:cNvPr id="15361"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dirty="0"/>
              <a:t>Tim Harrington (Pro-ID)</a:t>
            </a:r>
          </a:p>
        </p:txBody>
      </p:sp>
      <p:sp>
        <p:nvSpPr>
          <p:cNvPr id="15362"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920621"/>
            <a:ext cx="8839200" cy="501675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Specialty Networks (WSNs)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a:latin typeface="Times New Roman" pitchFamily="18" charset="0"/>
                <a:ea typeface="ＭＳ Ｐゴシック" pitchFamily="-65" charset="-128"/>
                <a:cs typeface="+mn-cs"/>
              </a:rPr>
              <a:t>Submission Title:</a:t>
            </a:r>
            <a:r>
              <a:rPr lang="en-US" sz="1600" dirty="0">
                <a:latin typeface="Times New Roman" pitchFamily="18" charset="0"/>
                <a:ea typeface="ＭＳ Ｐゴシック" pitchFamily="-65" charset="-128"/>
                <a:cs typeface="+mn-cs"/>
              </a:rPr>
              <a:t> [TG4z EIR Closing Report]	</a:t>
            </a:r>
          </a:p>
          <a:p>
            <a:pPr eaLnBrk="0" hangingPunct="0">
              <a:defRPr/>
            </a:pPr>
            <a:r>
              <a:rPr lang="en-US" sz="1600" b="1" dirty="0">
                <a:latin typeface="Times New Roman" pitchFamily="18" charset="0"/>
                <a:ea typeface="ＭＳ Ｐゴシック" pitchFamily="-65" charset="-128"/>
                <a:cs typeface="+mn-cs"/>
              </a:rPr>
              <a:t>Date Submitted: </a:t>
            </a:r>
            <a:r>
              <a:rPr lang="en-US" sz="1600" dirty="0">
                <a:latin typeface="Times New Roman" pitchFamily="18" charset="0"/>
                <a:ea typeface="ＭＳ Ｐゴシック" pitchFamily="-65" charset="-128"/>
                <a:cs typeface="+mn-cs"/>
              </a:rPr>
              <a:t>[10 May 2018]	</a:t>
            </a:r>
          </a:p>
          <a:p>
            <a:pPr eaLnBrk="0" hangingPunct="0">
              <a:defRPr/>
            </a:pPr>
            <a:r>
              <a:rPr lang="en-US" sz="1600" b="1" dirty="0">
                <a:latin typeface="Times New Roman" pitchFamily="18" charset="0"/>
                <a:ea typeface="ＭＳ Ｐゴシック" pitchFamily="-65" charset="-128"/>
                <a:cs typeface="+mn-cs"/>
              </a:rPr>
              <a:t>Source:</a:t>
            </a:r>
            <a:r>
              <a:rPr lang="en-US" sz="1600" dirty="0">
                <a:latin typeface="Times New Roman" pitchFamily="18" charset="0"/>
                <a:ea typeface="ＭＳ Ｐゴシック" pitchFamily="-65" charset="-128"/>
                <a:cs typeface="+mn-cs"/>
              </a:rPr>
              <a:t> [Tim Harrington] Company [Pro-ID]</a:t>
            </a:r>
          </a:p>
          <a:p>
            <a:pPr eaLnBrk="0" hangingPunct="0">
              <a:defRPr/>
            </a:pPr>
            <a:r>
              <a:rPr lang="en-US" sz="1600" dirty="0">
                <a:latin typeface="Times New Roman" pitchFamily="18" charset="0"/>
                <a:ea typeface="ＭＳ Ｐゴシック" pitchFamily="-65" charset="-128"/>
                <a:cs typeface="+mn-cs"/>
              </a:rPr>
              <a:t>Address [Los Gatos, CA]</a:t>
            </a:r>
          </a:p>
          <a:p>
            <a:pPr eaLnBrk="0" hangingPunct="0">
              <a:defRPr/>
            </a:pPr>
            <a:r>
              <a:rPr lang="en-US" sz="1600" dirty="0">
                <a:latin typeface="Times New Roman" pitchFamily="18" charset="0"/>
                <a:ea typeface="ＭＳ Ｐゴシック" pitchFamily="-65" charset="-128"/>
                <a:cs typeface="+mn-cs"/>
              </a:rPr>
              <a:t>Voice:[], E-Mail:[Timothy.Harrington@verizon.net]	</a:t>
            </a:r>
          </a:p>
          <a:p>
            <a:pPr eaLnBrk="0" hangingPunct="0">
              <a:spcBef>
                <a:spcPts val="600"/>
              </a:spcBef>
              <a:spcAft>
                <a:spcPts val="600"/>
              </a:spcAft>
              <a:defRPr/>
            </a:pPr>
            <a:r>
              <a:rPr lang="en-US" sz="1600" b="1" dirty="0">
                <a:latin typeface="Times New Roman" pitchFamily="18" charset="0"/>
                <a:ea typeface="ＭＳ Ｐゴシック" pitchFamily="-65" charset="-128"/>
                <a:cs typeface="+mn-cs"/>
              </a:rPr>
              <a:t>Re:</a:t>
            </a:r>
            <a:r>
              <a:rPr lang="en-US" sz="1600" dirty="0">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rPr>
              <a:t>TG4z EIR Closing Report </a:t>
            </a:r>
            <a:r>
              <a:rPr lang="en-US" sz="1600" dirty="0">
                <a:latin typeface="Times New Roman" pitchFamily="18" charset="0"/>
                <a:ea typeface="ＭＳ Ｐゴシック" pitchFamily="-65" charset="-128"/>
                <a:cs typeface="+mn-cs"/>
              </a:rPr>
              <a:t>for May 2018 interim session]</a:t>
            </a:r>
            <a:r>
              <a:rPr lang="en-US" dirty="0">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latin typeface="Times New Roman" pitchFamily="18" charset="0"/>
                <a:ea typeface="ＭＳ Ｐゴシック" pitchFamily="-65" charset="-128"/>
                <a:cs typeface="+mn-cs"/>
              </a:rPr>
              <a:t>Abstract:</a:t>
            </a:r>
            <a:r>
              <a:rPr lang="en-US" sz="1600" dirty="0">
                <a:latin typeface="Times New Roman" pitchFamily="18" charset="0"/>
                <a:ea typeface="ＭＳ Ｐゴシック" pitchFamily="-65" charset="-128"/>
                <a:cs typeface="+mn-cs"/>
              </a:rPr>
              <a:t>	[IEEE 802.15 </a:t>
            </a:r>
            <a:r>
              <a:rPr lang="en-US" sz="1600" dirty="0">
                <a:latin typeface="Times New Roman" pitchFamily="18" charset="0"/>
                <a:ea typeface="ＭＳ Ｐゴシック" pitchFamily="-65" charset="-128"/>
              </a:rPr>
              <a:t>TG4z EIR Closing Report for May 2018 interim session</a:t>
            </a:r>
            <a:r>
              <a:rPr lang="en-US" sz="1600" dirty="0">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latin typeface="Times New Roman" pitchFamily="18" charset="0"/>
                <a:ea typeface="ＭＳ Ｐゴシック" pitchFamily="-65" charset="-128"/>
                <a:cs typeface="+mn-cs"/>
              </a:rPr>
              <a:t>Purpose:</a:t>
            </a:r>
            <a:r>
              <a:rPr lang="en-US" sz="1600" dirty="0">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rPr>
              <a:t>IEEE 802.15 TG4z EIR Closing Report for May 2018 interim session</a:t>
            </a:r>
            <a:r>
              <a:rPr lang="en-US" sz="1600" dirty="0">
                <a:latin typeface="Times New Roman" pitchFamily="18" charset="0"/>
                <a:ea typeface="ＭＳ Ｐゴシック" pitchFamily="-65" charset="-128"/>
                <a:cs typeface="+mn-cs"/>
              </a:rPr>
              <a:t>]</a:t>
            </a:r>
          </a:p>
          <a:p>
            <a:pPr eaLnBrk="0" hangingPunct="0">
              <a:defRPr/>
            </a:pPr>
            <a:r>
              <a:rPr lang="en-US" sz="1600" b="1" dirty="0">
                <a:latin typeface="Times New Roman" pitchFamily="18" charset="0"/>
                <a:ea typeface="ＭＳ Ｐゴシック" pitchFamily="-65" charset="-128"/>
                <a:cs typeface="+mn-cs"/>
              </a:rPr>
              <a:t>Notice:</a:t>
            </a:r>
            <a:r>
              <a:rPr lang="en-US" sz="1600" dirty="0">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a:t>IEEE 802.15.4z EIR Closing report</a:t>
            </a:r>
          </a:p>
        </p:txBody>
      </p:sp>
      <p:sp>
        <p:nvSpPr>
          <p:cNvPr id="3" name="Subtitle 2"/>
          <p:cNvSpPr>
            <a:spLocks noGrp="1"/>
          </p:cNvSpPr>
          <p:nvPr>
            <p:ph type="subTitle" idx="1"/>
          </p:nvPr>
        </p:nvSpPr>
        <p:spPr>
          <a:xfrm>
            <a:off x="1295400" y="3212976"/>
            <a:ext cx="6400800" cy="1752600"/>
          </a:xfrm>
        </p:spPr>
        <p:txBody>
          <a:bodyPr/>
          <a:lstStyle/>
          <a:p>
            <a:r>
              <a:rPr lang="en-US" sz="2400" dirty="0"/>
              <a:t>May 10, 2018</a:t>
            </a:r>
          </a:p>
          <a:p>
            <a:endParaRPr lang="en-US" sz="2400" dirty="0"/>
          </a:p>
          <a:p>
            <a:r>
              <a:rPr lang="en-US" altLang="ja-JP" sz="2400" dirty="0"/>
              <a:t>Tim Harrington</a:t>
            </a:r>
          </a:p>
          <a:p>
            <a:r>
              <a:rPr lang="en-US" sz="2400" dirty="0"/>
              <a:t>IEEE 802.15  TG4z EIR Chair</a:t>
            </a:r>
          </a:p>
          <a:p>
            <a:endParaRPr lang="en-US" sz="2400" dirty="0"/>
          </a:p>
          <a:p>
            <a:endParaRPr lang="en-US" sz="2400" dirty="0"/>
          </a:p>
        </p:txBody>
      </p:sp>
      <p:sp>
        <p:nvSpPr>
          <p:cNvPr id="6" name="Slide Number Placeholder 5"/>
          <p:cNvSpPr>
            <a:spLocks noGrp="1"/>
          </p:cNvSpPr>
          <p:nvPr>
            <p:ph type="sldNum" sz="quarter" idx="12"/>
          </p:nvPr>
        </p:nvSpPr>
        <p:spPr/>
        <p:txBody>
          <a:bodyPr/>
          <a:lstStyle/>
          <a:p>
            <a:pPr>
              <a:defRPr/>
            </a:pPr>
            <a:r>
              <a:rPr lang="en-US" altLang="ko-KR"/>
              <a:t>Slide </a:t>
            </a:r>
            <a:fld id="{B8505083-D182-4BF7-B1A7-D3F76AEDD19D}" type="slidenum">
              <a:rPr lang="en-US" altLang="ko-KR" smtClean="0"/>
              <a:pPr>
                <a:defRPr/>
              </a:pPr>
              <a:t>2</a:t>
            </a:fld>
            <a:endParaRPr lang="en-US" altLang="ko-KR" dirty="0"/>
          </a:p>
        </p:txBody>
      </p:sp>
      <p:sp>
        <p:nvSpPr>
          <p:cNvPr id="7" name="Date Placeholder 3"/>
          <p:cNvSpPr>
            <a:spLocks noGrp="1"/>
          </p:cNvSpPr>
          <p:nvPr>
            <p:ph type="dt" sz="half" idx="10"/>
          </p:nvPr>
        </p:nvSpPr>
        <p:spPr>
          <a:xfrm>
            <a:off x="685800" y="394155"/>
            <a:ext cx="1600200" cy="215444"/>
          </a:xfrm>
        </p:spPr>
        <p:txBody>
          <a:bodyPr/>
          <a:lstStyle/>
          <a:p>
            <a:pPr>
              <a:defRPr/>
            </a:pPr>
            <a:r>
              <a:rPr lang="en-US" altLang="ko-KR" dirty="0"/>
              <a:t>&lt;May 2018&gt;</a:t>
            </a:r>
          </a:p>
        </p:txBody>
      </p:sp>
      <p:sp>
        <p:nvSpPr>
          <p:cNvPr id="8" name="Footer Placeholder 2">
            <a:extLst>
              <a:ext uri="{FF2B5EF4-FFF2-40B4-BE49-F238E27FC236}">
                <a16:creationId xmlns:a16="http://schemas.microsoft.com/office/drawing/2014/main" id="{AB22CD4A-7FA1-4A59-A372-55265C95FC8B}"/>
              </a:ext>
            </a:extLst>
          </p:cNvPr>
          <p:cNvSpPr>
            <a:spLocks noGrp="1"/>
          </p:cNvSpPr>
          <p:nvPr>
            <p:ph type="ftr" sz="quarter" idx="11"/>
          </p:nvPr>
        </p:nvSpPr>
        <p:spPr>
          <a:xfrm>
            <a:off x="5486400" y="6475413"/>
            <a:ext cx="3124200" cy="182562"/>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dirty="0"/>
              <a:t>Tim Harrington (Pro-ID)</a:t>
            </a:r>
          </a:p>
        </p:txBody>
      </p:sp>
    </p:spTree>
    <p:extLst>
      <p:ext uri="{BB962C8B-B14F-4D97-AF65-F5344CB8AC3E}">
        <p14:creationId xmlns:p14="http://schemas.microsoft.com/office/powerpoint/2010/main" val="1926366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Contributions</a:t>
            </a:r>
          </a:p>
        </p:txBody>
      </p:sp>
      <p:sp>
        <p:nvSpPr>
          <p:cNvPr id="5124" name="Text Box 4"/>
          <p:cNvSpPr txBox="1">
            <a:spLocks noChangeArrowheads="1"/>
          </p:cNvSpPr>
          <p:nvPr/>
        </p:nvSpPr>
        <p:spPr bwMode="auto">
          <a:xfrm>
            <a:off x="495300" y="2205038"/>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3 Presentations were made:</a:t>
            </a:r>
          </a:p>
          <a:p>
            <a:pPr marL="1828800" lvl="3" indent="-457200" eaLnBrk="1" hangingPunct="1">
              <a:spcBef>
                <a:spcPts val="375"/>
              </a:spcBef>
              <a:buSzPct val="100000"/>
              <a:buFont typeface="Arial" panose="020B0604020202020204" pitchFamily="34" charset="0"/>
              <a:buChar char="•"/>
            </a:pPr>
            <a:r>
              <a:rPr lang="en-US" altLang="en-US" sz="2800" dirty="0">
                <a:solidFill>
                  <a:srgbClr val="000000"/>
                </a:solidFill>
              </a:rPr>
              <a:t>15-18-0211-00-004z-text-proposal-for-hrp-uwb-srdev-ppdu: Frank Leong</a:t>
            </a:r>
          </a:p>
          <a:p>
            <a:pPr marL="1828800" lvl="3" indent="-457200" eaLnBrk="1" hangingPunct="1">
              <a:spcBef>
                <a:spcPts val="375"/>
              </a:spcBef>
              <a:buSzPct val="100000"/>
              <a:buFont typeface="Arial" panose="020B0604020202020204" pitchFamily="34" charset="0"/>
              <a:buChar char="•"/>
            </a:pPr>
            <a:r>
              <a:rPr lang="en-US" altLang="en-US" sz="2800" dirty="0">
                <a:solidFill>
                  <a:srgbClr val="000000"/>
                </a:solidFill>
              </a:rPr>
              <a:t>15-18-0218-01-004z-changes-proposal-for-lrp-uwb-phy: David Barras</a:t>
            </a:r>
          </a:p>
          <a:p>
            <a:pPr marL="1828800" lvl="3" indent="-457200" eaLnBrk="1" hangingPunct="1">
              <a:spcBef>
                <a:spcPts val="375"/>
              </a:spcBef>
              <a:buSzPct val="100000"/>
              <a:buFont typeface="Arial" panose="020B0604020202020204" pitchFamily="34" charset="0"/>
              <a:buChar char="•"/>
            </a:pPr>
            <a:r>
              <a:rPr lang="en-US" altLang="en-US" sz="2800" dirty="0">
                <a:solidFill>
                  <a:srgbClr val="000000"/>
                </a:solidFill>
              </a:rPr>
              <a:t>15-18-0108-03-004z-hrp-uwb-phy-enhancements: Billy Verso</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
        <p:nvSpPr>
          <p:cNvPr id="8" name="Footer Placeholder 2">
            <a:extLst>
              <a:ext uri="{FF2B5EF4-FFF2-40B4-BE49-F238E27FC236}">
                <a16:creationId xmlns:a16="http://schemas.microsoft.com/office/drawing/2014/main" id="{F6FD04CD-A61B-4D17-B950-2A7EE1F54A64}"/>
              </a:ext>
            </a:extLst>
          </p:cNvPr>
          <p:cNvSpPr>
            <a:spLocks noGrp="1"/>
          </p:cNvSpPr>
          <p:nvPr>
            <p:ph type="ftr" sz="quarter" idx="11"/>
          </p:nvPr>
        </p:nvSpPr>
        <p:spPr>
          <a:xfrm>
            <a:off x="5486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dirty="0"/>
              <a:t>Tim Harrington (Pro-ID)</a:t>
            </a:r>
          </a:p>
        </p:txBody>
      </p:sp>
      <p:sp>
        <p:nvSpPr>
          <p:cNvPr id="9" name="Date Placeholder 3">
            <a:extLst>
              <a:ext uri="{FF2B5EF4-FFF2-40B4-BE49-F238E27FC236}">
                <a16:creationId xmlns:a16="http://schemas.microsoft.com/office/drawing/2014/main" id="{691AEF95-04A6-4A3A-BB82-9C7D02E74952}"/>
              </a:ext>
            </a:extLst>
          </p:cNvPr>
          <p:cNvSpPr>
            <a:spLocks noGrp="1"/>
          </p:cNvSpPr>
          <p:nvPr>
            <p:ph type="dt" sz="half" idx="10"/>
          </p:nvPr>
        </p:nvSpPr>
        <p:spPr>
          <a:xfrm>
            <a:off x="685800" y="381000"/>
            <a:ext cx="1600200" cy="215900"/>
          </a:xfrm>
        </p:spPr>
        <p:txBody>
          <a:bodyPr/>
          <a:lstStyle/>
          <a:p>
            <a:pPr>
              <a:defRPr/>
            </a:pPr>
            <a:r>
              <a:rPr lang="en-US" altLang="ko-KR" dirty="0"/>
              <a:t>&lt;May 2018&gt;</a:t>
            </a:r>
          </a:p>
        </p:txBody>
      </p:sp>
    </p:spTree>
    <p:extLst>
      <p:ext uri="{BB962C8B-B14F-4D97-AF65-F5344CB8AC3E}">
        <p14:creationId xmlns:p14="http://schemas.microsoft.com/office/powerpoint/2010/main" val="1571059473"/>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AE87728-5C72-43D0-AD5D-8C1AFE5185E3}"/>
              </a:ext>
            </a:extLst>
          </p:cNvPr>
          <p:cNvSpPr>
            <a:spLocks noGrp="1"/>
          </p:cNvSpPr>
          <p:nvPr>
            <p:ph type="title"/>
          </p:nvPr>
        </p:nvSpPr>
        <p:spPr/>
        <p:txBody>
          <a:bodyPr/>
          <a:lstStyle/>
          <a:p>
            <a:r>
              <a:rPr lang="en-US" sz="3200" dirty="0"/>
              <a:t>Other Work</a:t>
            </a:r>
          </a:p>
        </p:txBody>
      </p:sp>
      <p:sp>
        <p:nvSpPr>
          <p:cNvPr id="6" name="Content Placeholder 5">
            <a:extLst>
              <a:ext uri="{FF2B5EF4-FFF2-40B4-BE49-F238E27FC236}">
                <a16:creationId xmlns:a16="http://schemas.microsoft.com/office/drawing/2014/main" id="{713F7AFA-0374-40DB-A51B-809A6D1994C9}"/>
              </a:ext>
            </a:extLst>
          </p:cNvPr>
          <p:cNvSpPr>
            <a:spLocks noGrp="1"/>
          </p:cNvSpPr>
          <p:nvPr>
            <p:ph idx="1"/>
          </p:nvPr>
        </p:nvSpPr>
        <p:spPr>
          <a:xfrm>
            <a:off x="609600" y="1676400"/>
            <a:ext cx="8001000" cy="4114800"/>
          </a:xfrm>
        </p:spPr>
        <p:txBody>
          <a:bodyPr/>
          <a:lstStyle/>
          <a:p>
            <a:r>
              <a:rPr lang="en-US" sz="2800" dirty="0"/>
              <a:t>15-18-0239-01-004z-comments-on-802-11ax-cad</a:t>
            </a:r>
          </a:p>
          <a:p>
            <a:r>
              <a:rPr lang="en-US" sz="2800" dirty="0"/>
              <a:t>15-18-0254-00-004z-coexistence-brainstorming</a:t>
            </a:r>
          </a:p>
          <a:p>
            <a:r>
              <a:rPr lang="en-US" sz="2800" dirty="0"/>
              <a:t>15-18-0259-00-004z-call-for-proposals</a:t>
            </a:r>
          </a:p>
          <a:p>
            <a:r>
              <a:rPr lang="en-US" sz="2800" dirty="0"/>
              <a:t>15-18-0258-00-004z-guidelines-for-tg4z-technical-contributions</a:t>
            </a:r>
          </a:p>
          <a:p>
            <a:r>
              <a:rPr lang="en-US" sz="2800" dirty="0"/>
              <a:t>Content for Baseline Draft</a:t>
            </a:r>
          </a:p>
          <a:p>
            <a:pPr lvl="1"/>
            <a:r>
              <a:rPr lang="en-US" sz="2400" dirty="0"/>
              <a:t>	15-18-0260-00-004z-text-proposal-for-lrp-uwb-phy</a:t>
            </a:r>
          </a:p>
        </p:txBody>
      </p:sp>
      <p:sp>
        <p:nvSpPr>
          <p:cNvPr id="2" name="Date Placeholder 1">
            <a:extLst>
              <a:ext uri="{FF2B5EF4-FFF2-40B4-BE49-F238E27FC236}">
                <a16:creationId xmlns:a16="http://schemas.microsoft.com/office/drawing/2014/main" id="{B6B01879-3BA3-48CE-A516-FD127015D59A}"/>
              </a:ext>
            </a:extLst>
          </p:cNvPr>
          <p:cNvSpPr>
            <a:spLocks noGrp="1"/>
          </p:cNvSpPr>
          <p:nvPr>
            <p:ph type="dt" sz="half" idx="10"/>
          </p:nvPr>
        </p:nvSpPr>
        <p:spPr>
          <a:xfrm>
            <a:off x="685800" y="381456"/>
            <a:ext cx="1600200" cy="215444"/>
          </a:xfrm>
        </p:spPr>
        <p:txBody>
          <a:bodyPr/>
          <a:lstStyle/>
          <a:p>
            <a:pPr>
              <a:defRPr/>
            </a:pPr>
            <a:r>
              <a:rPr lang="en-US" dirty="0"/>
              <a:t>&lt;May 2018&gt;</a:t>
            </a:r>
          </a:p>
        </p:txBody>
      </p:sp>
      <p:sp>
        <p:nvSpPr>
          <p:cNvPr id="3" name="Footer Placeholder 2">
            <a:extLst>
              <a:ext uri="{FF2B5EF4-FFF2-40B4-BE49-F238E27FC236}">
                <a16:creationId xmlns:a16="http://schemas.microsoft.com/office/drawing/2014/main" id="{5FBAFC05-42EE-4739-A129-264673114DFD}"/>
              </a:ext>
            </a:extLst>
          </p:cNvPr>
          <p:cNvSpPr>
            <a:spLocks noGrp="1"/>
          </p:cNvSpPr>
          <p:nvPr>
            <p:ph type="ftr" sz="quarter" idx="11"/>
          </p:nvPr>
        </p:nvSpPr>
        <p:spPr/>
        <p:txBody>
          <a:bodyPr/>
          <a:lstStyle/>
          <a:p>
            <a:pPr>
              <a:defRPr/>
            </a:pPr>
            <a:r>
              <a:rPr lang="en-US" dirty="0"/>
              <a:t>Tim Harrington (Pro-ID</a:t>
            </a:r>
          </a:p>
        </p:txBody>
      </p:sp>
      <p:sp>
        <p:nvSpPr>
          <p:cNvPr id="4" name="Slide Number Placeholder 3">
            <a:extLst>
              <a:ext uri="{FF2B5EF4-FFF2-40B4-BE49-F238E27FC236}">
                <a16:creationId xmlns:a16="http://schemas.microsoft.com/office/drawing/2014/main" id="{9B3C03E6-675B-4062-8B50-A50740502E9C}"/>
              </a:ext>
            </a:extLst>
          </p:cNvPr>
          <p:cNvSpPr>
            <a:spLocks noGrp="1"/>
          </p:cNvSpPr>
          <p:nvPr>
            <p:ph type="sldNum" sz="quarter" idx="12"/>
          </p:nvPr>
        </p:nvSpPr>
        <p:spPr/>
        <p:txBody>
          <a:bodyPr/>
          <a:lstStyle/>
          <a:p>
            <a:pPr>
              <a:defRPr/>
            </a:pPr>
            <a:r>
              <a:rPr lang="en-US"/>
              <a:t>Slide </a:t>
            </a:r>
            <a:fld id="{03628903-88D7-C74D-8D58-8597ECE2BB7F}" type="slidenum">
              <a:rPr lang="en-US" smtClean="0"/>
              <a:pPr>
                <a:defRPr/>
              </a:pPr>
              <a:t>4</a:t>
            </a:fld>
            <a:endParaRPr lang="en-US"/>
          </a:p>
        </p:txBody>
      </p:sp>
    </p:spTree>
    <p:extLst>
      <p:ext uri="{BB962C8B-B14F-4D97-AF65-F5344CB8AC3E}">
        <p14:creationId xmlns:p14="http://schemas.microsoft.com/office/powerpoint/2010/main" val="35045064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Timeline</a:t>
            </a:r>
          </a:p>
        </p:txBody>
      </p:sp>
      <p:sp>
        <p:nvSpPr>
          <p:cNvPr id="5124" name="Text Box 4"/>
          <p:cNvSpPr txBox="1">
            <a:spLocks noChangeArrowheads="1"/>
          </p:cNvSpPr>
          <p:nvPr/>
        </p:nvSpPr>
        <p:spPr bwMode="auto">
          <a:xfrm>
            <a:off x="508000" y="1752600"/>
            <a:ext cx="8150746"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1314450" lvl="2" indent="-457200" eaLnBrk="1" hangingPunct="1">
              <a:spcBef>
                <a:spcPts val="375"/>
              </a:spcBef>
              <a:buSzPct val="100000"/>
              <a:buFont typeface="Arial" panose="020B0604020202020204" pitchFamily="34" charset="0"/>
              <a:buChar char="•"/>
            </a:pPr>
            <a:r>
              <a:rPr lang="en-US" altLang="en-US" sz="2400" dirty="0">
                <a:solidFill>
                  <a:srgbClr val="000000"/>
                </a:solidFill>
              </a:rPr>
              <a:t>Timeline:	</a:t>
            </a:r>
          </a:p>
          <a:p>
            <a:pPr marL="1828800" lvl="3" indent="-457200" eaLnBrk="1" hangingPunct="1">
              <a:spcBef>
                <a:spcPts val="375"/>
              </a:spcBef>
              <a:buSzPct val="100000"/>
              <a:buFont typeface="Arial" panose="020B0604020202020204" pitchFamily="34" charset="0"/>
              <a:buChar char="•"/>
            </a:pPr>
            <a:r>
              <a:rPr lang="en-US" altLang="en-US" sz="2400" dirty="0">
                <a:solidFill>
                  <a:srgbClr val="000000"/>
                </a:solidFill>
              </a:rPr>
              <a:t>March 2018 </a:t>
            </a:r>
            <a:r>
              <a:rPr lang="mr-IN" altLang="en-US" sz="2400" dirty="0">
                <a:solidFill>
                  <a:srgbClr val="000000"/>
                </a:solidFill>
              </a:rPr>
              <a:t>–</a:t>
            </a:r>
            <a:r>
              <a:rPr lang="en-US" altLang="en-US" sz="2400" dirty="0">
                <a:solidFill>
                  <a:srgbClr val="000000"/>
                </a:solidFill>
              </a:rPr>
              <a:t> 2</a:t>
            </a:r>
            <a:r>
              <a:rPr lang="en-US" altLang="en-US" sz="2400" baseline="30000" dirty="0">
                <a:solidFill>
                  <a:srgbClr val="000000"/>
                </a:solidFill>
              </a:rPr>
              <a:t>nd</a:t>
            </a:r>
            <a:r>
              <a:rPr lang="en-US" altLang="en-US" sz="2400" dirty="0">
                <a:solidFill>
                  <a:srgbClr val="000000"/>
                </a:solidFill>
              </a:rPr>
              <a:t> Call for proposals – resolved comments on  PAR and CSD</a:t>
            </a:r>
          </a:p>
          <a:p>
            <a:pPr marL="1828800" lvl="3" indent="-457200" eaLnBrk="1" hangingPunct="1">
              <a:spcBef>
                <a:spcPts val="375"/>
              </a:spcBef>
              <a:buSzPct val="100000"/>
              <a:buFont typeface="Arial" panose="020B0604020202020204" pitchFamily="34" charset="0"/>
              <a:buChar char="•"/>
            </a:pPr>
            <a:r>
              <a:rPr lang="en-US" altLang="en-US" sz="2400" dirty="0">
                <a:solidFill>
                  <a:srgbClr val="000000"/>
                </a:solidFill>
              </a:rPr>
              <a:t>July 2018 </a:t>
            </a:r>
            <a:r>
              <a:rPr lang="mr-IN" altLang="en-US" sz="2400" dirty="0">
                <a:solidFill>
                  <a:srgbClr val="000000"/>
                </a:solidFill>
              </a:rPr>
              <a:t>–</a:t>
            </a:r>
            <a:r>
              <a:rPr lang="en-US" altLang="en-US" sz="2400" dirty="0">
                <a:solidFill>
                  <a:srgbClr val="000000"/>
                </a:solidFill>
              </a:rPr>
              <a:t> </a:t>
            </a:r>
          </a:p>
          <a:p>
            <a:pPr marL="2286000" lvl="4" indent="-457200" eaLnBrk="1" hangingPunct="1">
              <a:spcBef>
                <a:spcPts val="375"/>
              </a:spcBef>
              <a:buSzPct val="100000"/>
              <a:buFont typeface="Arial" panose="020B0604020202020204" pitchFamily="34" charset="0"/>
              <a:buChar char="•"/>
            </a:pPr>
            <a:r>
              <a:rPr lang="en-US" altLang="en-US" sz="2400" dirty="0">
                <a:solidFill>
                  <a:srgbClr val="000000"/>
                </a:solidFill>
              </a:rPr>
              <a:t>Review new proposals</a:t>
            </a:r>
          </a:p>
          <a:p>
            <a:pPr marL="2286000" lvl="4" indent="-457200" eaLnBrk="1" hangingPunct="1">
              <a:spcBef>
                <a:spcPts val="375"/>
              </a:spcBef>
              <a:buSzPct val="100000"/>
              <a:buFont typeface="Arial" panose="020B0604020202020204" pitchFamily="34" charset="0"/>
              <a:buChar char="•"/>
            </a:pPr>
            <a:r>
              <a:rPr lang="en-US" altLang="en-US" sz="2400" dirty="0">
                <a:solidFill>
                  <a:srgbClr val="000000"/>
                </a:solidFill>
              </a:rPr>
              <a:t>Align and modify current contributions</a:t>
            </a:r>
          </a:p>
          <a:p>
            <a:pPr marL="2286000" lvl="4" indent="-457200" eaLnBrk="1" hangingPunct="1">
              <a:spcBef>
                <a:spcPts val="375"/>
              </a:spcBef>
              <a:buSzPct val="100000"/>
              <a:buFont typeface="Arial" panose="020B0604020202020204" pitchFamily="34" charset="0"/>
              <a:buChar char="•"/>
            </a:pPr>
            <a:r>
              <a:rPr lang="en-US" altLang="en-US" sz="2400" dirty="0">
                <a:solidFill>
                  <a:srgbClr val="000000"/>
                </a:solidFill>
              </a:rPr>
              <a:t>Begin drafting standard</a:t>
            </a:r>
          </a:p>
          <a:p>
            <a:pPr marL="1828800" lvl="3" indent="-457200" eaLnBrk="1" hangingPunct="1">
              <a:spcBef>
                <a:spcPts val="375"/>
              </a:spcBef>
              <a:buSzPct val="100000"/>
              <a:buFont typeface="Arial" panose="020B0604020202020204" pitchFamily="34" charset="0"/>
              <a:buChar char="•"/>
            </a:pPr>
            <a:r>
              <a:rPr lang="en-US" altLang="en-US" sz="2400" dirty="0">
                <a:solidFill>
                  <a:srgbClr val="000000"/>
                </a:solidFill>
              </a:rPr>
              <a:t>September 2018 </a:t>
            </a:r>
            <a:r>
              <a:rPr lang="mr-IN" altLang="en-US" sz="2400" dirty="0">
                <a:solidFill>
                  <a:srgbClr val="000000"/>
                </a:solidFill>
              </a:rPr>
              <a:t>–</a:t>
            </a:r>
            <a:r>
              <a:rPr lang="en-US" altLang="en-US" sz="2400" dirty="0">
                <a:solidFill>
                  <a:srgbClr val="000000"/>
                </a:solidFill>
              </a:rPr>
              <a:t> Complete Drafting</a:t>
            </a:r>
          </a:p>
          <a:p>
            <a:pPr marL="1828800" lvl="3" indent="-457200" eaLnBrk="1" hangingPunct="1">
              <a:spcBef>
                <a:spcPts val="375"/>
              </a:spcBef>
              <a:buSzPct val="100000"/>
              <a:buFont typeface="Arial" panose="020B0604020202020204" pitchFamily="34" charset="0"/>
              <a:buChar char="•"/>
            </a:pPr>
            <a:r>
              <a:rPr lang="en-US" altLang="en-US" sz="2400" dirty="0">
                <a:solidFill>
                  <a:srgbClr val="000000"/>
                </a:solidFill>
              </a:rPr>
              <a:t>November 2018 – 1</a:t>
            </a:r>
            <a:r>
              <a:rPr lang="en-US" altLang="en-US" sz="2400" baseline="30000" dirty="0">
                <a:solidFill>
                  <a:srgbClr val="000000"/>
                </a:solidFill>
              </a:rPr>
              <a:t>st</a:t>
            </a:r>
            <a:r>
              <a:rPr lang="en-US" altLang="en-US" sz="2400" dirty="0">
                <a:solidFill>
                  <a:srgbClr val="000000"/>
                </a:solidFill>
              </a:rPr>
              <a:t> letter ballot</a:t>
            </a:r>
          </a:p>
          <a:p>
            <a:pPr marL="1828800" lvl="3" indent="-457200" eaLnBrk="1" hangingPunct="1">
              <a:spcBef>
                <a:spcPts val="375"/>
              </a:spcBef>
              <a:buSzPct val="100000"/>
              <a:buFont typeface="Arial" panose="020B0604020202020204" pitchFamily="34" charset="0"/>
              <a:buChar char="•"/>
            </a:pPr>
            <a:r>
              <a:rPr lang="en-US" altLang="en-US" sz="2400" dirty="0">
                <a:solidFill>
                  <a:srgbClr val="000000"/>
                </a:solidFill>
              </a:rPr>
              <a:t>January 2018 – Comment Resolution</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&lt;May 2018&gt;</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dirty="0"/>
              <a:t>Slide 4</a:t>
            </a:r>
          </a:p>
        </p:txBody>
      </p:sp>
      <p:sp>
        <p:nvSpPr>
          <p:cNvPr id="8" name="Footer Placeholder 2">
            <a:extLst>
              <a:ext uri="{FF2B5EF4-FFF2-40B4-BE49-F238E27FC236}">
                <a16:creationId xmlns:a16="http://schemas.microsoft.com/office/drawing/2014/main" id="{9557EF27-4B79-41B1-B9A5-9F04C1DAB720}"/>
              </a:ext>
            </a:extLst>
          </p:cNvPr>
          <p:cNvSpPr>
            <a:spLocks noGrp="1"/>
          </p:cNvSpPr>
          <p:nvPr>
            <p:ph type="ftr" sz="quarter" idx="11"/>
          </p:nvPr>
        </p:nvSpPr>
        <p:spPr>
          <a:xfrm>
            <a:off x="5486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dirty="0"/>
              <a:t>Tim Harrington (Pro-ID)</a:t>
            </a:r>
          </a:p>
        </p:txBody>
      </p:sp>
    </p:spTree>
    <p:extLst>
      <p:ext uri="{BB962C8B-B14F-4D97-AF65-F5344CB8AC3E}">
        <p14:creationId xmlns:p14="http://schemas.microsoft.com/office/powerpoint/2010/main" val="26948550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July Plenary</a:t>
            </a:r>
          </a:p>
        </p:txBody>
      </p:sp>
      <p:sp>
        <p:nvSpPr>
          <p:cNvPr id="5124" name="Text Box 4"/>
          <p:cNvSpPr txBox="1">
            <a:spLocks noChangeArrowheads="1"/>
          </p:cNvSpPr>
          <p:nvPr/>
        </p:nvSpPr>
        <p:spPr bwMode="auto">
          <a:xfrm>
            <a:off x="457200" y="19050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Scheduled 8 sessions</a:t>
            </a:r>
          </a:p>
          <a:p>
            <a:pPr marL="1828800" lvl="3" indent="-457200" eaLnBrk="1" hangingPunct="1">
              <a:spcBef>
                <a:spcPts val="375"/>
              </a:spcBef>
              <a:buSzPct val="100000"/>
              <a:buFont typeface="Arial" panose="020B0604020202020204" pitchFamily="34" charset="0"/>
              <a:buChar char="•"/>
            </a:pPr>
            <a:r>
              <a:rPr lang="en-US" altLang="en-US" sz="2800" dirty="0">
                <a:solidFill>
                  <a:srgbClr val="000000"/>
                </a:solidFill>
              </a:rPr>
              <a:t>Review new proposals</a:t>
            </a:r>
          </a:p>
          <a:p>
            <a:pPr marL="1828800" lvl="3" indent="-457200" eaLnBrk="1" hangingPunct="1">
              <a:spcBef>
                <a:spcPts val="375"/>
              </a:spcBef>
              <a:buSzPct val="100000"/>
              <a:buFont typeface="Arial" panose="020B0604020202020204" pitchFamily="34" charset="0"/>
              <a:buChar char="•"/>
            </a:pPr>
            <a:r>
              <a:rPr lang="en-US" altLang="en-US" sz="2800" dirty="0">
                <a:solidFill>
                  <a:srgbClr val="000000"/>
                </a:solidFill>
              </a:rPr>
              <a:t>Align and modify current contributions</a:t>
            </a:r>
          </a:p>
          <a:p>
            <a:pPr marL="1828800" lvl="3" indent="-457200" eaLnBrk="1" hangingPunct="1">
              <a:spcBef>
                <a:spcPts val="375"/>
              </a:spcBef>
              <a:buSzPct val="100000"/>
              <a:buFont typeface="Arial" panose="020B0604020202020204" pitchFamily="34" charset="0"/>
              <a:buChar char="•"/>
            </a:pPr>
            <a:r>
              <a:rPr lang="en-US" altLang="en-US" sz="2800" dirty="0">
                <a:solidFill>
                  <a:srgbClr val="000000"/>
                </a:solidFill>
              </a:rPr>
              <a:t>Begin drafting standard</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&lt;May 2018&gt;</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dirty="0"/>
              <a:t>Slide 6</a:t>
            </a:r>
          </a:p>
        </p:txBody>
      </p:sp>
      <p:sp>
        <p:nvSpPr>
          <p:cNvPr id="8" name="Footer Placeholder 2">
            <a:extLst>
              <a:ext uri="{FF2B5EF4-FFF2-40B4-BE49-F238E27FC236}">
                <a16:creationId xmlns:a16="http://schemas.microsoft.com/office/drawing/2014/main" id="{D6ECB63B-9163-4DAA-9FB7-594DF9B3FE7A}"/>
              </a:ext>
            </a:extLst>
          </p:cNvPr>
          <p:cNvSpPr>
            <a:spLocks noGrp="1"/>
          </p:cNvSpPr>
          <p:nvPr>
            <p:ph type="ftr" sz="quarter" idx="11"/>
          </p:nvPr>
        </p:nvSpPr>
        <p:spPr>
          <a:xfrm>
            <a:off x="5486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dirty="0"/>
              <a:t>Tim Harrington (Pro-ID)</a:t>
            </a:r>
          </a:p>
        </p:txBody>
      </p:sp>
    </p:spTree>
    <p:extLst>
      <p:ext uri="{BB962C8B-B14F-4D97-AF65-F5344CB8AC3E}">
        <p14:creationId xmlns:p14="http://schemas.microsoft.com/office/powerpoint/2010/main" val="66928306"/>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39609</TotalTime>
  <Words>190</Words>
  <Application>Microsoft Office PowerPoint</Application>
  <PresentationFormat>On-screen Show (4:3)</PresentationFormat>
  <Paragraphs>79</Paragraphs>
  <Slides>6</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ＭＳ Ｐゴシック</vt:lpstr>
      <vt:lpstr>ＭＳ Ｐゴシック</vt:lpstr>
      <vt:lpstr>Arial</vt:lpstr>
      <vt:lpstr>Times New Roman</vt:lpstr>
      <vt:lpstr>Default Design</vt:lpstr>
      <vt:lpstr>PowerPoint Presentation</vt:lpstr>
      <vt:lpstr>IEEE 802.15.4z EIR Closing report</vt:lpstr>
      <vt:lpstr>PowerPoint Presentation</vt:lpstr>
      <vt:lpstr>Other Work</vt:lpstr>
      <vt:lpstr>PowerPoint Presentation</vt:lpstr>
      <vt:lpstr>PowerPoint Presentation</vt:lpstr>
    </vt:vector>
  </TitlesOfParts>
  <Manager/>
  <Company>Silver Spring Networks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SG4v Closing Report for Macau</dc:title>
  <dc:subject>IEEE 802.15</dc:subject>
  <dc:creator>Tim Harrington</dc:creator>
  <cp:keywords/>
  <dc:description/>
  <cp:lastModifiedBy>Tim Harrington</cp:lastModifiedBy>
  <cp:revision>671</cp:revision>
  <cp:lastPrinted>2015-07-14T16:02:16Z</cp:lastPrinted>
  <dcterms:created xsi:type="dcterms:W3CDTF">2009-07-12T16:25:16Z</dcterms:created>
  <dcterms:modified xsi:type="dcterms:W3CDTF">2018-05-10T16:50:39Z</dcterms:modified>
  <cp:category/>
</cp:coreProperties>
</file>