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8" r:id="rId2"/>
    <p:sldId id="261" r:id="rId3"/>
    <p:sldId id="260"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5/10/2018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smtClean="0">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dirty="0">
                <a:solidFill>
                  <a:srgbClr val="000000"/>
                </a:solidFill>
                <a:latin typeface="Times New Roman" pitchFamily="18" charset="0"/>
              </a:rPr>
              <a:t>May 2018</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IEEE802.15-18-0258-01-004z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smtClean="0">
                <a:solidFill>
                  <a:srgbClr val="000000"/>
                </a:solidFill>
              </a:rPr>
              <a:t>May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262979"/>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a:solidFill>
                  <a:srgbClr val="000000"/>
                </a:solidFill>
                <a:ea typeface="굴림" pitchFamily="50" charset="-127"/>
              </a:rPr>
              <a:t>802.15.4z Comments on 802.11ax Coexistence Assurance Document</a:t>
            </a:r>
          </a:p>
          <a:p>
            <a:pPr defTabSz="457200"/>
            <a:r>
              <a:rPr lang="en-US" altLang="ko-KR" sz="1600" b="1" dirty="0">
                <a:solidFill>
                  <a:srgbClr val="000000"/>
                </a:solidFill>
                <a:ea typeface="굴림" pitchFamily="50" charset="-127"/>
              </a:rPr>
              <a:t>Date </a:t>
            </a:r>
            <a:r>
              <a:rPr lang="en-US" altLang="ko-KR" sz="1600" b="1" dirty="0">
                <a:solidFill>
                  <a:srgbClr val="000000"/>
                </a:solidFill>
                <a:ea typeface="굴림" pitchFamily="50" charset="-127"/>
              </a:rPr>
              <a:t>Submitted: </a:t>
            </a:r>
            <a:r>
              <a:rPr lang="en-US" altLang="ko-KR" sz="1600" dirty="0">
                <a:solidFill>
                  <a:srgbClr val="000000"/>
                </a:solidFill>
                <a:ea typeface="굴림" pitchFamily="50" charset="-127"/>
              </a:rPr>
              <a:t>09-May-2018</a:t>
            </a:r>
          </a:p>
          <a:p>
            <a:pPr defTabSz="457200"/>
            <a:r>
              <a:rPr lang="en-US" altLang="ko-KR" sz="1600" b="1" dirty="0">
                <a:solidFill>
                  <a:srgbClr val="000000"/>
                </a:solidFill>
                <a:ea typeface="굴림" pitchFamily="50" charset="-127"/>
              </a:rPr>
              <a:t>Source</a:t>
            </a:r>
            <a:r>
              <a:rPr lang="en-US" altLang="ko-KR" sz="1600" b="1" dirty="0">
                <a:solidFill>
                  <a:srgbClr val="000000"/>
                </a:solidFill>
                <a:ea typeface="굴림" pitchFamily="50" charset="-127"/>
              </a:rPr>
              <a:t>:</a:t>
            </a:r>
            <a:r>
              <a:rPr lang="en-US" altLang="ko-KR" sz="1600" dirty="0">
                <a:solidFill>
                  <a:srgbClr val="000000"/>
                </a:solidFill>
                <a:ea typeface="굴림" pitchFamily="50" charset="-127"/>
              </a:rPr>
              <a:t>  </a:t>
            </a:r>
            <a:r>
              <a:rPr lang="en-US" altLang="ko-KR" sz="1600" dirty="0">
                <a:solidFill>
                  <a:srgbClr val="000000"/>
                </a:solidFill>
                <a:ea typeface="굴림" pitchFamily="50" charset="-127"/>
              </a:rPr>
              <a:t>Benjamin A. Rolfe </a:t>
            </a:r>
          </a:p>
          <a:p>
            <a:pPr defTabSz="457200"/>
            <a:r>
              <a:rPr lang="en-US" altLang="ko-KR" sz="1600" dirty="0">
                <a:solidFill>
                  <a:srgbClr val="000000"/>
                </a:solidFill>
                <a:ea typeface="굴림" pitchFamily="50" charset="-127"/>
              </a:rPr>
              <a:t>Company</a:t>
            </a:r>
            <a:r>
              <a:rPr lang="en-US" altLang="ko-KR" sz="1600" dirty="0">
                <a:solidFill>
                  <a:srgbClr val="000000"/>
                </a:solidFill>
                <a:ea typeface="굴림" pitchFamily="50" charset="-127"/>
              </a:rPr>
              <a:t>: </a:t>
            </a:r>
            <a:r>
              <a:rPr lang="en-US" altLang="ko-KR" sz="1600" dirty="0">
                <a:solidFill>
                  <a:srgbClr val="000000"/>
                </a:solidFill>
                <a:ea typeface="굴림" pitchFamily="50" charset="-127"/>
              </a:rPr>
              <a:t>Blind Creek Associates</a:t>
            </a:r>
            <a:endParaRPr lang="en-US" altLang="ko-KR" sz="1600" dirty="0">
              <a:solidFill>
                <a:srgbClr val="000000"/>
              </a:solidFill>
              <a:ea typeface="굴림" pitchFamily="50" charset="-127"/>
            </a:endParaRPr>
          </a:p>
          <a:p>
            <a:pPr defTabSz="457200"/>
            <a:r>
              <a:rPr lang="en-US" altLang="ko-KR" sz="1600" dirty="0">
                <a:solidFill>
                  <a:srgbClr val="000000"/>
                </a:solidFill>
                <a:ea typeface="굴림" pitchFamily="50" charset="-127"/>
              </a:rPr>
              <a:t>Address: </a:t>
            </a:r>
            <a:r>
              <a:rPr lang="en-US" altLang="ko-KR" sz="1600" dirty="0">
                <a:solidFill>
                  <a:srgbClr val="000000"/>
                </a:solidFill>
                <a:ea typeface="굴림" pitchFamily="50" charset="-127"/>
              </a:rPr>
              <a:t>PO Box 798 Los Gatos CA 95031</a:t>
            </a:r>
            <a:endParaRPr lang="en-US" altLang="ko-KR" sz="1600" dirty="0">
              <a:solidFill>
                <a:srgbClr val="000000"/>
              </a:solidFill>
              <a:ea typeface="굴림" pitchFamily="50" charset="-127"/>
            </a:endParaRPr>
          </a:p>
          <a:p>
            <a:pPr defTabSz="457200"/>
            <a:r>
              <a:rPr lang="en-US" altLang="ko-KR" sz="1600" dirty="0">
                <a:solidFill>
                  <a:srgbClr val="000000"/>
                </a:solidFill>
                <a:ea typeface="굴림" pitchFamily="50" charset="-127"/>
              </a:rPr>
              <a:t>Voice: </a:t>
            </a:r>
            <a:r>
              <a:rPr lang="en-US" altLang="ko-KR" sz="1600" dirty="0">
                <a:solidFill>
                  <a:srgbClr val="000000"/>
                </a:solidFill>
                <a:ea typeface="굴림" pitchFamily="50" charset="-127"/>
              </a:rPr>
              <a:t>+1 408 332 0725, </a:t>
            </a:r>
            <a:r>
              <a:rPr lang="en-US" altLang="ko-KR" sz="1600" dirty="0">
                <a:solidFill>
                  <a:srgbClr val="000000"/>
                </a:solidFill>
                <a:ea typeface="굴림" pitchFamily="50" charset="-127"/>
              </a:rPr>
              <a:t>E-Mail: </a:t>
            </a:r>
            <a:r>
              <a:rPr lang="en-US" altLang="ko-KR" sz="1600" dirty="0" err="1">
                <a:solidFill>
                  <a:srgbClr val="000000"/>
                </a:solidFill>
                <a:ea typeface="굴림" pitchFamily="50" charset="-127"/>
              </a:rPr>
              <a:t>ben</a:t>
            </a:r>
            <a:r>
              <a:rPr lang="en-US" altLang="ko-KR" sz="1600" dirty="0">
                <a:solidFill>
                  <a:srgbClr val="000000"/>
                </a:solidFill>
                <a:ea typeface="굴림" pitchFamily="50" charset="-127"/>
              </a:rPr>
              <a:t> @ blindcreek.com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a:solidFill>
                  <a:srgbClr val="000000"/>
                </a:solidFill>
                <a:ea typeface="굴림" pitchFamily="50" charset="-127"/>
              </a:rPr>
              <a:t>802.11 and 802.15 coexistence in 6 GHz bands</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Comments and suggestions from review of the 802.11ax CAD</a:t>
            </a: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b="1" dirty="0">
                <a:solidFill>
                  <a:srgbClr val="000000"/>
                </a:solidFill>
                <a:ea typeface="굴림" pitchFamily="50" charset="-127"/>
              </a:rPr>
              <a:t>:</a:t>
            </a:r>
            <a:r>
              <a:rPr lang="en-US" altLang="ko-KR" sz="1600" dirty="0">
                <a:solidFill>
                  <a:srgbClr val="000000"/>
                </a:solidFill>
                <a:ea typeface="굴림" pitchFamily="50" charset="-127"/>
              </a:rPr>
              <a:t>	</a:t>
            </a:r>
            <a:r>
              <a:rPr lang="en-US" altLang="ko-KR" sz="1600" dirty="0">
                <a:solidFill>
                  <a:srgbClr val="000000"/>
                </a:solidFill>
                <a:ea typeface="굴림" pitchFamily="50" charset="-127"/>
              </a:rPr>
              <a:t>Promote coexistence analysis and positive coexistence</a:t>
            </a: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b="1" dirty="0">
                <a:solidFill>
                  <a:srgbClr val="000000"/>
                </a:solidFill>
                <a:ea typeface="굴림" pitchFamily="50" charset="-127"/>
              </a:rPr>
              <a:t>:</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Technical Guidance Document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Provides technical guidance for preparation of proposals. </a:t>
            </a:r>
          </a:p>
          <a:p>
            <a:pPr marL="0" indent="0">
              <a:buNone/>
            </a:pPr>
            <a:r>
              <a:rPr lang="en-GB" dirty="0" smtClean="0"/>
              <a:t>The objective </a:t>
            </a:r>
            <a:r>
              <a:rPr lang="en-GB" dirty="0"/>
              <a:t>of </a:t>
            </a:r>
            <a:r>
              <a:rPr lang="en-GB" dirty="0" smtClean="0"/>
              <a:t>this guidance is </a:t>
            </a:r>
            <a:r>
              <a:rPr lang="en-GB" dirty="0"/>
              <a:t>to provide technical recommendations for </a:t>
            </a:r>
            <a:r>
              <a:rPr lang="en-GB" dirty="0" smtClean="0"/>
              <a:t>preparing and </a:t>
            </a:r>
            <a:r>
              <a:rPr lang="en-GB" dirty="0"/>
              <a:t>evaluating </a:t>
            </a:r>
            <a:r>
              <a:rPr lang="en-GB" dirty="0" smtClean="0"/>
              <a:t>proposals</a:t>
            </a:r>
            <a:r>
              <a:rPr lang="en-GB" dirty="0"/>
              <a:t>, and should not be understood as mandatory requirements for the system design</a:t>
            </a:r>
            <a:r>
              <a:rPr lang="en-GB" dirty="0" smtClean="0"/>
              <a:t>.</a:t>
            </a:r>
            <a:r>
              <a:rPr lang="en-US" dirty="0"/>
              <a:t> The intent </a:t>
            </a:r>
            <a:r>
              <a:rPr lang="en-US" dirty="0" smtClean="0"/>
              <a:t>is to use </a:t>
            </a:r>
            <a:r>
              <a:rPr lang="en-US" dirty="0"/>
              <a:t>a flexible and efficient process that provides sufficient descriptions of the technical </a:t>
            </a:r>
            <a:r>
              <a:rPr lang="en-US" dirty="0" smtClean="0"/>
              <a:t>drivers to </a:t>
            </a:r>
            <a:r>
              <a:rPr lang="en-US" dirty="0"/>
              <a:t>enable relevant responses, with efficiency of effort while meeting the critical need for a timely amendment.</a:t>
            </a:r>
            <a:endParaRPr lang="en-US"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Technical Guidance for TG4z proposals</a:t>
            </a:r>
          </a:p>
        </p:txBody>
      </p:sp>
      <p:sp>
        <p:nvSpPr>
          <p:cNvPr id="3" name="Content Placeholder 2"/>
          <p:cNvSpPr>
            <a:spLocks noGrp="1"/>
          </p:cNvSpPr>
          <p:nvPr>
            <p:ph idx="1"/>
          </p:nvPr>
        </p:nvSpPr>
        <p:spPr/>
        <p:txBody>
          <a:bodyPr>
            <a:normAutofit fontScale="70000" lnSpcReduction="20000"/>
          </a:bodyPr>
          <a:lstStyle/>
          <a:p>
            <a:r>
              <a:rPr lang="en-US" dirty="0" smtClean="0"/>
              <a:t>Clearly within the scope of the PAR</a:t>
            </a:r>
          </a:p>
          <a:p>
            <a:r>
              <a:rPr lang="en-US" dirty="0" smtClean="0"/>
              <a:t>Limited to HRP</a:t>
            </a:r>
            <a:r>
              <a:rPr lang="en-US" dirty="0"/>
              <a:t>, LRP </a:t>
            </a:r>
            <a:r>
              <a:rPr lang="en-US" dirty="0" smtClean="0"/>
              <a:t>UWB PHYS</a:t>
            </a:r>
            <a:endParaRPr lang="en-US" dirty="0"/>
          </a:p>
          <a:p>
            <a:r>
              <a:rPr lang="en-US" dirty="0"/>
              <a:t>Must coexist with existing HRP and LRP implementations</a:t>
            </a:r>
          </a:p>
          <a:p>
            <a:r>
              <a:rPr lang="en-US" dirty="0"/>
              <a:t>Must be backwards </a:t>
            </a:r>
            <a:r>
              <a:rPr lang="en-US" dirty="0" smtClean="0"/>
              <a:t>compatible (see slide 4)</a:t>
            </a:r>
            <a:endParaRPr lang="en-US" dirty="0"/>
          </a:p>
          <a:p>
            <a:r>
              <a:rPr lang="en-US" dirty="0"/>
              <a:t>MAC additions directly related to PHY support and ranging related information exchange</a:t>
            </a:r>
          </a:p>
          <a:p>
            <a:r>
              <a:rPr lang="en-US" dirty="0"/>
              <a:t>The task group does not expect a contribution to be all encompassing; ideally it will </a:t>
            </a:r>
            <a:r>
              <a:rPr lang="en-US" dirty="0" smtClean="0"/>
              <a:t>complement </a:t>
            </a:r>
            <a:r>
              <a:rPr lang="en-US" dirty="0"/>
              <a:t>the current contributions as best known by the </a:t>
            </a:r>
            <a:r>
              <a:rPr lang="en-US" dirty="0" smtClean="0"/>
              <a:t>proposer</a:t>
            </a:r>
            <a:r>
              <a:rPr lang="en-US" dirty="0"/>
              <a:t>.  The group welcomes partial contributions that further the project objectives</a:t>
            </a:r>
            <a:r>
              <a:rPr lang="en-US" dirty="0" smtClean="0"/>
              <a:t>.</a:t>
            </a:r>
          </a:p>
          <a:p>
            <a:r>
              <a:rPr lang="en-US" dirty="0" smtClean="0"/>
              <a:t>Comply with the IEEE patent </a:t>
            </a:r>
            <a:r>
              <a:rPr lang="en-US" dirty="0"/>
              <a:t>policy (http://</a:t>
            </a:r>
            <a:r>
              <a:rPr lang="en-US" dirty="0" smtClean="0"/>
              <a:t>standards.ieee.org/board/pat/pat-slideset.ppt)</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2849770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“Backwards Compatible” in 15.4</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general, it means operation of new version devices in the sphere of influence of legacy devices does not disrupt operation of legacy device (doesn’t break it)</a:t>
            </a:r>
          </a:p>
          <a:p>
            <a:pPr lvl="1"/>
            <a:r>
              <a:rPr lang="en-US" dirty="0" smtClean="0"/>
              <a:t>The behavior of a legacy device upon reception  of the “new” signal/packet/frame is well defined</a:t>
            </a:r>
          </a:p>
          <a:p>
            <a:r>
              <a:rPr lang="en-US" dirty="0" smtClean="0"/>
              <a:t>May be degrees of ‘compatible’, for example</a:t>
            </a:r>
          </a:p>
          <a:p>
            <a:pPr lvl="1"/>
            <a:r>
              <a:rPr lang="en-US" dirty="0" smtClean="0"/>
              <a:t>New signal not even detected by legacy devices, </a:t>
            </a:r>
            <a:endParaRPr lang="en-US" dirty="0"/>
          </a:p>
          <a:p>
            <a:pPr lvl="1"/>
            <a:r>
              <a:rPr lang="en-US" dirty="0" smtClean="0"/>
              <a:t>New signal demodulated and ignored</a:t>
            </a:r>
          </a:p>
          <a:p>
            <a:pPr lvl="1"/>
            <a:r>
              <a:rPr lang="en-US" dirty="0" smtClean="0"/>
              <a:t>New signal can be demodulated and understood, without the benefit of “new” features</a:t>
            </a:r>
          </a:p>
          <a:p>
            <a:r>
              <a:rPr lang="en-US" dirty="0" smtClean="0"/>
              <a:t>Proposals should address how backward compatible is achieved</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1717597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378</Words>
  <Application>Microsoft Office PowerPoint</Application>
  <PresentationFormat>Widescreen</PresentationFormat>
  <Paragraphs>45</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굴림</vt:lpstr>
      <vt:lpstr>Arial</vt:lpstr>
      <vt:lpstr>Calibri</vt:lpstr>
      <vt:lpstr>Times New Roman</vt:lpstr>
      <vt:lpstr>802.15</vt:lpstr>
      <vt:lpstr>PowerPoint Presentation</vt:lpstr>
      <vt:lpstr>Purpose of Technical Guidance Document</vt:lpstr>
      <vt:lpstr>Technical Guidance for TG4z proposals</vt:lpstr>
      <vt:lpstr>“Backwards Compatible” in 15.4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7</cp:revision>
  <dcterms:created xsi:type="dcterms:W3CDTF">2018-05-10T09:30:28Z</dcterms:created>
  <dcterms:modified xsi:type="dcterms:W3CDTF">2018-05-10T14:27:45Z</dcterms:modified>
</cp:coreProperties>
</file>