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1"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5/9/2018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5/9/2018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834901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5/9/2018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15-18-0251-00-0vat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15-18-0251-00-0vat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509200"/>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IN" sz="1600" dirty="0">
                <a:latin typeface="Times New Roman" pitchFamily="18" charset="0"/>
                <a:cs typeface="Times New Roman" pitchFamily="18" charset="0"/>
              </a:rPr>
              <a:t>Automatic Docking Solution using </a:t>
            </a:r>
            <a:r>
              <a:rPr lang="en-IN" sz="1600" dirty="0" err="1">
                <a:latin typeface="Times New Roman" pitchFamily="18" charset="0"/>
                <a:cs typeface="Times New Roman" pitchFamily="18" charset="0"/>
              </a:rPr>
              <a:t>LiFiCamCom</a:t>
            </a:r>
            <a:r>
              <a:rPr lang="en-IN" sz="1600" dirty="0">
                <a:latin typeface="Times New Roman" pitchFamily="18" charset="0"/>
                <a:cs typeface="Times New Roman" pitchFamily="18" charset="0"/>
              </a:rPr>
              <a:t> </a:t>
            </a:r>
            <a:r>
              <a:rPr lang="en-IN" sz="1600" dirty="0" smtClean="0">
                <a:latin typeface="Times New Roman" pitchFamily="18" charset="0"/>
                <a:cs typeface="Times New Roman" pitchFamily="18" charset="0"/>
              </a:rPr>
              <a:t>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a:t>
            </a:r>
            <a:r>
              <a:rPr lang="en-US" sz="1600" dirty="0" err="1">
                <a:latin typeface="Times New Roman" pitchFamily="18" charset="0"/>
                <a:cs typeface="Times New Roman" pitchFamily="18" charset="0"/>
              </a:rPr>
              <a:t>Miseon</a:t>
            </a:r>
            <a:r>
              <a:rPr lang="en-US" sz="1600" dirty="0">
                <a:latin typeface="Times New Roman" pitchFamily="18" charset="0"/>
                <a:cs typeface="Times New Roman" pitchFamily="18" charset="0"/>
              </a:rPr>
              <a:t> Kim(SNUST), </a:t>
            </a:r>
            <a:r>
              <a:rPr lang="en-US" sz="1600" dirty="0" err="1">
                <a:latin typeface="Times New Roman" pitchFamily="18" charset="0"/>
                <a:cs typeface="Times New Roman" pitchFamily="18" charset="0"/>
              </a:rPr>
              <a:t>Chiwook</a:t>
            </a:r>
            <a:r>
              <a:rPr lang="en-US" sz="1600" dirty="0">
                <a:latin typeface="Times New Roman" pitchFamily="18" charset="0"/>
                <a:cs typeface="Times New Roman" pitchFamily="18" charset="0"/>
              </a:rPr>
              <a:t> Kim(SNUST),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Lee(Namseoul Univ.),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Chang(SYCA), Vinayagam Mariappan(SNUST)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V2V LiFi/CamCom Link design consideration for VAT. This proposed solution for </a:t>
            </a:r>
            <a:r>
              <a:rPr lang="en-US" altLang="ko-KR" sz="1600" dirty="0" smtClean="0">
                <a:latin typeface="Times New Roman" pitchFamily="18" charset="0"/>
                <a:cs typeface="Times New Roman" pitchFamily="18" charset="0"/>
              </a:rPr>
              <a:t>automatic spaceship docking using LiFi/CamCom technology. </a:t>
            </a:r>
            <a:r>
              <a:rPr lang="en-US" altLang="ko-KR" sz="1600" dirty="0">
                <a:latin typeface="Times New Roman" pitchFamily="18" charset="0"/>
                <a:cs typeface="Times New Roman" pitchFamily="18" charset="0"/>
              </a:rPr>
              <a:t>This VAT  to operate on the application services like ITS, ADAS, IoT/IoL, etc. on road condition. Also this can be used for </a:t>
            </a:r>
            <a:r>
              <a:rPr lang="en-US" altLang="ko-KR" sz="1600" dirty="0" smtClean="0">
                <a:latin typeface="Times New Roman" pitchFamily="18" charset="0"/>
                <a:cs typeface="Times New Roman" pitchFamily="18" charset="0"/>
              </a:rPr>
              <a:t>LED IT</a:t>
            </a:r>
            <a:r>
              <a:rPr lang="en-US" altLang="ko-KR" sz="1600" dirty="0">
                <a:latin typeface="Times New Roman" pitchFamily="18" charset="0"/>
                <a:cs typeface="Times New Roman" pitchFamily="18" charset="0"/>
              </a:rPr>
              <a:t>, Digital Signage with connected information services etc.</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Spaceship Docking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ru-RU"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Spaceships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Docking LiFi/CamCom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67733" y="685800"/>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 for Automatic Spaceship Docking Solution</a:t>
            </a:r>
          </a:p>
        </p:txBody>
      </p:sp>
      <p:sp>
        <p:nvSpPr>
          <p:cNvPr id="10" name="Content Placeholder 2"/>
          <p:cNvSpPr txBox="1">
            <a:spLocks/>
          </p:cNvSpPr>
          <p:nvPr/>
        </p:nvSpPr>
        <p:spPr>
          <a:xfrm>
            <a:off x="4489979" y="1671149"/>
            <a:ext cx="4552421" cy="4349077"/>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Spacecraft docking capability depends on space rendezvous, the ability of two spacecraft to find each other and station-keep in the same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orbit</a:t>
            </a: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Spacecraft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first initiates a soft dock by making contact and latching its docking connector with that of the target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a:t>
            </a: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Once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soft connection is secured, if both spacecraft are pressurized, they may proceed to a hard dock where the docking mechanisms form an airtight seal, enabling interior hatches to be safely opened so that crew and cargo can be transferred</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Takes long time align with orbit to position it on orbit</a:t>
            </a:r>
          </a:p>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 the light communication orbit alignment to position the spaceships for docking</a:t>
            </a: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Every spaceships have the light communication transceiver and Operate on both LiFi/CamCom Technology to communicate each other when it needs the docking</a:t>
            </a: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Make effective docking with less time</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3" name="TextBox 53"/>
          <p:cNvSpPr txBox="1">
            <a:spLocks noChangeArrowheads="1"/>
          </p:cNvSpPr>
          <p:nvPr/>
        </p:nvSpPr>
        <p:spPr bwMode="auto">
          <a:xfrm>
            <a:off x="1295400" y="5425197"/>
            <a:ext cx="2667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Spaceship Docking Orbital Mechanics</a:t>
            </a:r>
            <a:r>
              <a:rPr lang="ko-KR" altLang="en-US" sz="1000" b="1" dirty="0" smtClean="0">
                <a:cs typeface="Times New Roman" panose="02020603050405020304" pitchFamily="18" charset="0"/>
              </a:rPr>
              <a:t> </a:t>
            </a:r>
            <a:r>
              <a:rPr lang="en-US" altLang="ko-KR" sz="1000" b="1" dirty="0" smtClean="0">
                <a:cs typeface="Times New Roman" panose="02020603050405020304" pitchFamily="18" charset="0"/>
              </a:rPr>
              <a:t>S</a:t>
            </a:r>
            <a:r>
              <a:rPr kumimoji="0" lang="en-US" altLang="ko-KR" sz="1000" b="1" dirty="0" smtClean="0">
                <a:cs typeface="Times New Roman" panose="02020603050405020304" pitchFamily="18" charset="0"/>
              </a:rPr>
              <a:t>&gt;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8" name="Rectangle 7"/>
          <p:cNvSpPr/>
          <p:nvPr/>
        </p:nvSpPr>
        <p:spPr>
          <a:xfrm>
            <a:off x="3836110" y="5047253"/>
            <a:ext cx="557380" cy="215444"/>
          </a:xfrm>
          <a:prstGeom prst="rect">
            <a:avLst/>
          </a:prstGeom>
        </p:spPr>
        <p:txBody>
          <a:bodyPr wrap="square">
            <a:spAutoFit/>
          </a:bodyPr>
          <a:lstStyle/>
          <a:p>
            <a:pPr algn="r"/>
            <a:r>
              <a:rPr lang="en-US" sz="800" dirty="0"/>
              <a:t>GOOGLE</a:t>
            </a:r>
          </a:p>
        </p:txBody>
      </p:sp>
      <p:pic>
        <p:nvPicPr>
          <p:cNvPr id="3" name="Picture 2"/>
          <p:cNvPicPr>
            <a:picLocks noChangeAspect="1"/>
          </p:cNvPicPr>
          <p:nvPr/>
        </p:nvPicPr>
        <p:blipFill>
          <a:blip r:embed="rId3"/>
          <a:stretch>
            <a:fillRect/>
          </a:stretch>
        </p:blipFill>
        <p:spPr>
          <a:xfrm>
            <a:off x="383465" y="1747398"/>
            <a:ext cx="4010025" cy="3352800"/>
          </a:xfrm>
          <a:prstGeom prst="rect">
            <a:avLst/>
          </a:prstGeom>
        </p:spPr>
      </p:pic>
    </p:spTree>
    <p:extLst>
      <p:ext uri="{BB962C8B-B14F-4D97-AF65-F5344CB8AC3E}">
        <p14:creationId xmlns:p14="http://schemas.microsoft.com/office/powerpoint/2010/main" val="312675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Spaceships Docking LiFi/CamCom Link</a:t>
            </a:r>
          </a:p>
        </p:txBody>
      </p:sp>
      <p:sp>
        <p:nvSpPr>
          <p:cNvPr id="10" name="Content Placeholder 2"/>
          <p:cNvSpPr txBox="1">
            <a:spLocks/>
          </p:cNvSpPr>
          <p:nvPr/>
        </p:nvSpPr>
        <p:spPr>
          <a:xfrm>
            <a:off x="555754" y="5627444"/>
            <a:ext cx="5562600" cy="66029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vehicle lighting system based on car and the CCTV Camera on the roadway shops  to enable pre-order services using LiFi/CamCom technology.</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just">
              <a:lnSpc>
                <a:spcPct val="150000"/>
              </a:lnSpc>
            </a:pP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31" name="Content Placeholder 2"/>
          <p:cNvSpPr txBox="1">
            <a:spLocks/>
          </p:cNvSpPr>
          <p:nvPr/>
        </p:nvSpPr>
        <p:spPr>
          <a:xfrm>
            <a:off x="5379884" y="1871748"/>
            <a:ext cx="3487366" cy="3267771"/>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Front Light based LiFi/CamCom Link</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Vehicle Front Light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Roadway Shops CCTV Camera </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PPM, DSSS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SIK,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endPar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2m ~ 50m</a:t>
            </a:r>
          </a:p>
        </p:txBody>
      </p:sp>
      <p:sp>
        <p:nvSpPr>
          <p:cNvPr id="32" name="TextBox 53"/>
          <p:cNvSpPr txBox="1">
            <a:spLocks noChangeArrowheads="1"/>
          </p:cNvSpPr>
          <p:nvPr/>
        </p:nvSpPr>
        <p:spPr bwMode="auto">
          <a:xfrm>
            <a:off x="972781" y="4893298"/>
            <a:ext cx="322757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a:cs typeface="Times New Roman" panose="02020603050405020304" pitchFamily="18" charset="0"/>
              </a:rPr>
              <a:t>Spaceships Docking LiFi/CamCom Link</a:t>
            </a:r>
            <a:r>
              <a:rPr lang="ko-KR" altLang="en-US" sz="1000" b="1" dirty="0" smtClean="0">
                <a:cs typeface="Times New Roman" panose="02020603050405020304" pitchFamily="18" charset="0"/>
              </a:rPr>
              <a:t> </a:t>
            </a:r>
            <a:r>
              <a:rPr kumimoji="0" lang="en-US" altLang="ko-KR" sz="1000" b="1" dirty="0" smtClean="0">
                <a:cs typeface="Times New Roman" panose="02020603050405020304" pitchFamily="18" charset="0"/>
              </a:rPr>
              <a:t>&gt;</a:t>
            </a:r>
          </a:p>
        </p:txBody>
      </p:sp>
      <p:grpSp>
        <p:nvGrpSpPr>
          <p:cNvPr id="38" name="Group 37"/>
          <p:cNvGrpSpPr/>
          <p:nvPr/>
        </p:nvGrpSpPr>
        <p:grpSpPr>
          <a:xfrm>
            <a:off x="33867" y="1955152"/>
            <a:ext cx="5105400" cy="2771541"/>
            <a:chOff x="620633" y="1761891"/>
            <a:chExt cx="7848600" cy="3219450"/>
          </a:xfrm>
        </p:grpSpPr>
        <p:pic>
          <p:nvPicPr>
            <p:cNvPr id="39" name="Picture 38" descr="C:\Users\Vadim\Desktop\salyut-1-and-soyuz-docking-coloring-p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633" y="1761891"/>
              <a:ext cx="7848600" cy="3219450"/>
            </a:xfrm>
            <a:prstGeom prst="rect">
              <a:avLst/>
            </a:prstGeom>
            <a:noFill/>
            <a:extLst>
              <a:ext uri="{909E8E84-426E-40DD-AFC4-6F175D3DCCD1}">
                <a14:hiddenFill xmlns:a14="http://schemas.microsoft.com/office/drawing/2010/main">
                  <a:solidFill>
                    <a:srgbClr val="FFFFFF"/>
                  </a:solidFill>
                </a14:hiddenFill>
              </a:ext>
            </a:extLst>
          </p:spPr>
        </p:pic>
        <p:sp>
          <p:nvSpPr>
            <p:cNvPr id="40" name="Flowchart: Merge 39"/>
            <p:cNvSpPr/>
            <p:nvPr/>
          </p:nvSpPr>
          <p:spPr bwMode="auto">
            <a:xfrm rot="3588015">
              <a:off x="5648526" y="2526515"/>
              <a:ext cx="334237" cy="539858"/>
            </a:xfrm>
            <a:prstGeom prst="flowChartMerge">
              <a:avLst/>
            </a:prstGeom>
            <a:solidFill>
              <a:srgbClr val="FFFF00">
                <a:alpha val="46000"/>
              </a:srgbClr>
            </a:solidFill>
            <a:ln w="127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Flowchart: Merge 40"/>
            <p:cNvSpPr/>
            <p:nvPr/>
          </p:nvSpPr>
          <p:spPr bwMode="auto">
            <a:xfrm rot="14323805">
              <a:off x="5331171" y="2513300"/>
              <a:ext cx="334237" cy="539858"/>
            </a:xfrm>
            <a:prstGeom prst="flowChartMerge">
              <a:avLst/>
            </a:prstGeom>
            <a:solidFill>
              <a:srgbClr val="FFFF00">
                <a:alpha val="46000"/>
              </a:srgbClr>
            </a:solidFill>
            <a:ln w="12700" cap="flat" cmpd="sng" algn="ctr">
              <a:solidFill>
                <a:srgbClr val="FFFF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Oval 41"/>
            <p:cNvSpPr/>
            <p:nvPr/>
          </p:nvSpPr>
          <p:spPr bwMode="auto">
            <a:xfrm>
              <a:off x="5498289" y="2972661"/>
              <a:ext cx="76200" cy="83681"/>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Oval 42"/>
            <p:cNvSpPr/>
            <p:nvPr/>
          </p:nvSpPr>
          <p:spPr bwMode="auto">
            <a:xfrm>
              <a:off x="5777544" y="2548959"/>
              <a:ext cx="76200" cy="83681"/>
            </a:xfrm>
            <a:prstGeom prst="ellipse">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rgbClr val="FF0000"/>
                </a:solidFill>
                <a:effectLst/>
                <a:latin typeface="Times New Roman" pitchFamily="18" charset="0"/>
              </a:endParaRPr>
            </a:p>
          </p:txBody>
        </p:sp>
        <p:cxnSp>
          <p:nvCxnSpPr>
            <p:cNvPr id="44" name="Straight Arrow Connector 43"/>
            <p:cNvCxnSpPr/>
            <p:nvPr/>
          </p:nvCxnSpPr>
          <p:spPr bwMode="auto">
            <a:xfrm>
              <a:off x="4745570" y="2133600"/>
              <a:ext cx="1017789" cy="407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5" name="TextBox 44"/>
            <p:cNvSpPr txBox="1"/>
            <p:nvPr/>
          </p:nvSpPr>
          <p:spPr>
            <a:xfrm>
              <a:off x="3872870" y="1873436"/>
              <a:ext cx="1701618" cy="286013"/>
            </a:xfrm>
            <a:prstGeom prst="rect">
              <a:avLst/>
            </a:prstGeom>
            <a:noFill/>
          </p:spPr>
          <p:txBody>
            <a:bodyPr wrap="square" rtlCol="0">
              <a:spAutoFit/>
            </a:bodyPr>
            <a:lstStyle/>
            <a:p>
              <a:pPr algn="ctr"/>
              <a:r>
                <a:rPr lang="en-US" sz="1000" dirty="0" smtClean="0"/>
                <a:t>VLC Transceiver</a:t>
              </a:r>
              <a:endParaRPr lang="en-US" sz="1000" dirty="0"/>
            </a:p>
          </p:txBody>
        </p:sp>
        <p:sp>
          <p:nvSpPr>
            <p:cNvPr id="46" name="TextBox 45"/>
            <p:cNvSpPr txBox="1"/>
            <p:nvPr/>
          </p:nvSpPr>
          <p:spPr>
            <a:xfrm>
              <a:off x="5939782" y="3657600"/>
              <a:ext cx="1943735" cy="321765"/>
            </a:xfrm>
            <a:prstGeom prst="rect">
              <a:avLst/>
            </a:prstGeom>
            <a:noFill/>
          </p:spPr>
          <p:txBody>
            <a:bodyPr wrap="square" rtlCol="0">
              <a:spAutoFit/>
            </a:bodyPr>
            <a:lstStyle/>
            <a:p>
              <a:r>
                <a:rPr lang="en-US" sz="1200" dirty="0" smtClean="0"/>
                <a:t>VLC Transceiver</a:t>
              </a:r>
              <a:endParaRPr lang="en-US" sz="1200" dirty="0"/>
            </a:p>
          </p:txBody>
        </p:sp>
        <p:cxnSp>
          <p:nvCxnSpPr>
            <p:cNvPr id="47" name="Straight Arrow Connector 46"/>
            <p:cNvCxnSpPr>
              <a:stCxn id="46" idx="0"/>
            </p:cNvCxnSpPr>
            <p:nvPr/>
          </p:nvCxnSpPr>
          <p:spPr bwMode="auto">
            <a:xfrm flipH="1" flipV="1">
              <a:off x="5574495" y="3056342"/>
              <a:ext cx="1337155" cy="601259"/>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1752600"/>
            <a:ext cx="8800284" cy="4114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Docking Solution using </a:t>
            </a:r>
            <a:r>
              <a:rPr lang="en-IN" altLang="ko-KR" sz="20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/CamCom </a:t>
            </a:r>
            <a:r>
              <a:rPr lang="en-IN"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a:t>
            </a:r>
          </a:p>
          <a:p>
            <a:pPr marL="285750" indent="-285750" algn="just">
              <a:lnSpc>
                <a:spcPct val="150000"/>
              </a:lnSpc>
              <a:buFont typeface="Arial" panose="020B0604020202020204" pitchFamily="34" charset="0"/>
              <a:buChar char="•"/>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LiFi/CamCom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connectivity between spaceships vehicle using lighting system and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communication technology for effectively interact to position the spaceships on orbit</a:t>
            </a:r>
          </a:p>
          <a:p>
            <a:pPr marL="285750" indent="-285750" algn="just">
              <a:lnSpc>
                <a:spcPct val="150000"/>
              </a:lnSpc>
              <a:buFont typeface="Arial" panose="020B0604020202020204" pitchFamily="34" charset="0"/>
              <a:buChar char="•"/>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Reduce the time of docking and position the spaceships on required orbit more precisely</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10675</TotalTime>
  <Words>365</Words>
  <Application>Microsoft Office PowerPoint</Application>
  <PresentationFormat>On-screen Show (4:3)</PresentationFormat>
  <Paragraphs>69</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452</cp:revision>
  <cp:lastPrinted>2017-05-07T15:48:38Z</cp:lastPrinted>
  <dcterms:created xsi:type="dcterms:W3CDTF">2010-05-15T17:50:32Z</dcterms:created>
  <dcterms:modified xsi:type="dcterms:W3CDTF">2018-05-09T14:06:59Z</dcterms:modified>
</cp:coreProperties>
</file>