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80" r:id="rId2"/>
    <p:sldId id="304" r:id="rId3"/>
    <p:sldId id="309" r:id="rId4"/>
    <p:sldId id="310" r:id="rId5"/>
    <p:sldId id="306" r:id="rId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34" autoAdjust="0"/>
    <p:restoredTop sz="96159" autoAdjust="0"/>
  </p:normalViewPr>
  <p:slideViewPr>
    <p:cSldViewPr>
      <p:cViewPr varScale="1">
        <p:scale>
          <a:sx n="100" d="100"/>
          <a:sy n="100" d="100"/>
        </p:scale>
        <p:origin x="762" y="5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7" d="100"/>
          <a:sy n="67" d="100"/>
        </p:scale>
        <p:origin x="2583" y="5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March 2017</a:t>
            </a: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5/9/2018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Submission</a:t>
            </a: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t>January  2018</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5/9/2018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Submission</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1</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424264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2</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1643371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3</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34136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4</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2519560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5</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3497700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97761A-F4E6-294D-9AFB-521E0AC40CDA}" type="datetime1">
              <a:rPr lang="en-US" smtClean="0"/>
              <a:t>5/9/2018</a:t>
            </a:fld>
            <a:endParaRPr lang="en-US"/>
          </a:p>
        </p:txBody>
      </p:sp>
      <p:sp>
        <p:nvSpPr>
          <p:cNvPr id="5" name="Footer Placeholder 4"/>
          <p:cNvSpPr>
            <a:spLocks noGrp="1"/>
          </p:cNvSpPr>
          <p:nvPr>
            <p:ph type="ftr" sz="quarter" idx="11"/>
          </p:nvPr>
        </p:nvSpPr>
        <p:spPr/>
        <p:txBody>
          <a:bodyPr/>
          <a:lstStyle/>
          <a:p>
            <a:endParaRPr lang="en-US" dirty="0" smtClean="0"/>
          </a:p>
          <a:p>
            <a:endParaRPr lang="en-US" dirty="0"/>
          </a:p>
        </p:txBody>
      </p:sp>
      <p:sp>
        <p:nvSpPr>
          <p:cNvPr id="6" name="Slide Number Placeholder 5"/>
          <p:cNvSpPr>
            <a:spLocks noGrp="1"/>
          </p:cNvSpPr>
          <p:nvPr>
            <p:ph type="sldNum" sz="quarter" idx="12"/>
          </p:nvPr>
        </p:nvSpPr>
        <p:spPr>
          <a:xfrm>
            <a:off x="6324600" y="6356350"/>
            <a:ext cx="2362200" cy="365125"/>
          </a:xfrm>
        </p:spPr>
        <p:txBody>
          <a:bodyPr/>
          <a:lstStyle/>
          <a:p>
            <a:fld id="{1613948B-9904-4F55-AB85-19EFE6CFA19B}" type="slidenum">
              <a:rPr lang="en-US" smtClean="0"/>
              <a:pPr/>
              <a:t>‹#›</a:t>
            </a:fld>
            <a:endParaRPr lang="en-US" dirty="0"/>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3810000" y="6324600"/>
            <a:ext cx="4876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457200" y="152400"/>
            <a:ext cx="12954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 2018</a:t>
            </a:r>
            <a:endParaRPr lang="en-US" sz="1400" b="1" dirty="0">
              <a:latin typeface="Times New Roman" pitchFamily="18" charset="0"/>
              <a:cs typeface="Times New Roman" pitchFamily="18" charset="0"/>
            </a:endParaRPr>
          </a:p>
        </p:txBody>
      </p:sp>
      <p:sp>
        <p:nvSpPr>
          <p:cNvPr id="13" name="TextBox 12"/>
          <p:cNvSpPr txBox="1"/>
          <p:nvPr userDrawn="1"/>
        </p:nvSpPr>
        <p:spPr>
          <a:xfrm>
            <a:off x="5410200" y="152400"/>
            <a:ext cx="3276600" cy="307777"/>
          </a:xfrm>
          <a:prstGeom prst="rect">
            <a:avLst/>
          </a:prstGeom>
          <a:noFill/>
        </p:spPr>
        <p:txBody>
          <a:bodyPr wrap="square" rtlCol="0">
            <a:spAutoFit/>
          </a:bodyPr>
          <a:lstStyle/>
          <a:p>
            <a:pPr algn="r"/>
            <a:r>
              <a:rPr lang="en-US" sz="1400" b="1" dirty="0" smtClean="0">
                <a:solidFill>
                  <a:schemeClr val="tx1"/>
                </a:solidFill>
                <a:latin typeface="Times New Roman" pitchFamily="18" charset="0"/>
                <a:cs typeface="Times New Roman" pitchFamily="18" charset="0"/>
              </a:rPr>
              <a:t>doc.: IEEE </a:t>
            </a:r>
            <a:r>
              <a:rPr lang="en-US" sz="1400" b="1" dirty="0" smtClean="0">
                <a:solidFill>
                  <a:schemeClr val="tx1"/>
                </a:solidFill>
                <a:latin typeface="Times New Roman" pitchFamily="18" charset="0"/>
                <a:cs typeface="Times New Roman" pitchFamily="18" charset="0"/>
              </a:rPr>
              <a:t>15-18-0250-00-0vat</a:t>
            </a:r>
            <a:endParaRPr lang="en-US" sz="1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968935-F7C2-2943-A84E-BC9132FE84FE}" type="datetime1">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8EE152-3E99-7342-B6D8-9F040714AC7D}" type="datetime1">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7526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 2018</a:t>
            </a:r>
            <a:endParaRPr lang="en-US"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a:t>
            </a:r>
            <a:r>
              <a:rPr lang="en-US" sz="1400" b="1" dirty="0" smtClean="0">
                <a:latin typeface="Times New Roman" pitchFamily="18" charset="0"/>
                <a:cs typeface="Times New Roman" pitchFamily="18" charset="0"/>
              </a:rPr>
              <a:t>15-18-0250-00-0vat</a:t>
            </a:r>
            <a:endParaRPr lang="en-US" sz="1400" b="1" dirty="0">
              <a:latin typeface="Times New Roman" pitchFamily="18" charset="0"/>
              <a:cs typeface="Times New Roman" pitchFamily="18" charset="0"/>
            </a:endParaRP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4191000" y="6324600"/>
            <a:ext cx="4495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5A640E-46A6-FE4D-ABF4-0D518D60FBB9}" type="datetime1">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2879A4-D9B4-F64D-A058-EF37CC0DC8FD}" type="datetime1">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2B5D2A-4D6C-8143-8602-4163F4B50C71}" type="datetime1">
              <a:rPr lang="en-US" smtClean="0"/>
              <a:t>5/9/2018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D3F40-E048-474A-9262-361127BB8570}" type="datetime1">
              <a:rPr lang="en-US" smtClean="0"/>
              <a:t>5/9/2018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54423-2E0A-6547-B4E9-1F109BABAE57}" type="datetime1">
              <a:rPr lang="en-US" smtClean="0"/>
              <a:t>5/9/2018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580BF7-1EF4-924D-A091-E1142F83A0ED}" type="datetime1">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8B32AF-F286-2345-A16E-116F901FEE7B}" type="datetime1">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D8D05-7B36-9540-8C07-B77D58EE1E8F}" type="datetime1">
              <a:rPr lang="en-US" smtClean="0"/>
              <a:t>5/9/2018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3948B-9904-4F55-AB85-19EFE6CFA1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67710"/>
            <a:ext cx="9144000" cy="6001643"/>
          </a:xfrm>
          <a:prstGeom prst="rect">
            <a:avLst/>
          </a:prstGeom>
          <a:noFill/>
          <a:ln w="12700">
            <a:noFill/>
            <a:miter lim="800000"/>
            <a:headEnd type="none" w="sm" len="sm"/>
            <a:tailEnd type="none" w="sm" len="sm"/>
          </a:ln>
          <a:effectLst/>
        </p:spPr>
        <p:txBody>
          <a:bodyPr wrap="square">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pPr marL="228600"/>
            <a:r>
              <a:rPr lang="en-US" sz="1600" b="1" dirty="0" smtClean="0">
                <a:latin typeface="Times New Roman" pitchFamily="18" charset="0"/>
                <a:cs typeface="Times New Roman" pitchFamily="18" charset="0"/>
              </a:rPr>
              <a:t>Submission Title:</a:t>
            </a:r>
            <a:r>
              <a:rPr lang="en-US" sz="1600" dirty="0" smtClean="0">
                <a:latin typeface="Times New Roman" pitchFamily="18" charset="0"/>
                <a:cs typeface="Times New Roman" pitchFamily="18" charset="0"/>
              </a:rPr>
              <a:t> </a:t>
            </a:r>
            <a:r>
              <a:rPr lang="en-IN" altLang="ko-KR" sz="1600" dirty="0">
                <a:latin typeface="Times New Roman" panose="02020603050405020304" pitchFamily="18" charset="0"/>
                <a:ea typeface="굴림" panose="020B0600000101010101" pitchFamily="50" charset="-127"/>
                <a:cs typeface="Times New Roman" panose="02020603050405020304" pitchFamily="18" charset="0"/>
              </a:rPr>
              <a:t>Polarization Analysis for Vehicle Navigation using </a:t>
            </a:r>
            <a:r>
              <a:rPr lang="en-IN" altLang="ko-KR" sz="1600" dirty="0" err="1">
                <a:latin typeface="Times New Roman" panose="02020603050405020304" pitchFamily="18" charset="0"/>
                <a:ea typeface="굴림" panose="020B0600000101010101" pitchFamily="50" charset="-127"/>
                <a:cs typeface="Times New Roman" panose="02020603050405020304" pitchFamily="18" charset="0"/>
              </a:rPr>
              <a:t>IoTIoL</a:t>
            </a:r>
            <a:r>
              <a:rPr lang="en-IN" altLang="ko-KR" sz="1600" dirty="0">
                <a:latin typeface="Times New Roman" panose="02020603050405020304" pitchFamily="18" charset="0"/>
                <a:ea typeface="굴림" panose="020B0600000101010101" pitchFamily="50" charset="-127"/>
                <a:cs typeface="Times New Roman" panose="02020603050405020304" pitchFamily="18" charset="0"/>
              </a:rPr>
              <a:t> Technology</a:t>
            </a:r>
            <a:endParaRPr lang="en-US" altLang="ko-KR" sz="1600" dirty="0">
              <a:latin typeface="Times New Roman" panose="02020603050405020304" pitchFamily="18" charset="0"/>
              <a:ea typeface="굴림" panose="020B0600000101010101" pitchFamily="50" charset="-127"/>
              <a:cs typeface="Times New Roman" panose="02020603050405020304" pitchFamily="18" charset="0"/>
            </a:endParaRPr>
          </a:p>
          <a:p>
            <a:pPr marL="228600"/>
            <a:endParaRPr lang="en-US" sz="1600" b="1" dirty="0" smtClean="0">
              <a:latin typeface="Times New Roman" pitchFamily="18" charset="0"/>
              <a:cs typeface="Times New Roman" pitchFamily="18" charset="0"/>
            </a:endParaRPr>
          </a:p>
          <a:p>
            <a:pPr marL="228600"/>
            <a:r>
              <a:rPr lang="en-US" sz="1600" b="1" dirty="0" smtClean="0">
                <a:latin typeface="Times New Roman" pitchFamily="18" charset="0"/>
                <a:cs typeface="Times New Roman" pitchFamily="18" charset="0"/>
              </a:rPr>
              <a:t>Date </a:t>
            </a:r>
            <a:r>
              <a:rPr lang="en-US" sz="1600" b="1" dirty="0">
                <a:latin typeface="Times New Roman" pitchFamily="18" charset="0"/>
                <a:cs typeface="Times New Roman" pitchFamily="18" charset="0"/>
              </a:rPr>
              <a:t>Submitted: </a:t>
            </a:r>
            <a:r>
              <a:rPr lang="en-US" sz="1600" dirty="0" smtClean="0">
                <a:latin typeface="Times New Roman" pitchFamily="18" charset="0"/>
                <a:cs typeface="Times New Roman" pitchFamily="18" charset="0"/>
              </a:rPr>
              <a:t>May 2018</a:t>
            </a:r>
            <a:r>
              <a:rPr lang="en-US" sz="1600" dirty="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Source</a:t>
            </a:r>
            <a:r>
              <a:rPr lang="en-US" sz="1600" b="1" dirty="0">
                <a:latin typeface="Times New Roman" pitchFamily="18" charset="0"/>
                <a:cs typeface="Times New Roman" pitchFamily="18" charset="0"/>
              </a:rPr>
              <a:t>:</a:t>
            </a:r>
            <a:r>
              <a:rPr lang="en-US" sz="1600" dirty="0">
                <a:latin typeface="Times New Roman" pitchFamily="18" charset="0"/>
                <a:cs typeface="Times New Roman" pitchFamily="18" charset="0"/>
              </a:rPr>
              <a:t> Jaesang Cha(SNUST), </a:t>
            </a:r>
            <a:r>
              <a:rPr lang="en-US" sz="1600" dirty="0" err="1">
                <a:latin typeface="Times New Roman" pitchFamily="18" charset="0"/>
                <a:cs typeface="Times New Roman" pitchFamily="18" charset="0"/>
              </a:rPr>
              <a:t>Beomhee</a:t>
            </a:r>
            <a:r>
              <a:rPr lang="en-US" sz="1600" dirty="0">
                <a:latin typeface="Times New Roman" pitchFamily="18" charset="0"/>
                <a:cs typeface="Times New Roman" pitchFamily="18" charset="0"/>
              </a:rPr>
              <a:t> Lee(SNUST), </a:t>
            </a:r>
            <a:r>
              <a:rPr lang="en-US" sz="1600" dirty="0" err="1">
                <a:latin typeface="Times New Roman" pitchFamily="18" charset="0"/>
                <a:cs typeface="Times New Roman" pitchFamily="18" charset="0"/>
              </a:rPr>
              <a:t>Chiwook</a:t>
            </a:r>
            <a:r>
              <a:rPr lang="en-US" sz="1600" dirty="0">
                <a:latin typeface="Times New Roman" pitchFamily="18" charset="0"/>
                <a:cs typeface="Times New Roman" pitchFamily="18" charset="0"/>
              </a:rPr>
              <a:t> Kim(SNUST), </a:t>
            </a:r>
            <a:r>
              <a:rPr lang="en-US" sz="1600" dirty="0" err="1">
                <a:latin typeface="Times New Roman" pitchFamily="18" charset="0"/>
                <a:cs typeface="Times New Roman" pitchFamily="18" charset="0"/>
              </a:rPr>
              <a:t>Jaekwon</a:t>
            </a:r>
            <a:r>
              <a:rPr lang="en-US" sz="1600" dirty="0">
                <a:latin typeface="Times New Roman" pitchFamily="18" charset="0"/>
                <a:cs typeface="Times New Roman" pitchFamily="18" charset="0"/>
              </a:rPr>
              <a:t> Shin(</a:t>
            </a:r>
            <a:r>
              <a:rPr lang="en-US" sz="1600" dirty="0" err="1">
                <a:latin typeface="Times New Roman" pitchFamily="18" charset="0"/>
                <a:cs typeface="Times New Roman" pitchFamily="18" charset="0"/>
              </a:rPr>
              <a:t>Fivetek</a:t>
            </a:r>
            <a:r>
              <a:rPr lang="en-US" sz="1600" dirty="0">
                <a:latin typeface="Times New Roman" pitchFamily="18" charset="0"/>
                <a:cs typeface="Times New Roman" pitchFamily="18" charset="0"/>
              </a:rPr>
              <a:t> Co., Ltd.), </a:t>
            </a:r>
            <a:r>
              <a:rPr lang="en-US" sz="1600" dirty="0" err="1">
                <a:latin typeface="Times New Roman" pitchFamily="18" charset="0"/>
                <a:cs typeface="Times New Roman" pitchFamily="18" charset="0"/>
              </a:rPr>
              <a:t>Jintae</a:t>
            </a:r>
            <a:r>
              <a:rPr lang="en-US" sz="1600" dirty="0">
                <a:latin typeface="Times New Roman" pitchFamily="18" charset="0"/>
                <a:cs typeface="Times New Roman" pitchFamily="18" charset="0"/>
              </a:rPr>
              <a:t> Kim(</a:t>
            </a:r>
            <a:r>
              <a:rPr lang="en-US" sz="1600" dirty="0" err="1">
                <a:latin typeface="Times New Roman" pitchFamily="18" charset="0"/>
                <a:cs typeface="Times New Roman" pitchFamily="18" charset="0"/>
              </a:rPr>
              <a:t>Fivetek</a:t>
            </a:r>
            <a:r>
              <a:rPr lang="en-US" sz="1600" dirty="0">
                <a:latin typeface="Times New Roman" pitchFamily="18" charset="0"/>
                <a:cs typeface="Times New Roman" pitchFamily="18" charset="0"/>
              </a:rPr>
              <a:t> Co., Ltd.), </a:t>
            </a:r>
            <a:r>
              <a:rPr lang="en-US" sz="1600" dirty="0" err="1">
                <a:latin typeface="Times New Roman" pitchFamily="18" charset="0"/>
                <a:cs typeface="Times New Roman" pitchFamily="18" charset="0"/>
              </a:rPr>
              <a:t>Kirak</a:t>
            </a:r>
            <a:r>
              <a:rPr lang="en-US" sz="1600" dirty="0">
                <a:latin typeface="Times New Roman" pitchFamily="18" charset="0"/>
                <a:cs typeface="Times New Roman" pitchFamily="18" charset="0"/>
              </a:rPr>
              <a:t> Jung(</a:t>
            </a:r>
            <a:r>
              <a:rPr lang="en-US" sz="1600" dirty="0" err="1">
                <a:latin typeface="Times New Roman" pitchFamily="18" charset="0"/>
                <a:cs typeface="Times New Roman" pitchFamily="18" charset="0"/>
              </a:rPr>
              <a:t>Namuga</a:t>
            </a:r>
            <a:r>
              <a:rPr lang="en-US" sz="1600" dirty="0">
                <a:latin typeface="Times New Roman" pitchFamily="18" charset="0"/>
                <a:cs typeface="Times New Roman" pitchFamily="18" charset="0"/>
              </a:rPr>
              <a:t> Co. Ltd.), </a:t>
            </a:r>
            <a:r>
              <a:rPr lang="en-US" sz="1600" dirty="0" err="1">
                <a:latin typeface="Times New Roman" pitchFamily="18" charset="0"/>
                <a:cs typeface="Times New Roman" pitchFamily="18" charset="0"/>
              </a:rPr>
              <a:t>Jonghyeok</a:t>
            </a:r>
            <a:r>
              <a:rPr lang="en-US" sz="1600" dirty="0">
                <a:latin typeface="Times New Roman" pitchFamily="18" charset="0"/>
                <a:cs typeface="Times New Roman" pitchFamily="18" charset="0"/>
              </a:rPr>
              <a:t> Lee(SNUST), </a:t>
            </a:r>
            <a:r>
              <a:rPr lang="en-US" sz="1600" dirty="0" err="1">
                <a:latin typeface="Times New Roman" pitchFamily="18" charset="0"/>
                <a:cs typeface="Times New Roman" pitchFamily="18" charset="0"/>
              </a:rPr>
              <a:t>Sooyoung</a:t>
            </a:r>
            <a:r>
              <a:rPr lang="en-US" sz="1600" dirty="0">
                <a:latin typeface="Times New Roman" pitchFamily="18" charset="0"/>
                <a:cs typeface="Times New Roman" pitchFamily="18" charset="0"/>
              </a:rPr>
              <a:t> Chang(SYCA), Vinayagam Mariappan(SNUST)</a:t>
            </a:r>
          </a:p>
          <a:p>
            <a:pPr marL="228600" algn="just"/>
            <a:r>
              <a:rPr lang="en-US" sz="1600" b="1" dirty="0" smtClean="0">
                <a:latin typeface="Times New Roman" pitchFamily="18" charset="0"/>
                <a:cs typeface="Times New Roman" pitchFamily="18" charset="0"/>
              </a:rPr>
              <a:t>Address: </a:t>
            </a:r>
            <a:r>
              <a:rPr lang="en-US" sz="1600" dirty="0" smtClean="0">
                <a:latin typeface="Times New Roman" pitchFamily="18" charset="0"/>
                <a:cs typeface="Times New Roman" pitchFamily="18" charset="0"/>
              </a:rPr>
              <a:t>Contact Information: +82-2-970-6431, FAX: +82-2-970-6123, E-Mail: chajs@seoultech.ac.kr </a:t>
            </a:r>
          </a:p>
          <a:p>
            <a:pPr marL="228600" algn="just"/>
            <a:r>
              <a:rPr lang="en-US" sz="1600" b="1" dirty="0" smtClean="0">
                <a:latin typeface="Times New Roman" pitchFamily="18" charset="0"/>
                <a:cs typeface="Times New Roman" pitchFamily="18" charset="0"/>
              </a:rPr>
              <a:t>Re:</a:t>
            </a:r>
          </a:p>
          <a:p>
            <a:pPr marL="228600" algn="just">
              <a:spcBef>
                <a:spcPts val="600"/>
              </a:spcBef>
              <a:spcAft>
                <a:spcPts val="600"/>
              </a:spcAft>
            </a:pPr>
            <a:r>
              <a:rPr lang="en-US" sz="1600" b="1" dirty="0" smtClean="0">
                <a:latin typeface="Times New Roman" pitchFamily="18" charset="0"/>
                <a:cs typeface="Times New Roman" pitchFamily="18" charset="0"/>
              </a:rPr>
              <a:t>Abstract: </a:t>
            </a:r>
            <a:r>
              <a:rPr lang="en-US" altLang="ko-KR" sz="1600" dirty="0">
                <a:latin typeface="Times New Roman" pitchFamily="18" charset="0"/>
                <a:cs typeface="Times New Roman" pitchFamily="18" charset="0"/>
              </a:rPr>
              <a:t>This documents introduce the V2I IoT/IoL Link design consideration for VAT. This proposed </a:t>
            </a:r>
            <a:r>
              <a:rPr lang="en-US" altLang="ko-KR" sz="1600" dirty="0" smtClean="0">
                <a:latin typeface="Times New Roman" panose="02020603050405020304" pitchFamily="18" charset="0"/>
                <a:ea typeface="굴림" panose="020B0600000101010101" pitchFamily="50" charset="-127"/>
                <a:cs typeface="Times New Roman" panose="02020603050405020304" pitchFamily="18" charset="0"/>
              </a:rPr>
              <a:t>polarization analysis integrated image sensor </a:t>
            </a:r>
            <a:r>
              <a:rPr lang="en-US" altLang="ko-KR" sz="1600" dirty="0" smtClean="0">
                <a:latin typeface="Times New Roman" pitchFamily="18" charset="0"/>
                <a:cs typeface="Times New Roman" pitchFamily="18" charset="0"/>
              </a:rPr>
              <a:t>based </a:t>
            </a:r>
            <a:r>
              <a:rPr lang="en-US" altLang="ko-KR" sz="1600" dirty="0">
                <a:latin typeface="Times New Roman" pitchFamily="18" charset="0"/>
                <a:cs typeface="Times New Roman" pitchFamily="18" charset="0"/>
              </a:rPr>
              <a:t>IoT/IoL solution for ITS to support light communication </a:t>
            </a:r>
            <a:r>
              <a:rPr lang="en-US" altLang="ko-KR" sz="1600" dirty="0" smtClean="0">
                <a:latin typeface="Times New Roman" pitchFamily="18" charset="0"/>
                <a:cs typeface="Times New Roman" pitchFamily="18" charset="0"/>
              </a:rPr>
              <a:t>supported ADAS </a:t>
            </a:r>
            <a:r>
              <a:rPr lang="en-US" altLang="ko-KR" sz="1600" dirty="0">
                <a:latin typeface="Times New Roman" pitchFamily="18" charset="0"/>
                <a:cs typeface="Times New Roman" pitchFamily="18" charset="0"/>
              </a:rPr>
              <a:t>design. This </a:t>
            </a:r>
            <a:r>
              <a:rPr lang="en-US" altLang="ko-KR" sz="1600" dirty="0" smtClean="0">
                <a:latin typeface="Times New Roman" pitchFamily="18" charset="0"/>
                <a:cs typeface="Times New Roman" pitchFamily="18" charset="0"/>
              </a:rPr>
              <a:t>VAT  </a:t>
            </a:r>
            <a:r>
              <a:rPr lang="en-US" altLang="ko-KR" sz="1600" dirty="0">
                <a:latin typeface="Times New Roman" pitchFamily="18" charset="0"/>
                <a:cs typeface="Times New Roman" pitchFamily="18" charset="0"/>
              </a:rPr>
              <a:t>to operate on the application services like ITS, ADAS</a:t>
            </a:r>
            <a:r>
              <a:rPr lang="en-US" altLang="ko-KR" sz="1600" dirty="0" smtClean="0">
                <a:latin typeface="Times New Roman" pitchFamily="18" charset="0"/>
                <a:cs typeface="Times New Roman" pitchFamily="18" charset="0"/>
              </a:rPr>
              <a:t>, IoT/IoL, etc. </a:t>
            </a:r>
            <a:r>
              <a:rPr lang="en-US" altLang="ko-KR" sz="1600" dirty="0">
                <a:latin typeface="Times New Roman" pitchFamily="18" charset="0"/>
                <a:cs typeface="Times New Roman" pitchFamily="18" charset="0"/>
              </a:rPr>
              <a:t>on road </a:t>
            </a:r>
            <a:r>
              <a:rPr lang="en-US" altLang="ko-KR" sz="1600" dirty="0" smtClean="0">
                <a:latin typeface="Times New Roman" pitchFamily="18" charset="0"/>
                <a:cs typeface="Times New Roman" pitchFamily="18" charset="0"/>
              </a:rPr>
              <a:t>condition. Also </a:t>
            </a:r>
            <a:r>
              <a:rPr lang="en-US" altLang="ko-KR" sz="1600" dirty="0">
                <a:latin typeface="Times New Roman" pitchFamily="18" charset="0"/>
                <a:cs typeface="Times New Roman" pitchFamily="18" charset="0"/>
              </a:rPr>
              <a:t>this can be used for </a:t>
            </a:r>
            <a:r>
              <a:rPr lang="en-US" altLang="ko-KR" sz="1600" dirty="0" smtClean="0">
                <a:latin typeface="Times New Roman" pitchFamily="18" charset="0"/>
                <a:cs typeface="Times New Roman" pitchFamily="18" charset="0"/>
              </a:rPr>
              <a:t>LEDIT</a:t>
            </a:r>
            <a:r>
              <a:rPr lang="en-US" altLang="ko-KR" sz="1600" dirty="0">
                <a:latin typeface="Times New Roman" pitchFamily="18" charset="0"/>
                <a:cs typeface="Times New Roman" pitchFamily="18" charset="0"/>
              </a:rPr>
              <a:t>, Digital Signage </a:t>
            </a:r>
            <a:r>
              <a:rPr lang="en-US" altLang="ko-KR" sz="1600" dirty="0" smtClean="0">
                <a:latin typeface="Times New Roman" pitchFamily="18" charset="0"/>
                <a:cs typeface="Times New Roman" pitchFamily="18" charset="0"/>
              </a:rPr>
              <a:t>with connected information services </a:t>
            </a:r>
            <a:r>
              <a:rPr lang="en-US" altLang="ko-KR" sz="1600" dirty="0">
                <a:latin typeface="Times New Roman" pitchFamily="18" charset="0"/>
                <a:cs typeface="Times New Roman" pitchFamily="18" charset="0"/>
              </a:rPr>
              <a:t>etc</a:t>
            </a:r>
            <a:r>
              <a:rPr lang="en-US" altLang="ko-KR" sz="1600" dirty="0" smtClean="0">
                <a:latin typeface="Times New Roman" pitchFamily="18" charset="0"/>
                <a:cs typeface="Times New Roman" pitchFamily="18" charset="0"/>
              </a:rPr>
              <a:t>.</a:t>
            </a:r>
          </a:p>
          <a:p>
            <a:pPr marL="228600" algn="just">
              <a:spcBef>
                <a:spcPts val="600"/>
              </a:spcBef>
              <a:spcAft>
                <a:spcPts val="600"/>
              </a:spcAft>
            </a:pPr>
            <a:r>
              <a:rPr lang="en-US" sz="1600" b="1" dirty="0" smtClean="0">
                <a:latin typeface="Times New Roman" pitchFamily="18" charset="0"/>
                <a:cs typeface="Times New Roman" pitchFamily="18" charset="0"/>
              </a:rPr>
              <a:t>Purpose</a:t>
            </a: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To </a:t>
            </a:r>
            <a:r>
              <a:rPr lang="en-US" sz="1600" dirty="0" smtClean="0">
                <a:latin typeface="Times New Roman" pitchFamily="18" charset="0"/>
                <a:cs typeface="Times New Roman" pitchFamily="18" charset="0"/>
              </a:rPr>
              <a:t>provided concept </a:t>
            </a:r>
            <a:r>
              <a:rPr lang="en-US" sz="1600" dirty="0">
                <a:latin typeface="Times New Roman" pitchFamily="18" charset="0"/>
                <a:cs typeface="Times New Roman" pitchFamily="18" charset="0"/>
              </a:rPr>
              <a:t>models of  Light Communication based IoT/IoL solution for </a:t>
            </a:r>
            <a:r>
              <a:rPr lang="en-US" altLang="en-US" sz="1600" dirty="0">
                <a:latin typeface="Times New Roman" panose="02020603050405020304" pitchFamily="18" charset="0"/>
                <a:cs typeface="Times New Roman" panose="02020603050405020304" pitchFamily="18" charset="0"/>
              </a:rPr>
              <a:t>Vehicular Assistant Technology (VAT) Interest Group</a:t>
            </a:r>
            <a:r>
              <a:rPr lang="en-US" sz="1600" b="1"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marL="228600" algn="just">
              <a:spcBef>
                <a:spcPts val="600"/>
              </a:spcBef>
              <a:spcAft>
                <a:spcPts val="600"/>
              </a:spcAft>
            </a:pPr>
            <a:r>
              <a:rPr lang="en-US" sz="1600" b="1" dirty="0" smtClean="0">
                <a:latin typeface="Times New Roman" pitchFamily="18" charset="0"/>
                <a:cs typeface="Times New Roman" pitchFamily="18" charset="0"/>
              </a:rPr>
              <a:t>Notice</a:t>
            </a:r>
            <a:r>
              <a:rPr lang="en-US" sz="1600" b="1" dirty="0">
                <a:latin typeface="Times New Roman" pitchFamily="18" charset="0"/>
                <a:cs typeface="Times New Roman" pitchFamily="18" charset="0"/>
              </a:rPr>
              <a:t>:</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lgn="just"/>
            <a:r>
              <a:rPr lang="en-US" sz="1600" b="1" dirty="0" smtClean="0">
                <a:latin typeface="Times New Roman" pitchFamily="18" charset="0"/>
                <a:cs typeface="Times New Roman" pitchFamily="18" charset="0"/>
              </a:rPr>
              <a:t>Release:</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contributor acknowledges and accepts that this contribution becomes the property of IEEE and may be made publicly available by P802.15.	</a:t>
            </a:r>
          </a:p>
        </p:txBody>
      </p:sp>
      <p:sp>
        <p:nvSpPr>
          <p:cNvPr id="5" name="TextBox 4"/>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762000"/>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smtClean="0">
                <a:ea typeface="굴림" panose="020B0600000101010101" pitchFamily="50" charset="-127"/>
              </a:rPr>
              <a:t>Contents</a:t>
            </a:r>
            <a:endParaRPr lang="en-US" sz="3200" b="1" dirty="0"/>
          </a:p>
        </p:txBody>
      </p:sp>
      <p:sp>
        <p:nvSpPr>
          <p:cNvPr id="7" name="Content Placeholder 2"/>
          <p:cNvSpPr txBox="1">
            <a:spLocks/>
          </p:cNvSpPr>
          <p:nvPr/>
        </p:nvSpPr>
        <p:spPr>
          <a:xfrm>
            <a:off x="495300" y="2033587"/>
            <a:ext cx="8153400" cy="223361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tabLst>
                <a:tab pos="2417763" algn="l"/>
              </a:tabLst>
            </a:pPr>
            <a:r>
              <a:rPr lang="en-US"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 of Polarization Analysis </a:t>
            </a:r>
            <a:r>
              <a:rPr lang="en-US"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on Image </a:t>
            </a:r>
            <a:r>
              <a:rPr lang="en-US"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Sensor</a:t>
            </a:r>
            <a:endPar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endParaRPr lang="ru-RU"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Polarization Analysis for IoT/IoL Technology</a:t>
            </a:r>
            <a:endPar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endParaRPr lang="en-US" altLang="ko-KR" sz="2000" dirty="0" smtClean="0">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Conclusion</a:t>
            </a:r>
            <a:endParaRPr lang="en-US"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8" name="TextBox 7"/>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035284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3</a:t>
            </a:r>
            <a:endParaRPr lang="en-US" sz="1400" dirty="0">
              <a:latin typeface="Times New Roman" pitchFamily="18" charset="0"/>
              <a:cs typeface="Times New Roman" pitchFamily="18" charset="0"/>
            </a:endParaRPr>
          </a:p>
        </p:txBody>
      </p:sp>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551" b="5651"/>
          <a:stretch/>
        </p:blipFill>
        <p:spPr bwMode="auto">
          <a:xfrm>
            <a:off x="76200" y="1466566"/>
            <a:ext cx="4653216" cy="2114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4" t="14156" r="1" b="11111"/>
          <a:stretch/>
        </p:blipFill>
        <p:spPr bwMode="auto">
          <a:xfrm>
            <a:off x="86038" y="4021663"/>
            <a:ext cx="4647530" cy="1981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0" y="604018"/>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2417763" algn="l"/>
              </a:tabLst>
            </a:pPr>
            <a:r>
              <a:rPr lang="en-US" altLang="ko-KR" sz="3200" b="1" dirty="0"/>
              <a:t>Need of Polarization Analysis </a:t>
            </a:r>
            <a:r>
              <a:rPr lang="en-US" altLang="ko-KR" sz="3200" b="1" dirty="0" smtClean="0"/>
              <a:t>on Image </a:t>
            </a:r>
            <a:r>
              <a:rPr lang="en-US" altLang="ko-KR" sz="3200" b="1" dirty="0"/>
              <a:t>Sensor</a:t>
            </a:r>
          </a:p>
        </p:txBody>
      </p:sp>
      <p:sp>
        <p:nvSpPr>
          <p:cNvPr id="8" name="Content Placeholder 2"/>
          <p:cNvSpPr txBox="1">
            <a:spLocks/>
          </p:cNvSpPr>
          <p:nvPr/>
        </p:nvSpPr>
        <p:spPr>
          <a:xfrm>
            <a:off x="4729416" y="1256014"/>
            <a:ext cx="4349475" cy="505723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Needs</a:t>
            </a:r>
          </a:p>
          <a:p>
            <a:pPr marL="628650" lvl="1" indent="-171450" algn="just">
              <a:lnSpc>
                <a:spcPct val="150000"/>
              </a:lnSpc>
              <a:buFont typeface="Times New Roman" panose="02020603050405020304" pitchFamily="18" charset="0"/>
              <a:buChar char="˗"/>
            </a:pP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At low temperature, water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and snow drops on the road/ traffic signal / roadway signage freezes</a:t>
            </a:r>
          </a:p>
          <a:p>
            <a:pPr marL="628650" lvl="1" indent="-171450" algn="just">
              <a:lnSpc>
                <a:spcPct val="150000"/>
              </a:lnSpc>
              <a:buFont typeface="Times New Roman" panose="02020603050405020304" pitchFamily="18" charset="0"/>
              <a:buChar char="˗"/>
            </a:pP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M</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akes the </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surface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slippery and unclear visible information on traffic signals / roadway signage</a:t>
            </a:r>
          </a:p>
          <a:p>
            <a:pPr marL="628650" lvl="1" indent="-171450" algn="just">
              <a:lnSpc>
                <a:spcPct val="150000"/>
              </a:lnSpc>
              <a:buFont typeface="Times New Roman" panose="02020603050405020304" pitchFamily="18" charset="0"/>
              <a:buChar char="˗"/>
            </a:pP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This </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increases the risk of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accidents and affect visible light communication links on roadways.</a:t>
            </a:r>
          </a:p>
          <a:p>
            <a:pPr marL="628650" lvl="1" indent="-171450" algn="just">
              <a:lnSpc>
                <a:spcPct val="150000"/>
              </a:lnSpc>
              <a:buFont typeface="Times New Roman" panose="02020603050405020304" pitchFamily="18" charset="0"/>
              <a:buChar char="˗"/>
            </a:pP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image sensor needs the capability to detect the frozen layer on traffic signals, roadway signage, etc. </a:t>
            </a: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285750" indent="-285750" algn="just">
              <a:lnSpc>
                <a:spcPct val="150000"/>
              </a:lnSpc>
              <a:buFont typeface="Arial" panose="020B0604020202020204" pitchFamily="34" charset="0"/>
              <a:buChar char="•"/>
            </a:pPr>
            <a:r>
              <a:rPr lang="en-US" altLang="ko-KR"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Basic Concept</a:t>
            </a:r>
          </a:p>
          <a:p>
            <a:pPr marL="628650" lvl="1" indent="-171450" algn="just">
              <a:lnSpc>
                <a:spcPct val="150000"/>
              </a:lnSpc>
              <a:buFont typeface="Times New Roman" panose="02020603050405020304" pitchFamily="18" charset="0"/>
              <a:buChar char="˗"/>
            </a:pP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Temperature detection, the </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reflected light of a stationary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laser are basic </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freezing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detection methods and have </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issues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on detecting </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 wide area of freezing while the vehicle is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moving</a:t>
            </a:r>
          </a:p>
          <a:p>
            <a:pPr marL="628650" lvl="1" indent="-171450" algn="just">
              <a:lnSpc>
                <a:spcPct val="150000"/>
              </a:lnSpc>
              <a:buFont typeface="Times New Roman" panose="02020603050405020304" pitchFamily="18" charset="0"/>
              <a:buChar char="˗"/>
            </a:pP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olarization based detection gives precise visibility</a:t>
            </a: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50000"/>
              </a:lnSpc>
              <a:buFont typeface="Times New Roman" panose="02020603050405020304" pitchFamily="18" charset="0"/>
              <a:buChar char="˗"/>
            </a:pP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Gives effective light communication connectivity on fog and snowing conditions</a:t>
            </a:r>
          </a:p>
          <a:p>
            <a:pPr marL="628650" lvl="1" indent="-171450" algn="just">
              <a:lnSpc>
                <a:spcPct val="150000"/>
              </a:lnSpc>
              <a:buFont typeface="Times New Roman" panose="02020603050405020304" pitchFamily="18" charset="0"/>
              <a:buChar char="˗"/>
            </a:pP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9" name="TextBox 2"/>
          <p:cNvSpPr txBox="1"/>
          <p:nvPr/>
        </p:nvSpPr>
        <p:spPr>
          <a:xfrm>
            <a:off x="4255864" y="3515565"/>
            <a:ext cx="546945"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smtClean="0"/>
              <a:t>GOOGLE</a:t>
            </a:r>
            <a:endParaRPr lang="en-US" sz="800" b="1" dirty="0"/>
          </a:p>
        </p:txBody>
      </p:sp>
      <p:sp>
        <p:nvSpPr>
          <p:cNvPr id="10" name="TextBox 2"/>
          <p:cNvSpPr txBox="1"/>
          <p:nvPr/>
        </p:nvSpPr>
        <p:spPr>
          <a:xfrm>
            <a:off x="4253655" y="5956756"/>
            <a:ext cx="546945"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smtClean="0"/>
              <a:t>GOOGLE</a:t>
            </a:r>
            <a:endParaRPr lang="en-US" sz="800" b="1" dirty="0"/>
          </a:p>
        </p:txBody>
      </p:sp>
    </p:spTree>
    <p:extLst>
      <p:ext uri="{BB962C8B-B14F-4D97-AF65-F5344CB8AC3E}">
        <p14:creationId xmlns:p14="http://schemas.microsoft.com/office/powerpoint/2010/main" val="2506635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4</a:t>
            </a:r>
            <a:endParaRPr lang="en-US" sz="1400" dirty="0">
              <a:latin typeface="Times New Roman" pitchFamily="18" charset="0"/>
              <a:cs typeface="Times New Roman" pitchFamily="18" charset="0"/>
            </a:endParaRPr>
          </a:p>
        </p:txBody>
      </p:sp>
      <p:sp>
        <p:nvSpPr>
          <p:cNvPr id="57" name="Content Placeholder 2"/>
          <p:cNvSpPr txBox="1">
            <a:spLocks/>
          </p:cNvSpPr>
          <p:nvPr/>
        </p:nvSpPr>
        <p:spPr>
          <a:xfrm>
            <a:off x="457200" y="4849961"/>
            <a:ext cx="5791200" cy="143644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12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Uses polarization camera based IoT/IoL Technology to vehicle </a:t>
            </a:r>
            <a:r>
              <a:rPr lang="en-US" altLang="ko-KR" sz="12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due to difficult driving </a:t>
            </a:r>
            <a:r>
              <a:rPr lang="en-US" altLang="ko-KR" sz="12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conditions such as frozen condition will highly reduce the number of car accident</a:t>
            </a:r>
          </a:p>
          <a:p>
            <a:pPr marL="285750" indent="-285750" algn="just">
              <a:lnSpc>
                <a:spcPct val="150000"/>
              </a:lnSpc>
              <a:buFont typeface="Arial" panose="020B0604020202020204" pitchFamily="34" charset="0"/>
              <a:buChar char="•"/>
            </a:pPr>
            <a:r>
              <a:rPr lang="en-US" altLang="ko-KR" sz="12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Allows the vehicle to precise connection with light communication device on frozen condition and helps to drive on the </a:t>
            </a:r>
            <a:r>
              <a:rPr lang="en-US" altLang="ko-KR" sz="12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frozen </a:t>
            </a:r>
            <a:r>
              <a:rPr lang="en-US" altLang="ko-KR" sz="12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area</a:t>
            </a:r>
            <a:endParaRPr lang="en-US" altLang="ko-KR" sz="12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pic>
        <p:nvPicPr>
          <p:cNvPr id="2050" name="Picture 2" descr="Frozen road detection syste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997049"/>
            <a:ext cx="2743200" cy="257495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0" y="604018"/>
            <a:ext cx="9144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2417763" algn="l"/>
              </a:tabLst>
            </a:pPr>
            <a:r>
              <a:rPr lang="en-US" altLang="ko-KR" sz="2600" b="1" dirty="0"/>
              <a:t>Polarization </a:t>
            </a:r>
            <a:r>
              <a:rPr lang="en-US" altLang="ko-KR" sz="2600" b="1" dirty="0" smtClean="0"/>
              <a:t>Analysis for IoT/IoL Technology</a:t>
            </a:r>
            <a:endParaRPr lang="en-US" altLang="ko-KR" sz="2600" b="1" dirty="0"/>
          </a:p>
        </p:txBody>
      </p:sp>
      <p:sp>
        <p:nvSpPr>
          <p:cNvPr id="8" name="Content Placeholder 2"/>
          <p:cNvSpPr txBox="1">
            <a:spLocks/>
          </p:cNvSpPr>
          <p:nvPr/>
        </p:nvSpPr>
        <p:spPr>
          <a:xfrm>
            <a:off x="5486400" y="1828801"/>
            <a:ext cx="3411166" cy="3200400"/>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22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Polarization </a:t>
            </a:r>
            <a:r>
              <a:rPr lang="en-US" altLang="ko-KR" sz="22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Analysis Integrated </a:t>
            </a:r>
            <a:r>
              <a:rPr lang="en-US" altLang="ko-KR" sz="22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Image Sensor based </a:t>
            </a:r>
            <a:r>
              <a:rPr lang="en-US" altLang="ko-KR" sz="22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IoT/IoL Link</a:t>
            </a:r>
          </a:p>
          <a:p>
            <a:pPr marL="628650" lvl="1" indent="-171450" algn="just">
              <a:lnSpc>
                <a:spcPct val="150000"/>
              </a:lnSpc>
              <a:buFont typeface="Times New Roman" panose="02020603050405020304" pitchFamily="18" charset="0"/>
              <a:buChar char="˗"/>
            </a:pP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a:t>
            </a: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x : Polarization Camera for Receiver </a:t>
            </a:r>
          </a:p>
          <a:p>
            <a:pPr marL="628650" lvl="1" indent="-171450" algn="just">
              <a:lnSpc>
                <a:spcPct val="150000"/>
              </a:lnSpc>
              <a:buFont typeface="Times New Roman" panose="02020603050405020304" pitchFamily="18" charset="0"/>
              <a:buChar char="˗"/>
            </a:pP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Tx : Traffic Lights, Roadway Signage</a:t>
            </a:r>
          </a:p>
          <a:p>
            <a:pPr marL="628650" lvl="1" indent="-171450" algn="just">
              <a:lnSpc>
                <a:spcPct val="150000"/>
              </a:lnSpc>
              <a:buFont typeface="Times New Roman" panose="02020603050405020304" pitchFamily="18" charset="0"/>
              <a:buChar char="˗"/>
            </a:pP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Day-Night Communication Mode </a:t>
            </a:r>
          </a:p>
          <a:p>
            <a:pPr marL="628650" lvl="1" indent="-171450" algn="just">
              <a:lnSpc>
                <a:spcPct val="150000"/>
              </a:lnSpc>
              <a:buFont typeface="Times New Roman" panose="02020603050405020304" pitchFamily="18" charset="0"/>
              <a:buChar char="˗"/>
            </a:pP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Modulations : VTASC, SS2DC, QR-Code, Color Code, OOK, VPPM, Offset-VPWM, PPM, DSSS </a:t>
            </a: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SIK, etc</a:t>
            </a: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t>
            </a:r>
          </a:p>
          <a:p>
            <a:pPr marL="628650" lvl="1" indent="-171450" algn="just">
              <a:lnSpc>
                <a:spcPct val="150000"/>
              </a:lnSpc>
              <a:buFont typeface="Times New Roman" panose="02020603050405020304" pitchFamily="18" charset="0"/>
              <a:buChar char="˗"/>
            </a:pP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Data Rate : 1K ~ 1Mb/s</a:t>
            </a:r>
          </a:p>
          <a:p>
            <a:pPr marL="628650" lvl="1" indent="-171450" algn="just">
              <a:lnSpc>
                <a:spcPct val="150000"/>
              </a:lnSpc>
              <a:buFont typeface="Times New Roman" panose="02020603050405020304" pitchFamily="18" charset="0"/>
              <a:buChar char="˗"/>
            </a:pP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Supported LoS (Line of Sight)</a:t>
            </a:r>
          </a:p>
          <a:p>
            <a:pPr marL="628650" lvl="1" indent="-171450" algn="just">
              <a:lnSpc>
                <a:spcPct val="150000"/>
              </a:lnSpc>
              <a:buFont typeface="Times New Roman" panose="02020603050405020304" pitchFamily="18" charset="0"/>
              <a:buChar char="˗"/>
            </a:pP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Available Distance : 2m ~ 20m</a:t>
            </a:r>
          </a:p>
          <a:p>
            <a:pPr lvl="1" algn="just">
              <a:lnSpc>
                <a:spcPct val="150000"/>
              </a:lnSpc>
            </a:pPr>
            <a:endPar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10" name="TextBox 53"/>
          <p:cNvSpPr txBox="1">
            <a:spLocks noChangeArrowheads="1"/>
          </p:cNvSpPr>
          <p:nvPr/>
        </p:nvSpPr>
        <p:spPr bwMode="auto">
          <a:xfrm>
            <a:off x="666198" y="4630579"/>
            <a:ext cx="41540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kumimoji="0" lang="en-US" altLang="ko-KR" sz="1000" b="1" dirty="0" smtClean="0">
                <a:cs typeface="Times New Roman" panose="02020603050405020304" pitchFamily="18" charset="0"/>
              </a:rPr>
              <a:t>&lt; </a:t>
            </a:r>
            <a:r>
              <a:rPr lang="en-US" altLang="ko-KR" sz="1000" b="1" dirty="0">
                <a:cs typeface="Times New Roman" panose="02020603050405020304" pitchFamily="18" charset="0"/>
              </a:rPr>
              <a:t>Polarization Integrated Image </a:t>
            </a:r>
            <a:r>
              <a:rPr lang="en-US" altLang="ko-KR" sz="1000" b="1" dirty="0" smtClean="0">
                <a:cs typeface="Times New Roman" panose="02020603050405020304" pitchFamily="18" charset="0"/>
              </a:rPr>
              <a:t>Sensor Concept Model </a:t>
            </a:r>
            <a:r>
              <a:rPr kumimoji="0" lang="en-US" altLang="ko-KR" sz="1000" b="1" dirty="0" smtClean="0">
                <a:cs typeface="Times New Roman" panose="02020603050405020304" pitchFamily="18" charset="0"/>
              </a:rPr>
              <a:t>&gt;</a:t>
            </a:r>
          </a:p>
        </p:txBody>
      </p:sp>
    </p:spTree>
    <p:extLst>
      <p:ext uri="{BB962C8B-B14F-4D97-AF65-F5344CB8AC3E}">
        <p14:creationId xmlns:p14="http://schemas.microsoft.com/office/powerpoint/2010/main" val="1155247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976876"/>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a:t>Conclusion</a:t>
            </a:r>
            <a:endParaRPr lang="en-US" sz="3200" b="1" dirty="0"/>
          </a:p>
        </p:txBody>
      </p:sp>
      <p:sp>
        <p:nvSpPr>
          <p:cNvPr id="7" name="Content Placeholder 2"/>
          <p:cNvSpPr txBox="1">
            <a:spLocks/>
          </p:cNvSpPr>
          <p:nvPr/>
        </p:nvSpPr>
        <p:spPr>
          <a:xfrm>
            <a:off x="152400" y="1981200"/>
            <a:ext cx="8876484" cy="2895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a:t>
            </a:r>
            <a:r>
              <a:rPr lang="en-US" altLang="ko-KR" sz="2000" dirty="0" smtClean="0">
                <a:solidFill>
                  <a:schemeClr val="tx1"/>
                </a:solidFill>
                <a:latin typeface="Times New Roman" panose="02020603050405020304" pitchFamily="18" charset="0"/>
                <a:cs typeface="Times New Roman" panose="02020603050405020304" pitchFamily="18" charset="0"/>
              </a:rPr>
              <a:t>roposed the </a:t>
            </a:r>
            <a:r>
              <a:rPr lang="en-IN" altLang="ko-KR" sz="2000" dirty="0">
                <a:solidFill>
                  <a:schemeClr val="tx1"/>
                </a:solidFill>
                <a:latin typeface="Times New Roman" panose="02020603050405020304" pitchFamily="18" charset="0"/>
                <a:cs typeface="Times New Roman" panose="02020603050405020304" pitchFamily="18" charset="0"/>
              </a:rPr>
              <a:t>Polarization Analysis for Vehicle Navigation using IoT/</a:t>
            </a:r>
            <a:r>
              <a:rPr lang="en-IN" altLang="ko-KR" sz="2000" dirty="0" err="1">
                <a:solidFill>
                  <a:schemeClr val="tx1"/>
                </a:solidFill>
                <a:latin typeface="Times New Roman" panose="02020603050405020304" pitchFamily="18" charset="0"/>
                <a:cs typeface="Times New Roman" panose="02020603050405020304" pitchFamily="18" charset="0"/>
              </a:rPr>
              <a:t>IoL</a:t>
            </a:r>
            <a:r>
              <a:rPr lang="en-IN" altLang="ko-KR" sz="2000" dirty="0">
                <a:solidFill>
                  <a:schemeClr val="tx1"/>
                </a:solidFill>
                <a:latin typeface="Times New Roman" panose="02020603050405020304" pitchFamily="18" charset="0"/>
                <a:cs typeface="Times New Roman" panose="02020603050405020304" pitchFamily="18" charset="0"/>
              </a:rPr>
              <a:t> </a:t>
            </a:r>
            <a:r>
              <a:rPr lang="en-IN" altLang="ko-KR" sz="2000" dirty="0" smtClean="0">
                <a:solidFill>
                  <a:schemeClr val="tx1"/>
                </a:solidFill>
                <a:latin typeface="Times New Roman" panose="02020603050405020304" pitchFamily="18" charset="0"/>
                <a:cs typeface="Times New Roman" panose="02020603050405020304" pitchFamily="18" charset="0"/>
              </a:rPr>
              <a:t>Technology</a:t>
            </a:r>
          </a:p>
          <a:p>
            <a:pPr marL="342900" indent="-342900" algn="just">
              <a:buFont typeface="Arial" panose="020B0604020202020204" pitchFamily="34" charset="0"/>
              <a:buChar char="•"/>
              <a:tabLst>
                <a:tab pos="2417763" algn="l"/>
              </a:tabLst>
            </a:pPr>
            <a:endParaRPr lang="en-US" altLang="ko-KR" sz="2000" dirty="0" smtClean="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cs typeface="Times New Roman" panose="02020603050405020304" pitchFamily="18" charset="0"/>
              </a:rPr>
              <a:t>Improves the onroad IoT/IoL connectivity to vehicle using light communication  with roadway infrastructure</a:t>
            </a:r>
          </a:p>
          <a:p>
            <a:pPr marL="342900" indent="-342900" algn="just">
              <a:buFont typeface="Arial" panose="020B0604020202020204" pitchFamily="34" charset="0"/>
              <a:buChar char="•"/>
              <a:tabLst>
                <a:tab pos="2417763" algn="l"/>
              </a:tabLst>
            </a:pPr>
            <a:endParaRPr lang="en-US" altLang="ko-KR" sz="2000" dirty="0" smtClean="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cs typeface="Times New Roman" panose="02020603050405020304" pitchFamily="18" charset="0"/>
              </a:rPr>
              <a:t>Provides and </a:t>
            </a:r>
            <a:r>
              <a:rPr lang="en-US" altLang="ko-KR" sz="2000" dirty="0">
                <a:solidFill>
                  <a:schemeClr val="tx1"/>
                </a:solidFill>
                <a:latin typeface="Times New Roman" panose="02020603050405020304" pitchFamily="18" charset="0"/>
                <a:cs typeface="Times New Roman" panose="02020603050405020304" pitchFamily="18" charset="0"/>
              </a:rPr>
              <a:t>aids the drivers to avoid car accidents and provides more secure driving on the frozen </a:t>
            </a:r>
            <a:r>
              <a:rPr lang="en-US" altLang="ko-KR" sz="2000" dirty="0" smtClean="0">
                <a:solidFill>
                  <a:schemeClr val="tx1"/>
                </a:solidFill>
                <a:latin typeface="Times New Roman" panose="02020603050405020304" pitchFamily="18" charset="0"/>
                <a:cs typeface="Times New Roman" panose="02020603050405020304" pitchFamily="18" charset="0"/>
              </a:rPr>
              <a:t>surface/road</a:t>
            </a:r>
          </a:p>
        </p:txBody>
      </p:sp>
      <p:sp>
        <p:nvSpPr>
          <p:cNvPr id="8" name="TextBox 7"/>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5</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774627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10429</TotalTime>
  <Words>367</Words>
  <Application>Microsoft Office PowerPoint</Application>
  <PresentationFormat>On-screen Show (4:3)</PresentationFormat>
  <Paragraphs>67</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맑은 고딕</vt:lpstr>
      <vt:lpstr>Arial</vt:lpstr>
      <vt:lpstr>Calibri</vt:lpstr>
      <vt:lpstr>굴림</vt:lpstr>
      <vt:lpstr>Times New Roman</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VINA</cp:lastModifiedBy>
  <cp:revision>435</cp:revision>
  <cp:lastPrinted>2017-05-07T15:48:38Z</cp:lastPrinted>
  <dcterms:created xsi:type="dcterms:W3CDTF">2010-05-15T17:50:32Z</dcterms:created>
  <dcterms:modified xsi:type="dcterms:W3CDTF">2018-05-09T14:04:51Z</dcterms:modified>
</cp:coreProperties>
</file>