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00" d="100"/>
          <a:sy n="100" d="100"/>
        </p:scale>
        <p:origin x="76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5/9/2018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5/9/2018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5/9/2018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15-18-0249-00-0vat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15-18-0249-00-0vat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5/9/2018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5/9/2018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5/9/2018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5/9/2018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57200"/>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Frozen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ICE Detection based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IoT/IoL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Technology for ITS Services</a:t>
            </a: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Cha(SNUST), </a:t>
            </a:r>
            <a:r>
              <a:rPr lang="en-US" sz="1600" dirty="0" err="1">
                <a:latin typeface="Times New Roman" pitchFamily="18" charset="0"/>
                <a:cs typeface="Times New Roman" pitchFamily="18" charset="0"/>
              </a:rPr>
              <a:t>Beomhee</a:t>
            </a:r>
            <a:r>
              <a:rPr lang="en-US" sz="1600" dirty="0">
                <a:latin typeface="Times New Roman" pitchFamily="18" charset="0"/>
                <a:cs typeface="Times New Roman" pitchFamily="18" charset="0"/>
              </a:rPr>
              <a:t> Lee(SNUST), </a:t>
            </a:r>
            <a:r>
              <a:rPr lang="en-US" sz="1600" dirty="0" err="1">
                <a:latin typeface="Times New Roman" pitchFamily="18" charset="0"/>
                <a:cs typeface="Times New Roman" pitchFamily="18" charset="0"/>
              </a:rPr>
              <a:t>Chiwook</a:t>
            </a:r>
            <a:r>
              <a:rPr lang="en-US" sz="1600" dirty="0">
                <a:latin typeface="Times New Roman" pitchFamily="18" charset="0"/>
                <a:cs typeface="Times New Roman" pitchFamily="18" charset="0"/>
              </a:rPr>
              <a:t> Kim(SNUST), </a:t>
            </a:r>
            <a:r>
              <a:rPr lang="en-US" sz="1600" dirty="0" err="1">
                <a:latin typeface="Times New Roman" pitchFamily="18" charset="0"/>
                <a:cs typeface="Times New Roman" pitchFamily="18" charset="0"/>
              </a:rPr>
              <a:t>Jaekwon</a:t>
            </a:r>
            <a:r>
              <a:rPr lang="en-US" sz="1600" dirty="0">
                <a:latin typeface="Times New Roman" pitchFamily="18" charset="0"/>
                <a:cs typeface="Times New Roman" pitchFamily="18" charset="0"/>
              </a:rPr>
              <a:t> Shin(</a:t>
            </a:r>
            <a:r>
              <a:rPr lang="en-US" sz="1600" dirty="0" err="1">
                <a:latin typeface="Times New Roman" pitchFamily="18" charset="0"/>
                <a:cs typeface="Times New Roman" pitchFamily="18" charset="0"/>
              </a:rPr>
              <a:t>Fivetek</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Jintae</a:t>
            </a:r>
            <a:r>
              <a:rPr lang="en-US" sz="1600" dirty="0">
                <a:latin typeface="Times New Roman" pitchFamily="18" charset="0"/>
                <a:cs typeface="Times New Roman" pitchFamily="18" charset="0"/>
              </a:rPr>
              <a:t> Kim(</a:t>
            </a:r>
            <a:r>
              <a:rPr lang="en-US" sz="1600" dirty="0" err="1">
                <a:latin typeface="Times New Roman" pitchFamily="18" charset="0"/>
                <a:cs typeface="Times New Roman" pitchFamily="18" charset="0"/>
              </a:rPr>
              <a:t>Fivetek</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Kirak</a:t>
            </a:r>
            <a:r>
              <a:rPr lang="en-US" sz="1600" dirty="0">
                <a:latin typeface="Times New Roman" pitchFamily="18" charset="0"/>
                <a:cs typeface="Times New Roman" pitchFamily="18" charset="0"/>
              </a:rPr>
              <a:t> Jung(</a:t>
            </a:r>
            <a:r>
              <a:rPr lang="en-US" sz="1600" dirty="0" err="1">
                <a:latin typeface="Times New Roman" pitchFamily="18" charset="0"/>
                <a:cs typeface="Times New Roman" pitchFamily="18" charset="0"/>
              </a:rPr>
              <a:t>Namuga</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Jonghyeok</a:t>
            </a:r>
            <a:r>
              <a:rPr lang="en-US" sz="1600" dirty="0">
                <a:latin typeface="Times New Roman" pitchFamily="18" charset="0"/>
                <a:cs typeface="Times New Roman" pitchFamily="18" charset="0"/>
              </a:rPr>
              <a:t> Lee(SNUST),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Chang(SYCA), Vinayagam Mariappan(SNUST)</a:t>
            </a:r>
          </a:p>
          <a:p>
            <a:pPr marL="228600" algn="just"/>
            <a:endParaRPr lang="en-US" sz="1600" b="1"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IoT/IoL Link design consideration for VAT. This proposed </a:t>
            </a:r>
            <a:r>
              <a:rPr lang="en-US" altLang="ko-KR" sz="1600" dirty="0" smtClean="0">
                <a:latin typeface="Times New Roman" pitchFamily="18" charset="0"/>
                <a:cs typeface="Times New Roman" pitchFamily="18" charset="0"/>
              </a:rPr>
              <a:t>frozen ICE detection based IoT/IoL solution for ITS to support light communication supported ADAS design. </a:t>
            </a:r>
            <a:r>
              <a:rPr lang="en-US" altLang="ko-KR" sz="1600" dirty="0">
                <a:latin typeface="Times New Roman" pitchFamily="18" charset="0"/>
                <a:cs typeface="Times New Roman" pitchFamily="18" charset="0"/>
              </a:rPr>
              <a:t>This VAT  to operate on the application services like ITS, ADAS, etc. on road condition. Also this can be used for </a:t>
            </a:r>
            <a:r>
              <a:rPr lang="en-US" altLang="ko-KR" sz="1600" dirty="0" smtClean="0">
                <a:latin typeface="Times New Roman" pitchFamily="18" charset="0"/>
                <a:cs typeface="Times New Roman" pitchFamily="18" charset="0"/>
              </a:rPr>
              <a:t>LED IT</a:t>
            </a:r>
            <a:r>
              <a:rPr lang="en-US" altLang="ko-KR" sz="1600" dirty="0">
                <a:latin typeface="Times New Roman" pitchFamily="18" charset="0"/>
                <a:cs typeface="Times New Roman" pitchFamily="18" charset="0"/>
              </a:rPr>
              <a:t>, Digital Signage with connected information services 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light communication </a:t>
            </a:r>
            <a:r>
              <a:rPr lang="en-US" sz="1600" dirty="0">
                <a:latin typeface="Times New Roman" pitchFamily="18" charset="0"/>
                <a:cs typeface="Times New Roman" pitchFamily="18" charset="0"/>
              </a:rPr>
              <a:t>based IoT/IoL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of Frozen ICE Detection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Vehicle</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Frozen ICE Detection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pic>
        <p:nvPicPr>
          <p:cNvPr id="1026" name="Picture 2" descr="Image result for anti fog camer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491979"/>
            <a:ext cx="3866276" cy="217478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Image result for transparent display in c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732" y="3919371"/>
            <a:ext cx="3874743" cy="2154937"/>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 of Frozen ICE Detection </a:t>
            </a:r>
            <a:r>
              <a:rPr lang="en-US" altLang="ko-KR" sz="3200" b="1" dirty="0" smtClean="0"/>
              <a:t>on </a:t>
            </a:r>
            <a:r>
              <a:rPr lang="en-US" altLang="ko-KR" sz="3200" b="1" dirty="0"/>
              <a:t>Vehicle</a:t>
            </a:r>
          </a:p>
        </p:txBody>
      </p:sp>
      <p:sp>
        <p:nvSpPr>
          <p:cNvPr id="8" name="Content Placeholder 2"/>
          <p:cNvSpPr txBox="1">
            <a:spLocks/>
          </p:cNvSpPr>
          <p:nvPr/>
        </p:nvSpPr>
        <p:spPr>
          <a:xfrm>
            <a:off x="4458804" y="1479350"/>
            <a:ext cx="4685196" cy="4644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Fog reduces visibility, limits contrast, distorts perception and causes many car accidents each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year</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essence, it limits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ability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see other cars and objects on the road, so you must be very cautious when driving in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it</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order to see the road and drive more safely in the fog, the car need to be equipped with a  special anti fog camera</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Vehicle mirror or front lights as OWC Transmitter and the camera connected on vehicle decode the data from Traffic Lights , Roadway Signage etc.</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Gives effective light communication connectivity on fog and snowing conditions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easy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apply to growing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infrastructure without adding additional infrastructure</a:t>
            </a:r>
          </a:p>
          <a:p>
            <a:pPr marL="628650" lvl="1" indent="-171450" algn="just">
              <a:lnSpc>
                <a:spcPct val="150000"/>
              </a:lnSpc>
              <a:buFont typeface="Times New Roman" panose="02020603050405020304" pitchFamily="18" charset="0"/>
              <a:buChar char="˗"/>
            </a:pP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1" name="TextBox 53"/>
          <p:cNvSpPr txBox="1">
            <a:spLocks noChangeArrowheads="1"/>
          </p:cNvSpPr>
          <p:nvPr/>
        </p:nvSpPr>
        <p:spPr bwMode="auto">
          <a:xfrm>
            <a:off x="914400" y="3654565"/>
            <a:ext cx="2667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Image View from </a:t>
            </a:r>
            <a:r>
              <a:rPr lang="en-US" altLang="ko-KR" sz="1000" b="1" dirty="0" smtClean="0">
                <a:cs typeface="Times New Roman" panose="02020603050405020304" pitchFamily="18" charset="0"/>
              </a:rPr>
              <a:t>Anti Fog Camera </a:t>
            </a:r>
            <a:r>
              <a:rPr kumimoji="0" lang="en-US" altLang="ko-KR" sz="1000" b="1" dirty="0" smtClean="0">
                <a:cs typeface="Times New Roman" panose="02020603050405020304" pitchFamily="18" charset="0"/>
              </a:rPr>
              <a:t>&gt;</a:t>
            </a:r>
          </a:p>
        </p:txBody>
      </p:sp>
      <p:sp>
        <p:nvSpPr>
          <p:cNvPr id="12" name="TextBox 53"/>
          <p:cNvSpPr txBox="1">
            <a:spLocks noChangeArrowheads="1"/>
          </p:cNvSpPr>
          <p:nvPr/>
        </p:nvSpPr>
        <p:spPr bwMode="auto">
          <a:xfrm>
            <a:off x="265596" y="6078379"/>
            <a:ext cx="41540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Projected Roadway on </a:t>
            </a:r>
            <a:r>
              <a:rPr lang="en-US" altLang="ko-KR" sz="1000" b="1" dirty="0" smtClean="0">
                <a:cs typeface="Times New Roman" panose="02020603050405020304" pitchFamily="18" charset="0"/>
              </a:rPr>
              <a:t>the "transparent </a:t>
            </a:r>
            <a:r>
              <a:rPr lang="en-US" altLang="ko-KR" sz="1000" b="1" dirty="0">
                <a:cs typeface="Times New Roman" panose="02020603050405020304" pitchFamily="18" charset="0"/>
              </a:rPr>
              <a:t>LCD” windshield of the car </a:t>
            </a:r>
            <a:r>
              <a:rPr kumimoji="0" lang="en-US" altLang="ko-KR" sz="1000" b="1" dirty="0" smtClean="0">
                <a:cs typeface="Times New Roman" panose="02020603050405020304" pitchFamily="18" charset="0"/>
              </a:rPr>
              <a:t>&gt;</a:t>
            </a:r>
          </a:p>
        </p:txBody>
      </p:sp>
      <p:sp>
        <p:nvSpPr>
          <p:cNvPr id="3" name="TextBox 2"/>
          <p:cNvSpPr txBox="1"/>
          <p:nvPr/>
        </p:nvSpPr>
        <p:spPr>
          <a:xfrm>
            <a:off x="3833540" y="3615164"/>
            <a:ext cx="546945" cy="215444"/>
          </a:xfrm>
          <a:prstGeom prst="rect">
            <a:avLst/>
          </a:prstGeom>
          <a:noFill/>
        </p:spPr>
        <p:txBody>
          <a:bodyPr wrap="none" rtlCol="0">
            <a:spAutoFit/>
          </a:bodyPr>
          <a:lstStyle/>
          <a:p>
            <a:r>
              <a:rPr lang="en-US" sz="800" b="1" dirty="0" smtClean="0"/>
              <a:t>GOOGLE</a:t>
            </a:r>
            <a:endParaRPr lang="en-US" sz="800" b="1" dirty="0"/>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ontent Placeholder 2"/>
          <p:cNvSpPr txBox="1">
            <a:spLocks/>
          </p:cNvSpPr>
          <p:nvPr/>
        </p:nvSpPr>
        <p:spPr>
          <a:xfrm>
            <a:off x="5580007" y="1948186"/>
            <a:ext cx="3411166" cy="4224013"/>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a:t>
            </a:r>
            <a:r>
              <a:rPr lang="en-US" altLang="ko-KR" sz="2200" b="1" dirty="0" err="1"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IoL</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Link using anti fog function</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x : Anti-fog camera used for Receiver </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Traffic Lights, Roadway Signage</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VTASC, SS2DC, QR-Code, Color Code, OOK, VPPM, Offset-VPWM, PPM, DSSS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SIK,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2m ~ 20m</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Distance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Fog density:</a:t>
            </a:r>
            <a:endPar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5dB/km – 4km;</a:t>
            </a:r>
          </a:p>
          <a:p>
            <a:pPr marL="1200150" lvl="2" indent="-285750" algn="just">
              <a:lnSpc>
                <a:spcPct val="150000"/>
              </a:lnSpc>
              <a:buFont typeface="Arial" panose="020B0604020202020204" pitchFamily="34"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15dB/km – 2km.</a:t>
            </a:r>
          </a:p>
          <a:p>
            <a:pPr lvl="1" algn="just">
              <a:lnSpc>
                <a:spcPct val="150000"/>
              </a:lnSpc>
            </a:pP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380999" y="4364575"/>
            <a:ext cx="5275634" cy="1948671"/>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IoT/IoL Technology to vehicle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due to difficult driving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conditions such as fog will highly reduce the number of car accident;</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This Technology will allow the special services (Police</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Ambulance,</a:t>
            </a:r>
            <a:r>
              <a:rPr lang="ru-RU"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a:t>
            </a:r>
            <a:r>
              <a:rPr lang="ru-RU"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get the place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faster with poor visibility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the road </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pic>
        <p:nvPicPr>
          <p:cNvPr id="2051" name="Picture 3" descr="C:\Users\ITC-Lab\Downloads\Telegram Desktop\firetruck.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46602" y="1541071"/>
            <a:ext cx="2431349" cy="81423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ITC-Lab\Downloads\Telegram Desktop\polic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2314127"/>
            <a:ext cx="2016974" cy="830263"/>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ITC-Lab\Downloads\Telegram Desktop\ambulanc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3056965"/>
            <a:ext cx="2212202" cy="123623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Image result for antifog camer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95430" y="3170682"/>
            <a:ext cx="147810" cy="14781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7" descr="Image result for antifog camer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78895" y="2819400"/>
            <a:ext cx="147810" cy="14781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7" descr="Image result for antifog camer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29029" y="1874282"/>
            <a:ext cx="147810" cy="147810"/>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p:cNvCxnSpPr>
            <a:endCxn id="13" idx="2"/>
          </p:cNvCxnSpPr>
          <p:nvPr/>
        </p:nvCxnSpPr>
        <p:spPr>
          <a:xfrm flipH="1" flipV="1">
            <a:off x="3352800" y="2967210"/>
            <a:ext cx="1106004" cy="5379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2055" idx="3"/>
          </p:cNvCxnSpPr>
          <p:nvPr/>
        </p:nvCxnSpPr>
        <p:spPr>
          <a:xfrm flipH="1" flipV="1">
            <a:off x="2243240" y="3244587"/>
            <a:ext cx="2215564" cy="2606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14" idx="3"/>
          </p:cNvCxnSpPr>
          <p:nvPr/>
        </p:nvCxnSpPr>
        <p:spPr>
          <a:xfrm flipH="1" flipV="1">
            <a:off x="2376839" y="1948187"/>
            <a:ext cx="2081965" cy="15570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443480" y="3318492"/>
            <a:ext cx="718658" cy="461665"/>
          </a:xfrm>
          <a:prstGeom prst="rect">
            <a:avLst/>
          </a:prstGeom>
          <a:noFill/>
        </p:spPr>
        <p:txBody>
          <a:bodyPr wrap="none" rtlCol="0">
            <a:spAutoFit/>
          </a:bodyPr>
          <a:lstStyle/>
          <a:p>
            <a:r>
              <a:rPr lang="en-US" sz="1200" dirty="0" smtClean="0">
                <a:solidFill>
                  <a:srgbClr val="FF0000"/>
                </a:solidFill>
              </a:rPr>
              <a:t>Anti-fog </a:t>
            </a:r>
          </a:p>
          <a:p>
            <a:r>
              <a:rPr lang="en-US" sz="1200" dirty="0" smtClean="0">
                <a:solidFill>
                  <a:srgbClr val="FF0000"/>
                </a:solidFill>
              </a:rPr>
              <a:t>camera</a:t>
            </a:r>
            <a:endParaRPr lang="en-US" sz="1200" dirty="0">
              <a:solidFill>
                <a:srgbClr val="FF0000"/>
              </a:solidFill>
            </a:endParaRPr>
          </a:p>
        </p:txBody>
      </p:sp>
      <p:cxnSp>
        <p:nvCxnSpPr>
          <p:cNvPr id="3" name="Straight Arrow Connector 2"/>
          <p:cNvCxnSpPr/>
          <p:nvPr/>
        </p:nvCxnSpPr>
        <p:spPr>
          <a:xfrm flipV="1">
            <a:off x="1676400" y="1752600"/>
            <a:ext cx="700439"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1676400" y="2590800"/>
            <a:ext cx="2286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676400" y="2590800"/>
            <a:ext cx="2286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59590" y="2327379"/>
            <a:ext cx="1467029" cy="461665"/>
          </a:xfrm>
          <a:prstGeom prst="rect">
            <a:avLst/>
          </a:prstGeom>
          <a:noFill/>
        </p:spPr>
        <p:txBody>
          <a:bodyPr wrap="square" rtlCol="0">
            <a:spAutoFit/>
          </a:bodyPr>
          <a:lstStyle/>
          <a:p>
            <a:r>
              <a:rPr lang="en-US" sz="1200" dirty="0" smtClean="0">
                <a:solidFill>
                  <a:srgbClr val="FF0000"/>
                </a:solidFill>
              </a:rPr>
              <a:t>Transparent LCD windshield</a:t>
            </a:r>
            <a:endParaRPr lang="en-US" sz="1200" dirty="0">
              <a:solidFill>
                <a:srgbClr val="FF0000"/>
              </a:solidFill>
            </a:endParaRPr>
          </a:p>
        </p:txBody>
      </p:sp>
      <p:sp>
        <p:nvSpPr>
          <p:cNvPr id="20" name="Title 1"/>
          <p:cNvSpPr txBox="1">
            <a:spLocks/>
          </p:cNvSpPr>
          <p:nvPr/>
        </p:nvSpPr>
        <p:spPr>
          <a:xfrm>
            <a:off x="0" y="604018"/>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Frozen ICE Detection </a:t>
            </a:r>
            <a:r>
              <a:rPr lang="en-US" altLang="ko-KR" sz="3200" b="1" dirty="0" smtClean="0"/>
              <a:t>based </a:t>
            </a:r>
            <a:r>
              <a:rPr lang="en-US" altLang="ko-KR" sz="3200" b="1" dirty="0"/>
              <a:t>IoT/IoL </a:t>
            </a:r>
            <a:r>
              <a:rPr lang="en-US" altLang="ko-KR" sz="3200" b="1" dirty="0" smtClean="0"/>
              <a:t>Link</a:t>
            </a:r>
            <a:endParaRPr lang="en-US" altLang="ko-KR" sz="3200" b="1" dirty="0"/>
          </a:p>
        </p:txBody>
      </p:sp>
      <p:sp>
        <p:nvSpPr>
          <p:cNvPr id="21" name="TextBox 53"/>
          <p:cNvSpPr txBox="1">
            <a:spLocks noChangeArrowheads="1"/>
          </p:cNvSpPr>
          <p:nvPr/>
        </p:nvSpPr>
        <p:spPr bwMode="auto">
          <a:xfrm>
            <a:off x="742398" y="4234596"/>
            <a:ext cx="41540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Camera Based IoT/IoL Link using anti fog camera </a:t>
            </a:r>
            <a:r>
              <a:rPr kumimoji="0" lang="en-US" altLang="ko-KR" sz="1000" b="1" dirty="0" smtClean="0">
                <a:cs typeface="Times New Roman" panose="02020603050405020304" pitchFamily="18" charset="0"/>
              </a:rPr>
              <a:t>&gt;</a:t>
            </a: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91316" y="1981200"/>
            <a:ext cx="8952684"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altLang="ko-KR" sz="2000" dirty="0">
                <a:solidFill>
                  <a:schemeClr val="tx1"/>
                </a:solidFill>
                <a:latin typeface="Times New Roman" panose="02020603050405020304" pitchFamily="18" charset="0"/>
                <a:cs typeface="Times New Roman" panose="02020603050405020304" pitchFamily="18" charset="0"/>
              </a:rPr>
              <a:t>Frozen ICE Detection </a:t>
            </a:r>
            <a:r>
              <a:rPr lang="en-US" altLang="ko-KR" sz="2000" dirty="0" smtClean="0">
                <a:solidFill>
                  <a:schemeClr val="tx1"/>
                </a:solidFill>
                <a:latin typeface="Times New Roman" panose="02020603050405020304" pitchFamily="18" charset="0"/>
                <a:cs typeface="Times New Roman" panose="02020603050405020304" pitchFamily="18" charset="0"/>
              </a:rPr>
              <a:t>based </a:t>
            </a:r>
            <a:r>
              <a:rPr lang="en-US" altLang="ko-KR" sz="2000" dirty="0">
                <a:solidFill>
                  <a:schemeClr val="tx1"/>
                </a:solidFill>
                <a:latin typeface="Times New Roman" panose="02020603050405020304" pitchFamily="18" charset="0"/>
                <a:cs typeface="Times New Roman" panose="02020603050405020304" pitchFamily="18" charset="0"/>
              </a:rPr>
              <a:t>IoT/IoL Technology for ITS </a:t>
            </a:r>
            <a:r>
              <a:rPr lang="en-US" altLang="ko-KR" sz="2000" dirty="0" smtClean="0">
                <a:solidFill>
                  <a:schemeClr val="tx1"/>
                </a:solidFill>
                <a:latin typeface="Times New Roman" panose="02020603050405020304" pitchFamily="18" charset="0"/>
                <a:cs typeface="Times New Roman" panose="02020603050405020304" pitchFamily="18" charset="0"/>
              </a:rPr>
              <a:t>Services</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Provides effective ITS service using light communication with roadway infrastructure on fog/snowing condition</a:t>
            </a: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Reduces car accidents and allow faster transportation in emergency cases in foggy surfaces / roads</a:t>
            </a: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10285</TotalTime>
  <Words>306</Words>
  <Application>Microsoft Office PowerPoint</Application>
  <PresentationFormat>On-screen Show (4:3)</PresentationFormat>
  <Paragraphs>74</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맑은 고딕</vt:lpstr>
      <vt:lpstr>Arial</vt:lpstr>
      <vt:lpstr>Calibri</vt:lpstr>
      <vt:lpstr>굴림</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435</cp:revision>
  <cp:lastPrinted>2017-05-07T15:48:38Z</cp:lastPrinted>
  <dcterms:created xsi:type="dcterms:W3CDTF">2010-05-15T17:50:32Z</dcterms:created>
  <dcterms:modified xsi:type="dcterms:W3CDTF">2018-05-09T14:02:49Z</dcterms:modified>
</cp:coreProperties>
</file>