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09" r:id="rId4"/>
    <p:sldId id="310"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9A1"/>
    <a:srgbClr val="B1C8CE"/>
    <a:srgbClr val="F8F456"/>
    <a:srgbClr val="0000FF"/>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09" autoAdjust="0"/>
    <p:restoredTop sz="96159" autoAdjust="0"/>
  </p:normalViewPr>
  <p:slideViewPr>
    <p:cSldViewPr>
      <p:cViewPr varScale="1">
        <p:scale>
          <a:sx n="100" d="100"/>
          <a:sy n="100" d="100"/>
        </p:scale>
        <p:origin x="645"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583"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5/9/2018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January  2018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5/9/2018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13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251956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5/9/2018</a:t>
            </a:fld>
            <a:endParaRPr lang="en-US"/>
          </a:p>
        </p:txBody>
      </p:sp>
      <p:sp>
        <p:nvSpPr>
          <p:cNvPr id="5" name="Footer Placeholder 4"/>
          <p:cNvSpPr>
            <a:spLocks noGrp="1"/>
          </p:cNvSpPr>
          <p:nvPr>
            <p:ph type="ftr" sz="quarter" idx="11"/>
          </p:nvPr>
        </p:nvSpPr>
        <p:spPr/>
        <p:txBody>
          <a:bodyPr/>
          <a:lstStyle/>
          <a:p>
            <a:endParaRPr lang="en-US" dirty="0" smtClean="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2018</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15-18-0248-00-0vat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2018</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15-18-0248-00-0vat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5/9/2018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jpeg"/><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7.png"/><Relationship Id="rId10"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67710"/>
            <a:ext cx="9144000" cy="5847755"/>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Title:</a:t>
            </a:r>
            <a:r>
              <a:rPr lang="en-US" sz="1600" dirty="0" smtClean="0">
                <a:latin typeface="Times New Roman" pitchFamily="18" charset="0"/>
                <a:cs typeface="Times New Roman" pitchFamily="18" charset="0"/>
              </a:rPr>
              <a:t> </a:t>
            </a:r>
            <a:r>
              <a:rPr lang="en-IN" sz="1600" dirty="0">
                <a:latin typeface="Times New Roman" pitchFamily="18" charset="0"/>
                <a:cs typeface="Times New Roman" pitchFamily="18" charset="0"/>
              </a:rPr>
              <a:t>LED-ID  Based Shop VR Signage detection on the road by using HMD Camera</a:t>
            </a:r>
            <a:endPar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endParaRPr>
          </a:p>
          <a:p>
            <a:pPr marL="228600"/>
            <a:endParaRPr lang="en-US" sz="1600" b="1" dirty="0" smtClean="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 </a:t>
            </a:r>
            <a:r>
              <a:rPr lang="en-US" sz="1600" dirty="0" smtClean="0">
                <a:latin typeface="Times New Roman" pitchFamily="18" charset="0"/>
                <a:cs typeface="Times New Roman" pitchFamily="18" charset="0"/>
              </a:rPr>
              <a:t>May 2018</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Jaesang </a:t>
            </a:r>
            <a:r>
              <a:rPr lang="en-US" sz="1600" dirty="0" smtClean="0">
                <a:latin typeface="Times New Roman" pitchFamily="18" charset="0"/>
                <a:cs typeface="Times New Roman" pitchFamily="18" charset="0"/>
              </a:rPr>
              <a:t>Cha (</a:t>
            </a:r>
            <a:r>
              <a:rPr lang="en-US" sz="1600" dirty="0">
                <a:latin typeface="Times New Roman" pitchFamily="18" charset="0"/>
                <a:cs typeface="Times New Roman" pitchFamily="18" charset="0"/>
              </a:rPr>
              <a:t>SNUST), Minwoo </a:t>
            </a:r>
            <a:r>
              <a:rPr lang="en-US" sz="1600" dirty="0" smtClean="0">
                <a:latin typeface="Times New Roman" pitchFamily="18" charset="0"/>
                <a:cs typeface="Times New Roman" pitchFamily="18" charset="0"/>
              </a:rPr>
              <a:t>Lee (</a:t>
            </a:r>
            <a:r>
              <a:rPr lang="en-US" sz="1600" dirty="0">
                <a:latin typeface="Times New Roman" pitchFamily="18" charset="0"/>
                <a:cs typeface="Times New Roman" pitchFamily="18" charset="0"/>
              </a:rPr>
              <a:t>SNUST), </a:t>
            </a:r>
            <a:r>
              <a:rPr lang="en-US" sz="1600" dirty="0" err="1">
                <a:latin typeface="Times New Roman" pitchFamily="18" charset="0"/>
                <a:cs typeface="Times New Roman" pitchFamily="18" charset="0"/>
              </a:rPr>
              <a:t>Byungjun</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Min (</a:t>
            </a:r>
            <a:r>
              <a:rPr lang="en-US" sz="1600" dirty="0">
                <a:latin typeface="Times New Roman" pitchFamily="18" charset="0"/>
                <a:cs typeface="Times New Roman" pitchFamily="18" charset="0"/>
              </a:rPr>
              <a:t>Head IT Co., Ltd.), </a:t>
            </a:r>
            <a:r>
              <a:rPr lang="en-US" sz="1600" dirty="0" err="1">
                <a:latin typeface="Times New Roman" pitchFamily="18" charset="0"/>
                <a:cs typeface="Times New Roman" pitchFamily="18" charset="0"/>
              </a:rPr>
              <a:t>Jungjin</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Ra (</a:t>
            </a:r>
            <a:r>
              <a:rPr lang="en-US" sz="1600" dirty="0">
                <a:latin typeface="Times New Roman" pitchFamily="18" charset="0"/>
                <a:cs typeface="Times New Roman" pitchFamily="18" charset="0"/>
              </a:rPr>
              <a:t>Head IT Co., Ltd.), </a:t>
            </a:r>
            <a:r>
              <a:rPr lang="en-US" sz="1600" dirty="0" err="1">
                <a:latin typeface="Times New Roman" pitchFamily="18" charset="0"/>
                <a:cs typeface="Times New Roman" pitchFamily="18" charset="0"/>
              </a:rPr>
              <a:t>Juphil</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Cho (</a:t>
            </a:r>
            <a:r>
              <a:rPr lang="en-US" sz="1600" dirty="0" err="1">
                <a:latin typeface="Times New Roman" pitchFamily="18" charset="0"/>
                <a:cs typeface="Times New Roman" pitchFamily="18" charset="0"/>
              </a:rPr>
              <a:t>Kunsan</a:t>
            </a:r>
            <a:r>
              <a:rPr lang="en-US" sz="1600" dirty="0">
                <a:latin typeface="Times New Roman" pitchFamily="18" charset="0"/>
                <a:cs typeface="Times New Roman" pitchFamily="18" charset="0"/>
              </a:rPr>
              <a:t> National Univ.), Vinayagam Mariappan(SNUST)</a:t>
            </a:r>
            <a:endParaRPr lang="en-US" sz="1600" dirty="0" smtClean="0">
              <a:latin typeface="Times New Roman" pitchFamily="18" charset="0"/>
              <a:cs typeface="Times New Roman" pitchFamily="18" charset="0"/>
            </a:endParaRPr>
          </a:p>
          <a:p>
            <a:pPr marL="228600" algn="just"/>
            <a:endParaRPr lang="en-US" sz="1600" dirty="0" smtClean="0">
              <a:solidFill>
                <a:srgbClr val="0000FF"/>
              </a:solidFill>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rPr>
              <a:t>Contact Information: +82-2-970-6431, FAX: +82-2-970-6123, E-Mail: chajs@seoultech.ac.kr </a:t>
            </a: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smtClean="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documents introduce the design consideration </a:t>
            </a:r>
            <a:r>
              <a:rPr lang="en-US" altLang="ko-KR" sz="1600" dirty="0" smtClean="0">
                <a:latin typeface="Times New Roman" pitchFamily="18" charset="0"/>
                <a:cs typeface="Times New Roman" pitchFamily="18" charset="0"/>
              </a:rPr>
              <a:t>on V2I Shop Signage based location mapping using HMD Camera Communication Link for </a:t>
            </a:r>
            <a:r>
              <a:rPr lang="en-US" altLang="ko-KR" sz="1600" dirty="0">
                <a:latin typeface="Times New Roman" pitchFamily="18" charset="0"/>
                <a:cs typeface="Times New Roman" pitchFamily="18" charset="0"/>
              </a:rPr>
              <a:t>VAT. The </a:t>
            </a:r>
            <a:r>
              <a:rPr lang="en-US" altLang="ko-KR" sz="1600" dirty="0" smtClean="0">
                <a:latin typeface="Times New Roman" pitchFamily="18" charset="0"/>
                <a:cs typeface="Times New Roman" pitchFamily="18" charset="0"/>
              </a:rPr>
              <a:t>proposed HMD Camera Communication </a:t>
            </a:r>
            <a:r>
              <a:rPr lang="en-US" altLang="ko-KR" sz="1600" dirty="0">
                <a:latin typeface="Times New Roman" pitchFamily="18" charset="0"/>
                <a:cs typeface="Times New Roman" pitchFamily="18" charset="0"/>
              </a:rPr>
              <a:t>Link </a:t>
            </a:r>
            <a:r>
              <a:rPr lang="en-US" altLang="ko-KR" sz="1600" dirty="0" smtClean="0">
                <a:latin typeface="Times New Roman" pitchFamily="18" charset="0"/>
                <a:cs typeface="Times New Roman" pitchFamily="18" charset="0"/>
              </a:rPr>
              <a:t>with Shop Signage helps to design the navigation application for vehicle riders using OWC technology. </a:t>
            </a:r>
            <a:r>
              <a:rPr lang="en-US" altLang="ko-KR" sz="1600" dirty="0">
                <a:latin typeface="Times New Roman" pitchFamily="18" charset="0"/>
                <a:cs typeface="Times New Roman" pitchFamily="18" charset="0"/>
              </a:rPr>
              <a:t>This VAT  solution helps to operate on the application services like ITS, ADAS, etc. on road condition safety AIDS using Lighting / Sign Boards / Signage Display based infrastructure. </a:t>
            </a:r>
            <a:endParaRPr lang="en-US" altLang="ko-KR" sz="1600" dirty="0" smtClean="0">
              <a:latin typeface="Times New Roman" pitchFamily="18" charset="0"/>
              <a:cs typeface="Times New Roman" pitchFamily="18" charset="0"/>
            </a:endParaRPr>
          </a:p>
          <a:p>
            <a:pPr marL="228600" algn="just">
              <a:spcBef>
                <a:spcPts val="600"/>
              </a:spcBef>
              <a:spcAft>
                <a:spcPts val="600"/>
              </a:spcAft>
            </a:pPr>
            <a:r>
              <a:rPr lang="en-US" sz="1600" b="1" dirty="0" smtClean="0">
                <a:latin typeface="Times New Roman" pitchFamily="18" charset="0"/>
                <a:cs typeface="Times New Roman" pitchFamily="18" charset="0"/>
              </a:rPr>
              <a:t>Purpose</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To </a:t>
            </a:r>
            <a:r>
              <a:rPr lang="en-US" sz="1600" dirty="0" smtClean="0">
                <a:latin typeface="Times New Roman" pitchFamily="18" charset="0"/>
                <a:cs typeface="Times New Roman" pitchFamily="18" charset="0"/>
              </a:rPr>
              <a:t>provided concept </a:t>
            </a:r>
            <a:r>
              <a:rPr lang="en-US" sz="1600" dirty="0">
                <a:latin typeface="Times New Roman" pitchFamily="18" charset="0"/>
                <a:cs typeface="Times New Roman" pitchFamily="18" charset="0"/>
              </a:rPr>
              <a:t>models of </a:t>
            </a:r>
            <a:r>
              <a:rPr lang="en-US" sz="1600" dirty="0" smtClean="0">
                <a:latin typeface="Times New Roman" pitchFamily="18" charset="0"/>
                <a:cs typeface="Times New Roman" pitchFamily="18" charset="0"/>
              </a:rPr>
              <a:t> LED-ID based location specific navigator solution using image sensor communication 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t>
            </a:r>
          </a:p>
          <a:p>
            <a:pPr marL="228600" algn="just"/>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smtClean="0">
                <a:ea typeface="굴림" panose="020B0600000101010101" pitchFamily="50" charset="-127"/>
              </a:rPr>
              <a:t>Contents</a:t>
            </a:r>
            <a:endParaRPr lang="en-US" sz="3200" b="1" dirty="0"/>
          </a:p>
        </p:txBody>
      </p:sp>
      <p:sp>
        <p:nvSpPr>
          <p:cNvPr id="7" name="Content Placeholder 2"/>
          <p:cNvSpPr txBox="1">
            <a:spLocks/>
          </p:cNvSpPr>
          <p:nvPr/>
        </p:nvSpPr>
        <p:spPr>
          <a:xfrm>
            <a:off x="495300" y="2033587"/>
            <a:ext cx="8153400" cy="20812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 for LED-ID Based Location Navigator</a:t>
            </a: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Shop Signage - HMD Camera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Link</a:t>
            </a: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p>
        </p:txBody>
      </p:sp>
      <p:sp>
        <p:nvSpPr>
          <p:cNvPr id="8" name="TextBox 7"/>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03528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7733" y="685800"/>
            <a:ext cx="8991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IN" altLang="ko-KR" sz="3200" b="1" dirty="0"/>
              <a:t>Needs for LED-ID Based Location Navigator</a:t>
            </a:r>
            <a:endParaRPr lang="en-US" altLang="ko-KR" sz="3200" b="1" dirty="0"/>
          </a:p>
        </p:txBody>
      </p:sp>
      <p:sp>
        <p:nvSpPr>
          <p:cNvPr id="10" name="Content Placeholder 2"/>
          <p:cNvSpPr txBox="1">
            <a:spLocks/>
          </p:cNvSpPr>
          <p:nvPr/>
        </p:nvSpPr>
        <p:spPr>
          <a:xfrm>
            <a:off x="4876800" y="1828800"/>
            <a:ext cx="4129524" cy="3760442"/>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0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Required interactive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path navigation guidance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service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on smart device for Relax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and safety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vehicle Riding</a:t>
            </a:r>
            <a:endPar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provide live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riding path condition and nearby available services for health and food </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find the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emergency situation spot as quick as possible for AIDs</a:t>
            </a:r>
            <a:endPar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ko-KR" sz="20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Basic Idea</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find the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navigation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information for particular shop service or location identification</a:t>
            </a:r>
          </a:p>
          <a:p>
            <a:pPr marL="628650" lvl="1" indent="-171450" algn="l">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avigation service designed using LED-ID on street and pathway shops signage and HMD Camera</a:t>
            </a:r>
          </a:p>
          <a:p>
            <a:pPr marL="628650" lvl="1" indent="-171450" algn="l">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Provide nondestructive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riding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 for vehicle riders</a:t>
            </a:r>
          </a:p>
        </p:txBody>
      </p:sp>
      <p:sp>
        <p:nvSpPr>
          <p:cNvPr id="12" name="TextBox 53"/>
          <p:cNvSpPr txBox="1">
            <a:spLocks noChangeArrowheads="1"/>
          </p:cNvSpPr>
          <p:nvPr/>
        </p:nvSpPr>
        <p:spPr bwMode="auto">
          <a:xfrm>
            <a:off x="1188711" y="5400369"/>
            <a:ext cx="27324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a:t>
            </a:r>
            <a:r>
              <a:rPr lang="en-US" altLang="ko-KR" sz="1000" b="1" dirty="0" smtClean="0">
                <a:cs typeface="Times New Roman" panose="02020603050405020304" pitchFamily="18" charset="0"/>
              </a:rPr>
              <a:t>Bicycle Riding Usage Scenario </a:t>
            </a:r>
            <a:r>
              <a:rPr kumimoji="0" lang="en-US" altLang="ko-KR" sz="1000" b="1" dirty="0" smtClean="0">
                <a:cs typeface="Times New Roman" panose="02020603050405020304" pitchFamily="18" charset="0"/>
              </a:rPr>
              <a:t>&gt;</a:t>
            </a:r>
          </a:p>
        </p:txBody>
      </p:sp>
      <p:sp>
        <p:nvSpPr>
          <p:cNvPr id="27" name="TextBox 26"/>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pic>
        <p:nvPicPr>
          <p:cNvPr id="2050" name="Picture 2" descr="http://i1.ruliweb.com/ori/5/5/7/9/5579310A4C173B002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36" r="16230"/>
          <a:stretch/>
        </p:blipFill>
        <p:spPr bwMode="auto">
          <a:xfrm>
            <a:off x="385089" y="1910751"/>
            <a:ext cx="2169836" cy="16661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ìì ê±° ê¸¸ ìì´ë²ë¦¼ì ëí ì´ë¯¸ì§ ê²ìê²°ê³¼"/>
          <p:cNvPicPr>
            <a:picLocks noChangeAspect="1" noChangeArrowheads="1"/>
          </p:cNvPicPr>
          <p:nvPr/>
        </p:nvPicPr>
        <p:blipFill rotWithShape="1">
          <a:blip r:embed="rId4">
            <a:extLst>
              <a:ext uri="{28A0092B-C50C-407E-A947-70E740481C1C}">
                <a14:useLocalDpi xmlns:a14="http://schemas.microsoft.com/office/drawing/2010/main" val="0"/>
              </a:ext>
            </a:extLst>
          </a:blip>
          <a:srcRect l="7952" r="22334"/>
          <a:stretch/>
        </p:blipFill>
        <p:spPr bwMode="auto">
          <a:xfrm>
            <a:off x="2590800" y="1905000"/>
            <a:ext cx="2169836" cy="16718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ê´ë ¨ ì´ë¯¸ì§"/>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58" t="1858" r="5248" b="3324"/>
          <a:stretch/>
        </p:blipFill>
        <p:spPr bwMode="auto">
          <a:xfrm rot="5400000">
            <a:off x="649706" y="3352583"/>
            <a:ext cx="1642827" cy="21676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icycle on the roadì ëí ì´ë¯¸ì§ ê²ìê²°ê³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0800" y="3611280"/>
            <a:ext cx="2169836" cy="16465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
          <p:cNvSpPr txBox="1"/>
          <p:nvPr/>
        </p:nvSpPr>
        <p:spPr>
          <a:xfrm>
            <a:off x="4249566" y="5221364"/>
            <a:ext cx="546945"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smtClean="0"/>
              <a:t>GOOGLE</a:t>
            </a:r>
            <a:endParaRPr lang="en-US" sz="800" b="1" dirty="0"/>
          </a:p>
        </p:txBody>
      </p:sp>
    </p:spTree>
    <p:extLst>
      <p:ext uri="{BB962C8B-B14F-4D97-AF65-F5344CB8AC3E}">
        <p14:creationId xmlns:p14="http://schemas.microsoft.com/office/powerpoint/2010/main" val="2506635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979772"/>
            <a:ext cx="8355659"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IN" altLang="ko-KR" sz="3200" b="1" dirty="0"/>
              <a:t>Shop Signage - HMD Camera Link</a:t>
            </a:r>
            <a:endParaRPr lang="en-US" altLang="ko-KR" sz="3200" b="1" dirty="0"/>
          </a:p>
        </p:txBody>
      </p:sp>
      <p:sp>
        <p:nvSpPr>
          <p:cNvPr id="41" name="Content Placeholder 2"/>
          <p:cNvSpPr txBox="1">
            <a:spLocks/>
          </p:cNvSpPr>
          <p:nvPr/>
        </p:nvSpPr>
        <p:spPr>
          <a:xfrm>
            <a:off x="5536766" y="1994930"/>
            <a:ext cx="3487366" cy="3683906"/>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IN" altLang="ko-KR" sz="22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Shop Signage - HMD Camera Link</a:t>
            </a:r>
            <a:endParaRPr lang="en-US" altLang="ko-KR" sz="2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 : Street / Pathway Shop Signage</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CMOS Image Sensor in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HMD</a:t>
            </a:r>
          </a:p>
          <a:p>
            <a:pPr marL="628650" lvl="1" indent="-171450" algn="just">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 : </a:t>
            </a:r>
            <a:endPar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1200150" lvl="2" indent="-285750" algn="just">
              <a:lnSpc>
                <a:spcPct val="150000"/>
              </a:lnSpc>
              <a:buFont typeface="Arial" panose="020B0604020202020204" pitchFamily="34" charset="0"/>
              <a:buChar char="▫"/>
            </a:pP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Street Lights : OOK</a:t>
            </a:r>
            <a:r>
              <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VPPM, Offset-VPWM, Multilevel PPM, DSSS </a:t>
            </a: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SIK </a:t>
            </a:r>
          </a:p>
          <a:p>
            <a:pPr marL="1200150" lvl="2" indent="-285750" algn="just">
              <a:lnSpc>
                <a:spcPct val="150000"/>
              </a:lnSpc>
              <a:buFont typeface="Arial" panose="020B0604020202020204" pitchFamily="34" charset="0"/>
              <a:buChar char="▫"/>
            </a:pPr>
            <a:r>
              <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a:t>
            </a: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Signage </a:t>
            </a:r>
            <a:r>
              <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QR-Code, Color Code, VTASC, SS2DC</a:t>
            </a:r>
            <a:endPar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endPar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LoS(Line of Sight)</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Distance : 1m ~ 15m</a:t>
            </a:r>
          </a:p>
        </p:txBody>
      </p:sp>
      <p:sp>
        <p:nvSpPr>
          <p:cNvPr id="43" name="TextBox 53"/>
          <p:cNvSpPr txBox="1">
            <a:spLocks noChangeArrowheads="1"/>
          </p:cNvSpPr>
          <p:nvPr/>
        </p:nvSpPr>
        <p:spPr bwMode="auto">
          <a:xfrm>
            <a:off x="628009" y="5493992"/>
            <a:ext cx="45910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a:t>
            </a:r>
            <a:r>
              <a:rPr lang="en-IN" altLang="ko-KR" sz="1000" b="1" dirty="0">
                <a:cs typeface="Times New Roman" panose="02020603050405020304" pitchFamily="18" charset="0"/>
              </a:rPr>
              <a:t>Shop Signage - HMD Camera Link</a:t>
            </a:r>
            <a:r>
              <a:rPr lang="en-US" altLang="ko-KR" sz="1000" b="1" dirty="0" smtClean="0">
                <a:cs typeface="Times New Roman" panose="02020603050405020304" pitchFamily="18" charset="0"/>
              </a:rPr>
              <a:t>&gt;</a:t>
            </a:r>
            <a:endParaRPr kumimoji="0" lang="en-US" altLang="ko-KR" sz="1000" b="1" dirty="0" smtClean="0">
              <a:cs typeface="Times New Roman" panose="02020603050405020304" pitchFamily="18" charset="0"/>
            </a:endParaRPr>
          </a:p>
        </p:txBody>
      </p:sp>
      <p:sp>
        <p:nvSpPr>
          <p:cNvPr id="53" name="직사각형 52"/>
          <p:cNvSpPr/>
          <p:nvPr/>
        </p:nvSpPr>
        <p:spPr>
          <a:xfrm>
            <a:off x="5530045" y="5740213"/>
            <a:ext cx="3613955" cy="461665"/>
          </a:xfrm>
          <a:prstGeom prst="rect">
            <a:avLst/>
          </a:prstGeom>
        </p:spPr>
        <p:txBody>
          <a:bodyPr wrap="square">
            <a:spAutoFit/>
          </a:bodyPr>
          <a:lstStyle/>
          <a:p>
            <a:pPr algn="just"/>
            <a:r>
              <a:rPr lang="en-US" altLang="ko-KR" sz="1200" b="1" dirty="0">
                <a:latin typeface="Times New Roman" panose="02020603050405020304" pitchFamily="18" charset="0"/>
                <a:ea typeface="굴림" panose="020B0600000101010101" pitchFamily="50" charset="-127"/>
                <a:cs typeface="Times New Roman" panose="02020603050405020304" pitchFamily="18" charset="0"/>
              </a:rPr>
              <a:t>※ To Get </a:t>
            </a:r>
            <a:r>
              <a:rPr lang="en-US" altLang="ko-KR" sz="1200" b="1" dirty="0" smtClean="0">
                <a:latin typeface="Times New Roman" panose="02020603050405020304" pitchFamily="18" charset="0"/>
                <a:ea typeface="굴림" panose="020B0600000101010101" pitchFamily="50" charset="-127"/>
                <a:cs typeface="Times New Roman" panose="02020603050405020304" pitchFamily="18" charset="0"/>
              </a:rPr>
              <a:t>bicycle riding pathway information </a:t>
            </a:r>
            <a:r>
              <a:rPr lang="en-US" altLang="ko-KR" sz="1200" b="1" dirty="0">
                <a:latin typeface="Times New Roman" panose="02020603050405020304" pitchFamily="18" charset="0"/>
                <a:ea typeface="굴림" panose="020B0600000101010101" pitchFamily="50" charset="-127"/>
                <a:cs typeface="Times New Roman" panose="02020603050405020304" pitchFamily="18" charset="0"/>
              </a:rPr>
              <a:t>and safety information for smart </a:t>
            </a:r>
            <a:r>
              <a:rPr lang="en-US" altLang="ko-KR" sz="1200" b="1" dirty="0" smtClean="0">
                <a:latin typeface="Times New Roman" panose="02020603050405020304" pitchFamily="18" charset="0"/>
                <a:ea typeface="굴림" panose="020B0600000101010101" pitchFamily="50" charset="-127"/>
                <a:cs typeface="Times New Roman" panose="02020603050405020304" pitchFamily="18" charset="0"/>
              </a:rPr>
              <a:t>bicycle riding </a:t>
            </a:r>
            <a:r>
              <a:rPr lang="en-US" altLang="ko-KR" sz="1200" b="1" dirty="0">
                <a:latin typeface="Times New Roman" panose="02020603050405020304" pitchFamily="18" charset="0"/>
                <a:ea typeface="굴림" panose="020B0600000101010101" pitchFamily="50" charset="-127"/>
                <a:cs typeface="Times New Roman" panose="02020603050405020304" pitchFamily="18" charset="0"/>
              </a:rPr>
              <a:t>guidance</a:t>
            </a:r>
            <a:endParaRPr lang="ko-KR" altLang="en-US" sz="1200" b="1" dirty="0"/>
          </a:p>
        </p:txBody>
      </p:sp>
      <p:sp>
        <p:nvSpPr>
          <p:cNvPr id="55" name="TextBox 54"/>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grpSp>
        <p:nvGrpSpPr>
          <p:cNvPr id="13" name="그룹 12"/>
          <p:cNvGrpSpPr/>
          <p:nvPr/>
        </p:nvGrpSpPr>
        <p:grpSpPr>
          <a:xfrm>
            <a:off x="685800" y="1994930"/>
            <a:ext cx="4591050" cy="3403960"/>
            <a:chOff x="685800" y="1994930"/>
            <a:chExt cx="4591050" cy="3403960"/>
          </a:xfrm>
        </p:grpSpPr>
        <p:pic>
          <p:nvPicPr>
            <p:cNvPr id="1034" name="Picture 10" descr="ê´ë ¨ ì´ë¯¸ì§"/>
            <p:cNvPicPr>
              <a:picLocks noChangeAspect="1" noChangeArrowheads="1"/>
            </p:cNvPicPr>
            <p:nvPr/>
          </p:nvPicPr>
          <p:blipFill rotWithShape="1">
            <a:blip r:embed="rId3">
              <a:extLst>
                <a:ext uri="{28A0092B-C50C-407E-A947-70E740481C1C}">
                  <a14:useLocalDpi xmlns:a14="http://schemas.microsoft.com/office/drawing/2010/main" val="0"/>
                </a:ext>
              </a:extLst>
            </a:blip>
            <a:srcRect l="18855" b="2875"/>
            <a:stretch/>
          </p:blipFill>
          <p:spPr bwMode="auto">
            <a:xfrm>
              <a:off x="685800" y="2225762"/>
              <a:ext cx="4591050" cy="317312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ê´ë ¨ ì´ë¯¸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3177" y="3629018"/>
              <a:ext cx="1076259" cy="164175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그룹 5"/>
            <p:cNvGrpSpPr/>
            <p:nvPr/>
          </p:nvGrpSpPr>
          <p:grpSpPr>
            <a:xfrm>
              <a:off x="3568255" y="3657600"/>
              <a:ext cx="721805" cy="1368683"/>
              <a:chOff x="3623354" y="3762240"/>
              <a:chExt cx="721805" cy="1368683"/>
            </a:xfrm>
          </p:grpSpPr>
          <p:pic>
            <p:nvPicPr>
              <p:cNvPr id="1040" name="Picture 16" descr="ê´ë ¨ ì´ë¯¸ì§"/>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6375" b="99875" l="47625" r="53250"/>
                        </a14:imgEffect>
                      </a14:imgLayer>
                    </a14:imgProps>
                  </a:ext>
                  <a:ext uri="{28A0092B-C50C-407E-A947-70E740481C1C}">
                    <a14:useLocalDpi xmlns:a14="http://schemas.microsoft.com/office/drawing/2010/main" val="0"/>
                  </a:ext>
                </a:extLst>
              </a:blip>
              <a:srcRect l="46959" t="62000" r="46041"/>
              <a:stretch/>
            </p:blipFill>
            <p:spPr bwMode="auto">
              <a:xfrm>
                <a:off x="3889053" y="4314810"/>
                <a:ext cx="205649" cy="81611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ìë¹íì§í ì¼ë¬ì¤í¸ì ëí ì´ë¯¸ì§ ê²ìê²°ê³¼"/>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76" b="90000" l="0" r="100000"/>
                        </a14:imgEffect>
                      </a14:imgLayer>
                    </a14:imgProps>
                  </a:ext>
                  <a:ext uri="{28A0092B-C50C-407E-A947-70E740481C1C}">
                    <a14:useLocalDpi xmlns:a14="http://schemas.microsoft.com/office/drawing/2010/main" val="0"/>
                  </a:ext>
                </a:extLst>
              </a:blip>
              <a:srcRect/>
              <a:stretch>
                <a:fillRect/>
              </a:stretch>
            </p:blipFill>
            <p:spPr bwMode="auto">
              <a:xfrm>
                <a:off x="3623354" y="3762240"/>
                <a:ext cx="721805" cy="76691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모서리가 둥근 직사각형 6"/>
            <p:cNvSpPr/>
            <p:nvPr/>
          </p:nvSpPr>
          <p:spPr>
            <a:xfrm>
              <a:off x="3545395" y="3104081"/>
              <a:ext cx="1648264" cy="562088"/>
            </a:xfrm>
            <a:prstGeom prst="roundRect">
              <a:avLst>
                <a:gd name="adj" fmla="val 3381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TextBox 53"/>
            <p:cNvSpPr txBox="1">
              <a:spLocks noChangeArrowheads="1"/>
            </p:cNvSpPr>
            <p:nvPr/>
          </p:nvSpPr>
          <p:spPr bwMode="auto">
            <a:xfrm>
              <a:off x="1803861" y="3581494"/>
              <a:ext cx="6705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just" latinLnBrk="1">
                <a:buNone/>
              </a:pPr>
              <a:r>
                <a:rPr lang="en-US" altLang="ko-KR" sz="900" b="1" dirty="0" smtClean="0">
                  <a:cs typeface="Times New Roman" panose="02020603050405020304" pitchFamily="18" charset="0"/>
                </a:rPr>
                <a:t>HMD-AR</a:t>
              </a:r>
              <a:endParaRPr kumimoji="0" lang="en-US" altLang="ko-KR" sz="900" b="1" dirty="0" smtClean="0">
                <a:cs typeface="Times New Roman" panose="02020603050405020304" pitchFamily="18" charset="0"/>
              </a:endParaRPr>
            </a:p>
          </p:txBody>
        </p:sp>
        <p:sp>
          <p:nvSpPr>
            <p:cNvPr id="8" name="이등변 삼각형 7"/>
            <p:cNvSpPr/>
            <p:nvPr/>
          </p:nvSpPr>
          <p:spPr>
            <a:xfrm rot="16912119">
              <a:off x="3013707" y="3198472"/>
              <a:ext cx="723136" cy="1423517"/>
            </a:xfrm>
            <a:prstGeom prst="triangle">
              <a:avLst/>
            </a:prstGeom>
            <a:gradFill>
              <a:gsLst>
                <a:gs pos="0">
                  <a:srgbClr val="FBF9A1"/>
                </a:gs>
                <a:gs pos="100000">
                  <a:schemeClr val="accent1">
                    <a:lumMod val="5000"/>
                    <a:lumOff val="95000"/>
                    <a:alpha val="2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4" name="Picture 20" descr="ê´ë ¨ ì´ë¯¸ì§"/>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67354" y1="44330" x2="50859" y2="47938"/>
                          <a14:foregroundMark x1="42612" y1="34021" x2="59450" y2="54124"/>
                          <a14:foregroundMark x1="53608" y1="62371" x2="71821" y2="64948"/>
                          <a14:foregroundMark x1="46048" y1="24227" x2="55670" y2="34021"/>
                          <a14:foregroundMark x1="49485" y1="19588" x2="54983" y2="23196"/>
                          <a14:foregroundMark x1="53608" y1="18041" x2="61168" y2="19588"/>
                        </a14:backgroundRemoval>
                      </a14:imgEffect>
                    </a14:imgLayer>
                  </a14:imgProps>
                </a:ext>
                <a:ext uri="{28A0092B-C50C-407E-A947-70E740481C1C}">
                  <a14:useLocalDpi xmlns:a14="http://schemas.microsoft.com/office/drawing/2010/main" val="0"/>
                </a:ext>
              </a:extLst>
            </a:blip>
            <a:srcRect/>
            <a:stretch>
              <a:fillRect/>
            </a:stretch>
          </p:blipFill>
          <p:spPr bwMode="auto">
            <a:xfrm>
              <a:off x="2413908" y="3613778"/>
              <a:ext cx="501495" cy="33433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ê´ë ¨ ì´ë¯¸ì§"/>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66160" y="3113969"/>
              <a:ext cx="523112" cy="52311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ê´ë ¨ ì´ë¯¸ì§"/>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5888" t="16000" r="14778" b="17333"/>
            <a:stretch/>
          </p:blipFill>
          <p:spPr bwMode="auto">
            <a:xfrm>
              <a:off x="4128203" y="3147504"/>
              <a:ext cx="474284" cy="45604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ìíê´ íì§íì ëí ì´ë¯¸ì§ ê²ìê²°ê³¼"/>
            <p:cNvPicPr>
              <a:picLocks noChangeAspect="1" noChangeArrowheads="1"/>
            </p:cNvPicPr>
            <p:nvPr/>
          </p:nvPicPr>
          <p:blipFill rotWithShape="1">
            <a:blip r:embed="rId13">
              <a:extLst>
                <a:ext uri="{28A0092B-C50C-407E-A947-70E740481C1C}">
                  <a14:useLocalDpi xmlns:a14="http://schemas.microsoft.com/office/drawing/2010/main" val="0"/>
                </a:ext>
              </a:extLst>
            </a:blip>
            <a:srcRect l="73349" t="3462" r="3462" b="73350"/>
            <a:stretch/>
          </p:blipFill>
          <p:spPr bwMode="auto">
            <a:xfrm>
              <a:off x="4635029" y="3140907"/>
              <a:ext cx="469233" cy="469233"/>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53"/>
            <p:cNvSpPr txBox="1">
              <a:spLocks noChangeArrowheads="1"/>
            </p:cNvSpPr>
            <p:nvPr/>
          </p:nvSpPr>
          <p:spPr bwMode="auto">
            <a:xfrm>
              <a:off x="3522627" y="2887923"/>
              <a:ext cx="14325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just" latinLnBrk="1">
                <a:buNone/>
              </a:pPr>
              <a:r>
                <a:rPr lang="en-US" altLang="ko-KR" sz="900" b="1" dirty="0" smtClean="0">
                  <a:cs typeface="Times New Roman" panose="02020603050405020304" pitchFamily="18" charset="0"/>
                </a:rPr>
                <a:t>Various types of Signage</a:t>
              </a:r>
              <a:endParaRPr kumimoji="0" lang="en-US" altLang="ko-KR" sz="900" b="1" dirty="0" smtClean="0">
                <a:cs typeface="Times New Roman" panose="02020603050405020304" pitchFamily="18" charset="0"/>
              </a:endParaRPr>
            </a:p>
          </p:txBody>
        </p:sp>
        <p:sp>
          <p:nvSpPr>
            <p:cNvPr id="10" name="이등변 삼각형 9"/>
            <p:cNvSpPr/>
            <p:nvPr/>
          </p:nvSpPr>
          <p:spPr>
            <a:xfrm rot="10800000">
              <a:off x="1556891" y="3161116"/>
              <a:ext cx="1644874" cy="460282"/>
            </a:xfrm>
            <a:prstGeom prst="triangle">
              <a:avLst>
                <a:gd name="adj" fmla="val 33297"/>
              </a:avLst>
            </a:prstGeom>
            <a:gradFill>
              <a:gsLst>
                <a:gs pos="0">
                  <a:srgbClr val="002060"/>
                </a:gs>
                <a:gs pos="100000">
                  <a:schemeClr val="accent1">
                    <a:lumMod val="5000"/>
                    <a:lumOff val="95000"/>
                    <a:alpha val="2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2" name="그룹 11"/>
            <p:cNvGrpSpPr/>
            <p:nvPr/>
          </p:nvGrpSpPr>
          <p:grpSpPr>
            <a:xfrm>
              <a:off x="1000796" y="2237482"/>
              <a:ext cx="2199604" cy="1031498"/>
              <a:chOff x="715799" y="2250385"/>
              <a:chExt cx="2199604" cy="1031498"/>
            </a:xfrm>
          </p:grpSpPr>
          <p:sp>
            <p:nvSpPr>
              <p:cNvPr id="11" name="모서리가 둥근 직사각형 10"/>
              <p:cNvSpPr/>
              <p:nvPr/>
            </p:nvSpPr>
            <p:spPr>
              <a:xfrm>
                <a:off x="715799" y="2250385"/>
                <a:ext cx="2199604" cy="1031498"/>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52" name="Picture 28" descr="ë¤ë¹ê²ì´ìì ëí ì´ë¯¸ì§ ê²ìê²°ê³¼"/>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1555" b="13283"/>
              <a:stretch/>
            </p:blipFill>
            <p:spPr bwMode="auto">
              <a:xfrm>
                <a:off x="834095" y="2276241"/>
                <a:ext cx="1939532" cy="990399"/>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TextBox 53"/>
            <p:cNvSpPr txBox="1">
              <a:spLocks noChangeArrowheads="1"/>
            </p:cNvSpPr>
            <p:nvPr/>
          </p:nvSpPr>
          <p:spPr bwMode="auto">
            <a:xfrm>
              <a:off x="999431" y="1994930"/>
              <a:ext cx="14749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just" latinLnBrk="1">
                <a:buNone/>
              </a:pPr>
              <a:r>
                <a:rPr lang="en-US" altLang="ko-KR" sz="900" b="1" dirty="0" smtClean="0">
                  <a:cs typeface="Times New Roman" panose="02020603050405020304" pitchFamily="18" charset="0"/>
                </a:rPr>
                <a:t>Auto Navigation Function </a:t>
              </a:r>
              <a:endParaRPr kumimoji="0" lang="en-US" altLang="ko-KR" sz="900" b="1" dirty="0" smtClean="0">
                <a:cs typeface="Times New Roman" panose="02020603050405020304" pitchFamily="18" charset="0"/>
              </a:endParaRPr>
            </a:p>
          </p:txBody>
        </p:sp>
      </p:grpSp>
    </p:spTree>
    <p:extLst>
      <p:ext uri="{BB962C8B-B14F-4D97-AF65-F5344CB8AC3E}">
        <p14:creationId xmlns:p14="http://schemas.microsoft.com/office/powerpoint/2010/main" val="1155247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t>Conclusion</a:t>
            </a:r>
            <a:endParaRPr lang="en-US" sz="3200" b="1" dirty="0"/>
          </a:p>
        </p:txBody>
      </p:sp>
      <p:sp>
        <p:nvSpPr>
          <p:cNvPr id="7" name="Content Placeholder 2"/>
          <p:cNvSpPr txBox="1">
            <a:spLocks/>
          </p:cNvSpPr>
          <p:nvPr/>
        </p:nvSpPr>
        <p:spPr>
          <a:xfrm>
            <a:off x="161925" y="2057400"/>
            <a:ext cx="8943975" cy="2743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a:t>
            </a:r>
            <a:r>
              <a:rPr lang="en-US" altLang="ko-KR" sz="2000" dirty="0" smtClean="0">
                <a:solidFill>
                  <a:schemeClr val="tx1"/>
                </a:solidFill>
                <a:latin typeface="Times New Roman" panose="02020603050405020304" pitchFamily="18" charset="0"/>
                <a:cs typeface="Times New Roman" panose="02020603050405020304" pitchFamily="18" charset="0"/>
              </a:rPr>
              <a:t>roposed the </a:t>
            </a:r>
            <a:r>
              <a:rPr lang="en-IN" altLang="ko-KR" sz="2000" dirty="0">
                <a:solidFill>
                  <a:schemeClr val="tx1"/>
                </a:solidFill>
                <a:latin typeface="Times New Roman" panose="02020603050405020304" pitchFamily="18" charset="0"/>
                <a:cs typeface="Times New Roman" panose="02020603050405020304" pitchFamily="18" charset="0"/>
              </a:rPr>
              <a:t>LED-ID  Based Shop VR Signage detection on the road by using HMD Camera</a:t>
            </a:r>
            <a:r>
              <a:rPr lang="en-US" altLang="ko-KR" sz="2000" dirty="0" smtClean="0">
                <a:solidFill>
                  <a:schemeClr val="tx1"/>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cs typeface="Times New Roman" panose="02020603050405020304" pitchFamily="18" charset="0"/>
              </a:rPr>
              <a:t>Uses the LED-ID technology on existing Street / Pathway signage as OWC Transmitter to provide location specific informations </a:t>
            </a:r>
          </a:p>
          <a:p>
            <a:pPr marL="342900" indent="-342900" algn="just">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cs typeface="Times New Roman" panose="02020603050405020304" pitchFamily="18" charset="0"/>
              </a:rPr>
              <a:t>HMD Camera Link on vehicle riding time, helps to design the smart navigation </a:t>
            </a:r>
            <a:r>
              <a:rPr lang="en-US" altLang="ko-KR" sz="2000" dirty="0">
                <a:solidFill>
                  <a:schemeClr val="tx1"/>
                </a:solidFill>
                <a:latin typeface="Times New Roman" panose="02020603050405020304" pitchFamily="18" charset="0"/>
                <a:cs typeface="Times New Roman" panose="02020603050405020304" pitchFamily="18" charset="0"/>
              </a:rPr>
              <a:t>function to </a:t>
            </a:r>
            <a:r>
              <a:rPr lang="en-US" altLang="ko-KR" sz="2000" dirty="0" smtClean="0">
                <a:solidFill>
                  <a:schemeClr val="tx1"/>
                </a:solidFill>
                <a:latin typeface="Times New Roman" panose="02020603050405020304" pitchFamily="18" charset="0"/>
                <a:cs typeface="Times New Roman" panose="02020603050405020304" pitchFamily="18" charset="0"/>
              </a:rPr>
              <a:t>find the riding pathway , </a:t>
            </a:r>
            <a:r>
              <a:rPr lang="en-US" altLang="ko-KR" sz="2000" dirty="0">
                <a:solidFill>
                  <a:schemeClr val="tx1"/>
                </a:solidFill>
                <a:latin typeface="Times New Roman" panose="02020603050405020304" pitchFamily="18" charset="0"/>
                <a:cs typeface="Times New Roman" panose="02020603050405020304" pitchFamily="18" charset="0"/>
              </a:rPr>
              <a:t>restaurants, coffee shops, movie theaters, </a:t>
            </a:r>
            <a:r>
              <a:rPr lang="en-US" altLang="ko-KR" sz="2000" dirty="0" err="1" smtClean="0">
                <a:solidFill>
                  <a:schemeClr val="tx1"/>
                </a:solidFill>
                <a:latin typeface="Times New Roman" panose="02020603050405020304" pitchFamily="18" charset="0"/>
                <a:cs typeface="Times New Roman" panose="02020603050405020304" pitchFamily="18" charset="0"/>
              </a:rPr>
              <a:t>etc</a:t>
            </a:r>
            <a:r>
              <a:rPr lang="en-US" altLang="ko-KR" sz="2000" dirty="0" smtClean="0">
                <a:solidFill>
                  <a:schemeClr val="tx1"/>
                </a:solidFill>
                <a:latin typeface="Times New Roman" panose="02020603050405020304" pitchFamily="18" charset="0"/>
                <a:cs typeface="Times New Roman" panose="02020603050405020304" pitchFamily="18" charset="0"/>
              </a:rPr>
              <a:t> informations without stopping the riding.</a:t>
            </a:r>
          </a:p>
          <a:p>
            <a:pPr marL="342900" indent="-342900" algn="l">
              <a:buFont typeface="Arial" panose="020B0604020202020204" pitchFamily="34" charset="0"/>
              <a:buChar char="•"/>
              <a:tabLst>
                <a:tab pos="2417763" algn="l"/>
              </a:tabLst>
            </a:pPr>
            <a:endParaRPr lang="en-US" altLang="ko-KR" sz="2000" dirty="0">
              <a:solidFill>
                <a:schemeClr val="tx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77462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9899</TotalTime>
  <Words>345</Words>
  <Application>Microsoft Office PowerPoint</Application>
  <PresentationFormat>On-screen Show (4:3)</PresentationFormat>
  <Paragraphs>71</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맑은 고딕</vt:lpstr>
      <vt:lpstr>Arial</vt:lpstr>
      <vt:lpstr>Calibri</vt:lpstr>
      <vt:lpstr>굴림</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cp:lastModifiedBy>
  <cp:revision>372</cp:revision>
  <cp:lastPrinted>2017-05-07T15:48:38Z</cp:lastPrinted>
  <dcterms:created xsi:type="dcterms:W3CDTF">2010-05-15T17:50:32Z</dcterms:created>
  <dcterms:modified xsi:type="dcterms:W3CDTF">2018-05-09T13:59:37Z</dcterms:modified>
</cp:coreProperties>
</file>