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9A1"/>
    <a:srgbClr val="B1C8CE"/>
    <a:srgbClr val="F8F456"/>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09" autoAdjust="0"/>
    <p:restoredTop sz="96159" autoAdjust="0"/>
  </p:normalViewPr>
  <p:slideViewPr>
    <p:cSldViewPr>
      <p:cViewPr varScale="1">
        <p:scale>
          <a:sx n="100" d="100"/>
          <a:sy n="100" d="100"/>
        </p:scale>
        <p:origin x="645"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fld id="{0ED5AFC9-7AB8-5B40-A4AD-2D01B55EE979}" type="datetime1">
              <a:rPr lang="en-US" smtClean="0"/>
              <a:t>5/9/2018</a:t>
            </a:fld>
            <a:endParaRPr lang="en-US"/>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fld id="{B303C4BF-C31F-4E46-8E72-4609933140BC}" type="datetime1">
              <a:rPr lang="en-US" smtClean="0"/>
              <a:t>5/9/2018</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5/9/2018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15-18-0247-00-0vat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5/9/2018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5/9/2018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15-18-0247-00-0vat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5/9/2018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5/9/2018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5/9/2018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5/9/2018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5/9/2018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5/9/2018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5/9/2018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5/9/2018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5.jp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7.png"/><Relationship Id="rId11" Type="http://schemas.microsoft.com/office/2007/relationships/hdphoto" Target="../media/hdphoto2.wdp"/><Relationship Id="rId5" Type="http://schemas.microsoft.com/office/2007/relationships/hdphoto" Target="../media/hdphoto1.wdp"/><Relationship Id="rId10" Type="http://schemas.openxmlformats.org/officeDocument/2006/relationships/image" Target="../media/image11.png"/><Relationship Id="rId4" Type="http://schemas.openxmlformats.org/officeDocument/2006/relationships/image" Target="../media/image6.png"/><Relationship Id="rId9" Type="http://schemas.openxmlformats.org/officeDocument/2006/relationships/image" Target="../media/image10.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6093976"/>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dirty="0">
                <a:latin typeface="Times New Roman" pitchFamily="18" charset="0"/>
                <a:cs typeface="Times New Roman" pitchFamily="18" charset="0"/>
              </a:rPr>
              <a:t> </a:t>
            </a:r>
            <a:r>
              <a:rPr lang="en-IN" sz="1600" dirty="0">
                <a:latin typeface="Times New Roman" pitchFamily="18" charset="0"/>
                <a:cs typeface="Times New Roman" pitchFamily="18" charset="0"/>
              </a:rPr>
              <a:t>HUD display and CamCom based Smart Driving Guidance Technology</a:t>
            </a:r>
            <a:endParaRPr lang="en-US" altLang="ko-KR" sz="1600" dirty="0">
              <a:latin typeface="Times New Roman" panose="02020603050405020304" pitchFamily="18" charset="0"/>
              <a:ea typeface="굴림" panose="020B0600000101010101" pitchFamily="50" charset="-127"/>
              <a:cs typeface="Times New Roman" panose="02020603050405020304" pitchFamily="18" charset="0"/>
            </a:endParaRPr>
          </a:p>
          <a:p>
            <a:pPr marL="228600"/>
            <a:endParaRPr lang="en-US" sz="1600" b="1"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 </a:t>
            </a:r>
            <a:r>
              <a:rPr lang="en-US" sz="1600" dirty="0">
                <a:latin typeface="Times New Roman" pitchFamily="18" charset="0"/>
                <a:cs typeface="Times New Roman" pitchFamily="18" charset="0"/>
              </a:rPr>
              <a:t>May 2018	</a:t>
            </a:r>
          </a:p>
          <a:p>
            <a:pPr marL="228600" algn="just"/>
            <a:r>
              <a:rPr lang="en-US" sz="1600" b="1" dirty="0">
                <a:latin typeface="Times New Roman" pitchFamily="18" charset="0"/>
                <a:cs typeface="Times New Roman" pitchFamily="18" charset="0"/>
              </a:rPr>
              <a:t>Source:</a:t>
            </a:r>
            <a:r>
              <a:rPr lang="en-US" sz="1600" dirty="0">
                <a:latin typeface="Times New Roman" pitchFamily="18" charset="0"/>
                <a:cs typeface="Times New Roman" pitchFamily="18" charset="0"/>
              </a:rPr>
              <a:t> Jaesang </a:t>
            </a:r>
            <a:r>
              <a:rPr lang="en-US" sz="1600" dirty="0" smtClean="0">
                <a:latin typeface="Times New Roman" pitchFamily="18" charset="0"/>
                <a:cs typeface="Times New Roman" pitchFamily="18" charset="0"/>
              </a:rPr>
              <a:t>Cha (</a:t>
            </a:r>
            <a:r>
              <a:rPr lang="en-US" sz="1600" dirty="0">
                <a:latin typeface="Times New Roman" pitchFamily="18" charset="0"/>
                <a:cs typeface="Times New Roman" pitchFamily="18" charset="0"/>
              </a:rPr>
              <a:t>SNUST), Minwoo </a:t>
            </a:r>
            <a:r>
              <a:rPr lang="en-US" sz="1600" dirty="0" smtClean="0">
                <a:latin typeface="Times New Roman" pitchFamily="18" charset="0"/>
                <a:cs typeface="Times New Roman" pitchFamily="18" charset="0"/>
              </a:rPr>
              <a:t>Lee (</a:t>
            </a:r>
            <a:r>
              <a:rPr lang="en-US" sz="1600" dirty="0">
                <a:latin typeface="Times New Roman" pitchFamily="18" charset="0"/>
                <a:cs typeface="Times New Roman" pitchFamily="18" charset="0"/>
              </a:rPr>
              <a:t>SNUST), </a:t>
            </a:r>
            <a:r>
              <a:rPr lang="en-US" sz="1600" dirty="0" err="1">
                <a:latin typeface="Times New Roman" pitchFamily="18" charset="0"/>
                <a:cs typeface="Times New Roman" pitchFamily="18" charset="0"/>
              </a:rPr>
              <a:t>Byungjun</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Min (</a:t>
            </a:r>
            <a:r>
              <a:rPr lang="en-US" sz="1600" dirty="0">
                <a:latin typeface="Times New Roman" pitchFamily="18" charset="0"/>
                <a:cs typeface="Times New Roman" pitchFamily="18" charset="0"/>
              </a:rPr>
              <a:t>Head IT Co., Ltd.), </a:t>
            </a:r>
            <a:r>
              <a:rPr lang="en-US" sz="1600" dirty="0" err="1">
                <a:latin typeface="Times New Roman" pitchFamily="18" charset="0"/>
                <a:cs typeface="Times New Roman" pitchFamily="18" charset="0"/>
              </a:rPr>
              <a:t>Jungjin</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Ra (</a:t>
            </a:r>
            <a:r>
              <a:rPr lang="en-US" sz="1600" dirty="0">
                <a:latin typeface="Times New Roman" pitchFamily="18" charset="0"/>
                <a:cs typeface="Times New Roman" pitchFamily="18" charset="0"/>
              </a:rPr>
              <a:t>Head IT Co., Ltd.), </a:t>
            </a:r>
            <a:r>
              <a:rPr lang="en-US" sz="1600" dirty="0" err="1">
                <a:latin typeface="Times New Roman" pitchFamily="18" charset="0"/>
                <a:cs typeface="Times New Roman" pitchFamily="18" charset="0"/>
              </a:rPr>
              <a:t>Juphil</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Cho (</a:t>
            </a:r>
            <a:r>
              <a:rPr lang="en-US" sz="1600" dirty="0" err="1">
                <a:latin typeface="Times New Roman" pitchFamily="18" charset="0"/>
                <a:cs typeface="Times New Roman" pitchFamily="18" charset="0"/>
              </a:rPr>
              <a:t>Kunsan</a:t>
            </a:r>
            <a:r>
              <a:rPr lang="en-US" sz="1600" dirty="0">
                <a:latin typeface="Times New Roman" pitchFamily="18" charset="0"/>
                <a:cs typeface="Times New Roman" pitchFamily="18" charset="0"/>
              </a:rPr>
              <a:t> National Univ.), Vinayagam Mariappan(SNUST)</a:t>
            </a:r>
            <a:endParaRPr lang="en-US" sz="1600" dirty="0" smtClean="0">
              <a:latin typeface="Times New Roman" pitchFamily="18" charset="0"/>
              <a:cs typeface="Times New Roman" pitchFamily="18" charset="0"/>
            </a:endParaRPr>
          </a:p>
          <a:p>
            <a:pPr marL="228600" algn="just"/>
            <a:endParaRPr lang="en-US" sz="1600" dirty="0">
              <a:solidFill>
                <a:srgbClr val="0000FF"/>
              </a:solidFill>
              <a:latin typeface="Times New Roman" pitchFamily="18" charset="0"/>
              <a:cs typeface="Times New Roman" pitchFamily="18" charset="0"/>
            </a:endParaRPr>
          </a:p>
          <a:p>
            <a:pPr marL="228600" algn="just"/>
            <a:r>
              <a:rPr lang="en-US" sz="1600" b="1" dirty="0">
                <a:latin typeface="Times New Roman" pitchFamily="18" charset="0"/>
                <a:cs typeface="Times New Roman" pitchFamily="18" charset="0"/>
              </a:rPr>
              <a:t>Address: </a:t>
            </a:r>
            <a:r>
              <a:rPr lang="en-US" sz="1600" dirty="0">
                <a:latin typeface="Times New Roman" pitchFamily="18" charset="0"/>
                <a:cs typeface="Times New Roman" pitchFamily="18" charset="0"/>
              </a:rPr>
              <a:t>Contact Information: +82-2-970-6431, FAX: +82-2-970-6123, E-Mail: chajs@seoultech.ac.kr </a:t>
            </a:r>
          </a:p>
          <a:p>
            <a:pPr marL="228600" algn="just"/>
            <a:r>
              <a:rPr lang="en-US" sz="1600" b="1" dirty="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design consideration on V2I Street Lights and Signage based location mapping using HUD Camera Communication Link for VAT. The proposed HUD CamCom Link with Street lights and Signage helps to design the navigation application for bicycle riders using OWC technology. This VAT  solution helps to operate on the application services like ITS, ADAS, etc. on road condition safety AIDS using Lighting / Sign Boards / Signage Display based infrastructure. </a:t>
            </a:r>
          </a:p>
          <a:p>
            <a:pPr marL="228600" algn="just">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See-Through Display based Vehicle  CamCom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a:latin typeface="Times New Roman" pitchFamily="18" charset="0"/>
                <a:cs typeface="Times New Roman" pitchFamily="18" charset="0"/>
              </a:rPr>
              <a:t>Release:</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	</a:t>
            </a:r>
          </a:p>
          <a:p>
            <a:pPr marL="228600" algn="just"/>
            <a:r>
              <a:rPr lang="en-US" sz="1600" dirty="0">
                <a:latin typeface="Times New Roman" pitchFamily="18" charset="0"/>
                <a:cs typeface="Times New Roman" pitchFamily="18" charset="0"/>
              </a:rPr>
              <a:t>	</a:t>
            </a:r>
          </a:p>
        </p:txBody>
      </p:sp>
      <p:sp>
        <p:nvSpPr>
          <p:cNvPr id="5" name="TextBox 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3098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Smart Driving Guidance</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rgbClr val="FF0000"/>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Roadway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lights -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HUD CamCom Link</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a:p>
            <a:pPr marL="342900" indent="-342900" algn="l">
              <a:buFont typeface="Arial" panose="020B0604020202020204" pitchFamily="34" charset="0"/>
              <a:buChar char="•"/>
              <a:tabLst>
                <a:tab pos="2417763" algn="l"/>
              </a:tabLst>
            </a:pPr>
            <a:endParaRPr lang="en-US" sz="2000" dirty="0">
              <a:solidFill>
                <a:srgbClr val="FF0000"/>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67733" y="685800"/>
            <a:ext cx="89916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IN" altLang="ko-KR" sz="3200" b="1" dirty="0"/>
              <a:t>Needs for Smart Driving Guidance</a:t>
            </a:r>
            <a:endParaRPr lang="en-US" altLang="ko-KR" sz="3200" b="1" dirty="0"/>
          </a:p>
        </p:txBody>
      </p:sp>
      <p:sp>
        <p:nvSpPr>
          <p:cNvPr id="10" name="Content Placeholder 2"/>
          <p:cNvSpPr txBox="1">
            <a:spLocks/>
          </p:cNvSpPr>
          <p:nvPr/>
        </p:nvSpPr>
        <p:spPr>
          <a:xfrm>
            <a:off x="5008271" y="1600200"/>
            <a:ext cx="3953933" cy="4648200"/>
          </a:xfrm>
          <a:prstGeom prst="rect">
            <a:avLst/>
          </a:prstGeom>
        </p:spPr>
        <p:txBody>
          <a:bodyPr vert="horz" lIns="91440" tIns="45720" rIns="91440" bIns="45720" rtlCol="0">
            <a:normAutofit fontScale="85000"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7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Relax and safety Onroad  Driving</a:t>
            </a:r>
          </a:p>
          <a:p>
            <a:pPr marL="628650" lvl="1" indent="-171450" algn="just">
              <a:lnSpc>
                <a:spcPct val="150000"/>
              </a:lnSpc>
              <a:buFont typeface="Times New Roman" panose="02020603050405020304" pitchFamily="18" charset="0"/>
              <a:buChar char="˗"/>
            </a:pP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Required interactive driving guidance service </a:t>
            </a: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with a driver in the </a:t>
            </a: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vehicle</a:t>
            </a:r>
          </a:p>
          <a:p>
            <a:pPr marL="628650" lvl="1" indent="-171450" algn="just">
              <a:lnSpc>
                <a:spcPct val="150000"/>
              </a:lnSpc>
              <a:buFont typeface="Times New Roman" panose="02020603050405020304" pitchFamily="18" charset="0"/>
              <a:buChar char="˗"/>
            </a:pP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provide live Onroad condition </a:t>
            </a:r>
          </a:p>
          <a:p>
            <a:pPr marL="628650" lvl="1" indent="-171450" algn="just">
              <a:lnSpc>
                <a:spcPct val="150000"/>
              </a:lnSpc>
              <a:buFont typeface="Times New Roman" panose="02020603050405020304" pitchFamily="18" charset="0"/>
              <a:buChar char="˗"/>
            </a:pP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Difficult to set built-in cameras to focus on roadway lights</a:t>
            </a:r>
          </a:p>
          <a:p>
            <a:pPr marL="285750" indent="-285750" algn="just">
              <a:lnSpc>
                <a:spcPct val="150000"/>
              </a:lnSpc>
              <a:buFont typeface="Arial" panose="020B0604020202020204" pitchFamily="34" charset="0"/>
              <a:buChar char="•"/>
            </a:pPr>
            <a:r>
              <a:rPr lang="en-US" altLang="ko-KR" sz="17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Conceptual Idea</a:t>
            </a:r>
          </a:p>
          <a:p>
            <a:pPr marL="628650" lvl="1" indent="-171450" algn="just">
              <a:lnSpc>
                <a:spcPct val="150000"/>
              </a:lnSpc>
              <a:buFont typeface="Times New Roman" panose="02020603050405020304" pitchFamily="18" charset="0"/>
              <a:buChar char="˗"/>
            </a:pP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HUD Camera </a:t>
            </a: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can be used to implement </a:t>
            </a: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Camera communication link between driver and  roadway lights</a:t>
            </a:r>
          </a:p>
          <a:p>
            <a:pPr marL="628650" lvl="1" indent="-171450" algn="just">
              <a:lnSpc>
                <a:spcPct val="150000"/>
              </a:lnSpc>
              <a:buFont typeface="Times New Roman" panose="02020603050405020304" pitchFamily="18" charset="0"/>
              <a:buChar char="˗"/>
            </a:pP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Live various Onroad condition </a:t>
            </a: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can be obtained through the </a:t>
            </a: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to be in emergency situation spot as quick as possible for </a:t>
            </a: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AIDs</a:t>
            </a: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installed on the road</a:t>
            </a:r>
            <a:endPar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2" name="TextBox 53"/>
          <p:cNvSpPr txBox="1">
            <a:spLocks noChangeArrowheads="1"/>
          </p:cNvSpPr>
          <p:nvPr/>
        </p:nvSpPr>
        <p:spPr bwMode="auto">
          <a:xfrm>
            <a:off x="470861" y="5502080"/>
            <a:ext cx="453197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In-</a:t>
            </a:r>
            <a:r>
              <a:rPr lang="en-US" altLang="ko-KR" sz="1000" b="1" dirty="0" smtClean="0">
                <a:cs typeface="Times New Roman" panose="02020603050405020304" pitchFamily="18" charset="0"/>
              </a:rPr>
              <a:t>Vehicle Driving Assistive Infrastructures on New Generation Vehicle </a:t>
            </a:r>
            <a:r>
              <a:rPr kumimoji="0" lang="en-US" altLang="ko-KR" sz="1000" b="1" dirty="0" smtClean="0">
                <a:cs typeface="Times New Roman" panose="02020603050405020304" pitchFamily="18" charset="0"/>
              </a:rPr>
              <a:t>&gt;</a:t>
            </a:r>
          </a:p>
        </p:txBody>
      </p:sp>
      <p:sp>
        <p:nvSpPr>
          <p:cNvPr id="27" name="TextBox 26"/>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grpSp>
        <p:nvGrpSpPr>
          <p:cNvPr id="7" name="그룹 6"/>
          <p:cNvGrpSpPr/>
          <p:nvPr/>
        </p:nvGrpSpPr>
        <p:grpSpPr>
          <a:xfrm>
            <a:off x="457201" y="1905000"/>
            <a:ext cx="4545634" cy="3522359"/>
            <a:chOff x="457201" y="1905000"/>
            <a:chExt cx="4545634" cy="3522359"/>
          </a:xfrm>
        </p:grpSpPr>
        <p:pic>
          <p:nvPicPr>
            <p:cNvPr id="3074" name="Picture 2" descr="ë¯¸ë¬ë¦¬ì¤ì¹´ì ëí ì´ë¯¸ì§ ê²ìê²°ê³¼"/>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1" y="1905000"/>
              <a:ext cx="2209800" cy="1741184"/>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ë¯¸ë¬ë¦¬ì¤ì¹´ì ëí ì´ë¯¸ì§ ê²ìê²°ê³¼"/>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01012" y="1905000"/>
              <a:ext cx="2273247" cy="1741184"/>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ë¯¸ë¬ë¦¬ì¤ì¹´ì ëí ì´ë¯¸ì§ ê²ìê²°ê³¼"/>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r="6184"/>
            <a:stretch/>
          </p:blipFill>
          <p:spPr bwMode="auto">
            <a:xfrm>
              <a:off x="470862" y="3674759"/>
              <a:ext cx="2196138" cy="1752600"/>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ë¯¸ë¬ë¦¬ì¤ì¹´ì ëí ì´ë¯¸ì§ ê²ìê²°ê³¼"/>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701012" y="3674759"/>
              <a:ext cx="2301823" cy="175260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457200" y="979772"/>
            <a:ext cx="8355659"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Roadway lights - </a:t>
            </a:r>
            <a:r>
              <a:rPr lang="en-US" altLang="ko-KR" sz="3200" b="1" dirty="0" smtClean="0"/>
              <a:t>HUD CamCom </a:t>
            </a:r>
            <a:r>
              <a:rPr lang="en-US" altLang="ko-KR" sz="3200" b="1" dirty="0"/>
              <a:t>Link</a:t>
            </a:r>
          </a:p>
        </p:txBody>
      </p:sp>
      <p:sp>
        <p:nvSpPr>
          <p:cNvPr id="41" name="Content Placeholder 2"/>
          <p:cNvSpPr txBox="1">
            <a:spLocks/>
          </p:cNvSpPr>
          <p:nvPr/>
        </p:nvSpPr>
        <p:spPr>
          <a:xfrm>
            <a:off x="5396910" y="2245379"/>
            <a:ext cx="3594690" cy="3342943"/>
          </a:xfrm>
          <a:prstGeom prst="rect">
            <a:avLst/>
          </a:prstGeom>
        </p:spPr>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HUD CamCom Link Using Roadway Lights</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LED based Roadway Lights</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CMOS Image Sensor in HUD</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OOK, VPPM, Offset-VPWM, Multilevel PPM, DSSS SIK</a:t>
            </a:r>
            <a:endPar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Distance : 1m ~ 15m</a:t>
            </a:r>
          </a:p>
        </p:txBody>
      </p:sp>
      <p:sp>
        <p:nvSpPr>
          <p:cNvPr id="43" name="TextBox 53"/>
          <p:cNvSpPr txBox="1">
            <a:spLocks noChangeArrowheads="1"/>
          </p:cNvSpPr>
          <p:nvPr/>
        </p:nvSpPr>
        <p:spPr bwMode="auto">
          <a:xfrm>
            <a:off x="564428" y="5711445"/>
            <a:ext cx="457199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a:cs typeface="Times New Roman" panose="02020603050405020304" pitchFamily="18" charset="0"/>
              </a:rPr>
              <a:t>Roadway lights - </a:t>
            </a:r>
            <a:r>
              <a:rPr lang="en-US" altLang="ko-KR" sz="1000" b="1" dirty="0" smtClean="0">
                <a:cs typeface="Times New Roman" panose="02020603050405020304" pitchFamily="18" charset="0"/>
              </a:rPr>
              <a:t>HUD CamCom </a:t>
            </a:r>
            <a:r>
              <a:rPr lang="en-US" altLang="ko-KR" sz="1000" b="1" dirty="0">
                <a:cs typeface="Times New Roman" panose="02020603050405020304" pitchFamily="18" charset="0"/>
              </a:rPr>
              <a:t>Link &gt;</a:t>
            </a:r>
            <a:endParaRPr kumimoji="0" lang="en-US" altLang="ko-KR" sz="1000" b="1" dirty="0" smtClean="0">
              <a:cs typeface="Times New Roman" panose="02020603050405020304" pitchFamily="18" charset="0"/>
            </a:endParaRPr>
          </a:p>
        </p:txBody>
      </p:sp>
      <p:sp>
        <p:nvSpPr>
          <p:cNvPr id="53" name="직사각형 52"/>
          <p:cNvSpPr/>
          <p:nvPr/>
        </p:nvSpPr>
        <p:spPr>
          <a:xfrm>
            <a:off x="5980642" y="5603722"/>
            <a:ext cx="3016876" cy="461665"/>
          </a:xfrm>
          <a:prstGeom prst="rect">
            <a:avLst/>
          </a:prstGeom>
        </p:spPr>
        <p:txBody>
          <a:bodyPr wrap="square">
            <a:spAutoFit/>
          </a:bodyPr>
          <a:lstStyle/>
          <a:p>
            <a:pPr algn="just"/>
            <a:r>
              <a:rPr lang="en-US" altLang="ko-KR" sz="1200" b="1" dirty="0" smtClean="0">
                <a:latin typeface="Times New Roman" panose="02020603050405020304" pitchFamily="18" charset="0"/>
                <a:ea typeface="굴림" panose="020B0600000101010101" pitchFamily="50" charset="-127"/>
                <a:cs typeface="Times New Roman" panose="02020603050405020304" pitchFamily="18" charset="0"/>
              </a:rPr>
              <a:t>※To Get live roadway condition and safety information for smart driving guidance</a:t>
            </a:r>
            <a:endParaRPr lang="ko-KR" altLang="en-US" sz="1200" b="1" dirty="0"/>
          </a:p>
        </p:txBody>
      </p:sp>
      <p:sp>
        <p:nvSpPr>
          <p:cNvPr id="55" name="TextBox 5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grpSp>
        <p:nvGrpSpPr>
          <p:cNvPr id="5" name="그룹 4"/>
          <p:cNvGrpSpPr/>
          <p:nvPr/>
        </p:nvGrpSpPr>
        <p:grpSpPr>
          <a:xfrm>
            <a:off x="381000" y="1991496"/>
            <a:ext cx="4755428" cy="3600285"/>
            <a:chOff x="173298" y="2086141"/>
            <a:chExt cx="4755428" cy="3600285"/>
          </a:xfrm>
        </p:grpSpPr>
        <p:pic>
          <p:nvPicPr>
            <p:cNvPr id="56" name="그림 55"/>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19536" t="18832" r="12764" b="20473"/>
            <a:stretch/>
          </p:blipFill>
          <p:spPr>
            <a:xfrm>
              <a:off x="356726" y="2863567"/>
              <a:ext cx="4572000" cy="2819400"/>
            </a:xfrm>
            <a:prstGeom prst="rect">
              <a:avLst/>
            </a:prstGeom>
          </p:spPr>
        </p:pic>
        <p:pic>
          <p:nvPicPr>
            <p:cNvPr id="57" name="Picture 6" descr="car full view 3Dì ëí ì´ë¯¸ì§ ê²ìê²°ê³¼"/>
            <p:cNvPicPr>
              <a:picLocks noChangeAspect="1" noChangeArrowheads="1"/>
            </p:cNvPicPr>
            <p:nvPr/>
          </p:nvPicPr>
          <p:blipFill rotWithShape="1">
            <a:blip r:embed="rId4">
              <a:extLst>
                <a:ext uri="{BEBA8EAE-BF5A-486C-A8C5-ECC9F3942E4B}">
                  <a14:imgProps xmlns:a14="http://schemas.microsoft.com/office/drawing/2010/main">
                    <a14:imgLayer r:embed="rId5">
                      <a14:imgEffect>
                        <a14:backgroundRemoval t="10000" b="90000" l="938" r="90000">
                          <a14:foregroundMark x1="71094" y1="28542" x2="79219" y2="32500"/>
                          <a14:foregroundMark x1="3125" y1="56875" x2="9219" y2="50208"/>
                          <a14:foregroundMark x1="5469" y1="52292" x2="2813" y2="59375"/>
                          <a14:foregroundMark x1="2813" y1="57708" x2="6094" y2="51875"/>
                          <a14:foregroundMark x1="6094" y1="51875" x2="4219" y2="56875"/>
                          <a14:foregroundMark x1="2969" y1="56250" x2="7344" y2="51458"/>
                        </a14:backgroundRemoval>
                      </a14:imgEffect>
                    </a14:imgLayer>
                  </a14:imgProps>
                </a:ext>
                <a:ext uri="{28A0092B-C50C-407E-A947-70E740481C1C}">
                  <a14:useLocalDpi xmlns:a14="http://schemas.microsoft.com/office/drawing/2010/main" val="0"/>
                </a:ext>
              </a:extLst>
            </a:blip>
            <a:srcRect l="1601" t="23783" r="10675" b="17733"/>
            <a:stretch/>
          </p:blipFill>
          <p:spPr bwMode="auto">
            <a:xfrm>
              <a:off x="2271985" y="3593662"/>
              <a:ext cx="2494749" cy="1247375"/>
            </a:xfrm>
            <a:prstGeom prst="rect">
              <a:avLst/>
            </a:prstGeom>
            <a:noFill/>
            <a:extLst>
              <a:ext uri="{909E8E84-426E-40DD-AFC4-6F175D3DCCD1}">
                <a14:hiddenFill xmlns:a14="http://schemas.microsoft.com/office/drawing/2010/main">
                  <a:solidFill>
                    <a:srgbClr val="FFFFFF"/>
                  </a:solidFill>
                </a14:hiddenFill>
              </a:ext>
            </a:extLst>
          </p:spPr>
        </p:pic>
        <p:sp>
          <p:nvSpPr>
            <p:cNvPr id="58" name="이등변 삼각형 57"/>
            <p:cNvSpPr/>
            <p:nvPr/>
          </p:nvSpPr>
          <p:spPr>
            <a:xfrm rot="10800000">
              <a:off x="1162913" y="3130120"/>
              <a:ext cx="2460355" cy="868255"/>
            </a:xfrm>
            <a:prstGeom prst="triangle">
              <a:avLst>
                <a:gd name="adj" fmla="val 3856"/>
              </a:avLst>
            </a:prstGeom>
            <a:gradFill>
              <a:gsLst>
                <a:gs pos="0">
                  <a:schemeClr val="accent1">
                    <a:lumMod val="5000"/>
                    <a:lumOff val="95000"/>
                    <a:alpha val="22000"/>
                  </a:schemeClr>
                </a:gs>
                <a:gs pos="100000">
                  <a:schemeClr val="accent5"/>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61" name="Picture 20" descr="on the road lampì ëí ì´ë¯¸ì§ ê²ìê²°ê³¼"/>
            <p:cNvPicPr>
              <a:picLocks noChangeAspect="1" noChangeArrowheads="1"/>
            </p:cNvPicPr>
            <p:nvPr/>
          </p:nvPicPr>
          <p:blipFill rotWithShape="1">
            <a:blip r:embed="rId6">
              <a:extLst>
                <a:ext uri="{28A0092B-C50C-407E-A947-70E740481C1C}">
                  <a14:useLocalDpi xmlns:a14="http://schemas.microsoft.com/office/drawing/2010/main" val="0"/>
                </a:ext>
              </a:extLst>
            </a:blip>
            <a:srcRect b="26740"/>
            <a:stretch/>
          </p:blipFill>
          <p:spPr bwMode="auto">
            <a:xfrm flipH="1">
              <a:off x="173298" y="3779998"/>
              <a:ext cx="1515830" cy="1906428"/>
            </a:xfrm>
            <a:prstGeom prst="rect">
              <a:avLst/>
            </a:prstGeom>
            <a:noFill/>
            <a:extLst>
              <a:ext uri="{909E8E84-426E-40DD-AFC4-6F175D3DCCD1}">
                <a14:hiddenFill xmlns:a14="http://schemas.microsoft.com/office/drawing/2010/main">
                  <a:solidFill>
                    <a:srgbClr val="FFFFFF"/>
                  </a:solidFill>
                </a14:hiddenFill>
              </a:ext>
            </a:extLst>
          </p:spPr>
        </p:pic>
        <p:pic>
          <p:nvPicPr>
            <p:cNvPr id="62" name="Picture 20" descr="on the road lampì ëí ì´ë¯¸ì§ ê²ìê²°ê³¼"/>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H="1">
              <a:off x="2929970" y="3513735"/>
              <a:ext cx="1138865" cy="1955132"/>
            </a:xfrm>
            <a:prstGeom prst="rect">
              <a:avLst/>
            </a:prstGeom>
            <a:noFill/>
            <a:extLst>
              <a:ext uri="{909E8E84-426E-40DD-AFC4-6F175D3DCCD1}">
                <a14:hiddenFill xmlns:a14="http://schemas.microsoft.com/office/drawing/2010/main">
                  <a:solidFill>
                    <a:srgbClr val="FFFFFF"/>
                  </a:solidFill>
                </a14:hiddenFill>
              </a:ext>
            </a:extLst>
          </p:spPr>
        </p:pic>
        <p:pic>
          <p:nvPicPr>
            <p:cNvPr id="63" name="Picture 20" descr="on the road lampì ëí ì´ë¯¸ì§ ê²ìê²°ê³¼"/>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b="22885"/>
            <a:stretch/>
          </p:blipFill>
          <p:spPr bwMode="auto">
            <a:xfrm flipH="1">
              <a:off x="4064004" y="2683595"/>
              <a:ext cx="584417" cy="773695"/>
            </a:xfrm>
            <a:prstGeom prst="rect">
              <a:avLst/>
            </a:prstGeom>
            <a:noFill/>
            <a:extLst>
              <a:ext uri="{909E8E84-426E-40DD-AFC4-6F175D3DCCD1}">
                <a14:hiddenFill xmlns:a14="http://schemas.microsoft.com/office/drawing/2010/main">
                  <a:solidFill>
                    <a:srgbClr val="FFFFFF"/>
                  </a:solidFill>
                </a14:hiddenFill>
              </a:ext>
            </a:extLst>
          </p:spPr>
        </p:pic>
        <p:sp>
          <p:nvSpPr>
            <p:cNvPr id="64" name="모서리가 둥근 직사각형 63"/>
            <p:cNvSpPr/>
            <p:nvPr/>
          </p:nvSpPr>
          <p:spPr>
            <a:xfrm>
              <a:off x="1088246" y="2086141"/>
              <a:ext cx="2576869" cy="1074035"/>
            </a:xfrm>
            <a:prstGeom prst="roundRect">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66" name="Picture 20" descr="on the road lampì ëí ì´ë¯¸ì§ ê²ìê²°ê³¼"/>
            <p:cNvPicPr>
              <a:picLocks noChangeAspect="1" noChangeArrowheads="1"/>
            </p:cNvPicPr>
            <p:nvPr/>
          </p:nvPicPr>
          <p:blipFill rotWithShape="1">
            <a:blip r:embed="rId6">
              <a:extLst>
                <a:ext uri="{28A0092B-C50C-407E-A947-70E740481C1C}">
                  <a14:useLocalDpi xmlns:a14="http://schemas.microsoft.com/office/drawing/2010/main" val="0"/>
                </a:ext>
              </a:extLst>
            </a:blip>
            <a:srcRect b="10330"/>
            <a:stretch/>
          </p:blipFill>
          <p:spPr bwMode="auto">
            <a:xfrm flipH="1">
              <a:off x="1551942" y="3565087"/>
              <a:ext cx="1378027" cy="2121338"/>
            </a:xfrm>
            <a:prstGeom prst="rect">
              <a:avLst/>
            </a:prstGeom>
            <a:noFill/>
            <a:extLst>
              <a:ext uri="{909E8E84-426E-40DD-AFC4-6F175D3DCCD1}">
                <a14:hiddenFill xmlns:a14="http://schemas.microsoft.com/office/drawing/2010/main">
                  <a:solidFill>
                    <a:srgbClr val="FFFFFF"/>
                  </a:solidFill>
                </a14:hiddenFill>
              </a:ext>
            </a:extLst>
          </p:spPr>
        </p:pic>
        <p:pic>
          <p:nvPicPr>
            <p:cNvPr id="75" name="Picture 20" descr="on the road lampì ëí ì´ë¯¸ì§ ê²ìê²°ê³¼"/>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flipH="1">
              <a:off x="4164055" y="3374428"/>
              <a:ext cx="707145" cy="1213984"/>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ê´ë ¨ ì´ë¯¸ì§"/>
            <p:cNvPicPr>
              <a:picLocks noChangeAspect="1" noChangeArrowheads="1"/>
            </p:cNvPicPr>
            <p:nvPr/>
          </p:nvPicPr>
          <p:blipFill rotWithShape="1">
            <a:blip r:embed="rId9">
              <a:extLst>
                <a:ext uri="{28A0092B-C50C-407E-A947-70E740481C1C}">
                  <a14:useLocalDpi xmlns:a14="http://schemas.microsoft.com/office/drawing/2010/main" val="0"/>
                </a:ext>
              </a:extLst>
            </a:blip>
            <a:srcRect l="24741" b="52793"/>
            <a:stretch/>
          </p:blipFill>
          <p:spPr bwMode="auto">
            <a:xfrm flipH="1">
              <a:off x="1689128" y="2266344"/>
              <a:ext cx="1837154" cy="876393"/>
            </a:xfrm>
            <a:prstGeom prst="rect">
              <a:avLst/>
            </a:prstGeom>
            <a:noFill/>
            <a:extLst>
              <a:ext uri="{909E8E84-426E-40DD-AFC4-6F175D3DCCD1}">
                <a14:hiddenFill xmlns:a14="http://schemas.microsoft.com/office/drawing/2010/main">
                  <a:solidFill>
                    <a:srgbClr val="FFFFFF"/>
                  </a:solidFill>
                </a14:hiddenFill>
              </a:ext>
            </a:extLst>
          </p:spPr>
        </p:pic>
        <p:pic>
          <p:nvPicPr>
            <p:cNvPr id="77" name="그림 76"/>
            <p:cNvPicPr>
              <a:picLocks noChangeAspect="1"/>
            </p:cNvPicPr>
            <p:nvPr/>
          </p:nvPicPr>
          <p:blipFill rotWithShape="1">
            <a:blip r:embed="rId10">
              <a:extLst>
                <a:ext uri="{BEBA8EAE-BF5A-486C-A8C5-ECC9F3942E4B}">
                  <a14:imgProps xmlns:a14="http://schemas.microsoft.com/office/drawing/2010/main">
                    <a14:imgLayer r:embed="rId11">
                      <a14:imgEffect>
                        <a14:backgroundRemoval t="0" b="100000" l="0" r="100000">
                          <a14:backgroundMark x1="41877" y1="88601" x2="41877" y2="88601"/>
                          <a14:backgroundMark x1="42238" y1="90674" x2="42599" y2="91019"/>
                          <a14:backgroundMark x1="63177" y1="89292" x2="63177" y2="89292"/>
                        </a14:backgroundRemoval>
                      </a14:imgEffect>
                    </a14:imgLayer>
                  </a14:imgProps>
                </a:ext>
              </a:extLst>
            </a:blip>
            <a:srcRect l="31742" b="72160"/>
            <a:stretch/>
          </p:blipFill>
          <p:spPr>
            <a:xfrm rot="21429780" flipH="1">
              <a:off x="2652479" y="2481823"/>
              <a:ext cx="554979" cy="520456"/>
            </a:xfrm>
            <a:prstGeom prst="rect">
              <a:avLst/>
            </a:prstGeom>
          </p:spPr>
        </p:pic>
        <p:sp>
          <p:nvSpPr>
            <p:cNvPr id="2" name="이등변 삼각형 1"/>
            <p:cNvSpPr/>
            <p:nvPr/>
          </p:nvSpPr>
          <p:spPr>
            <a:xfrm rot="17449699">
              <a:off x="2189330" y="1773828"/>
              <a:ext cx="374701" cy="1552290"/>
            </a:xfrm>
            <a:prstGeom prst="triangle">
              <a:avLst/>
            </a:prstGeom>
            <a:gradFill>
              <a:gsLst>
                <a:gs pos="0">
                  <a:srgbClr val="FBF9AA"/>
                </a:gs>
                <a:gs pos="100000">
                  <a:schemeClr val="accent1">
                    <a:lumMod val="5000"/>
                    <a:lumOff val="95000"/>
                    <a:alpha val="22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80" name="Picture 20" descr="on the road lampì ëí ì´ë¯¸ì§ ê²ìê²°ê³¼"/>
            <p:cNvPicPr>
              <a:picLocks noChangeAspect="1" noChangeArrowheads="1"/>
            </p:cNvPicPr>
            <p:nvPr/>
          </p:nvPicPr>
          <p:blipFill rotWithShape="1">
            <a:blip r:embed="rId6">
              <a:extLst>
                <a:ext uri="{28A0092B-C50C-407E-A947-70E740481C1C}">
                  <a14:useLocalDpi xmlns:a14="http://schemas.microsoft.com/office/drawing/2010/main" val="0"/>
                </a:ext>
              </a:extLst>
            </a:blip>
            <a:srcRect b="41833"/>
            <a:stretch/>
          </p:blipFill>
          <p:spPr bwMode="auto">
            <a:xfrm>
              <a:off x="1021033" y="2108887"/>
              <a:ext cx="1035332" cy="1033850"/>
            </a:xfrm>
            <a:prstGeom prst="rect">
              <a:avLst/>
            </a:prstGeom>
            <a:noFill/>
            <a:extLst>
              <a:ext uri="{909E8E84-426E-40DD-AFC4-6F175D3DCCD1}">
                <a14:hiddenFill xmlns:a14="http://schemas.microsoft.com/office/drawing/2010/main">
                  <a:solidFill>
                    <a:srgbClr val="FFFFFF"/>
                  </a:solidFill>
                </a14:hiddenFill>
              </a:ext>
            </a:extLst>
          </p:spPr>
        </p:pic>
        <p:cxnSp>
          <p:nvCxnSpPr>
            <p:cNvPr id="4" name="직선 연결선 3"/>
            <p:cNvCxnSpPr/>
            <p:nvPr/>
          </p:nvCxnSpPr>
          <p:spPr>
            <a:xfrm>
              <a:off x="2030726" y="2403989"/>
              <a:ext cx="796160" cy="303651"/>
            </a:xfrm>
            <a:prstGeom prst="line">
              <a:avLst/>
            </a:prstGeom>
            <a:ln>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1" name="직선 연결선 80"/>
            <p:cNvCxnSpPr/>
            <p:nvPr/>
          </p:nvCxnSpPr>
          <p:spPr>
            <a:xfrm>
              <a:off x="2056365" y="2452723"/>
              <a:ext cx="796160" cy="303651"/>
            </a:xfrm>
            <a:prstGeom prst="line">
              <a:avLst/>
            </a:prstGeom>
            <a:ln>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161925" y="2057400"/>
            <a:ext cx="8943975" cy="30480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
            </a:r>
            <a:r>
              <a:rPr lang="en-US" altLang="ko-KR" sz="2000" dirty="0" smtClean="0">
                <a:solidFill>
                  <a:schemeClr val="tx1"/>
                </a:solidFill>
                <a:latin typeface="Times New Roman" panose="02020603050405020304" pitchFamily="18" charset="0"/>
                <a:cs typeface="Times New Roman" panose="02020603050405020304" pitchFamily="18" charset="0"/>
              </a:rPr>
              <a:t>roposed the </a:t>
            </a:r>
            <a:r>
              <a:rPr lang="en-IN" altLang="ko-KR" sz="2000" dirty="0" smtClean="0">
                <a:solidFill>
                  <a:schemeClr val="tx1"/>
                </a:solidFill>
                <a:latin typeface="Times New Roman" panose="02020603050405020304" pitchFamily="18" charset="0"/>
                <a:cs typeface="Times New Roman" panose="02020603050405020304" pitchFamily="18" charset="0"/>
              </a:rPr>
              <a:t>HUD </a:t>
            </a:r>
            <a:r>
              <a:rPr lang="en-IN" altLang="ko-KR" sz="2000" dirty="0">
                <a:solidFill>
                  <a:schemeClr val="tx1"/>
                </a:solidFill>
                <a:latin typeface="Times New Roman" panose="02020603050405020304" pitchFamily="18" charset="0"/>
                <a:cs typeface="Times New Roman" panose="02020603050405020304" pitchFamily="18" charset="0"/>
              </a:rPr>
              <a:t>display and </a:t>
            </a:r>
            <a:r>
              <a:rPr lang="en-IN" altLang="ko-KR" sz="2000" dirty="0" smtClean="0">
                <a:solidFill>
                  <a:schemeClr val="tx1"/>
                </a:solidFill>
                <a:latin typeface="Times New Roman" panose="02020603050405020304" pitchFamily="18" charset="0"/>
                <a:cs typeface="Times New Roman" panose="02020603050405020304" pitchFamily="18" charset="0"/>
              </a:rPr>
              <a:t>CamCom </a:t>
            </a:r>
            <a:r>
              <a:rPr lang="en-IN" altLang="ko-KR" sz="2000" dirty="0">
                <a:solidFill>
                  <a:schemeClr val="tx1"/>
                </a:solidFill>
                <a:latin typeface="Times New Roman" panose="02020603050405020304" pitchFamily="18" charset="0"/>
                <a:cs typeface="Times New Roman" panose="02020603050405020304" pitchFamily="18" charset="0"/>
              </a:rPr>
              <a:t>based Smart Driving Guidance </a:t>
            </a:r>
            <a:r>
              <a:rPr lang="en-IN" altLang="ko-KR" sz="2000" dirty="0" smtClean="0">
                <a:solidFill>
                  <a:schemeClr val="tx1"/>
                </a:solidFill>
                <a:latin typeface="Times New Roman" panose="02020603050405020304" pitchFamily="18" charset="0"/>
                <a:cs typeface="Times New Roman" panose="02020603050405020304" pitchFamily="18" charset="0"/>
              </a:rPr>
              <a:t>Technology</a:t>
            </a:r>
            <a:r>
              <a:rPr lang="en-US" altLang="ko-KR" sz="2000" dirty="0">
                <a:solidFill>
                  <a:schemeClr val="tx1"/>
                </a:solidFill>
                <a:latin typeface="Times New Roman" panose="02020603050405020304" pitchFamily="18" charset="0"/>
                <a:cs typeface="Times New Roman" panose="02020603050405020304" pitchFamily="18" charset="0"/>
              </a:rPr>
              <a:t/>
            </a:r>
            <a:br>
              <a:rPr lang="en-US" altLang="ko-KR" sz="2000" dirty="0">
                <a:solidFill>
                  <a:schemeClr val="tx1"/>
                </a:solidFill>
                <a:latin typeface="Times New Roman" panose="02020603050405020304" pitchFamily="18" charset="0"/>
                <a:cs typeface="Times New Roman" panose="02020603050405020304" pitchFamily="18" charset="0"/>
              </a:rPr>
            </a:br>
            <a:endParaRPr lang="en-US" altLang="ko-KR" sz="2000" dirty="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In </a:t>
            </a:r>
            <a:r>
              <a:rPr lang="en-US" altLang="ko-KR" sz="2000" dirty="0">
                <a:solidFill>
                  <a:schemeClr val="tx1"/>
                </a:solidFill>
                <a:latin typeface="Times New Roman" panose="02020603050405020304" pitchFamily="18" charset="0"/>
                <a:cs typeface="Times New Roman" panose="02020603050405020304" pitchFamily="18" charset="0"/>
              </a:rPr>
              <a:t>recent years, </a:t>
            </a:r>
            <a:r>
              <a:rPr lang="en-US" altLang="ko-KR" sz="2000" dirty="0" smtClean="0">
                <a:solidFill>
                  <a:schemeClr val="tx1"/>
                </a:solidFill>
                <a:latin typeface="Times New Roman" panose="02020603050405020304" pitchFamily="18" charset="0"/>
                <a:cs typeface="Times New Roman" panose="02020603050405020304" pitchFamily="18" charset="0"/>
              </a:rPr>
              <a:t>smart driving guidance and vehicle assistive technology research has </a:t>
            </a:r>
            <a:r>
              <a:rPr lang="en-US" altLang="ko-KR" sz="2000" dirty="0">
                <a:solidFill>
                  <a:schemeClr val="tx1"/>
                </a:solidFill>
                <a:latin typeface="Times New Roman" panose="02020603050405020304" pitchFamily="18" charset="0"/>
                <a:cs typeface="Times New Roman" panose="02020603050405020304" pitchFamily="18" charset="0"/>
              </a:rPr>
              <a:t>been actively conducted, and </a:t>
            </a:r>
            <a:r>
              <a:rPr lang="en-US" altLang="ko-KR" sz="2000" dirty="0" smtClean="0">
                <a:solidFill>
                  <a:schemeClr val="tx1"/>
                </a:solidFill>
                <a:latin typeface="Times New Roman" panose="02020603050405020304" pitchFamily="18" charset="0"/>
                <a:cs typeface="Times New Roman" panose="02020603050405020304" pitchFamily="18" charset="0"/>
              </a:rPr>
              <a:t>HUD </a:t>
            </a:r>
            <a:r>
              <a:rPr lang="en-US" altLang="ko-KR" sz="2000" dirty="0">
                <a:solidFill>
                  <a:schemeClr val="tx1"/>
                </a:solidFill>
                <a:latin typeface="Times New Roman" panose="02020603050405020304" pitchFamily="18" charset="0"/>
                <a:cs typeface="Times New Roman" panose="02020603050405020304" pitchFamily="18" charset="0"/>
              </a:rPr>
              <a:t>can be applied to general automobiles to enable </a:t>
            </a:r>
            <a:r>
              <a:rPr lang="en-US" altLang="ko-KR" sz="2000" dirty="0" smtClean="0">
                <a:solidFill>
                  <a:schemeClr val="tx1"/>
                </a:solidFill>
                <a:latin typeface="Times New Roman" panose="02020603050405020304" pitchFamily="18" charset="0"/>
                <a:cs typeface="Times New Roman" panose="02020603050405020304" pitchFamily="18" charset="0"/>
              </a:rPr>
              <a:t>smart driving guidance</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This proposed approach provides automatic navigation and live Onroad traffic </a:t>
            </a:r>
            <a:r>
              <a:rPr lang="en-US" altLang="ko-KR" sz="2000" dirty="0">
                <a:solidFill>
                  <a:schemeClr val="tx1"/>
                </a:solidFill>
                <a:latin typeface="Times New Roman" panose="02020603050405020304" pitchFamily="18" charset="0"/>
                <a:cs typeface="Times New Roman" panose="02020603050405020304" pitchFamily="18" charset="0"/>
              </a:rPr>
              <a:t>information </a:t>
            </a:r>
            <a:r>
              <a:rPr lang="en-US" altLang="ko-KR" sz="2000" dirty="0" smtClean="0">
                <a:solidFill>
                  <a:schemeClr val="tx1"/>
                </a:solidFill>
                <a:latin typeface="Times New Roman" panose="02020603050405020304" pitchFamily="18" charset="0"/>
                <a:cs typeface="Times New Roman" panose="02020603050405020304" pitchFamily="18" charset="0"/>
              </a:rPr>
              <a:t>while moving on roads through roadway lights</a:t>
            </a:r>
            <a:endParaRPr lang="en-US" altLang="ko-KR" sz="2000" dirty="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10096</TotalTime>
  <Words>257</Words>
  <Application>Microsoft Office PowerPoint</Application>
  <PresentationFormat>On-screen Show (4:3)</PresentationFormat>
  <Paragraphs>65</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맑은 고딕</vt:lpstr>
      <vt:lpstr>Arial</vt:lpstr>
      <vt:lpstr>Calibri</vt:lpstr>
      <vt:lpstr>굴림</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367</cp:revision>
  <cp:lastPrinted>2018-04-30T13:35:35Z</cp:lastPrinted>
  <dcterms:created xsi:type="dcterms:W3CDTF">2010-05-15T17:50:32Z</dcterms:created>
  <dcterms:modified xsi:type="dcterms:W3CDTF">2018-05-09T13:57:20Z</dcterms:modified>
</cp:coreProperties>
</file>