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8"/>
  </p:notesMasterIdLst>
  <p:handoutMasterIdLst>
    <p:handoutMasterId r:id="rId9"/>
  </p:handoutMasterIdLst>
  <p:sldIdLst>
    <p:sldId id="370" r:id="rId2"/>
    <p:sldId id="384" r:id="rId3"/>
    <p:sldId id="387" r:id="rId4"/>
    <p:sldId id="385" r:id="rId5"/>
    <p:sldId id="388" r:id="rId6"/>
    <p:sldId id="386" r:id="rId7"/>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4" d="100"/>
          <a:sy n="84" d="100"/>
        </p:scale>
        <p:origin x="-1296"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May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May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May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May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May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May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669541" y="6352401"/>
            <a:ext cx="2169659" cy="276999"/>
          </a:xfrm>
          <a:prstGeom prst="rect">
            <a:avLst/>
          </a:prstGeom>
        </p:spPr>
        <p:txBody>
          <a:bodyPr wrap="none">
            <a:spAutoFit/>
          </a:bodyPr>
          <a:lstStyle/>
          <a:p>
            <a:r>
              <a:rPr lang="en-US" altLang="ko-KR" dirty="0" smtClean="0"/>
              <a:t>Soo-Young Chang (SYCA) et al</a:t>
            </a:r>
            <a:endParaRPr lang="en-US" altLang="ko-KR" dirty="0"/>
          </a:p>
        </p:txBody>
      </p:sp>
      <p:sp>
        <p:nvSpPr>
          <p:cNvPr id="13" name="Rectangle 12"/>
          <p:cNvSpPr>
            <a:spLocks noChangeArrowheads="1"/>
          </p:cNvSpPr>
          <p:nvPr/>
        </p:nvSpPr>
        <p:spPr bwMode="auto">
          <a:xfrm>
            <a:off x="685800" y="350679"/>
            <a:ext cx="7848600" cy="246221"/>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a:t>
            </a:r>
            <a:r>
              <a:rPr lang="en-US" altLang="ko-KR" sz="1600" b="1" dirty="0">
                <a:ea typeface="굴림" charset="-127"/>
              </a:rPr>
              <a:t>IEEE</a:t>
            </a:r>
            <a:r>
              <a:rPr lang="en-US" altLang="ko-KR" sz="1600" b="1" baseline="0" dirty="0">
                <a:ea typeface="굴림" charset="-127"/>
              </a:rPr>
              <a:t> </a:t>
            </a:r>
            <a:r>
              <a:rPr lang="en-US" altLang="ko-KR" sz="1400" b="1" dirty="0">
                <a:ea typeface="굴림" charset="-127"/>
              </a:rPr>
              <a:t>15-18-</a:t>
            </a:r>
            <a:r>
              <a:rPr lang="en-US" altLang="ko-KR" sz="1400" b="1" dirty="0" smtClean="0">
                <a:ea typeface="굴림" charset="-127"/>
              </a:rPr>
              <a:t>0246-</a:t>
            </a:r>
            <a:r>
              <a:rPr lang="en-US" altLang="ko-KR" sz="1400" b="1" dirty="0">
                <a:ea typeface="굴림" charset="-127"/>
              </a:rPr>
              <a:t>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baseline="0" dirty="0">
                <a:ea typeface="굴림" charset="-127"/>
              </a:rPr>
              <a:t>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a:t>
            </a:r>
            <a:r>
              <a:rPr lang="en-US" altLang="ko-KR" b="1" dirty="0">
                <a:ea typeface="굴림" charset="-127"/>
              </a:rPr>
              <a:t>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3" name="Rectangle 5"/>
          <p:cNvSpPr txBox="1">
            <a:spLocks noChangeArrowheads="1"/>
          </p:cNvSpPr>
          <p:nvPr userDrawn="1"/>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
        <p:nvSpPr>
          <p:cNvPr id="8" name="Rectangle 7">
            <a:extLst>
              <a:ext uri="{FF2B5EF4-FFF2-40B4-BE49-F238E27FC236}">
                <a16:creationId xmlns:a16="http://schemas.microsoft.com/office/drawing/2014/main" xmlns="" id="{053F80E1-D72C-4E38-8887-701C0C58F45A}"/>
              </a:ext>
            </a:extLst>
          </p:cNvPr>
          <p:cNvSpPr>
            <a:spLocks noChangeArrowheads="1"/>
          </p:cNvSpPr>
          <p:nvPr userDrawn="1"/>
        </p:nvSpPr>
        <p:spPr bwMode="auto">
          <a:xfrm>
            <a:off x="762000" y="381229"/>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a:t>
            </a:r>
            <a:r>
              <a:rPr lang="en-US" altLang="ko-KR" b="1" dirty="0">
                <a:ea typeface="굴림" charset="-127"/>
              </a:rPr>
              <a:t>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7">
            <a:extLst>
              <a:ext uri="{FF2B5EF4-FFF2-40B4-BE49-F238E27FC236}">
                <a16:creationId xmlns:a16="http://schemas.microsoft.com/office/drawing/2014/main" xmlns="" id="{A166D53E-5665-4E45-A394-6483C9183335}"/>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smtClean="0">
                <a:ea typeface="굴림" charset="-127"/>
              </a:rPr>
              <a:t>doc</a:t>
            </a:r>
            <a:r>
              <a:rPr lang="en-US" altLang="ko-KR" sz="1400" b="1" dirty="0">
                <a:ea typeface="굴림" charset="-127"/>
              </a:rPr>
              <a:t>.: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a:t>
            </a:r>
            <a:r>
              <a:rPr lang="en-US" altLang="ko-KR" b="1" dirty="0">
                <a:ea typeface="굴림" charset="-127"/>
              </a:rPr>
              <a:t>00-0vat</a:t>
            </a:r>
            <a:endParaRPr lang="en-US" altLang="ko-KR" dirty="0">
              <a:ea typeface="굴림" charset="-127"/>
            </a:endParaRPr>
          </a:p>
        </p:txBody>
      </p:sp>
      <p:sp>
        <p:nvSpPr>
          <p:cNvPr id="10" name="Rectangle 5"/>
          <p:cNvSpPr txBox="1">
            <a:spLocks noChangeArrowheads="1"/>
          </p:cNvSpPr>
          <p:nvPr userDrawn="1"/>
        </p:nvSpPr>
        <p:spPr bwMode="auto">
          <a:xfrm>
            <a:off x="6324600" y="64008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smtClean="0"/>
              <a:t>Soo-Young Chang (SYCA)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xmlns="" id="{3147DC45-A7CF-40A5-88D3-92EB34CAF743}"/>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7">
            <a:extLst>
              <a:ext uri="{FF2B5EF4-FFF2-40B4-BE49-F238E27FC236}">
                <a16:creationId xmlns:a16="http://schemas.microsoft.com/office/drawing/2014/main" xmlns="" id="{12900943-6685-42B8-8341-72DA106EB448}"/>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7">
            <a:extLst>
              <a:ext uri="{FF2B5EF4-FFF2-40B4-BE49-F238E27FC236}">
                <a16:creationId xmlns:a16="http://schemas.microsoft.com/office/drawing/2014/main" xmlns="" id="{D6120A97-FCFC-482C-85EA-0B0307BA4546}"/>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15-18-0131-00-0vat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7">
            <a:extLst>
              <a:ext uri="{FF2B5EF4-FFF2-40B4-BE49-F238E27FC236}">
                <a16:creationId xmlns:a16="http://schemas.microsoft.com/office/drawing/2014/main" xmlns="" id="{2904365A-6807-468A-BCC8-3D9BD88AEC21}"/>
              </a:ext>
            </a:extLst>
          </p:cNvPr>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a:t>
            </a:r>
            <a:r>
              <a:rPr lang="ko-KR" altLang="en-US" sz="1400" b="1" baseline="0" dirty="0" smtClean="0">
                <a:ea typeface="굴림" charset="-127"/>
              </a:rPr>
              <a:t> </a:t>
            </a:r>
            <a:r>
              <a:rPr lang="en-US" altLang="ko-KR" sz="1400" b="1" baseline="0" dirty="0" smtClean="0">
                <a:ea typeface="굴림" charset="-127"/>
              </a:rPr>
              <a:t>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a:t>
            </a:r>
            <a:r>
              <a:rPr lang="en-US" altLang="ko-KR" b="1" dirty="0">
                <a:ea typeface="굴림" charset="-127"/>
              </a:rPr>
              <a:t>00-0vat</a:t>
            </a:r>
            <a:endParaRPr lang="en-US" altLang="ko-KR" dirty="0">
              <a:ea typeface="굴림" charset="-127"/>
            </a:endParaRPr>
          </a:p>
        </p:txBody>
      </p:sp>
      <p:sp>
        <p:nvSpPr>
          <p:cNvPr id="12"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288541" y="6428601"/>
            <a:ext cx="2169659" cy="276999"/>
          </a:xfrm>
          <a:prstGeom prst="rect">
            <a:avLst/>
          </a:prstGeom>
        </p:spPr>
        <p:txBody>
          <a:bodyPr wrap="none">
            <a:spAutoFit/>
          </a:bodyPr>
          <a:lstStyle/>
          <a:p>
            <a:r>
              <a:rPr lang="en-US" altLang="ko-KR" dirty="0" smtClean="0"/>
              <a:t>Soo-Young Chang (SYCA) et al </a:t>
            </a:r>
            <a:endParaRPr lang="en-US" altLang="ko-KR" dirty="0"/>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smtClean="0">
                <a:ea typeface="굴림" charset="-127"/>
              </a:rPr>
              <a:t>May </a:t>
            </a:r>
            <a:r>
              <a:rPr lang="en-US" altLang="ko-KR" sz="1400" b="1" baseline="0" dirty="0">
                <a:ea typeface="굴림" charset="-127"/>
              </a:rPr>
              <a:t>2018					   </a:t>
            </a:r>
            <a:r>
              <a:rPr lang="en-US" altLang="ko-KR" sz="1400" b="1" baseline="0" dirty="0" smtClean="0">
                <a:ea typeface="굴림" charset="-127"/>
              </a:rPr>
              <a:t>                    </a:t>
            </a:r>
            <a:r>
              <a:rPr lang="en-US" altLang="ko-KR" sz="1400" b="1" dirty="0">
                <a:ea typeface="굴림" charset="-127"/>
              </a:rPr>
              <a:t>doc.: IEEE</a:t>
            </a:r>
            <a:r>
              <a:rPr lang="en-US" altLang="ko-KR" sz="1400" b="1" baseline="0" dirty="0">
                <a:ea typeface="굴림" charset="-127"/>
              </a:rPr>
              <a:t> </a:t>
            </a:r>
            <a:r>
              <a:rPr lang="en-US" altLang="ko-KR" b="1" dirty="0">
                <a:ea typeface="굴림" charset="-127"/>
              </a:rPr>
              <a:t>15-18-</a:t>
            </a:r>
            <a:r>
              <a:rPr lang="en-US" altLang="ko-KR" b="1" dirty="0" smtClean="0">
                <a:ea typeface="굴림" charset="-127"/>
              </a:rPr>
              <a:t>0246-</a:t>
            </a:r>
            <a:r>
              <a:rPr lang="en-US" altLang="ko-KR" b="1" dirty="0">
                <a:ea typeface="굴림" charset="-127"/>
              </a:rPr>
              <a:t>00-0vat</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447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a:t>
            </a:r>
            <a:r>
              <a:rPr lang="en-US" altLang="ko-KR" sz="1800" dirty="0" smtClean="0">
                <a:ea typeface="굴림" charset="-127"/>
              </a:rPr>
              <a:t>May </a:t>
            </a:r>
            <a:r>
              <a:rPr lang="en-US" altLang="ko-KR" sz="1800" dirty="0">
                <a:ea typeface="굴림" charset="-127"/>
              </a:rPr>
              <a:t>2018</a:t>
            </a:r>
          </a:p>
          <a:p>
            <a:pPr marL="914400" indent="-914400"/>
            <a:r>
              <a:rPr lang="en-US" altLang="ko-KR" sz="1800" b="1" dirty="0">
                <a:ea typeface="굴림" charset="-127"/>
              </a:rPr>
              <a:t>Date Submitted: </a:t>
            </a:r>
            <a:r>
              <a:rPr lang="en-US" altLang="ko-KR" sz="1800" b="1" dirty="0" smtClean="0">
                <a:ea typeface="굴림" charset="-127"/>
              </a:rPr>
              <a:t>May</a:t>
            </a:r>
            <a:r>
              <a:rPr lang="en-US" altLang="ko-KR" sz="1800" dirty="0" smtClean="0">
                <a:ea typeface="굴림" charset="-127"/>
              </a:rPr>
              <a:t> </a:t>
            </a:r>
            <a:r>
              <a:rPr lang="en-US" altLang="ko-KR" sz="1800" dirty="0">
                <a:ea typeface="굴림" charset="-127"/>
              </a:rPr>
              <a:t>2018</a:t>
            </a:r>
          </a:p>
          <a:p>
            <a:r>
              <a:rPr lang="en-US" altLang="ko-KR" sz="1800" b="1" dirty="0">
                <a:ea typeface="굴림" charset="-127"/>
              </a:rPr>
              <a:t>Source:</a:t>
            </a:r>
            <a:r>
              <a:rPr lang="en-US" altLang="ko-KR" sz="1800" dirty="0">
                <a:ea typeface="굴림" charset="-127"/>
              </a:rPr>
              <a:t> 	 </a:t>
            </a:r>
            <a:r>
              <a:rPr lang="en-US" altLang="en-US" sz="1800" dirty="0">
                <a:solidFill>
                  <a:schemeClr val="tx2"/>
                </a:solidFill>
              </a:rPr>
              <a:t>Soo-Young Chang [SYCA], Jaesang Cha [SNUST], and </a:t>
            </a:r>
            <a:r>
              <a:rPr lang="en-US" altLang="en-US" sz="1800" dirty="0" err="1">
                <a:solidFill>
                  <a:schemeClr val="tx2"/>
                </a:solidFill>
              </a:rPr>
              <a:t>Vunayagam</a:t>
            </a:r>
            <a:r>
              <a:rPr lang="en-US" altLang="en-US" sz="1800" dirty="0">
                <a:solidFill>
                  <a:schemeClr val="tx2"/>
                </a:solidFill>
              </a:rPr>
              <a:t> </a:t>
            </a:r>
            <a:r>
              <a:rPr lang="en-US" altLang="en-US" sz="1800" dirty="0" err="1">
                <a:solidFill>
                  <a:schemeClr val="tx2"/>
                </a:solidFill>
              </a:rPr>
              <a:t>Mariappan</a:t>
            </a:r>
            <a:r>
              <a:rPr lang="en-US" altLang="en-US" sz="1800" dirty="0">
                <a:solidFill>
                  <a:schemeClr val="tx2"/>
                </a:solidFill>
              </a:rPr>
              <a:t> [SNUST]</a:t>
            </a:r>
          </a:p>
          <a:p>
            <a:pPr marL="914400" indent="-914400"/>
            <a:r>
              <a:rPr lang="en-US" altLang="ko-KR" sz="1800" b="1" dirty="0" smtClean="0">
                <a:ea typeface="굴림" charset="-127"/>
              </a:rPr>
              <a:t>Contact</a:t>
            </a:r>
            <a:r>
              <a:rPr lang="en-US" altLang="ko-KR" sz="1800" b="1" dirty="0">
                <a:ea typeface="굴림" charset="-127"/>
              </a:rPr>
              <a:t>: </a:t>
            </a:r>
            <a:r>
              <a:rPr lang="en-US" altLang="ko-KR" dirty="0">
                <a:ea typeface="굴림" charset="-127"/>
              </a:rPr>
              <a:t>	</a:t>
            </a:r>
            <a:r>
              <a:rPr lang="en-US" altLang="ko-KR" sz="1800" dirty="0">
                <a:ea typeface="굴림" charset="-127"/>
              </a:rPr>
              <a:t> </a:t>
            </a:r>
            <a:endParaRPr lang="en-US" altLang="ko-KR" sz="1800" dirty="0" smtClean="0">
              <a:ea typeface="굴림" charset="-127"/>
            </a:endParaRPr>
          </a:p>
          <a:p>
            <a:pPr marL="914400" indent="-914400"/>
            <a:r>
              <a:rPr lang="en-US" altLang="ko-KR" sz="1800" b="1" dirty="0" smtClean="0">
                <a:ea typeface="굴림" charset="-127"/>
              </a:rPr>
              <a:t>Voice:</a:t>
            </a:r>
            <a:r>
              <a:rPr lang="en-US" altLang="ko-KR" sz="1800" dirty="0" smtClean="0">
                <a:ea typeface="굴림" charset="-127"/>
              </a:rPr>
              <a:t> 	E-Mail: sychang06@gmail.com	</a:t>
            </a:r>
          </a:p>
          <a:p>
            <a:pPr marL="914400" indent="-914400"/>
            <a:r>
              <a:rPr lang="en-US" altLang="ko-KR" sz="1800" b="1" dirty="0" smtClean="0">
                <a:ea typeface="굴림" charset="-127"/>
              </a:rPr>
              <a:t>Re</a:t>
            </a:r>
            <a:r>
              <a:rPr lang="en-US" altLang="ko-KR" sz="1800" b="1" dirty="0">
                <a:ea typeface="굴림" charset="-127"/>
              </a:rPr>
              <a:t>:</a:t>
            </a:r>
            <a:r>
              <a:rPr lang="en-US" altLang="ko-KR" sz="1800" dirty="0">
                <a:ea typeface="굴림" charset="-127"/>
              </a:rPr>
              <a:t> 	 VAT IG Closing Report </a:t>
            </a:r>
            <a:r>
              <a:rPr lang="en-US" altLang="ko-KR" sz="1800" dirty="0" smtClean="0">
                <a:ea typeface="굴림" charset="-127"/>
              </a:rPr>
              <a:t>May </a:t>
            </a:r>
            <a:r>
              <a:rPr lang="en-US" altLang="ko-KR" sz="1800" dirty="0">
                <a:ea typeface="굴림" charset="-127"/>
              </a:rPr>
              <a:t>2018</a:t>
            </a:r>
          </a:p>
          <a:p>
            <a:pPr marL="914400" indent="-914400"/>
            <a:r>
              <a:rPr lang="en-US" altLang="ko-KR" sz="1800" b="1" dirty="0">
                <a:ea typeface="굴림" charset="-127"/>
              </a:rPr>
              <a:t>Abstract: </a:t>
            </a:r>
            <a:r>
              <a:rPr lang="en-US" altLang="ko-KR" sz="1800" dirty="0" smtClean="0">
                <a:ea typeface="굴림" charset="-127"/>
              </a:rPr>
              <a:t>Status of VAT IG activities in May </a:t>
            </a:r>
            <a:r>
              <a:rPr lang="en-US" altLang="ko-KR" sz="1800" dirty="0">
                <a:ea typeface="굴림" charset="-127"/>
              </a:rPr>
              <a:t>2018</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10175" y="1905000"/>
            <a:ext cx="6730027"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a:t>
            </a:r>
            <a:r>
              <a:rPr lang="en-US" altLang="ja-JP" sz="3600" b="1" dirty="0" smtClean="0">
                <a:solidFill>
                  <a:schemeClr val="tx2"/>
                </a:solidFill>
                <a:ea typeface="ＭＳ Ｐゴシック" pitchFamily="34" charset="-128"/>
              </a:rPr>
              <a:t>Eighth</a:t>
            </a:r>
            <a:r>
              <a:rPr lang="en-US" altLang="ja-JP" sz="3600" b="1" dirty="0" smtClean="0">
                <a:solidFill>
                  <a:schemeClr val="tx2"/>
                </a:solidFill>
                <a:ea typeface="ＭＳ Ｐゴシック" pitchFamily="34" charset="-128"/>
              </a:rPr>
              <a:t> </a:t>
            </a:r>
            <a:r>
              <a:rPr lang="en-US" altLang="ja-JP" sz="3600" b="1" dirty="0">
                <a:solidFill>
                  <a:schemeClr val="tx2"/>
                </a:solidFill>
                <a:ea typeface="ＭＳ Ｐゴシック" pitchFamily="34" charset="-128"/>
              </a:rPr>
              <a:t>Meeting, </a:t>
            </a:r>
            <a:r>
              <a:rPr lang="en-US" altLang="ja-JP" sz="3600" b="1" dirty="0" smtClean="0">
                <a:solidFill>
                  <a:schemeClr val="tx2"/>
                </a:solidFill>
                <a:ea typeface="ＭＳ Ｐゴシック" pitchFamily="34" charset="-128"/>
              </a:rPr>
              <a:t>Warsaw</a:t>
            </a:r>
            <a:endParaRPr lang="en-US" altLang="ja-JP" sz="3600" b="1" dirty="0">
              <a:solidFill>
                <a:schemeClr val="tx2"/>
              </a:solidFill>
              <a:ea typeface="ＭＳ Ｐゴシック" pitchFamily="34" charset="-128"/>
            </a:endParaRP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smtClean="0">
                <a:solidFill>
                  <a:schemeClr val="tx2"/>
                </a:solidFill>
                <a:ea typeface="ＭＳ Ｐゴシック" pitchFamily="34" charset="-128"/>
              </a:rPr>
              <a:t>May </a:t>
            </a:r>
            <a:r>
              <a:rPr lang="en-US" altLang="ja-JP" sz="3600" b="1" dirty="0">
                <a:solidFill>
                  <a:schemeClr val="tx2"/>
                </a:solidFill>
                <a:ea typeface="ＭＳ Ｐゴシック" pitchFamily="34" charset="-128"/>
              </a:rPr>
              <a:t>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a:t>
            </a:r>
            <a:r>
              <a:rPr lang="en-US" altLang="ja-JP" sz="3600" b="1" dirty="0" smtClean="0">
                <a:ea typeface="ＭＳ Ｐゴシック" pitchFamily="34" charset="-128"/>
              </a:rPr>
              <a:t>Warsaw Meeting</a:t>
            </a:r>
            <a:endParaRPr lang="en-US" altLang="ja-JP" sz="3600" b="1" dirty="0">
              <a:ea typeface="ＭＳ Ｐゴシック" pitchFamily="34" charset="-128"/>
            </a:endParaRP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400" dirty="0" smtClean="0">
                <a:ea typeface="ＭＳ Ｐゴシック" pitchFamily="34" charset="-128"/>
              </a:rPr>
              <a:t>Call </a:t>
            </a:r>
            <a:r>
              <a:rPr lang="en-US" altLang="ja-JP" sz="2400" dirty="0">
                <a:ea typeface="ＭＳ Ｐゴシック" pitchFamily="34" charset="-128"/>
              </a:rPr>
              <a:t>for presentation about VAT and some study items of VAT</a:t>
            </a:r>
          </a:p>
          <a:p>
            <a:r>
              <a:rPr lang="en-US" altLang="ja-JP" sz="2400" dirty="0">
                <a:ea typeface="ＭＳ Ｐゴシック" pitchFamily="34" charset="-128"/>
              </a:rPr>
              <a:t>Hearing of presentations about VAT</a:t>
            </a:r>
          </a:p>
          <a:p>
            <a:r>
              <a:rPr lang="en-US" altLang="ja-JP" sz="2400" dirty="0">
                <a:ea typeface="ＭＳ Ｐゴシック" pitchFamily="34" charset="-128"/>
              </a:rPr>
              <a:t>Direction for VAT SG</a:t>
            </a:r>
          </a:p>
          <a:p>
            <a:r>
              <a:rPr lang="en-US" altLang="ja-JP" sz="24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2954655"/>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342900" indent="-342900">
              <a:buFont typeface="Arial"/>
              <a:buChar char="•"/>
            </a:pPr>
            <a:r>
              <a:rPr lang="en-US" altLang="ja-JP" sz="2400" dirty="0" smtClean="0">
                <a:ea typeface="ＭＳ Ｐゴシック" pitchFamily="34" charset="-128"/>
              </a:rPr>
              <a:t>Two sessions in May </a:t>
            </a:r>
            <a:r>
              <a:rPr lang="en-US" altLang="ja-JP" sz="2400" dirty="0">
                <a:ea typeface="ＭＳ Ｐゴシック" pitchFamily="34" charset="-128"/>
              </a:rPr>
              <a:t>2018 meeting: </a:t>
            </a:r>
            <a:endParaRPr lang="en-US" altLang="ja-JP" sz="2400" dirty="0" smtClean="0">
              <a:ea typeface="ＭＳ Ｐゴシック" pitchFamily="34" charset="-128"/>
            </a:endParaRPr>
          </a:p>
          <a:p>
            <a:pPr marL="800100" lvl="1" indent="-342900">
              <a:buFont typeface="Arial"/>
              <a:buChar char="•"/>
            </a:pPr>
            <a:r>
              <a:rPr lang="en-US" altLang="ja-JP" sz="2400" dirty="0" smtClean="0">
                <a:ea typeface="ＭＳ Ｐゴシック" pitchFamily="34" charset="-128"/>
              </a:rPr>
              <a:t>1 session in Tue AM2 and 1 session in Wed PM2</a:t>
            </a:r>
            <a:endParaRPr lang="en-US" altLang="ja-JP" sz="2400" dirty="0">
              <a:ea typeface="ＭＳ Ｐゴシック" pitchFamily="34" charset="-128"/>
            </a:endParaRPr>
          </a:p>
          <a:p>
            <a:pPr marL="342900" indent="-342900">
              <a:buFont typeface="Arial"/>
              <a:buChar char="•"/>
            </a:pPr>
            <a:r>
              <a:rPr lang="en-US" altLang="ja-JP" sz="2400" dirty="0">
                <a:ea typeface="ＭＳ Ｐゴシック" pitchFamily="34" charset="-128"/>
              </a:rPr>
              <a:t>Attendance: 5 attendees</a:t>
            </a:r>
          </a:p>
          <a:p>
            <a:pPr marL="342900" indent="-342900">
              <a:buFont typeface="Arial"/>
              <a:buChar char="•"/>
            </a:pPr>
            <a:r>
              <a:rPr lang="en-US" altLang="ja-JP" sz="2400" dirty="0" smtClean="0">
                <a:ea typeface="ＭＳ Ｐゴシック" pitchFamily="34" charset="-128"/>
              </a:rPr>
              <a:t>Contribution </a:t>
            </a:r>
            <a:r>
              <a:rPr lang="en-US" altLang="ja-JP" sz="2400" dirty="0">
                <a:ea typeface="ＭＳ Ｐゴシック" pitchFamily="34" charset="-128"/>
              </a:rPr>
              <a:t>presentations:</a:t>
            </a:r>
          </a:p>
          <a:p>
            <a:pPr marL="800100" lvl="1" indent="-342900">
              <a:buFont typeface="Arial"/>
              <a:buChar char="•"/>
            </a:pPr>
            <a:r>
              <a:rPr lang="en-US" altLang="ko-KR" sz="2400" dirty="0" smtClean="0"/>
              <a:t>10</a:t>
            </a:r>
            <a:r>
              <a:rPr lang="en-US" altLang="ko-KR" sz="2400" dirty="0" smtClean="0"/>
              <a:t> </a:t>
            </a:r>
            <a:r>
              <a:rPr lang="en-US" altLang="ko-KR" sz="2400" dirty="0"/>
              <a:t>contributions </a:t>
            </a:r>
            <a:r>
              <a:rPr lang="en-US" altLang="ko-KR" sz="2400" dirty="0" smtClean="0"/>
              <a:t>by SNUST (Seoul National </a:t>
            </a:r>
            <a:r>
              <a:rPr lang="en-US" altLang="ko-KR" sz="2400" dirty="0" err="1" smtClean="0"/>
              <a:t>Unversity</a:t>
            </a:r>
            <a:r>
              <a:rPr lang="en-US" altLang="ko-KR" sz="2400" dirty="0" smtClean="0"/>
              <a:t> Science and Technology)</a:t>
            </a:r>
          </a:p>
          <a:p>
            <a:pPr lvl="1"/>
            <a:r>
              <a:rPr lang="en-US" altLang="ko-KR" sz="1800" dirty="0" smtClean="0">
                <a:solidFill>
                  <a:srgbClr val="FF0000"/>
                </a:solidFill>
              </a:rPr>
              <a:t>     </a:t>
            </a:r>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smtClean="0">
                <a:ea typeface="ＭＳ Ｐゴシック" pitchFamily="50" charset="-128"/>
              </a:rPr>
              <a:t>Achievements </a:t>
            </a:r>
            <a:r>
              <a:rPr lang="en-US" altLang="ja-JP" sz="3200" b="1" dirty="0">
                <a:ea typeface="ＭＳ Ｐゴシック" pitchFamily="50" charset="-128"/>
              </a:rPr>
              <a:t>for the </a:t>
            </a:r>
            <a:r>
              <a:rPr lang="en-US" altLang="ja-JP" sz="3200" b="1" dirty="0" smtClean="0">
                <a:ea typeface="ＭＳ Ｐゴシック" pitchFamily="50" charset="-128"/>
              </a:rPr>
              <a:t>May </a:t>
            </a:r>
            <a:r>
              <a:rPr lang="en-US" altLang="ja-JP" sz="3200" b="1" dirty="0">
                <a:ea typeface="ＭＳ Ｐゴシック" pitchFamily="50" charset="-128"/>
              </a:rPr>
              <a:t>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609600" y="1295400"/>
            <a:ext cx="8229600" cy="4616649"/>
          </a:xfrm>
          <a:prstGeom prst="rect">
            <a:avLst/>
          </a:prstGeom>
          <a:noFill/>
          <a:ln w="12700">
            <a:noFill/>
            <a:miter lim="800000"/>
            <a:headEnd type="none" w="sm" len="sm"/>
            <a:tailEnd type="none" w="sm" len="sm"/>
          </a:ln>
        </p:spPr>
        <p:txBody>
          <a:bodyPr wrap="square">
            <a:spAutoFit/>
          </a:bodyPr>
          <a:lstStyle/>
          <a:p>
            <a:pPr marL="342900" indent="-342900">
              <a:buFont typeface="Arial"/>
              <a:buChar char="•"/>
            </a:pPr>
            <a:r>
              <a:rPr lang="en-US" altLang="ja-JP" sz="2400" dirty="0" smtClean="0">
                <a:ea typeface="ＭＳ Ｐゴシック" pitchFamily="34" charset="-128"/>
              </a:rPr>
              <a:t>10 </a:t>
            </a:r>
            <a:r>
              <a:rPr lang="en-US" altLang="ja-JP" sz="2400" dirty="0" smtClean="0">
                <a:ea typeface="ＭＳ Ｐゴシック" pitchFamily="34" charset="-128"/>
              </a:rPr>
              <a:t>Contributions presented:</a:t>
            </a:r>
            <a:endParaRPr lang="en-US" altLang="ja-JP" sz="2400" dirty="0">
              <a:ea typeface="ＭＳ Ｐゴシック" pitchFamily="34" charset="-128"/>
            </a:endParaRPr>
          </a:p>
          <a:p>
            <a:pPr marL="800100" lvl="1" indent="-342900">
              <a:buFont typeface="Arial"/>
              <a:buChar char="•"/>
            </a:pPr>
            <a:r>
              <a:rPr lang="en-US" sz="1800" dirty="0" smtClean="0">
                <a:solidFill>
                  <a:srgbClr val="000000"/>
                </a:solidFill>
                <a:latin typeface="+mn-lt"/>
                <a:ea typeface="Lucida Grande"/>
                <a:cs typeface="Lucida Grande"/>
              </a:rPr>
              <a:t>Factory </a:t>
            </a:r>
            <a:r>
              <a:rPr lang="en-US" sz="1800" dirty="0">
                <a:solidFill>
                  <a:srgbClr val="000000"/>
                </a:solidFill>
                <a:latin typeface="+mn-lt"/>
                <a:ea typeface="Lucida Grande"/>
                <a:cs typeface="Lucida Grande"/>
              </a:rPr>
              <a:t>Location Guide Solution using Color based LED-ID Technology (15-18-0222-00</a:t>
            </a:r>
            <a:r>
              <a:rPr lang="en-US" sz="1800" dirty="0" smtClean="0">
                <a:solidFill>
                  <a:srgbClr val="000000"/>
                </a:solidFill>
                <a:latin typeface="+mn-lt"/>
                <a:ea typeface="Lucida Grande"/>
                <a:cs typeface="Lucida Grande"/>
              </a:rPr>
              <a:t>)</a:t>
            </a:r>
          </a:p>
          <a:p>
            <a:pPr marL="800100" lvl="1" indent="-342900">
              <a:buFont typeface="Arial"/>
              <a:buChar char="•"/>
            </a:pPr>
            <a:r>
              <a:rPr lang="en-US" sz="1800" dirty="0">
                <a:solidFill>
                  <a:srgbClr val="000000"/>
                </a:solidFill>
                <a:latin typeface="+mn-lt"/>
                <a:ea typeface="Lucida Grande"/>
                <a:cs typeface="Lucida Grande"/>
              </a:rPr>
              <a:t>Factory Vehicles Collision Avoidance Solutions using OWC Technology (15-18-0223-00</a:t>
            </a:r>
            <a:r>
              <a:rPr lang="en-US" sz="1800" dirty="0" smtClean="0">
                <a:solidFill>
                  <a:srgbClr val="000000"/>
                </a:solidFill>
                <a:latin typeface="+mn-lt"/>
                <a:ea typeface="Lucida Grande"/>
                <a:cs typeface="Lucida Grande"/>
              </a:rPr>
              <a:t>)</a:t>
            </a:r>
          </a:p>
          <a:p>
            <a:pPr marL="800100" lvl="1" indent="-342900">
              <a:buFont typeface="Arial"/>
              <a:buChar char="•"/>
            </a:pPr>
            <a:r>
              <a:rPr lang="en-US" sz="1800" dirty="0">
                <a:solidFill>
                  <a:srgbClr val="000000"/>
                </a:solidFill>
                <a:latin typeface="+mn-lt"/>
                <a:ea typeface="Lucida Grande"/>
                <a:cs typeface="Lucida Grande"/>
              </a:rPr>
              <a:t>Transparent HUD Built-in Safety Equipment Using Internet of Signage Network for ITS (15-18-0224-00</a:t>
            </a:r>
            <a:r>
              <a:rPr lang="en-US" sz="1800" dirty="0" smtClean="0">
                <a:solidFill>
                  <a:srgbClr val="000000"/>
                </a:solidFill>
                <a:latin typeface="+mn-lt"/>
                <a:ea typeface="Lucida Grande"/>
                <a:cs typeface="Lucida Grande"/>
              </a:rPr>
              <a:t>)</a:t>
            </a:r>
          </a:p>
          <a:p>
            <a:pPr marL="800100" lvl="1" indent="-342900">
              <a:buFont typeface="Arial"/>
              <a:buChar char="•"/>
            </a:pPr>
            <a:r>
              <a:rPr lang="en-US" sz="1800" dirty="0">
                <a:solidFill>
                  <a:srgbClr val="000000"/>
                </a:solidFill>
                <a:latin typeface="+mn-lt"/>
                <a:ea typeface="Lucida Grande"/>
                <a:cs typeface="Lucida Grande"/>
              </a:rPr>
              <a:t>Transparent HUD Vehicle Windows linked with OCC information (15-18-0225-00</a:t>
            </a:r>
            <a:r>
              <a:rPr lang="en-US" sz="1800" dirty="0" smtClean="0">
                <a:solidFill>
                  <a:srgbClr val="000000"/>
                </a:solidFill>
                <a:latin typeface="+mn-lt"/>
                <a:ea typeface="Lucida Grande"/>
                <a:cs typeface="Lucida Grande"/>
              </a:rPr>
              <a:t>)</a:t>
            </a:r>
          </a:p>
          <a:p>
            <a:pPr marL="800100" lvl="1" indent="-342900">
              <a:buFont typeface="Arial"/>
              <a:buChar char="•"/>
            </a:pPr>
            <a:endParaRPr lang="en-US" altLang="ko-KR" sz="1800" dirty="0">
              <a:solidFill>
                <a:srgbClr val="000000"/>
              </a:solidFill>
              <a:latin typeface="+mn-lt"/>
              <a:ea typeface="Lucida Grande"/>
              <a:cs typeface="Lucida Grande"/>
            </a:endParaRPr>
          </a:p>
          <a:p>
            <a:pPr marL="800100" lvl="1" indent="-342900">
              <a:buFont typeface="Arial"/>
              <a:buChar char="•"/>
            </a:pPr>
            <a:endParaRPr lang="en-US" altLang="ko-KR" sz="1800" dirty="0" smtClean="0">
              <a:solidFill>
                <a:srgbClr val="000000"/>
              </a:solidFill>
              <a:latin typeface="+mn-lt"/>
              <a:ea typeface="Lucida Grande"/>
              <a:cs typeface="Lucida Grande"/>
            </a:endParaRPr>
          </a:p>
          <a:p>
            <a:pPr marL="800100" lvl="1" indent="-342900">
              <a:buFont typeface="Arial"/>
              <a:buChar char="•"/>
            </a:pPr>
            <a:endParaRPr lang="en-US" altLang="ko-KR" sz="1800" dirty="0">
              <a:solidFill>
                <a:srgbClr val="000000"/>
              </a:solidFill>
              <a:latin typeface="+mn-lt"/>
              <a:ea typeface="Lucida Grande"/>
              <a:cs typeface="Lucida Grande"/>
            </a:endParaRPr>
          </a:p>
          <a:p>
            <a:pPr marL="800100" lvl="1" indent="-342900">
              <a:buFont typeface="Arial"/>
              <a:buChar char="•"/>
            </a:pPr>
            <a:endParaRPr lang="en-US" altLang="ko-KR" sz="1800" dirty="0" smtClean="0">
              <a:solidFill>
                <a:srgbClr val="000000"/>
              </a:solidFill>
              <a:latin typeface="+mn-lt"/>
              <a:ea typeface="Lucida Grande"/>
              <a:cs typeface="Lucida Grande"/>
            </a:endParaRPr>
          </a:p>
          <a:p>
            <a:pPr marL="800100" lvl="1" indent="-342900">
              <a:buFont typeface="Arial"/>
              <a:buChar char="•"/>
            </a:pPr>
            <a:endParaRPr lang="en-US" altLang="ko-KR" sz="1800" dirty="0">
              <a:solidFill>
                <a:srgbClr val="000000"/>
              </a:solidFill>
              <a:latin typeface="+mn-lt"/>
              <a:ea typeface="Lucida Grande"/>
              <a:cs typeface="Lucida Grande"/>
            </a:endParaRPr>
          </a:p>
          <a:p>
            <a:pPr marL="800100" lvl="1" indent="-342900">
              <a:buFont typeface="Arial"/>
              <a:buChar char="•"/>
            </a:pPr>
            <a:endParaRPr lang="en-US" altLang="ko-KR" sz="1800" dirty="0">
              <a:latin typeface="+mn-lt"/>
              <a:ea typeface="ＭＳ Ｐゴシック" pitchFamily="34" charset="-128"/>
            </a:endParaRPr>
          </a:p>
          <a:p>
            <a:r>
              <a:rPr lang="en-US" altLang="ko-KR" sz="1800" dirty="0">
                <a:solidFill>
                  <a:srgbClr val="FF0000"/>
                </a:solidFill>
              </a:rPr>
              <a:t>     </a:t>
            </a:r>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smtClean="0">
                <a:ea typeface="ＭＳ Ｐゴシック" pitchFamily="50" charset="-128"/>
              </a:rPr>
              <a:t>Contribution</a:t>
            </a:r>
            <a:r>
              <a:rPr lang="en-US" altLang="ja-JP" sz="3200" b="1" dirty="0" smtClean="0">
                <a:ea typeface="ＭＳ Ｐゴシック" pitchFamily="50" charset="-128"/>
              </a:rPr>
              <a:t>s Presented</a:t>
            </a:r>
            <a:endParaRPr lang="en-US" altLang="ja-JP" sz="3200" b="1" dirty="0">
              <a:ea typeface="ＭＳ Ｐゴシック" pitchFamily="34" charset="-128"/>
            </a:endParaRPr>
          </a:p>
        </p:txBody>
      </p:sp>
    </p:spTree>
    <p:extLst>
      <p:ext uri="{BB962C8B-B14F-4D97-AF65-F5344CB8AC3E}">
        <p14:creationId xmlns:p14="http://schemas.microsoft.com/office/powerpoint/2010/main" val="205823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6</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a:t>
            </a:r>
            <a:r>
              <a:rPr lang="en-US" altLang="ko-KR" sz="3600" b="1" dirty="0" smtClean="0">
                <a:ea typeface="굴림" charset="-127"/>
              </a:rPr>
              <a:t>July</a:t>
            </a:r>
            <a:r>
              <a:rPr lang="en-US" altLang="ko-KR" sz="3600" b="1" dirty="0" smtClean="0">
                <a:ea typeface="굴림" charset="-127"/>
              </a:rPr>
              <a:t> </a:t>
            </a:r>
            <a:r>
              <a:rPr lang="en-US" altLang="ko-KR" sz="3600" b="1" dirty="0">
                <a:ea typeface="굴림" charset="-127"/>
              </a:rPr>
              <a:t>Meeting</a:t>
            </a:r>
          </a:p>
        </p:txBody>
      </p:sp>
      <p:sp>
        <p:nvSpPr>
          <p:cNvPr id="11" name="TextBox 10"/>
          <p:cNvSpPr txBox="1"/>
          <p:nvPr/>
        </p:nvSpPr>
        <p:spPr>
          <a:xfrm>
            <a:off x="533400" y="1600200"/>
            <a:ext cx="8305800" cy="2308324"/>
          </a:xfrm>
          <a:prstGeom prst="rect">
            <a:avLst/>
          </a:prstGeom>
          <a:noFill/>
        </p:spPr>
        <p:txBody>
          <a:bodyPr wrap="square" rtlCol="0">
            <a:spAutoFit/>
          </a:bodyPr>
          <a:lstStyle/>
          <a:p>
            <a:pPr marL="395288" indent="-395288">
              <a:buFont typeface="Wingdings" pitchFamily="2" charset="2"/>
              <a:buChar char="§"/>
            </a:pPr>
            <a:r>
              <a:rPr lang="en-US" sz="2400" dirty="0"/>
              <a:t>Requesting 2 </a:t>
            </a:r>
            <a:r>
              <a:rPr lang="en-US" sz="2400" dirty="0" smtClean="0"/>
              <a:t>sessions</a:t>
            </a:r>
            <a:endParaRPr lang="en-US" sz="2400" dirty="0"/>
          </a:p>
          <a:p>
            <a:pPr marL="395288" indent="-395288">
              <a:buFont typeface="Wingdings" pitchFamily="2" charset="2"/>
              <a:buChar char="§"/>
            </a:pPr>
            <a:r>
              <a:rPr lang="en-US" sz="2400" dirty="0" smtClean="0"/>
              <a:t>Issue</a:t>
            </a:r>
            <a:r>
              <a:rPr lang="en-US" sz="2400" dirty="0" smtClean="0"/>
              <a:t> </a:t>
            </a:r>
            <a:r>
              <a:rPr lang="en-US" sz="2400" dirty="0"/>
              <a:t>“</a:t>
            </a:r>
            <a:r>
              <a:rPr lang="en-US" sz="2400" dirty="0" smtClean="0"/>
              <a:t>VAT </a:t>
            </a:r>
            <a:r>
              <a:rPr lang="en-US" sz="2400" dirty="0"/>
              <a:t>Call for </a:t>
            </a:r>
            <a:r>
              <a:rPr lang="en-US" sz="2400" dirty="0" smtClean="0"/>
              <a:t>Applications” </a:t>
            </a:r>
            <a:endParaRPr lang="en-US" sz="2400" dirty="0"/>
          </a:p>
          <a:p>
            <a:pPr marL="395288" indent="-395288">
              <a:buFont typeface="Wingdings" pitchFamily="2" charset="2"/>
              <a:buChar char="§"/>
            </a:pPr>
            <a:r>
              <a:rPr lang="en-US" sz="2400" dirty="0"/>
              <a:t>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Call for presentation </a:t>
            </a:r>
            <a:r>
              <a:rPr lang="en-US" altLang="ja-JP" sz="2400" dirty="0" smtClean="0">
                <a:ea typeface="ＭＳ Ｐゴシック" pitchFamily="34" charset="-128"/>
              </a:rPr>
              <a:t>on</a:t>
            </a:r>
            <a:r>
              <a:rPr lang="en-US" altLang="ja-JP" sz="2400" dirty="0" smtClean="0">
                <a:ea typeface="ＭＳ Ｐゴシック" pitchFamily="34" charset="-128"/>
              </a:rPr>
              <a:t> </a:t>
            </a:r>
            <a:r>
              <a:rPr lang="en-US" altLang="ja-JP" sz="2400" dirty="0">
                <a:ea typeface="ＭＳ Ｐゴシック" pitchFamily="34" charset="-128"/>
              </a:rPr>
              <a:t>VAT and some study items of VAT</a:t>
            </a:r>
          </a:p>
          <a:p>
            <a:pPr marL="395288" indent="-395288">
              <a:buFont typeface="Wingdings" pitchFamily="2" charset="2"/>
              <a:buChar char="§"/>
            </a:pPr>
            <a:r>
              <a:rPr lang="en-US" altLang="ja-JP" sz="2400" dirty="0" smtClean="0">
                <a:ea typeface="ＭＳ Ｐゴシック" pitchFamily="34" charset="-128"/>
              </a:rPr>
              <a:t>Develop</a:t>
            </a:r>
            <a:r>
              <a:rPr lang="en-US" altLang="ja-JP" sz="2400" dirty="0" smtClean="0">
                <a:ea typeface="ＭＳ Ｐゴシック" pitchFamily="34" charset="-128"/>
              </a:rPr>
              <a:t> </a:t>
            </a:r>
            <a:r>
              <a:rPr lang="en-US" altLang="ja-JP" sz="2400" dirty="0">
                <a:ea typeface="ＭＳ Ｐゴシック" pitchFamily="34" charset="-128"/>
              </a:rPr>
              <a:t>PAR and CSD </a:t>
            </a:r>
            <a:r>
              <a:rPr lang="en-US" altLang="ja-JP" sz="2400" dirty="0" smtClean="0">
                <a:ea typeface="ＭＳ Ｐゴシック" pitchFamily="34" charset="-128"/>
              </a:rPr>
              <a:t>documents</a:t>
            </a:r>
            <a:endParaRPr lang="en-US" altLang="ja-JP" sz="2400" dirty="0">
              <a:ea typeface="ＭＳ Ｐゴシック" pitchFamily="34" charset="-128"/>
            </a:endParaRPr>
          </a:p>
        </p:txBody>
      </p:sp>
    </p:spTree>
  </p:cSld>
  <p:clrMapOvr>
    <a:masterClrMapping/>
  </p:clrMapOvr>
  <p:transition xmlns:p14="http://schemas.microsoft.com/office/powerpoint/2010/mai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10552</TotalTime>
  <Words>266</Words>
  <Application>Microsoft Macintosh PowerPoint</Application>
  <PresentationFormat>On-screen Show (4:3)</PresentationFormat>
  <Paragraphs>61</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tuan</vt:lpstr>
      <vt:lpstr>PowerPoint Presentation</vt:lpstr>
      <vt:lpstr>PowerPoint Presentation</vt:lpstr>
      <vt:lpstr>Objective of Warsaw Meeting</vt:lpstr>
      <vt:lpstr>PowerPoint Presentation</vt:lpstr>
      <vt:lpstr>PowerPoint Presentation</vt:lpstr>
      <vt:lpstr>Plans for July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Soo-Young Chang</cp:lastModifiedBy>
  <cp:revision>698</cp:revision>
  <cp:lastPrinted>2000-03-07T00:55:37Z</cp:lastPrinted>
  <dcterms:created xsi:type="dcterms:W3CDTF">1998-02-10T13:07:52Z</dcterms:created>
  <dcterms:modified xsi:type="dcterms:W3CDTF">2018-05-09T13:59:47Z</dcterms:modified>
  <cp:category>15-07-0nnn-00-004d</cp:category>
</cp:coreProperties>
</file>