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9" r:id="rId2"/>
    <p:sldId id="289" r:id="rId3"/>
    <p:sldId id="256" r:id="rId4"/>
    <p:sldId id="280" r:id="rId5"/>
    <p:sldId id="275" r:id="rId6"/>
    <p:sldId id="292" r:id="rId7"/>
    <p:sldId id="288" r:id="rId8"/>
    <p:sldId id="281" r:id="rId9"/>
    <p:sldId id="282" r:id="rId10"/>
    <p:sldId id="283" r:id="rId11"/>
    <p:sldId id="287" r:id="rId12"/>
    <p:sldId id="264" r:id="rId13"/>
    <p:sldId id="285" r:id="rId14"/>
    <p:sldId id="271" r:id="rId15"/>
    <p:sldId id="291" r:id="rId16"/>
    <p:sldId id="269" r:id="rId17"/>
    <p:sldId id="266" r:id="rId18"/>
    <p:sldId id="2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59" autoAdjust="0"/>
    <p:restoredTop sz="99591" autoAdjust="0"/>
  </p:normalViewPr>
  <p:slideViewPr>
    <p:cSldViewPr>
      <p:cViewPr varScale="1">
        <p:scale>
          <a:sx n="102" d="100"/>
          <a:sy n="102" d="100"/>
        </p:scale>
        <p:origin x="-1336"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58190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346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86739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250640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14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250640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15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250640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smtClean="0"/>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8"/>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smtClean="0"/>
              <a:t>15-18-</a:t>
            </a:r>
            <a:r>
              <a:rPr lang="en-US" altLang="ko-KR" sz="1400" b="1" dirty="0" smtClean="0"/>
              <a:t>0244-01-</a:t>
            </a:r>
            <a:r>
              <a:rPr lang="en-US" altLang="ko-KR" sz="1400" b="1" dirty="0" smtClean="0"/>
              <a:t>007a</a:t>
            </a:r>
            <a:endParaRPr lang="en-US" altLang="ko-KR" sz="1400" dirty="0"/>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smtClean="0"/>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smtClean="0"/>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97202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685800" y="378281"/>
            <a:ext cx="1600200" cy="215444"/>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lvl1pPr>
          </a:lstStyle>
          <a:p>
            <a:pPr>
              <a:defRPr/>
            </a:pPr>
            <a:r>
              <a:rPr lang="en-US" smtClean="0">
                <a:solidFill>
                  <a:srgbClr val="000000"/>
                </a:solidFill>
              </a:rPr>
              <a:t>March 2018</a:t>
            </a:r>
            <a:endParaRPr lang="en-US">
              <a:solidFill>
                <a:srgbClr val="000000"/>
              </a:solidFill>
            </a:endParaRPr>
          </a:p>
        </p:txBody>
      </p:sp>
      <p:sp>
        <p:nvSpPr>
          <p:cNvPr id="6" name="Footer Placeholder 5"/>
          <p:cNvSpPr>
            <a:spLocks noGrp="1" noChangeArrowheads="1"/>
          </p:cNvSpPr>
          <p:nvPr>
            <p:ph type="ftr" sz="quarter" idx="11"/>
          </p:nvPr>
        </p:nvSpPr>
        <p:spPr>
          <a:xfrm>
            <a:off x="5486400" y="6475413"/>
            <a:ext cx="3124200" cy="184666"/>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lvl1pPr>
          </a:lstStyle>
          <a:p>
            <a:pPr>
              <a:defRPr/>
            </a:pPr>
            <a:r>
              <a:rPr lang="en-US" smtClean="0">
                <a:solidFill>
                  <a:srgbClr val="000000"/>
                </a:solidFill>
              </a:rPr>
              <a:t>Rick Roberts, Intel</a:t>
            </a:r>
            <a:endParaRPr lang="en-US">
              <a:solidFill>
                <a:srgbClr val="000000"/>
              </a:solidFill>
            </a:endParaRP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lvl1pPr>
          </a:lstStyle>
          <a:p>
            <a:r>
              <a:rPr lang="en-US" altLang="en-US">
                <a:solidFill>
                  <a:srgbClr val="000000"/>
                </a:solidFill>
              </a:rPr>
              <a:t>Slide </a:t>
            </a:r>
            <a:fld id="{D2F6307B-59BF-4764-B4F7-F72FC8920E2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748861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smtClean="0"/>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smtClean="0"/>
              <a:t>15-18-</a:t>
            </a:r>
            <a:r>
              <a:rPr lang="en-US" altLang="ko-KR" sz="1400" b="1" dirty="0" smtClean="0"/>
              <a:t>0244-01-</a:t>
            </a:r>
            <a:r>
              <a:rPr lang="en-US" altLang="ko-KR" sz="1400" b="1" dirty="0" smtClean="0"/>
              <a:t>007a</a:t>
            </a:r>
            <a:endParaRPr lang="en-US" altLang="ko-KR" sz="1400" dirty="0"/>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smtClean="0"/>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6" name="Footer Placeholder 5"/>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smtClean="0"/>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8" name="Footer Placeholder 7"/>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smtClean="0"/>
              <a:t>Rick Roberts, Intel</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4" name="Footer Placeholder 3"/>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smtClean="0"/>
              <a:t>Rick Roberts, Intel</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3" name="Footer Placeholder 2"/>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dirty="0" smtClean="0"/>
              <a:t>Rick Roberts, Intel</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838200" y="64770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8"/>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smtClean="0"/>
              <a:t>15-18-</a:t>
            </a:r>
            <a:r>
              <a:rPr lang="en-US" altLang="ko-KR" sz="1400" b="1" dirty="0" smtClean="0"/>
              <a:t>0244-01-</a:t>
            </a:r>
            <a:r>
              <a:rPr lang="en-US" altLang="ko-KR" sz="1400" b="1" dirty="0" smtClean="0"/>
              <a:t>007a</a:t>
            </a:r>
            <a:endParaRPr lang="en-US" altLang="ko-KR" sz="1400" dirty="0"/>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6" name="Footer Placeholder 5"/>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smtClean="0"/>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6" name="Footer Placeholder 5"/>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smtClean="0"/>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5CB7B7E0-0F46-4441-9B04-17FE8EFC6EFA}" type="slidenum">
              <a:rPr lang="en-US" altLang="en-US"/>
              <a:pPr/>
              <a:t>‹#›</a:t>
            </a:fld>
            <a:endParaRPr lang="en-US" altLang="en-US" dirty="0"/>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smtClean="0"/>
              <a:t>15-18-</a:t>
            </a:r>
            <a:r>
              <a:rPr lang="en-US" altLang="ko-KR" sz="1400" b="1" dirty="0" smtClean="0"/>
              <a:t>0244-01-</a:t>
            </a:r>
            <a:r>
              <a:rPr lang="en-US" altLang="ko-KR" sz="1400" b="1" dirty="0" smtClean="0"/>
              <a:t>007a</a:t>
            </a:r>
            <a:endParaRPr lang="en-US" altLang="ko-KR" sz="14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smtClean="0"/>
              <a:t>2018</a:t>
            </a:r>
            <a:endParaRPr lang="en-US" altLang="en-US" dirty="0"/>
          </a:p>
        </p:txBody>
      </p:sp>
      <p:sp>
        <p:nvSpPr>
          <p:cNvPr id="5" name="Footer Placeholder 2"/>
          <p:cNvSpPr>
            <a:spLocks noGrp="1"/>
          </p:cNvSpPr>
          <p:nvPr>
            <p:ph type="ftr" sz="quarter" idx="11"/>
          </p:nvPr>
        </p:nvSpPr>
        <p:spPr/>
        <p:txBody>
          <a:bodyPr/>
          <a:lstStyle/>
          <a:p>
            <a:r>
              <a:rPr lang="en-US" altLang="en-US" dirty="0" smtClean="0"/>
              <a:t>Soo-Young Chang (SYCA), et al</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152400" y="8382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15.7m </a:t>
            </a:r>
            <a:r>
              <a:rPr lang="en-US" altLang="en-US" sz="1600" dirty="0" smtClean="0">
                <a:solidFill>
                  <a:schemeClr val="tx2"/>
                </a:solidFill>
              </a:rPr>
              <a:t>Closing </a:t>
            </a:r>
            <a:r>
              <a:rPr lang="en-US" altLang="en-US" sz="1600" dirty="0">
                <a:solidFill>
                  <a:schemeClr val="tx2"/>
                </a:solidFill>
              </a:rPr>
              <a:t>Report </a:t>
            </a:r>
            <a:r>
              <a:rPr lang="en-US" altLang="en-US" sz="1600" dirty="0" smtClean="0">
                <a:solidFill>
                  <a:schemeClr val="tx2"/>
                </a:solidFill>
              </a:rPr>
              <a:t>May </a:t>
            </a:r>
            <a:r>
              <a:rPr lang="en-US" altLang="en-US" sz="1600" dirty="0">
                <a:solidFill>
                  <a:schemeClr val="tx2"/>
                </a:solidFill>
              </a:rPr>
              <a:t>2018	</a:t>
            </a:r>
          </a:p>
          <a:p>
            <a:r>
              <a:rPr lang="en-US" altLang="en-US" sz="1600" b="1" dirty="0">
                <a:solidFill>
                  <a:schemeClr val="tx2"/>
                </a:solidFill>
              </a:rPr>
              <a:t>Date Submitted: </a:t>
            </a:r>
            <a:r>
              <a:rPr lang="en-US" altLang="en-US" sz="1600" dirty="0" smtClean="0">
                <a:solidFill>
                  <a:schemeClr val="tx2"/>
                </a:solidFill>
              </a:rPr>
              <a:t>May </a:t>
            </a:r>
            <a:r>
              <a:rPr lang="en-US" altLang="en-US" sz="1600" dirty="0" smtClean="0">
                <a:solidFill>
                  <a:schemeClr val="tx2"/>
                </a:solidFill>
              </a:rPr>
              <a:t>2018</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Soo-Young Chang </a:t>
            </a:r>
            <a:r>
              <a:rPr lang="en-US" altLang="en-US" sz="1600" dirty="0">
                <a:solidFill>
                  <a:schemeClr val="tx2"/>
                </a:solidFill>
              </a:rPr>
              <a:t>[</a:t>
            </a:r>
            <a:r>
              <a:rPr lang="en-US" altLang="en-US" sz="1600" dirty="0" smtClean="0">
                <a:solidFill>
                  <a:schemeClr val="tx2"/>
                </a:solidFill>
              </a:rPr>
              <a:t>SYCA], Jaesang Cha [SNUST], and </a:t>
            </a:r>
            <a:r>
              <a:rPr lang="en-US" altLang="en-US" sz="1600" dirty="0" err="1" smtClean="0">
                <a:solidFill>
                  <a:schemeClr val="tx2"/>
                </a:solidFill>
              </a:rPr>
              <a:t>Vinayagam</a:t>
            </a:r>
            <a:r>
              <a:rPr lang="en-US" altLang="en-US" sz="1600" dirty="0" smtClean="0">
                <a:solidFill>
                  <a:schemeClr val="tx2"/>
                </a:solidFill>
              </a:rPr>
              <a:t> </a:t>
            </a:r>
            <a:r>
              <a:rPr lang="en-US" altLang="en-US" sz="1600" dirty="0" err="1" smtClean="0">
                <a:solidFill>
                  <a:schemeClr val="tx2"/>
                </a:solidFill>
              </a:rPr>
              <a:t>Mariappan</a:t>
            </a:r>
            <a:r>
              <a:rPr lang="en-US" altLang="en-US" sz="1600" dirty="0" smtClean="0">
                <a:solidFill>
                  <a:schemeClr val="tx2"/>
                </a:solidFill>
              </a:rPr>
              <a:t> [SNUST]</a:t>
            </a:r>
            <a:endParaRPr lang="en-US" altLang="en-US" sz="1600" dirty="0">
              <a:solidFill>
                <a:schemeClr val="tx2"/>
              </a:solidFill>
            </a:endParaRPr>
          </a:p>
          <a:p>
            <a:r>
              <a:rPr lang="en-US" altLang="en-US" sz="1600" dirty="0">
                <a:solidFill>
                  <a:schemeClr val="tx2"/>
                </a:solidFill>
              </a:rPr>
              <a:t>Address</a:t>
            </a:r>
          </a:p>
          <a:p>
            <a:r>
              <a:rPr lang="en-US" altLang="en-US" sz="1600" dirty="0">
                <a:solidFill>
                  <a:schemeClr val="tx2"/>
                </a:solidFill>
              </a:rPr>
              <a:t>Voice:, FAX:, E-Mail: </a:t>
            </a:r>
            <a:r>
              <a:rPr lang="en-US" altLang="en-US" sz="1600" dirty="0" smtClean="0">
                <a:solidFill>
                  <a:schemeClr val="tx2"/>
                </a:solidFill>
              </a:rPr>
              <a:t>sychang06@gmail.com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ko-KR" sz="1600" dirty="0">
                <a:solidFill>
                  <a:schemeClr val="tx2"/>
                </a:solidFill>
                <a:ea typeface="굴림" pitchFamily="50" charset="-127"/>
              </a:rPr>
              <a:t>Status update of </a:t>
            </a:r>
            <a:r>
              <a:rPr lang="en-US" altLang="ko-KR" sz="1600" dirty="0" smtClean="0">
                <a:solidFill>
                  <a:schemeClr val="tx2"/>
                </a:solidFill>
                <a:ea typeface="굴림" pitchFamily="50" charset="-127"/>
              </a:rPr>
              <a:t>TG7m</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ko-KR" sz="1600" dirty="0">
                <a:ea typeface="굴림" pitchFamily="50" charset="-127"/>
              </a:rPr>
              <a:t>Report of </a:t>
            </a:r>
            <a:r>
              <a:rPr lang="en-US" altLang="ko-KR" sz="1600" dirty="0" smtClean="0">
                <a:ea typeface="굴림" pitchFamily="50" charset="-127"/>
              </a:rPr>
              <a:t>TG7m </a:t>
            </a:r>
            <a:r>
              <a:rPr lang="en-US" altLang="ko-KR" sz="1600" dirty="0">
                <a:ea typeface="굴림" pitchFamily="50" charset="-127"/>
              </a:rPr>
              <a:t>activities during </a:t>
            </a:r>
            <a:r>
              <a:rPr lang="en-US" altLang="ko-KR" sz="1600" dirty="0" smtClean="0">
                <a:ea typeface="굴림" pitchFamily="50" charset="-127"/>
              </a:rPr>
              <a:t>May 2018 Warsaw Meeting</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u="sng" dirty="0"/>
              <a:t>802.15.7 Rev1 Letter Ballot </a:t>
            </a:r>
            <a:r>
              <a:rPr lang="en-US" altLang="en-US" sz="3200" b="1" u="sng" dirty="0" smtClean="0"/>
              <a:t>History (2)</a:t>
            </a:r>
            <a:endParaRPr lang="en-US" sz="3200" b="1" u="sng" dirty="0">
              <a:solidFill>
                <a:schemeClr val="tx2"/>
              </a:solidFill>
            </a:endParaRPr>
          </a:p>
        </p:txBody>
      </p:sp>
      <p:sp>
        <p:nvSpPr>
          <p:cNvPr id="8" name="Rectangle 2"/>
          <p:cNvSpPr>
            <a:spLocks noGrp="1" noChangeArrowheads="1"/>
          </p:cNvSpPr>
          <p:nvPr>
            <p:ph type="body" idx="1"/>
          </p:nvPr>
        </p:nvSpPr>
        <p:spPr>
          <a:xfrm>
            <a:off x="457200" y="1625600"/>
            <a:ext cx="8228013" cy="4775200"/>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Letter Ballot </a:t>
            </a:r>
            <a:r>
              <a:rPr lang="en-US" altLang="en-US" sz="2200" dirty="0" err="1" smtClean="0"/>
              <a:t>Recirc</a:t>
            </a:r>
            <a:r>
              <a:rPr lang="en-US" altLang="en-US" sz="2200" dirty="0" smtClean="0"/>
              <a:t> 1: (</a:t>
            </a:r>
            <a:r>
              <a:rPr lang="en-US" altLang="en-US" sz="2200" dirty="0" smtClean="0">
                <a:solidFill>
                  <a:srgbClr val="FF0000"/>
                </a:solidFill>
              </a:rPr>
              <a:t>LB148</a:t>
            </a:r>
            <a:r>
              <a:rPr lang="en-US" altLang="en-US" sz="2200" dirty="0" smtClean="0"/>
              <a:t>)</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Opened: </a:t>
            </a:r>
            <a:r>
              <a:rPr lang="en-US" altLang="ja-JP" sz="2200" dirty="0" smtClean="0"/>
              <a:t>06-Feb-2018</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Closed: 21</a:t>
            </a:r>
            <a:r>
              <a:rPr lang="en-US" altLang="ja-JP" sz="2200" dirty="0" smtClean="0"/>
              <a:t>-Feb-2018</a:t>
            </a:r>
            <a:endParaRPr lang="en-US" altLang="en-US" sz="2200"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Vote results (pool of 65 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49 responses (75.38%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37 </a:t>
            </a:r>
            <a:r>
              <a:rPr lang="en-US" altLang="en-US" sz="2200" dirty="0" smtClean="0"/>
              <a:t>yes, </a:t>
            </a:r>
            <a:r>
              <a:rPr lang="en-US" altLang="en-US" sz="2200" dirty="0"/>
              <a:t>4</a:t>
            </a:r>
            <a:r>
              <a:rPr lang="en-US" altLang="en-US" sz="2200" dirty="0" smtClean="0"/>
              <a:t> </a:t>
            </a:r>
            <a:r>
              <a:rPr lang="en-US" altLang="en-US" sz="2200" dirty="0" smtClean="0"/>
              <a:t>no (</a:t>
            </a:r>
            <a:r>
              <a:rPr lang="en-US" altLang="en-US" sz="2200" dirty="0" smtClean="0"/>
              <a:t>90.24% </a:t>
            </a:r>
            <a:r>
              <a:rPr lang="en-US" altLang="en-US" sz="2200" dirty="0" smtClean="0"/>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8</a:t>
            </a:r>
            <a:r>
              <a:rPr lang="en-US" altLang="en-US" sz="2200" dirty="0" smtClean="0"/>
              <a:t> abstain (16.33%)</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 </a:t>
            </a:r>
            <a:r>
              <a:rPr lang="en-US" altLang="en-US" sz="2200" dirty="0" smtClean="0">
                <a:solidFill>
                  <a:srgbClr val="FF0000"/>
                </a:solidFill>
              </a:rPr>
              <a:t>282</a:t>
            </a:r>
            <a:r>
              <a:rPr lang="en-US" altLang="en-US" sz="2200" dirty="0" smtClean="0"/>
              <a:t> </a:t>
            </a:r>
            <a:r>
              <a:rPr lang="en-US" altLang="en-US" sz="2200" dirty="0" smtClean="0"/>
              <a:t>comments from </a:t>
            </a:r>
            <a:r>
              <a:rPr lang="en-US" altLang="en-US" sz="2200" dirty="0" smtClean="0">
                <a:solidFill>
                  <a:srgbClr val="FF0000"/>
                </a:solidFill>
              </a:rPr>
              <a:t>7</a:t>
            </a:r>
            <a:r>
              <a:rPr lang="en-US" altLang="en-US" sz="2200" dirty="0" smtClean="0"/>
              <a:t> commenter</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solidFill>
                  <a:srgbClr val="FF0000"/>
                </a:solidFill>
              </a:rPr>
              <a:t>14</a:t>
            </a:r>
            <a:r>
              <a:rPr lang="en-US" altLang="en-US" sz="2200" dirty="0" smtClean="0">
                <a:solidFill>
                  <a:srgbClr val="FF0000"/>
                </a:solidFill>
              </a:rPr>
              <a:t>3</a:t>
            </a:r>
            <a:r>
              <a:rPr lang="en-US" altLang="en-US" sz="2200" dirty="0" smtClean="0"/>
              <a:t> </a:t>
            </a:r>
            <a:r>
              <a:rPr lang="en-US" altLang="en-US" sz="2200" dirty="0" smtClean="0"/>
              <a:t>marked as MBS</a:t>
            </a:r>
            <a:endParaRPr lang="en-US" altLang="en-US" sz="2200" dirty="0" smtClean="0">
              <a:solidFill>
                <a:srgbClr val="FF0000"/>
              </a:solidFill>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Comment resolution database worksheet:</a:t>
            </a:r>
            <a:endParaRPr lang="en-US" altLang="en-US" sz="2200" dirty="0" smtClean="0">
              <a:solidFill>
                <a:srgbClr val="FF0000"/>
              </a:solidFill>
            </a:endParaRPr>
          </a:p>
          <a:p>
            <a:pPr marL="488950" lvl="1" indent="0">
              <a:buSzPct val="75000"/>
              <a:buNone/>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solidFill>
                  <a:srgbClr val="FF0000"/>
                </a:solidFill>
              </a:rPr>
              <a:t>	15</a:t>
            </a:r>
            <a:r>
              <a:rPr lang="en-US" altLang="en-US" sz="2200" dirty="0">
                <a:solidFill>
                  <a:srgbClr val="FF0000"/>
                </a:solidFill>
              </a:rPr>
              <a:t>-18-0080-04-007a-combined-comments-</a:t>
            </a:r>
            <a:r>
              <a:rPr lang="en-US" altLang="en-US" sz="2200" dirty="0" smtClean="0">
                <a:solidFill>
                  <a:srgbClr val="FF0000"/>
                </a:solidFill>
              </a:rPr>
              <a:t>lb148</a:t>
            </a:r>
            <a:endParaRPr lang="en-US" altLang="en-US" sz="2200" dirty="0" smtClean="0"/>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dirty="0" smtClean="0"/>
              <a:t>May </a:t>
            </a:r>
            <a:r>
              <a:rPr lang="en-US" altLang="ja-JP" dirty="0" smtClean="0"/>
              <a:t>2018</a:t>
            </a:r>
            <a:endParaRPr lang="en-US" kern="0" dirty="0"/>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5EC67454-7BCD-4225-BEC1-CAC210B04421}" type="slidenum">
              <a:rPr lang="en-US" altLang="en-US" sz="1200" smtClean="0">
                <a:latin typeface="Times New Roman" pitchFamily="18" charset="0"/>
              </a:rPr>
              <a:pPr>
                <a:defRPr/>
              </a:pPr>
              <a:t>10</a:t>
            </a:fld>
            <a:endParaRPr lang="en-US" altLang="en-US" sz="1200" smtClean="0">
              <a:latin typeface="Times New Roman" pitchFamily="18" charset="0"/>
            </a:endParaRPr>
          </a:p>
        </p:txBody>
      </p:sp>
      <p:sp>
        <p:nvSpPr>
          <p:cNvPr id="10"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359853584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u="sng" dirty="0">
                <a:solidFill>
                  <a:srgbClr val="000000"/>
                </a:solidFill>
              </a:rPr>
              <a:t>802.15.7 Rev1 Letter Ballot </a:t>
            </a:r>
            <a:r>
              <a:rPr lang="en-US" altLang="en-US" sz="3200" b="1" u="sng" dirty="0" smtClean="0">
                <a:solidFill>
                  <a:srgbClr val="000000"/>
                </a:solidFill>
              </a:rPr>
              <a:t>History (3)</a:t>
            </a:r>
            <a:endParaRPr lang="en-US" sz="3200" b="1" u="sng" dirty="0">
              <a:solidFill>
                <a:srgbClr val="000000"/>
              </a:solidFill>
            </a:endParaRPr>
          </a:p>
        </p:txBody>
      </p:sp>
      <p:sp>
        <p:nvSpPr>
          <p:cNvPr id="8" name="Rectangle 2"/>
          <p:cNvSpPr>
            <a:spLocks noGrp="1" noChangeArrowheads="1"/>
          </p:cNvSpPr>
          <p:nvPr>
            <p:ph type="body" idx="1"/>
          </p:nvPr>
        </p:nvSpPr>
        <p:spPr>
          <a:xfrm>
            <a:off x="457200" y="1625600"/>
            <a:ext cx="8228013" cy="4775200"/>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Letter Ballot </a:t>
            </a:r>
            <a:r>
              <a:rPr lang="en-US" altLang="en-US" sz="2200" dirty="0" err="1" smtClean="0"/>
              <a:t>Recirc</a:t>
            </a:r>
            <a:r>
              <a:rPr lang="en-US" altLang="en-US" sz="2200" dirty="0" smtClean="0"/>
              <a:t> </a:t>
            </a:r>
            <a:r>
              <a:rPr lang="en-US" altLang="en-US" sz="2200" dirty="0" smtClean="0"/>
              <a:t>2: </a:t>
            </a:r>
            <a:r>
              <a:rPr lang="en-US" altLang="en-US" sz="2200" dirty="0" smtClean="0"/>
              <a:t>(</a:t>
            </a:r>
            <a:r>
              <a:rPr lang="en-US" altLang="en-US" sz="2200" dirty="0" smtClean="0">
                <a:solidFill>
                  <a:srgbClr val="FF0000"/>
                </a:solidFill>
              </a:rPr>
              <a:t>LB149</a:t>
            </a:r>
            <a:r>
              <a:rPr lang="en-US" altLang="en-US" sz="2200" dirty="0" smtClean="0"/>
              <a:t>)</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Opened: </a:t>
            </a:r>
            <a:r>
              <a:rPr lang="en-US" altLang="en-US" sz="2200" dirty="0" smtClean="0"/>
              <a:t>13</a:t>
            </a:r>
            <a:r>
              <a:rPr lang="en-US" altLang="ja-JP" sz="2200" dirty="0" smtClean="0"/>
              <a:t>-April-</a:t>
            </a:r>
            <a:r>
              <a:rPr lang="en-US" altLang="ja-JP" sz="2200" dirty="0" smtClean="0"/>
              <a:t>2018</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Closed: </a:t>
            </a:r>
            <a:r>
              <a:rPr lang="en-US" altLang="en-US" sz="2200" dirty="0" smtClean="0"/>
              <a:t>28</a:t>
            </a:r>
            <a:r>
              <a:rPr lang="en-US" altLang="ja-JP" sz="2200" dirty="0" smtClean="0"/>
              <a:t>-April-</a:t>
            </a:r>
            <a:r>
              <a:rPr lang="en-US" altLang="ja-JP" sz="2200" dirty="0" smtClean="0"/>
              <a:t>2018</a:t>
            </a:r>
            <a:endParaRPr lang="en-US" altLang="en-US" sz="2200"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Vote results (pool of 65 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solidFill>
                  <a:srgbClr val="000000"/>
                </a:solidFill>
              </a:rPr>
              <a:t>49 responses (75.38%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solidFill>
                  <a:srgbClr val="000000"/>
                </a:solidFill>
              </a:rPr>
              <a:t>39 </a:t>
            </a:r>
            <a:r>
              <a:rPr lang="en-US" altLang="en-US" sz="2200" dirty="0" smtClean="0">
                <a:solidFill>
                  <a:srgbClr val="000000"/>
                </a:solidFill>
              </a:rPr>
              <a:t>yes, </a:t>
            </a:r>
            <a:r>
              <a:rPr lang="en-US" altLang="en-US" sz="2200" dirty="0" smtClean="0">
                <a:solidFill>
                  <a:srgbClr val="000000"/>
                </a:solidFill>
              </a:rPr>
              <a:t>2</a:t>
            </a:r>
            <a:r>
              <a:rPr lang="en-US" altLang="en-US" sz="2200" dirty="0" smtClean="0">
                <a:solidFill>
                  <a:srgbClr val="000000"/>
                </a:solidFill>
              </a:rPr>
              <a:t> </a:t>
            </a:r>
            <a:r>
              <a:rPr lang="en-US" altLang="en-US" sz="2200" dirty="0" smtClean="0">
                <a:solidFill>
                  <a:srgbClr val="000000"/>
                </a:solidFill>
              </a:rPr>
              <a:t>no (</a:t>
            </a:r>
            <a:r>
              <a:rPr lang="en-US" altLang="en-US" sz="2200" dirty="0" smtClean="0">
                <a:solidFill>
                  <a:srgbClr val="000000"/>
                </a:solidFill>
              </a:rPr>
              <a:t>95.12% </a:t>
            </a:r>
            <a:r>
              <a:rPr lang="en-US" altLang="en-US" sz="2200" dirty="0" smtClean="0">
                <a:solidFill>
                  <a:srgbClr val="000000"/>
                </a:solidFill>
              </a:rPr>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solidFill>
                  <a:srgbClr val="000000"/>
                </a:solidFill>
              </a:rPr>
              <a:t>8</a:t>
            </a:r>
            <a:r>
              <a:rPr lang="en-US" altLang="en-US" sz="2200" dirty="0" smtClean="0">
                <a:solidFill>
                  <a:srgbClr val="000000"/>
                </a:solidFill>
              </a:rPr>
              <a:t> abstain (16.33%)</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 </a:t>
            </a:r>
            <a:r>
              <a:rPr lang="en-US" altLang="en-US" sz="2200" dirty="0" smtClean="0">
                <a:solidFill>
                  <a:srgbClr val="FF0000"/>
                </a:solidFill>
              </a:rPr>
              <a:t>76</a:t>
            </a:r>
            <a:r>
              <a:rPr lang="en-US" altLang="en-US" sz="2200" dirty="0" smtClean="0"/>
              <a:t> </a:t>
            </a:r>
            <a:r>
              <a:rPr lang="en-US" altLang="en-US" sz="2200" dirty="0" smtClean="0"/>
              <a:t>comments from </a:t>
            </a:r>
            <a:r>
              <a:rPr lang="en-US" altLang="en-US" sz="2200" dirty="0" smtClean="0">
                <a:solidFill>
                  <a:srgbClr val="FF0000"/>
                </a:solidFill>
              </a:rPr>
              <a:t>4</a:t>
            </a:r>
            <a:r>
              <a:rPr lang="en-US" altLang="en-US" sz="2200" dirty="0" smtClean="0"/>
              <a:t> commenters</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solidFill>
                  <a:srgbClr val="FF0000"/>
                </a:solidFill>
              </a:rPr>
              <a:t>4</a:t>
            </a:r>
            <a:r>
              <a:rPr lang="en-US" altLang="en-US" sz="2200" dirty="0" smtClean="0"/>
              <a:t> repeated comments marked </a:t>
            </a:r>
            <a:r>
              <a:rPr lang="en-US" altLang="en-US" sz="2200" dirty="0" smtClean="0"/>
              <a:t>as </a:t>
            </a:r>
            <a:r>
              <a:rPr lang="en-US" altLang="en-US" sz="2200" dirty="0" smtClean="0"/>
              <a:t>MBS from one no voter</a:t>
            </a:r>
            <a:endParaRPr lang="en-US" altLang="en-US" sz="2200" dirty="0" smtClean="0">
              <a:solidFill>
                <a:srgbClr val="FF0000"/>
              </a:solidFill>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Comment resolution database worksheet:</a:t>
            </a:r>
            <a:endParaRPr lang="en-US" altLang="en-US" sz="2200" dirty="0" smtClean="0">
              <a:solidFill>
                <a:srgbClr val="FF0000"/>
              </a:solidFill>
            </a:endParaRPr>
          </a:p>
          <a:p>
            <a:pPr marL="488950" lvl="1" indent="0">
              <a:buSzPct val="75000"/>
              <a:buNone/>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solidFill>
                  <a:srgbClr val="FF0000"/>
                </a:solidFill>
              </a:rPr>
              <a:t>	15</a:t>
            </a:r>
            <a:r>
              <a:rPr lang="en-US" altLang="en-US" sz="2200" dirty="0">
                <a:solidFill>
                  <a:srgbClr val="FF0000"/>
                </a:solidFill>
              </a:rPr>
              <a:t>-18-</a:t>
            </a:r>
            <a:r>
              <a:rPr lang="en-US" altLang="en-US" sz="2200" dirty="0" smtClean="0">
                <a:solidFill>
                  <a:srgbClr val="FF0000"/>
                </a:solidFill>
              </a:rPr>
              <a:t>0180-02-</a:t>
            </a:r>
            <a:r>
              <a:rPr lang="en-US" altLang="en-US" sz="2200" dirty="0">
                <a:solidFill>
                  <a:srgbClr val="FF0000"/>
                </a:solidFill>
              </a:rPr>
              <a:t>007a-combined-comments-</a:t>
            </a:r>
            <a:r>
              <a:rPr lang="en-US" altLang="en-US" sz="2200" dirty="0" smtClean="0">
                <a:solidFill>
                  <a:srgbClr val="FF0000"/>
                </a:solidFill>
              </a:rPr>
              <a:t>lb149</a:t>
            </a:r>
            <a:endParaRPr lang="en-US" altLang="en-US" sz="2200" dirty="0" smtClean="0"/>
          </a:p>
        </p:txBody>
      </p:sp>
      <p:sp>
        <p:nvSpPr>
          <p:cNvPr id="9" name="Rectangle 4"/>
          <p:cNvSpPr>
            <a:spLocks noGrp="1" noChangeArrowheads="1"/>
          </p:cNvSpPr>
          <p:nvPr>
            <p:ph type="dt" sz="quarter" idx="10"/>
          </p:nvPr>
        </p:nvSpPr>
        <p:spPr>
          <a:xfrm>
            <a:off x="685800" y="304800"/>
            <a:ext cx="1600200" cy="215444"/>
          </a:xfrm>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dirty="0" smtClean="0"/>
              <a:t>May </a:t>
            </a:r>
            <a:r>
              <a:rPr lang="en-US" altLang="ja-JP" dirty="0" smtClean="0"/>
              <a:t>2018</a:t>
            </a:r>
            <a:endParaRPr lang="en-US" kern="0" dirty="0"/>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5EC67454-7BCD-4225-BEC1-CAC210B04421}" type="slidenum">
              <a:rPr lang="en-US" altLang="en-US" sz="1200" smtClean="0">
                <a:latin typeface="Times New Roman" pitchFamily="18" charset="0"/>
              </a:rPr>
              <a:pPr>
                <a:defRPr/>
              </a:pPr>
              <a:t>11</a:t>
            </a:fld>
            <a:endParaRPr lang="en-US" altLang="en-US" sz="1200" smtClean="0">
              <a:latin typeface="Times New Roman" pitchFamily="18" charset="0"/>
            </a:endParaRPr>
          </a:p>
        </p:txBody>
      </p:sp>
      <p:sp>
        <p:nvSpPr>
          <p:cNvPr id="10"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13483125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a:t>Slide </a:t>
            </a:r>
            <a:fld id="{163BEA69-124C-4983-86C3-8D9424597F70}" type="slidenum">
              <a:rPr lang="en-US" altLang="en-US" smtClean="0"/>
              <a:pPr/>
              <a:t>12</a:t>
            </a:fld>
            <a:endParaRPr lang="en-US" altLang="en-US"/>
          </a:p>
        </p:txBody>
      </p:sp>
      <p:sp>
        <p:nvSpPr>
          <p:cNvPr id="5" name="TextBox 4"/>
          <p:cNvSpPr txBox="1"/>
          <p:nvPr/>
        </p:nvSpPr>
        <p:spPr>
          <a:xfrm>
            <a:off x="2146870" y="681335"/>
            <a:ext cx="4754627" cy="584776"/>
          </a:xfrm>
          <a:prstGeom prst="rect">
            <a:avLst/>
          </a:prstGeom>
          <a:noFill/>
        </p:spPr>
        <p:txBody>
          <a:bodyPr wrap="none" rtlCol="0">
            <a:spAutoFit/>
          </a:bodyPr>
          <a:lstStyle/>
          <a:p>
            <a:pPr algn="ctr"/>
            <a:r>
              <a:rPr lang="en-US" sz="3200" u="sng" dirty="0" smtClean="0"/>
              <a:t>WG Letter Ballot Summary</a:t>
            </a:r>
            <a:endParaRPr lang="en-US" sz="3200" u="sng" dirty="0"/>
          </a:p>
        </p:txBody>
      </p:sp>
      <p:sp>
        <p:nvSpPr>
          <p:cNvPr id="8" name="Date Placeholder 1">
            <a:extLst>
              <a:ext uri="{FF2B5EF4-FFF2-40B4-BE49-F238E27FC236}">
                <a16:creationId xmlns="" xmlns:a16="http://schemas.microsoft.com/office/drawing/2014/main" id="{7DB1B5D4-24DB-43F1-A57E-27F866E284AA}"/>
              </a:ext>
            </a:extLst>
          </p:cNvPr>
          <p:cNvSpPr>
            <a:spLocks noGrp="1"/>
          </p:cNvSpPr>
          <p:nvPr>
            <p:ph type="dt" sz="half" idx="10"/>
          </p:nvPr>
        </p:nvSpPr>
        <p:spPr>
          <a:xfrm>
            <a:off x="685800" y="378281"/>
            <a:ext cx="1600200" cy="215444"/>
          </a:xfrm>
        </p:spPr>
        <p:txBody>
          <a:bodyPr/>
          <a:lstStyle/>
          <a:p>
            <a:r>
              <a:rPr lang="en-US" altLang="en-US" dirty="0" smtClean="0"/>
              <a:t>Mary  </a:t>
            </a:r>
            <a:r>
              <a:rPr lang="en-US" altLang="en-US" dirty="0" smtClean="0"/>
              <a:t>2018</a:t>
            </a:r>
            <a:endParaRPr lang="en-US" altLang="en-US" dirty="0"/>
          </a:p>
        </p:txBody>
      </p:sp>
      <p:sp>
        <p:nvSpPr>
          <p:cNvPr id="16" name="TextBox 15"/>
          <p:cNvSpPr txBox="1"/>
          <p:nvPr/>
        </p:nvSpPr>
        <p:spPr>
          <a:xfrm>
            <a:off x="1564099" y="5786735"/>
            <a:ext cx="5674901" cy="461665"/>
          </a:xfrm>
          <a:prstGeom prst="rect">
            <a:avLst/>
          </a:prstGeom>
          <a:solidFill>
            <a:srgbClr val="FFFF00"/>
          </a:solidFill>
        </p:spPr>
        <p:txBody>
          <a:bodyPr wrap="none" rtlCol="0">
            <a:spAutoFit/>
          </a:bodyPr>
          <a:lstStyle/>
          <a:p>
            <a:r>
              <a:rPr lang="en-US" sz="2400" dirty="0" smtClean="0"/>
              <a:t>Results are converging in the right direction.</a:t>
            </a:r>
            <a:endParaRPr 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2602806621"/>
              </p:ext>
            </p:extLst>
          </p:nvPr>
        </p:nvGraphicFramePr>
        <p:xfrm>
          <a:off x="609600" y="1391920"/>
          <a:ext cx="7924800" cy="4246880"/>
        </p:xfrm>
        <a:graphic>
          <a:graphicData uri="http://schemas.openxmlformats.org/drawingml/2006/table">
            <a:tbl>
              <a:tblPr firstRow="1" bandRow="1">
                <a:tableStyleId>{5C22544A-7EE6-4342-B048-85BDC9FD1C3A}</a:tableStyleId>
              </a:tblPr>
              <a:tblGrid>
                <a:gridCol w="1676400"/>
                <a:gridCol w="2133600"/>
                <a:gridCol w="2133600"/>
                <a:gridCol w="1981200"/>
              </a:tblGrid>
              <a:tr h="533400">
                <a:tc>
                  <a:txBody>
                    <a:bodyPr/>
                    <a:lstStyle/>
                    <a:p>
                      <a:endParaRPr lang="en-US" dirty="0"/>
                    </a:p>
                  </a:txBody>
                  <a:tcPr/>
                </a:tc>
                <a:tc>
                  <a:txBody>
                    <a:bodyPr/>
                    <a:lstStyle/>
                    <a:p>
                      <a:r>
                        <a:rPr lang="en-US" dirty="0" smtClean="0"/>
                        <a:t>LB147 (primary LB)</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LB148 </a:t>
                      </a:r>
                      <a:r>
                        <a:rPr lang="en-US" dirty="0" smtClean="0"/>
                        <a:t>(</a:t>
                      </a:r>
                      <a:r>
                        <a:rPr lang="en-US" dirty="0" err="1" smtClean="0"/>
                        <a:t>Recirc</a:t>
                      </a:r>
                      <a:r>
                        <a:rPr lang="en-US" dirty="0" smtClean="0"/>
                        <a:t> 1) + carryovers</a:t>
                      </a:r>
                    </a:p>
                  </a:txBody>
                  <a:tcPr/>
                </a:tc>
                <a:tc>
                  <a:txBody>
                    <a:bodyPr/>
                    <a:lstStyle/>
                    <a:p>
                      <a:r>
                        <a:rPr lang="en-US" dirty="0" smtClean="0"/>
                        <a:t>LB149</a:t>
                      </a:r>
                      <a:r>
                        <a:rPr lang="en-US" baseline="0" dirty="0" smtClean="0"/>
                        <a:t> </a:t>
                      </a:r>
                      <a:r>
                        <a:rPr lang="en-US" dirty="0" smtClean="0"/>
                        <a:t>(</a:t>
                      </a:r>
                      <a:r>
                        <a:rPr lang="en-US" dirty="0" err="1" smtClean="0"/>
                        <a:t>Recirc</a:t>
                      </a:r>
                      <a:r>
                        <a:rPr lang="en-US" dirty="0" smtClean="0"/>
                        <a:t> 2) + carryovers</a:t>
                      </a:r>
                      <a:endParaRPr lang="en-US" dirty="0"/>
                    </a:p>
                  </a:txBody>
                  <a:tcPr/>
                </a:tc>
              </a:tr>
              <a:tr h="370840">
                <a:tc>
                  <a:txBody>
                    <a:bodyPr/>
                    <a:lstStyle/>
                    <a:p>
                      <a:r>
                        <a:rPr lang="en-US" dirty="0" smtClean="0"/>
                        <a:t>voters</a:t>
                      </a:r>
                      <a:endParaRPr lang="en-US" dirty="0"/>
                    </a:p>
                  </a:txBody>
                  <a:tcPr/>
                </a:tc>
                <a:tc>
                  <a:txBody>
                    <a:bodyPr/>
                    <a:lstStyle/>
                    <a:p>
                      <a:r>
                        <a:rPr lang="en-US" dirty="0" smtClean="0"/>
                        <a:t>65</a:t>
                      </a:r>
                      <a:endParaRPr lang="en-US" dirty="0"/>
                    </a:p>
                  </a:txBody>
                  <a:tcPr/>
                </a:tc>
                <a:tc>
                  <a:txBody>
                    <a:bodyPr/>
                    <a:lstStyle/>
                    <a:p>
                      <a:r>
                        <a:rPr lang="en-US" dirty="0" smtClean="0"/>
                        <a:t>65</a:t>
                      </a:r>
                      <a:endParaRPr lang="en-US" dirty="0"/>
                    </a:p>
                  </a:txBody>
                  <a:tcPr/>
                </a:tc>
                <a:tc>
                  <a:txBody>
                    <a:bodyPr/>
                    <a:lstStyle/>
                    <a:p>
                      <a:r>
                        <a:rPr lang="en-US" dirty="0" smtClean="0"/>
                        <a:t>65</a:t>
                      </a:r>
                      <a:endParaRPr lang="en-US" dirty="0"/>
                    </a:p>
                  </a:txBody>
                  <a:tcPr/>
                </a:tc>
              </a:tr>
              <a:tr h="370840">
                <a:tc>
                  <a:txBody>
                    <a:bodyPr/>
                    <a:lstStyle/>
                    <a:p>
                      <a:r>
                        <a:rPr lang="en-US" dirty="0" smtClean="0"/>
                        <a:t>voted</a:t>
                      </a:r>
                      <a:endParaRPr lang="en-US" dirty="0"/>
                    </a:p>
                  </a:txBody>
                  <a:tcPr/>
                </a:tc>
                <a:tc>
                  <a:txBody>
                    <a:bodyPr/>
                    <a:lstStyle/>
                    <a:p>
                      <a:r>
                        <a:rPr lang="en-US" dirty="0" smtClean="0"/>
                        <a:t>43</a:t>
                      </a:r>
                      <a:endParaRPr lang="en-US" dirty="0"/>
                    </a:p>
                  </a:txBody>
                  <a:tcPr/>
                </a:tc>
                <a:tc>
                  <a:txBody>
                    <a:bodyPr/>
                    <a:lstStyle/>
                    <a:p>
                      <a:r>
                        <a:rPr lang="en-US" dirty="0" smtClean="0"/>
                        <a:t>49</a:t>
                      </a:r>
                      <a:endParaRPr lang="en-US" dirty="0"/>
                    </a:p>
                  </a:txBody>
                  <a:tcPr/>
                </a:tc>
                <a:tc>
                  <a:txBody>
                    <a:bodyPr/>
                    <a:lstStyle/>
                    <a:p>
                      <a:r>
                        <a:rPr lang="en-US" dirty="0" smtClean="0"/>
                        <a:t>49</a:t>
                      </a:r>
                      <a:endParaRPr lang="en-US" dirty="0"/>
                    </a:p>
                  </a:txBody>
                  <a:tcPr>
                    <a:solidFill>
                      <a:srgbClr val="EEF9F4"/>
                    </a:solidFill>
                  </a:tcPr>
                </a:tc>
              </a:tr>
              <a:tr h="370840">
                <a:tc>
                  <a:txBody>
                    <a:bodyPr/>
                    <a:lstStyle/>
                    <a:p>
                      <a:r>
                        <a:rPr lang="en-US" dirty="0" smtClean="0"/>
                        <a:t>yes</a:t>
                      </a:r>
                      <a:endParaRPr lang="en-US" dirty="0"/>
                    </a:p>
                  </a:txBody>
                  <a:tcPr/>
                </a:tc>
                <a:tc>
                  <a:txBody>
                    <a:bodyPr/>
                    <a:lstStyle/>
                    <a:p>
                      <a:r>
                        <a:rPr lang="en-US" dirty="0" smtClean="0"/>
                        <a:t>31</a:t>
                      </a:r>
                      <a:endParaRPr lang="en-US" dirty="0"/>
                    </a:p>
                  </a:txBody>
                  <a:tcPr/>
                </a:tc>
                <a:tc>
                  <a:txBody>
                    <a:bodyPr/>
                    <a:lstStyle/>
                    <a:p>
                      <a:r>
                        <a:rPr lang="en-US" dirty="0" smtClean="0"/>
                        <a:t>38</a:t>
                      </a:r>
                      <a:endParaRPr lang="en-US" dirty="0"/>
                    </a:p>
                  </a:txBody>
                  <a:tcPr/>
                </a:tc>
                <a:tc>
                  <a:txBody>
                    <a:bodyPr/>
                    <a:lstStyle/>
                    <a:p>
                      <a:r>
                        <a:rPr lang="en-US" dirty="0" smtClean="0"/>
                        <a:t>40</a:t>
                      </a:r>
                      <a:endParaRPr lang="en-US" dirty="0"/>
                    </a:p>
                  </a:txBody>
                  <a:tcPr>
                    <a:solidFill>
                      <a:schemeClr val="accent5">
                        <a:lumMod val="40000"/>
                        <a:lumOff val="60000"/>
                      </a:schemeClr>
                    </a:solidFill>
                  </a:tcPr>
                </a:tc>
              </a:tr>
              <a:tr h="370840">
                <a:tc>
                  <a:txBody>
                    <a:bodyPr/>
                    <a:lstStyle/>
                    <a:p>
                      <a:r>
                        <a:rPr lang="en-US" dirty="0" smtClean="0"/>
                        <a:t>abstain</a:t>
                      </a:r>
                      <a:endParaRPr lang="en-US" dirty="0"/>
                    </a:p>
                  </a:txBody>
                  <a:tcPr/>
                </a:tc>
                <a:tc>
                  <a:txBody>
                    <a:bodyPr/>
                    <a:lstStyle/>
                    <a:p>
                      <a:r>
                        <a:rPr lang="en-US" dirty="0" smtClean="0"/>
                        <a:t>8</a:t>
                      </a:r>
                      <a:endParaRPr lang="en-US" dirty="0"/>
                    </a:p>
                  </a:txBody>
                  <a:tcPr/>
                </a:tc>
                <a:tc>
                  <a:txBody>
                    <a:bodyPr/>
                    <a:lstStyle/>
                    <a:p>
                      <a:r>
                        <a:rPr lang="en-US" dirty="0" smtClean="0"/>
                        <a:t>8</a:t>
                      </a:r>
                      <a:endParaRPr lang="en-US" dirty="0"/>
                    </a:p>
                  </a:txBody>
                  <a:tcPr/>
                </a:tc>
                <a:tc>
                  <a:txBody>
                    <a:bodyPr/>
                    <a:lstStyle/>
                    <a:p>
                      <a:r>
                        <a:rPr lang="en-US" dirty="0" smtClean="0"/>
                        <a:t>8</a:t>
                      </a:r>
                      <a:endParaRPr lang="en-US" dirty="0"/>
                    </a:p>
                  </a:txBody>
                  <a:tcPr/>
                </a:tc>
              </a:tr>
              <a:tr h="370840">
                <a:tc>
                  <a:txBody>
                    <a:bodyPr/>
                    <a:lstStyle/>
                    <a:p>
                      <a:r>
                        <a:rPr lang="en-US" dirty="0" smtClean="0"/>
                        <a:t>no</a:t>
                      </a:r>
                      <a:endParaRPr lang="en-US" dirty="0"/>
                    </a:p>
                  </a:txBody>
                  <a:tcPr/>
                </a:tc>
                <a:tc>
                  <a:txBody>
                    <a:bodyPr/>
                    <a:lstStyle/>
                    <a:p>
                      <a:r>
                        <a:rPr lang="en-US" dirty="0" smtClean="0"/>
                        <a:t>5</a:t>
                      </a:r>
                      <a:endParaRPr lang="en-US" dirty="0"/>
                    </a:p>
                  </a:txBody>
                  <a:tcPr/>
                </a:tc>
                <a:tc>
                  <a:txBody>
                    <a:bodyPr/>
                    <a:lstStyle/>
                    <a:p>
                      <a:r>
                        <a:rPr lang="en-US" dirty="0" smtClean="0"/>
                        <a:t>4</a:t>
                      </a:r>
                      <a:endParaRPr lang="en-US" dirty="0"/>
                    </a:p>
                  </a:txBody>
                  <a:tcPr/>
                </a:tc>
                <a:tc>
                  <a:txBody>
                    <a:bodyPr/>
                    <a:lstStyle/>
                    <a:p>
                      <a:r>
                        <a:rPr lang="en-US" dirty="0" smtClean="0"/>
                        <a:t>2</a:t>
                      </a:r>
                      <a:endParaRPr lang="en-US" dirty="0"/>
                    </a:p>
                  </a:txBody>
                  <a:tcPr/>
                </a:tc>
              </a:tr>
              <a:tr h="370840">
                <a:tc>
                  <a:txBody>
                    <a:bodyPr/>
                    <a:lstStyle/>
                    <a:p>
                      <a:r>
                        <a:rPr lang="en-US" dirty="0" smtClean="0"/>
                        <a:t>% voters</a:t>
                      </a:r>
                      <a:endParaRPr lang="en-US" dirty="0"/>
                    </a:p>
                  </a:txBody>
                  <a:tcPr/>
                </a:tc>
                <a:tc>
                  <a:txBody>
                    <a:bodyPr/>
                    <a:lstStyle/>
                    <a:p>
                      <a:r>
                        <a:rPr lang="en-US" dirty="0" smtClean="0"/>
                        <a:t>66.15</a:t>
                      </a:r>
                      <a:endParaRPr lang="en-US" dirty="0"/>
                    </a:p>
                  </a:txBody>
                  <a:tcPr/>
                </a:tc>
                <a:tc>
                  <a:txBody>
                    <a:bodyPr/>
                    <a:lstStyle/>
                    <a:p>
                      <a:r>
                        <a:rPr lang="en-US" dirty="0" smtClean="0"/>
                        <a:t>75.38</a:t>
                      </a:r>
                      <a:endParaRPr lang="en-US" dirty="0"/>
                    </a:p>
                  </a:txBody>
                  <a:tcPr/>
                </a:tc>
                <a:tc>
                  <a:txBody>
                    <a:bodyPr/>
                    <a:lstStyle/>
                    <a:p>
                      <a:r>
                        <a:rPr lang="en-US" dirty="0" smtClean="0"/>
                        <a:t>75.38</a:t>
                      </a:r>
                      <a:endParaRPr lang="en-US" dirty="0"/>
                    </a:p>
                  </a:txBody>
                  <a:tcPr>
                    <a:solidFill>
                      <a:srgbClr val="EEF9F4"/>
                    </a:solidFill>
                  </a:tcPr>
                </a:tc>
              </a:tr>
              <a:tr h="370840">
                <a:tc>
                  <a:txBody>
                    <a:bodyPr/>
                    <a:lstStyle/>
                    <a:p>
                      <a:r>
                        <a:rPr lang="en-US" dirty="0" smtClean="0"/>
                        <a:t>% yes</a:t>
                      </a:r>
                      <a:endParaRPr lang="en-US" dirty="0"/>
                    </a:p>
                  </a:txBody>
                  <a:tcPr/>
                </a:tc>
                <a:tc>
                  <a:txBody>
                    <a:bodyPr/>
                    <a:lstStyle/>
                    <a:p>
                      <a:r>
                        <a:rPr lang="en-US" dirty="0" smtClean="0"/>
                        <a:t>85.71</a:t>
                      </a:r>
                      <a:endParaRPr lang="en-US" dirty="0"/>
                    </a:p>
                  </a:txBody>
                  <a:tcPr/>
                </a:tc>
                <a:tc>
                  <a:txBody>
                    <a:bodyPr/>
                    <a:lstStyle/>
                    <a:p>
                      <a:r>
                        <a:rPr lang="en-US" dirty="0" smtClean="0"/>
                        <a:t>90.24</a:t>
                      </a:r>
                      <a:endParaRPr lang="en-US" dirty="0"/>
                    </a:p>
                  </a:txBody>
                  <a:tcPr/>
                </a:tc>
                <a:tc>
                  <a:txBody>
                    <a:bodyPr/>
                    <a:lstStyle/>
                    <a:p>
                      <a:r>
                        <a:rPr lang="en-US" smtClean="0"/>
                        <a:t>95.12</a:t>
                      </a:r>
                      <a:endParaRPr lang="en-US" dirty="0"/>
                    </a:p>
                  </a:txBody>
                  <a:tcPr>
                    <a:solidFill>
                      <a:srgbClr val="DDF3EA"/>
                    </a:solidFill>
                  </a:tcPr>
                </a:tc>
              </a:tr>
              <a:tr h="370840">
                <a:tc>
                  <a:txBody>
                    <a:bodyPr/>
                    <a:lstStyle/>
                    <a:p>
                      <a:r>
                        <a:rPr lang="en-US" dirty="0" smtClean="0"/>
                        <a:t>% abstain</a:t>
                      </a:r>
                      <a:endParaRPr lang="en-US" dirty="0"/>
                    </a:p>
                  </a:txBody>
                  <a:tcPr/>
                </a:tc>
                <a:tc>
                  <a:txBody>
                    <a:bodyPr/>
                    <a:lstStyle/>
                    <a:p>
                      <a:r>
                        <a:rPr lang="en-US" dirty="0" smtClean="0"/>
                        <a:t>18.69</a:t>
                      </a:r>
                      <a:endParaRPr lang="en-US" dirty="0"/>
                    </a:p>
                  </a:txBody>
                  <a:tcPr/>
                </a:tc>
                <a:tc>
                  <a:txBody>
                    <a:bodyPr/>
                    <a:lstStyle/>
                    <a:p>
                      <a:r>
                        <a:rPr lang="en-US" dirty="0" smtClean="0"/>
                        <a:t>16.33</a:t>
                      </a:r>
                      <a:endParaRPr lang="en-US" dirty="0"/>
                    </a:p>
                  </a:txBody>
                  <a:tcPr/>
                </a:tc>
                <a:tc>
                  <a:txBody>
                    <a:bodyPr/>
                    <a:lstStyle/>
                    <a:p>
                      <a:r>
                        <a:rPr lang="en-US" dirty="0" smtClean="0"/>
                        <a:t>16.33</a:t>
                      </a:r>
                      <a:endParaRPr lang="en-US" dirty="0"/>
                    </a:p>
                  </a:txBody>
                  <a:tcPr>
                    <a:solidFill>
                      <a:srgbClr val="EEF9F4"/>
                    </a:solidFill>
                  </a:tcPr>
                </a:tc>
              </a:tr>
              <a:tr h="370840">
                <a:tc>
                  <a:txBody>
                    <a:bodyPr/>
                    <a:lstStyle/>
                    <a:p>
                      <a:r>
                        <a:rPr lang="en-US" dirty="0" smtClean="0"/>
                        <a:t>Draft </a:t>
                      </a:r>
                      <a:r>
                        <a:rPr lang="en-US" dirty="0" err="1" smtClean="0"/>
                        <a:t>std</a:t>
                      </a:r>
                      <a:r>
                        <a:rPr lang="en-US" dirty="0" smtClean="0"/>
                        <a:t> P802.15.7r1</a:t>
                      </a:r>
                      <a:endParaRPr lang="en-US" dirty="0"/>
                    </a:p>
                  </a:txBody>
                  <a:tcPr/>
                </a:tc>
                <a:tc>
                  <a:txBody>
                    <a:bodyPr/>
                    <a:lstStyle/>
                    <a:p>
                      <a:r>
                        <a:rPr lang="en-US" dirty="0" smtClean="0"/>
                        <a:t>D0</a:t>
                      </a:r>
                      <a:endParaRPr lang="en-US" dirty="0"/>
                    </a:p>
                  </a:txBody>
                  <a:tcPr/>
                </a:tc>
                <a:tc>
                  <a:txBody>
                    <a:bodyPr/>
                    <a:lstStyle/>
                    <a:p>
                      <a:r>
                        <a:rPr lang="en-US" dirty="0" smtClean="0"/>
                        <a:t>D1</a:t>
                      </a:r>
                      <a:endParaRPr lang="en-US" dirty="0"/>
                    </a:p>
                  </a:txBody>
                  <a:tcPr/>
                </a:tc>
                <a:tc>
                  <a:txBody>
                    <a:bodyPr/>
                    <a:lstStyle/>
                    <a:p>
                      <a:r>
                        <a:rPr lang="en-US" dirty="0" smtClean="0"/>
                        <a:t>D2</a:t>
                      </a:r>
                      <a:endParaRPr lang="en-US" dirty="0"/>
                    </a:p>
                  </a:txBody>
                  <a:tcPr/>
                </a:tc>
              </a:tr>
            </a:tbl>
          </a:graphicData>
        </a:graphic>
      </p:graphicFrame>
      <p:sp>
        <p:nvSpPr>
          <p:cNvPr id="13"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255641005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33396" y="685800"/>
            <a:ext cx="8164286" cy="838200"/>
          </a:xfrm>
        </p:spPr>
        <p:txBody>
          <a:bodyPr/>
          <a:lstStyle/>
          <a:p>
            <a:r>
              <a:rPr lang="en-US" sz="3200" u="sng" dirty="0" smtClean="0"/>
              <a:t>WG </a:t>
            </a:r>
            <a:r>
              <a:rPr lang="en-US" sz="3200" u="sng" dirty="0" smtClean="0"/>
              <a:t>Motion #1: 15.7 </a:t>
            </a:r>
            <a:r>
              <a:rPr lang="en-US" sz="3200" u="sng" dirty="0" smtClean="0"/>
              <a:t>Rev1 to Sponsor Ballot</a:t>
            </a:r>
            <a:endParaRPr lang="en-US" sz="3200" u="sng" dirty="0"/>
          </a:p>
        </p:txBody>
      </p:sp>
      <p:sp>
        <p:nvSpPr>
          <p:cNvPr id="5" name="Date Placeholder 4"/>
          <p:cNvSpPr>
            <a:spLocks noGrp="1"/>
          </p:cNvSpPr>
          <p:nvPr>
            <p:ph type="dt" sz="half" idx="10"/>
          </p:nvPr>
        </p:nvSpPr>
        <p:spPr/>
        <p:txBody>
          <a:bodyPr/>
          <a:lstStyle/>
          <a:p>
            <a:pPr>
              <a:defRPr/>
            </a:pPr>
            <a:r>
              <a:rPr lang="en-US" dirty="0" smtClean="0">
                <a:solidFill>
                  <a:srgbClr val="000000"/>
                </a:solidFill>
              </a:rPr>
              <a:t>May </a:t>
            </a:r>
            <a:r>
              <a:rPr lang="en-US" dirty="0" smtClean="0">
                <a:solidFill>
                  <a:srgbClr val="000000"/>
                </a:solidFill>
              </a:rPr>
              <a:t>2018</a:t>
            </a:r>
            <a:endParaRPr lang="en-US" dirty="0">
              <a:solidFill>
                <a:srgbClr val="000000"/>
              </a:solidFill>
            </a:endParaRPr>
          </a:p>
        </p:txBody>
      </p:sp>
      <p:sp>
        <p:nvSpPr>
          <p:cNvPr id="7" name="Slide Number Placeholder 6"/>
          <p:cNvSpPr>
            <a:spLocks noGrp="1"/>
          </p:cNvSpPr>
          <p:nvPr>
            <p:ph type="sldNum" sz="quarter" idx="12"/>
          </p:nvPr>
        </p:nvSpPr>
        <p:spPr/>
        <p:txBody>
          <a:bodyPr/>
          <a:lstStyle/>
          <a:p>
            <a:r>
              <a:rPr lang="en-US" altLang="en-US" smtClean="0">
                <a:solidFill>
                  <a:srgbClr val="000000"/>
                </a:solidFill>
              </a:rPr>
              <a:t>Slide </a:t>
            </a:r>
            <a:fld id="{D2F6307B-59BF-4764-B4F7-F72FC8920E2C}" type="slidenum">
              <a:rPr lang="en-US" altLang="en-US" smtClean="0">
                <a:solidFill>
                  <a:srgbClr val="000000"/>
                </a:solidFill>
              </a:rPr>
              <a:pPr/>
              <a:t>13</a:t>
            </a:fld>
            <a:endParaRPr lang="en-US" altLang="en-US">
              <a:solidFill>
                <a:srgbClr val="000000"/>
              </a:solidFill>
            </a:endParaRPr>
          </a:p>
        </p:txBody>
      </p:sp>
      <p:sp>
        <p:nvSpPr>
          <p:cNvPr id="10"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
        <p:nvSpPr>
          <p:cNvPr id="2" name="Rectangle 1"/>
          <p:cNvSpPr/>
          <p:nvPr/>
        </p:nvSpPr>
        <p:spPr>
          <a:xfrm>
            <a:off x="685800" y="2057400"/>
            <a:ext cx="7772400" cy="3046988"/>
          </a:xfrm>
          <a:prstGeom prst="rect">
            <a:avLst/>
          </a:prstGeom>
        </p:spPr>
        <p:txBody>
          <a:bodyPr wrap="square">
            <a:spAutoFit/>
          </a:bodyPr>
          <a:lstStyle/>
          <a:p>
            <a:r>
              <a:rPr lang="en-US" sz="2400" b="1" dirty="0" smtClean="0"/>
              <a:t>Motion</a:t>
            </a:r>
            <a:r>
              <a:rPr lang="en-US" sz="2400" dirty="0" smtClean="0"/>
              <a:t>: </a:t>
            </a:r>
            <a:r>
              <a:rPr lang="en-US" sz="2400" i="1" dirty="0" smtClean="0"/>
              <a:t>802.15 </a:t>
            </a:r>
            <a:r>
              <a:rPr lang="en-US" sz="2400" i="1" dirty="0"/>
              <a:t>has reviewed and approves the CSD [15-14-0216-05], and the CA document [15-17-627-01]; and requests unconditional approval from the EC to submit P802.15.7m-D2 to Sponsor </a:t>
            </a:r>
            <a:r>
              <a:rPr lang="en-US" sz="2400" i="1" dirty="0" smtClean="0"/>
              <a:t>Ballot.</a:t>
            </a:r>
          </a:p>
          <a:p>
            <a:endParaRPr lang="en-US" sz="2400" i="1" dirty="0"/>
          </a:p>
          <a:p>
            <a:endParaRPr lang="en-US" sz="2400" i="1" dirty="0" smtClean="0"/>
          </a:p>
          <a:p>
            <a:r>
              <a:rPr lang="en-US" sz="2400" dirty="0" smtClean="0"/>
              <a:t>Moved by:</a:t>
            </a:r>
          </a:p>
          <a:p>
            <a:r>
              <a:rPr lang="en-US" sz="2400" dirty="0" smtClean="0"/>
              <a:t>Seconded by:</a:t>
            </a:r>
            <a:endParaRPr lang="en-US" sz="2400" dirty="0"/>
          </a:p>
        </p:txBody>
      </p:sp>
    </p:spTree>
    <p:extLst>
      <p:ext uri="{BB962C8B-B14F-4D97-AF65-F5344CB8AC3E}">
        <p14:creationId xmlns:p14="http://schemas.microsoft.com/office/powerpoint/2010/main" val="1888207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14</a:t>
            </a:fld>
            <a:endParaRPr lang="en-US" altLang="en-US"/>
          </a:p>
        </p:txBody>
      </p:sp>
      <p:sp>
        <p:nvSpPr>
          <p:cNvPr id="2" name="TextBox 1"/>
          <p:cNvSpPr txBox="1"/>
          <p:nvPr/>
        </p:nvSpPr>
        <p:spPr>
          <a:xfrm>
            <a:off x="1223011" y="710624"/>
            <a:ext cx="6549389" cy="584776"/>
          </a:xfrm>
          <a:prstGeom prst="rect">
            <a:avLst/>
          </a:prstGeom>
          <a:noFill/>
        </p:spPr>
        <p:txBody>
          <a:bodyPr wrap="none" rtlCol="0">
            <a:spAutoFit/>
          </a:bodyPr>
          <a:lstStyle/>
          <a:p>
            <a:r>
              <a:rPr lang="en-US" sz="3200" u="sng" dirty="0"/>
              <a:t>WG motion #2</a:t>
            </a:r>
            <a:r>
              <a:rPr lang="en-US" sz="3200" u="sng" dirty="0" smtClean="0"/>
              <a:t>:</a:t>
            </a:r>
            <a:r>
              <a:rPr lang="en-GB" sz="3200" u="sng" dirty="0"/>
              <a:t> </a:t>
            </a:r>
            <a:r>
              <a:rPr lang="en-GB" altLang="ja-JP" sz="3200" u="sng" dirty="0" smtClean="0"/>
              <a:t>to </a:t>
            </a:r>
            <a:r>
              <a:rPr lang="en-GB" altLang="ja-JP" sz="3200" u="sng" dirty="0"/>
              <a:t>Form a TG7m </a:t>
            </a:r>
            <a:r>
              <a:rPr lang="en-GB" altLang="ja-JP" sz="3200" u="sng" dirty="0" smtClean="0"/>
              <a:t>BRC</a:t>
            </a:r>
            <a:endParaRPr lang="en-US" altLang="en-US" sz="3200" u="sng" dirty="0"/>
          </a:p>
        </p:txBody>
      </p:sp>
      <p:sp>
        <p:nvSpPr>
          <p:cNvPr id="3" name="TextBox 2"/>
          <p:cNvSpPr txBox="1"/>
          <p:nvPr/>
        </p:nvSpPr>
        <p:spPr>
          <a:xfrm>
            <a:off x="609600" y="1364932"/>
            <a:ext cx="8229600" cy="5416868"/>
          </a:xfrm>
          <a:prstGeom prst="rect">
            <a:avLst/>
          </a:prstGeom>
          <a:noFill/>
        </p:spPr>
        <p:txBody>
          <a:bodyPr wrap="square" rtlCol="0">
            <a:spAutoFit/>
          </a:bodyPr>
          <a:lstStyle/>
          <a:p>
            <a:pPr marL="0" indent="0">
              <a:buNone/>
            </a:pPr>
            <a:r>
              <a:rPr lang="en-GB" altLang="ja-JP" sz="2400" b="1" dirty="0" smtClean="0"/>
              <a:t>Motion: </a:t>
            </a:r>
            <a:r>
              <a:rPr lang="en-US" altLang="en-US" sz="2400" i="1" dirty="0" smtClean="0"/>
              <a:t>Move </a:t>
            </a:r>
            <a:r>
              <a:rPr lang="en-US" altLang="en-US" sz="2400" i="1" dirty="0"/>
              <a:t>that </a:t>
            </a:r>
            <a:r>
              <a:rPr lang="en-US" altLang="ja-JP" sz="2400" i="1" dirty="0" smtClean="0"/>
              <a:t>802.15 </a:t>
            </a:r>
            <a:r>
              <a:rPr lang="en-US" altLang="ja-JP" sz="2400" i="1" dirty="0"/>
              <a:t>WG approve the formation of a Ballot Resolution Committee (BRC) for the </a:t>
            </a:r>
            <a:r>
              <a:rPr lang="en-US" altLang="ja-JP" sz="2400" i="1" dirty="0" smtClean="0"/>
              <a:t>Sponsor </a:t>
            </a:r>
            <a:r>
              <a:rPr lang="en-US" altLang="ja-JP" sz="2400" i="1" dirty="0"/>
              <a:t>balloting of the </a:t>
            </a:r>
            <a:r>
              <a:rPr lang="en-US" altLang="ko-KR" sz="2400" i="1" dirty="0" smtClean="0"/>
              <a:t>P802.15</a:t>
            </a:r>
            <a:r>
              <a:rPr lang="en-US" altLang="ko-KR" sz="2400" i="1" dirty="0" smtClean="0"/>
              <a:t>.</a:t>
            </a:r>
            <a:r>
              <a:rPr lang="en-US" altLang="ko-KR" sz="2400" i="1" dirty="0" smtClean="0"/>
              <a:t>7m- D2</a:t>
            </a:r>
            <a:r>
              <a:rPr lang="en-US" altLang="ja-JP" sz="2400" i="1" dirty="0" smtClean="0"/>
              <a:t> </a:t>
            </a:r>
            <a:r>
              <a:rPr lang="en-US" altLang="ja-JP" sz="2400" i="1" dirty="0"/>
              <a:t>with the following membership: Yeong Min Jang</a:t>
            </a:r>
            <a:r>
              <a:rPr lang="en-US" altLang="en-US" sz="2400" i="1" dirty="0"/>
              <a:t>, Rick Roberts, </a:t>
            </a:r>
            <a:r>
              <a:rPr lang="en-US" altLang="en-US" sz="2400" i="1" dirty="0" smtClean="0"/>
              <a:t>Jaesang Cha, Soo</a:t>
            </a:r>
            <a:r>
              <a:rPr lang="en-US" altLang="en-US" sz="2400" i="1" dirty="0"/>
              <a:t>-Young Chang, </a:t>
            </a:r>
            <a:r>
              <a:rPr lang="en-US" altLang="en-US" sz="2400" i="1" dirty="0" err="1" smtClean="0"/>
              <a:t>Vinayagam</a:t>
            </a:r>
            <a:r>
              <a:rPr lang="en-US" altLang="en-US" sz="2400" i="1" dirty="0" smtClean="0"/>
              <a:t> </a:t>
            </a:r>
            <a:r>
              <a:rPr lang="en-US" altLang="en-US" sz="2400" i="1" dirty="0"/>
              <a:t>Mariappan, Van Trang Nguyen and Ben Rolfe</a:t>
            </a:r>
            <a:r>
              <a:rPr lang="en-US" altLang="ja-JP" sz="2400" i="1" dirty="0"/>
              <a:t>. The 802.15 TG7m BRC is authorized to approve comment resolutions and to approve the start of sponsor ballots of  the revised draft on behalf of the 802.15 WG. </a:t>
            </a:r>
            <a:r>
              <a:rPr lang="en-US" sz="2400" i="1" dirty="0" smtClean="0"/>
              <a:t>Comment </a:t>
            </a:r>
            <a:r>
              <a:rPr lang="en-US" sz="2400" i="1" dirty="0"/>
              <a:t>resolution on recirculation ballots between sessions will be conducted via reflector email and via teleconferences announced to the reflector as per the LMSC 802 WG P&amp;P.</a:t>
            </a:r>
            <a:endParaRPr lang="en-US" sz="2400" dirty="0"/>
          </a:p>
          <a:p>
            <a:pPr marL="0" indent="0">
              <a:buNone/>
            </a:pPr>
            <a:endParaRPr lang="en-US" altLang="en-US" sz="2400" i="1" dirty="0"/>
          </a:p>
          <a:p>
            <a:r>
              <a:rPr lang="en-US" altLang="en-US" sz="2000" dirty="0"/>
              <a:t>Moved By: </a:t>
            </a:r>
          </a:p>
          <a:p>
            <a:r>
              <a:rPr lang="en-US" altLang="en-US" sz="2000" dirty="0"/>
              <a:t>Seconded By</a:t>
            </a:r>
            <a:r>
              <a:rPr lang="en-US" altLang="en-US" sz="2000" i="1" dirty="0"/>
              <a:t>:</a:t>
            </a:r>
            <a:r>
              <a:rPr lang="ja-JP" altLang="en-US" sz="2000" i="1" dirty="0"/>
              <a:t> </a:t>
            </a:r>
            <a:endParaRPr lang="en-US" altLang="ja-JP" sz="2000" i="1" dirty="0"/>
          </a:p>
          <a:p>
            <a:endParaRPr lang="en-US" altLang="ja-JP" sz="1800" i="1" dirty="0"/>
          </a:p>
        </p:txBody>
      </p:sp>
      <p:sp>
        <p:nvSpPr>
          <p:cNvPr id="8" name="Date Placeholder 1">
            <a:extLst>
              <a:ext uri="{FF2B5EF4-FFF2-40B4-BE49-F238E27FC236}">
                <a16:creationId xmlns=""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smtClean="0"/>
              <a:t>May </a:t>
            </a:r>
            <a:r>
              <a:rPr lang="en-US" altLang="en-US" dirty="0" smtClean="0"/>
              <a:t>2018</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167558006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15</a:t>
            </a:fld>
            <a:endParaRPr lang="en-US" altLang="en-US"/>
          </a:p>
        </p:txBody>
      </p:sp>
      <p:sp>
        <p:nvSpPr>
          <p:cNvPr id="2" name="TextBox 1"/>
          <p:cNvSpPr txBox="1"/>
          <p:nvPr/>
        </p:nvSpPr>
        <p:spPr>
          <a:xfrm>
            <a:off x="358135" y="710624"/>
            <a:ext cx="8404865" cy="584776"/>
          </a:xfrm>
          <a:prstGeom prst="rect">
            <a:avLst/>
          </a:prstGeom>
          <a:noFill/>
        </p:spPr>
        <p:txBody>
          <a:bodyPr wrap="none" rtlCol="0">
            <a:spAutoFit/>
          </a:bodyPr>
          <a:lstStyle/>
          <a:p>
            <a:pPr algn="ctr"/>
            <a:r>
              <a:rPr lang="en-US" sz="3200" u="sng" dirty="0"/>
              <a:t>WG motion </a:t>
            </a:r>
            <a:r>
              <a:rPr lang="en-US" sz="3200" u="sng" dirty="0" smtClean="0"/>
              <a:t>#3:</a:t>
            </a:r>
            <a:r>
              <a:rPr lang="en-GB" sz="3200" u="sng" dirty="0" smtClean="0"/>
              <a:t> for </a:t>
            </a:r>
            <a:r>
              <a:rPr lang="en-US" sz="3200" u="sng" dirty="0" smtClean="0"/>
              <a:t>15.7 </a:t>
            </a:r>
            <a:r>
              <a:rPr lang="en-US" sz="3200" u="sng" dirty="0"/>
              <a:t>PAR </a:t>
            </a:r>
            <a:r>
              <a:rPr lang="en-US" sz="3200" u="sng" dirty="0" smtClean="0"/>
              <a:t>Extension Request </a:t>
            </a:r>
            <a:endParaRPr lang="en-US" altLang="en-US" sz="3200" u="sng" dirty="0"/>
          </a:p>
        </p:txBody>
      </p:sp>
      <p:sp>
        <p:nvSpPr>
          <p:cNvPr id="3" name="TextBox 2"/>
          <p:cNvSpPr txBox="1"/>
          <p:nvPr/>
        </p:nvSpPr>
        <p:spPr>
          <a:xfrm>
            <a:off x="609600" y="1524000"/>
            <a:ext cx="8229600" cy="2462213"/>
          </a:xfrm>
          <a:prstGeom prst="rect">
            <a:avLst/>
          </a:prstGeom>
          <a:noFill/>
        </p:spPr>
        <p:txBody>
          <a:bodyPr wrap="square" rtlCol="0">
            <a:spAutoFit/>
          </a:bodyPr>
          <a:lstStyle/>
          <a:p>
            <a:r>
              <a:rPr lang="en-GB" altLang="ja-JP" sz="2400" b="1" dirty="0" smtClean="0"/>
              <a:t>Motion: </a:t>
            </a:r>
            <a:r>
              <a:rPr lang="en-US" sz="2400" i="1" dirty="0"/>
              <a:t>Move that the 802.15 WG request that the EC approve forwarding the one year 802.15.7 PAR extension request (15-18-02621-00-007a) to </a:t>
            </a:r>
            <a:r>
              <a:rPr lang="en-US" sz="2400" i="1" dirty="0" err="1"/>
              <a:t>NesCom</a:t>
            </a:r>
            <a:endParaRPr lang="en-US" sz="2400" i="1" dirty="0"/>
          </a:p>
          <a:p>
            <a:pPr marL="0" indent="0">
              <a:buNone/>
            </a:pPr>
            <a:endParaRPr lang="en-US" altLang="en-US" sz="2400" i="1" dirty="0"/>
          </a:p>
          <a:p>
            <a:r>
              <a:rPr lang="en-US" altLang="en-US" sz="2000" dirty="0"/>
              <a:t>Moved By: </a:t>
            </a:r>
          </a:p>
          <a:p>
            <a:r>
              <a:rPr lang="en-US" altLang="en-US" sz="2000" dirty="0"/>
              <a:t>Seconded By</a:t>
            </a:r>
            <a:r>
              <a:rPr lang="en-US" altLang="en-US" sz="2000" i="1" dirty="0"/>
              <a:t>:</a:t>
            </a:r>
            <a:r>
              <a:rPr lang="ja-JP" altLang="en-US" sz="2000" i="1" dirty="0"/>
              <a:t> </a:t>
            </a:r>
            <a:endParaRPr lang="en-US" altLang="ja-JP" sz="2000" i="1" dirty="0"/>
          </a:p>
          <a:p>
            <a:endParaRPr lang="en-US" altLang="ja-JP" sz="1800" i="1" dirty="0"/>
          </a:p>
        </p:txBody>
      </p:sp>
      <p:sp>
        <p:nvSpPr>
          <p:cNvPr id="8" name="Date Placeholder 1">
            <a:extLst>
              <a:ext uri="{FF2B5EF4-FFF2-40B4-BE49-F238E27FC236}">
                <a16:creationId xmlns=""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smtClean="0"/>
              <a:t>May </a:t>
            </a:r>
            <a:r>
              <a:rPr lang="en-US" altLang="en-US" dirty="0" smtClean="0"/>
              <a:t>2018</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88607416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828470602"/>
              </p:ext>
            </p:extLst>
          </p:nvPr>
        </p:nvGraphicFramePr>
        <p:xfrm>
          <a:off x="76199" y="1564640"/>
          <a:ext cx="9002484" cy="4683759"/>
        </p:xfrm>
        <a:graphic>
          <a:graphicData uri="http://schemas.openxmlformats.org/drawingml/2006/table">
            <a:tbl>
              <a:tblPr firstRow="1" bandRow="1">
                <a:tableStyleId>{5940675A-B579-460E-94D1-54222C63F5DA}</a:tableStyleId>
              </a:tblPr>
              <a:tblGrid>
                <a:gridCol w="772885">
                  <a:extLst>
                    <a:ext uri="{9D8B030D-6E8A-4147-A177-3AD203B41FA5}">
                      <a16:colId xmlns="" xmlns:a16="http://schemas.microsoft.com/office/drawing/2014/main" val="20000"/>
                    </a:ext>
                  </a:extLst>
                </a:gridCol>
                <a:gridCol w="2754086">
                  <a:extLst>
                    <a:ext uri="{9D8B030D-6E8A-4147-A177-3AD203B41FA5}">
                      <a16:colId xmlns="" xmlns:a16="http://schemas.microsoft.com/office/drawing/2014/main" val="20001"/>
                    </a:ext>
                  </a:extLst>
                </a:gridCol>
                <a:gridCol w="2732314">
                  <a:extLst>
                    <a:ext uri="{9D8B030D-6E8A-4147-A177-3AD203B41FA5}">
                      <a16:colId xmlns="" xmlns:a16="http://schemas.microsoft.com/office/drawing/2014/main" val="20002"/>
                    </a:ext>
                  </a:extLst>
                </a:gridCol>
                <a:gridCol w="2743199">
                  <a:extLst>
                    <a:ext uri="{9D8B030D-6E8A-4147-A177-3AD203B41FA5}">
                      <a16:colId xmlns="" xmlns:a16="http://schemas.microsoft.com/office/drawing/2014/main" val="20003"/>
                    </a:ext>
                  </a:extLst>
                </a:gridCol>
              </a:tblGrid>
              <a:tr h="304800">
                <a:tc gridSpan="4">
                  <a:txBody>
                    <a:bodyPr/>
                    <a:lstStyle/>
                    <a:p>
                      <a:pPr algn="ctr"/>
                      <a:r>
                        <a:rPr lang="en-US" sz="1600" b="1" dirty="0"/>
                        <a:t>2017</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dirty="0">
                          <a:solidFill>
                            <a:schemeClr val="accent1"/>
                          </a:solidFill>
                        </a:rPr>
                        <a:t>Continue comment resolution against D1</a:t>
                      </a:r>
                    </a:p>
                    <a:p>
                      <a:pPr marL="285750" indent="-285750">
                        <a:buFont typeface="Arial" panose="020B0604020202020204" pitchFamily="34" charset="0"/>
                        <a:buChar char="•"/>
                      </a:pPr>
                      <a:r>
                        <a:rPr lang="en-US" sz="1400" dirty="0">
                          <a:solidFill>
                            <a:schemeClr val="accent1"/>
                          </a:solidFill>
                        </a:rPr>
                        <a:t>Prepare draft D2</a:t>
                      </a:r>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baseline="0" dirty="0">
                          <a:solidFill>
                            <a:schemeClr val="accent1"/>
                          </a:solidFill>
                        </a:rPr>
                        <a:t>Comment resolution to delete against unnecessary parts of D1</a:t>
                      </a: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400" dirty="0">
                          <a:solidFill>
                            <a:schemeClr val="accent1"/>
                          </a:solidFill>
                        </a:rPr>
                        <a:t>Finish comment resolution against D1</a:t>
                      </a:r>
                    </a:p>
                    <a:p>
                      <a:pPr marL="285750" indent="-285750">
                        <a:buFont typeface="Arial" panose="020B0604020202020204" pitchFamily="34" charset="0"/>
                        <a:buChar char="•"/>
                      </a:pPr>
                      <a:r>
                        <a:rPr lang="en-US" altLang="ko-KR" sz="1400" dirty="0">
                          <a:solidFill>
                            <a:schemeClr val="accent1"/>
                          </a:solidFill>
                        </a:rPr>
                        <a:t>Prepare draft D2</a:t>
                      </a:r>
                    </a:p>
                  </a:txBody>
                  <a:tcPr>
                    <a:solidFill>
                      <a:schemeClr val="bg1">
                        <a:lumMod val="95000"/>
                      </a:schemeClr>
                    </a:solidFill>
                  </a:tcPr>
                </a:tc>
                <a:extLst>
                  <a:ext uri="{0D108BD9-81ED-4DB2-BD59-A6C34878D82A}">
                    <a16:rowId xmlns=""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 xmlns:a16="http://schemas.microsoft.com/office/drawing/2014/main" val="10003"/>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altLang="ko-KR" sz="1400" strike="noStrike" dirty="0">
                          <a:solidFill>
                            <a:schemeClr val="accent1"/>
                          </a:solidFill>
                        </a:rPr>
                        <a:t>Release Draft</a:t>
                      </a:r>
                      <a:r>
                        <a:rPr lang="en-US" altLang="ko-KR" sz="1400" strike="noStrike" baseline="0" dirty="0">
                          <a:solidFill>
                            <a:schemeClr val="accent1"/>
                          </a:solidFill>
                        </a:rPr>
                        <a:t> D2</a:t>
                      </a:r>
                    </a:p>
                  </a:txBody>
                  <a:tcPr>
                    <a:solidFill>
                      <a:srgbClr val="FFFFCC"/>
                    </a:solidFill>
                  </a:tcPr>
                </a:tc>
                <a:tc>
                  <a:txBody>
                    <a:bodyPr/>
                    <a:lstStyle/>
                    <a:p>
                      <a:pPr marL="285750" indent="-285750">
                        <a:buFont typeface="Arial" panose="020B0604020202020204" pitchFamily="34" charset="0"/>
                        <a:buChar char="•"/>
                      </a:pPr>
                      <a:r>
                        <a:rPr lang="en-US" altLang="ko-KR" sz="1400" strike="noStrike" baseline="0" dirty="0">
                          <a:solidFill>
                            <a:schemeClr val="accent1"/>
                          </a:solidFill>
                        </a:rPr>
                        <a:t>D2 comment resolution</a:t>
                      </a:r>
                    </a:p>
                    <a:p>
                      <a:pPr marL="285750" indent="-285750">
                        <a:buFont typeface="Arial" panose="020B0604020202020204" pitchFamily="34" charset="0"/>
                        <a:buChar char="•"/>
                      </a:pPr>
                      <a:r>
                        <a:rPr lang="en-US" altLang="ko-KR" sz="1400" strike="noStrike" baseline="0" dirty="0">
                          <a:solidFill>
                            <a:schemeClr val="accent1"/>
                          </a:solidFill>
                        </a:rPr>
                        <a:t>Prepare D3</a:t>
                      </a:r>
                    </a:p>
                  </a:txBody>
                  <a:tcPr>
                    <a:solidFill>
                      <a:srgbClr val="FFFFCC"/>
                    </a:solidFill>
                  </a:tcPr>
                </a:tc>
                <a:tc>
                  <a:txBody>
                    <a:bodyPr/>
                    <a:lstStyle/>
                    <a:p>
                      <a:pPr marL="285750" indent="-285750">
                        <a:buFont typeface="Arial" panose="020B0604020202020204" pitchFamily="34" charset="0"/>
                        <a:buChar char="•"/>
                      </a:pPr>
                      <a:r>
                        <a:rPr lang="en-US" altLang="ko-KR" sz="1400" dirty="0">
                          <a:solidFill>
                            <a:schemeClr val="accent1"/>
                          </a:solidFill>
                        </a:rPr>
                        <a:t>Release D3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a:solidFill>
                      <a:srgbClr val="FFFFCC"/>
                    </a:solidFill>
                  </a:tcPr>
                </a:tc>
                <a:extLst>
                  <a:ext uri="{0D108BD9-81ED-4DB2-BD59-A6C34878D82A}">
                    <a16:rowId xmlns=""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baseline="0" dirty="0">
                          <a:solidFill>
                            <a:schemeClr val="accent1"/>
                          </a:solidFill>
                        </a:rPr>
                        <a:t>D3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dirty="0">
                          <a:solidFill>
                            <a:schemeClr val="accent1"/>
                          </a:solidFill>
                        </a:rPr>
                        <a:t>Release D4</a:t>
                      </a: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D4 comment resolution</a:t>
                      </a:r>
                    </a:p>
                  </a:txBody>
                  <a:tcPr>
                    <a:solidFill>
                      <a:schemeClr val="bg1">
                        <a:lumMod val="95000"/>
                      </a:schemeClr>
                    </a:solidFill>
                  </a:tcPr>
                </a:tc>
                <a:extLst>
                  <a:ext uri="{0D108BD9-81ED-4DB2-BD59-A6C34878D82A}">
                    <a16:rowId xmlns=""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 xmlns:a16="http://schemas.microsoft.com/office/drawing/2014/main" val="10007"/>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Release D5</a:t>
                      </a: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D5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baseline="0" dirty="0">
                          <a:solidFill>
                            <a:schemeClr val="tx1"/>
                          </a:solidFill>
                        </a:rPr>
                        <a:t>Request (conditional) approval for Letter Ballot</a:t>
                      </a:r>
                    </a:p>
                  </a:txBody>
                  <a:tcPr>
                    <a:solidFill>
                      <a:srgbClr val="FFFFCC"/>
                    </a:solidFill>
                  </a:tcPr>
                </a:tc>
                <a:tc>
                  <a:txBody>
                    <a:bodyPr/>
                    <a:lstStyle/>
                    <a:p>
                      <a:pPr marL="285750" indent="-285750">
                        <a:buFont typeface="Arial" panose="020B0604020202020204" pitchFamily="34" charset="0"/>
                        <a:buChar char="•"/>
                      </a:pPr>
                      <a:r>
                        <a:rPr lang="en-US" sz="1600" dirty="0">
                          <a:solidFill>
                            <a:schemeClr val="accent1"/>
                          </a:solidFill>
                        </a:rPr>
                        <a:t>Release LB D0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Letter Ballot 1 for LB D0</a:t>
                      </a:r>
                      <a:endParaRPr lang="en-US" altLang="ko-KR"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16</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smtClean="0"/>
              <a:t>2018</a:t>
            </a:r>
            <a:endParaRPr lang="en-US" altLang="en-US"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1371600" y="762000"/>
            <a:ext cx="6172200" cy="584776"/>
          </a:xfrm>
          <a:prstGeom prst="rect">
            <a:avLst/>
          </a:prstGeom>
        </p:spPr>
        <p:txBody>
          <a:bodyPr wrap="square">
            <a:spAutoFit/>
          </a:bodyPr>
          <a:lstStyle/>
          <a:p>
            <a:r>
              <a:rPr lang="en-US" sz="3200" u="sng" dirty="0"/>
              <a:t>Updated Milestone and </a:t>
            </a:r>
            <a:r>
              <a:rPr lang="en-US" sz="3200" u="sng" dirty="0" smtClean="0"/>
              <a:t>Schedule (1)</a:t>
            </a:r>
            <a:endParaRPr lang="en-US" sz="3200" u="sng" dirty="0"/>
          </a:p>
        </p:txBody>
      </p:sp>
      <p:sp>
        <p:nvSpPr>
          <p:cNvPr id="13"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36905263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17</a:t>
            </a:fld>
            <a:endParaRPr lang="en-US" altLang="en-US"/>
          </a:p>
        </p:txBody>
      </p:sp>
      <p:sp>
        <p:nvSpPr>
          <p:cNvPr id="3" name="Rectangle 2"/>
          <p:cNvSpPr/>
          <p:nvPr/>
        </p:nvSpPr>
        <p:spPr>
          <a:xfrm>
            <a:off x="1371600" y="786824"/>
            <a:ext cx="6400800" cy="584776"/>
          </a:xfrm>
          <a:prstGeom prst="rect">
            <a:avLst/>
          </a:prstGeom>
        </p:spPr>
        <p:txBody>
          <a:bodyPr wrap="square">
            <a:spAutoFit/>
          </a:bodyPr>
          <a:lstStyle/>
          <a:p>
            <a:pPr algn="ctr"/>
            <a:r>
              <a:rPr lang="en-US" sz="3200" u="sng" dirty="0"/>
              <a:t>Updated Milestone and </a:t>
            </a:r>
            <a:r>
              <a:rPr lang="en-US" sz="3200" u="sng" dirty="0" smtClean="0"/>
              <a:t>Schedule (2)</a:t>
            </a:r>
            <a:endParaRPr lang="en-US" sz="3200" u="sng" dirty="0"/>
          </a:p>
        </p:txBody>
      </p:sp>
      <p:cxnSp>
        <p:nvCxnSpPr>
          <p:cNvPr id="9" name="Straight Connector 9"/>
          <p:cNvCxnSpPr>
            <a:cxnSpLocks/>
          </p:cNvCxnSpPr>
          <p:nvPr/>
        </p:nvCxnSpPr>
        <p:spPr bwMode="auto">
          <a:xfrm>
            <a:off x="419100" y="609600"/>
            <a:ext cx="8636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Date Placeholder 1">
            <a:extLst>
              <a:ext uri="{FF2B5EF4-FFF2-40B4-BE49-F238E27FC236}">
                <a16:creationId xmlns="" xmlns:a16="http://schemas.microsoft.com/office/drawing/2014/main" id="{A8368831-66B1-4ACB-9E11-E693DEAF6B9B}"/>
              </a:ext>
            </a:extLst>
          </p:cNvPr>
          <p:cNvSpPr>
            <a:spLocks noGrp="1"/>
          </p:cNvSpPr>
          <p:nvPr>
            <p:ph type="dt" sz="half" idx="10"/>
          </p:nvPr>
        </p:nvSpPr>
        <p:spPr>
          <a:xfrm>
            <a:off x="685800" y="378281"/>
            <a:ext cx="1600200" cy="215444"/>
          </a:xfrm>
        </p:spPr>
        <p:txBody>
          <a:bodyPr/>
          <a:lstStyle/>
          <a:p>
            <a:r>
              <a:rPr lang="en-US" altLang="en-US" dirty="0" smtClean="0"/>
              <a:t>May  </a:t>
            </a:r>
            <a:r>
              <a:rPr lang="en-US" altLang="en-US" dirty="0" smtClean="0"/>
              <a:t>2018</a:t>
            </a:r>
            <a:endParaRPr lang="en-US" altLang="en-US" dirty="0"/>
          </a:p>
        </p:txBody>
      </p:sp>
      <p:graphicFrame>
        <p:nvGraphicFramePr>
          <p:cNvPr id="13" name="Table 12"/>
          <p:cNvGraphicFramePr>
            <a:graphicFrameLocks noGrp="1"/>
          </p:cNvGraphicFramePr>
          <p:nvPr>
            <p:extLst>
              <p:ext uri="{D42A27DB-BD31-4B8C-83A1-F6EECF244321}">
                <p14:modId xmlns:p14="http://schemas.microsoft.com/office/powerpoint/2010/main" val="198867856"/>
              </p:ext>
            </p:extLst>
          </p:nvPr>
        </p:nvGraphicFramePr>
        <p:xfrm>
          <a:off x="76199" y="1772920"/>
          <a:ext cx="9002484" cy="4439920"/>
        </p:xfrm>
        <a:graphic>
          <a:graphicData uri="http://schemas.openxmlformats.org/drawingml/2006/table">
            <a:tbl>
              <a:tblPr firstRow="1" bandRow="1">
                <a:tableStyleId>{5940675A-B579-460E-94D1-54222C63F5DA}</a:tableStyleId>
              </a:tblPr>
              <a:tblGrid>
                <a:gridCol w="772885">
                  <a:extLst>
                    <a:ext uri="{9D8B030D-6E8A-4147-A177-3AD203B41FA5}">
                      <a16:colId xmlns="" xmlns:a16="http://schemas.microsoft.com/office/drawing/2014/main" val="20000"/>
                    </a:ext>
                  </a:extLst>
                </a:gridCol>
                <a:gridCol w="2754086">
                  <a:extLst>
                    <a:ext uri="{9D8B030D-6E8A-4147-A177-3AD203B41FA5}">
                      <a16:colId xmlns="" xmlns:a16="http://schemas.microsoft.com/office/drawing/2014/main" val="20001"/>
                    </a:ext>
                  </a:extLst>
                </a:gridCol>
                <a:gridCol w="2732314">
                  <a:extLst>
                    <a:ext uri="{9D8B030D-6E8A-4147-A177-3AD203B41FA5}">
                      <a16:colId xmlns="" xmlns:a16="http://schemas.microsoft.com/office/drawing/2014/main" val="20002"/>
                    </a:ext>
                  </a:extLst>
                </a:gridCol>
                <a:gridCol w="2743199">
                  <a:extLst>
                    <a:ext uri="{9D8B030D-6E8A-4147-A177-3AD203B41FA5}">
                      <a16:colId xmlns="" xmlns:a16="http://schemas.microsoft.com/office/drawing/2014/main" val="20003"/>
                    </a:ext>
                  </a:extLst>
                </a:gridCol>
              </a:tblGrid>
              <a:tr h="370840">
                <a:tc gridSpan="4">
                  <a:txBody>
                    <a:bodyPr/>
                    <a:lstStyle/>
                    <a:p>
                      <a:pPr algn="ctr"/>
                      <a:r>
                        <a:rPr lang="en-US" sz="1600" b="1" dirty="0"/>
                        <a:t>2018</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strike="noStrike" baseline="0" dirty="0">
                          <a:solidFill>
                            <a:schemeClr val="accent1"/>
                          </a:solidFill>
                        </a:rPr>
                        <a:t>LB1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rgbClr val="008000"/>
                          </a:solidFill>
                        </a:rPr>
                        <a:t>Release LB D1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strike="noStrike" baseline="0" dirty="0">
                          <a:solidFill>
                            <a:srgbClr val="008000"/>
                          </a:solidFill>
                        </a:rPr>
                        <a:t>Request for </a:t>
                      </a:r>
                      <a:r>
                        <a:rPr lang="en-US" altLang="ja-JP" sz="1600" strike="noStrike" baseline="0" dirty="0" err="1" smtClean="0">
                          <a:solidFill>
                            <a:srgbClr val="008000"/>
                          </a:solidFill>
                        </a:rPr>
                        <a:t>Recirc</a:t>
                      </a:r>
                      <a:r>
                        <a:rPr lang="en-US" altLang="ja-JP" sz="1600" strike="noStrike" baseline="0" dirty="0" smtClean="0">
                          <a:solidFill>
                            <a:srgbClr val="008000"/>
                          </a:solidFill>
                        </a:rPr>
                        <a:t> </a:t>
                      </a:r>
                      <a:r>
                        <a:rPr lang="en-US" altLang="ja-JP" sz="1600" strike="noStrike" baseline="0" dirty="0">
                          <a:solidFill>
                            <a:srgbClr val="008000"/>
                          </a:solidFill>
                        </a:rPr>
                        <a:t>Ballot 1 for D1</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LB D1 comment resolution</a:t>
                      </a:r>
                      <a:endParaRPr lang="en-US" altLang="ja-JP" sz="1600" strike="noStrike" baseline="0" dirty="0">
                        <a:solidFill>
                          <a:srgbClr val="FF0000"/>
                        </a:solidFill>
                      </a:endParaRPr>
                    </a:p>
                  </a:txBody>
                  <a:tcPr>
                    <a:solidFill>
                      <a:schemeClr val="bg1">
                        <a:lumMod val="95000"/>
                      </a:schemeClr>
                    </a:solidFill>
                  </a:tcPr>
                </a:tc>
                <a:extLst>
                  <a:ext uri="{0D108BD9-81ED-4DB2-BD59-A6C34878D82A}">
                    <a16:rowId xmlns=""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 xmlns:a16="http://schemas.microsoft.com/office/drawing/2014/main" val="10003"/>
                  </a:ext>
                </a:extLst>
              </a:tr>
              <a:tr h="60452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smtClean="0">
                          <a:solidFill>
                            <a:schemeClr val="accent1"/>
                          </a:solidFill>
                        </a:rPr>
                        <a:t>LB D2</a:t>
                      </a:r>
                      <a:endParaRPr lang="en-US" altLang="ko-KR" sz="1600" strike="sngStrike" dirty="0">
                        <a:solidFill>
                          <a:srgbClr val="FF0000"/>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smtClean="0">
                          <a:solidFill>
                            <a:schemeClr val="accent1"/>
                          </a:solidFill>
                        </a:rPr>
                        <a:t>LB D2 </a:t>
                      </a:r>
                      <a:r>
                        <a:rPr lang="en-US" altLang="ko-KR" sz="1600" baseline="0" dirty="0" smtClean="0">
                          <a:solidFill>
                            <a:schemeClr val="accent1"/>
                          </a:solidFill>
                        </a:rPr>
                        <a:t>comment resolution</a:t>
                      </a:r>
                      <a:endParaRPr lang="en-US" altLang="ko-KR" sz="1600" baseline="0" dirty="0">
                        <a:solidFill>
                          <a:schemeClr val="accent1"/>
                        </a:solidFill>
                      </a:endParaRPr>
                    </a:p>
                  </a:txBody>
                  <a:tcPr>
                    <a:solidFill>
                      <a:srgbClr val="FFFFCC"/>
                    </a:solidFill>
                  </a:tcPr>
                </a:tc>
                <a:tc>
                  <a:txBody>
                    <a:bodyPr/>
                    <a:lstStyle/>
                    <a:p>
                      <a:pPr marL="285750" indent="-285750">
                        <a:buFont typeface="Arial" panose="020B0604020202020204" pitchFamily="34" charset="0"/>
                        <a:buChar char="•"/>
                      </a:pPr>
                      <a:r>
                        <a:rPr lang="en-US" altLang="ja-JP" sz="1600" dirty="0">
                          <a:solidFill>
                            <a:schemeClr val="accent1"/>
                          </a:solidFill>
                        </a:rPr>
                        <a:t>Release SB </a:t>
                      </a:r>
                      <a:r>
                        <a:rPr lang="en-US" altLang="ja-JP" sz="1600" dirty="0" smtClean="0">
                          <a:solidFill>
                            <a:schemeClr val="accent1"/>
                          </a:solidFill>
                        </a:rPr>
                        <a:t>D0</a:t>
                      </a:r>
                      <a:endParaRPr lang="en-US" altLang="ja-JP" sz="1600" dirty="0">
                        <a:solidFill>
                          <a:schemeClr val="accent1"/>
                        </a:solidFill>
                      </a:endParaRPr>
                    </a:p>
                  </a:txBody>
                  <a:tcPr>
                    <a:solidFill>
                      <a:srgbClr val="FFFFCC"/>
                    </a:solidFill>
                  </a:tcPr>
                </a:tc>
                <a:extLst>
                  <a:ext uri="{0D108BD9-81ED-4DB2-BD59-A6C34878D82A}">
                    <a16:rowId xmlns=""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smtClean="0">
                          <a:solidFill>
                            <a:schemeClr val="accent1"/>
                          </a:solidFill>
                        </a:rPr>
                        <a:t>SB</a:t>
                      </a:r>
                      <a:r>
                        <a:rPr lang="en-US" altLang="ko-KR" sz="1600" baseline="0" dirty="0" smtClean="0">
                          <a:solidFill>
                            <a:schemeClr val="accent1"/>
                          </a:solidFill>
                        </a:rPr>
                        <a:t> D0</a:t>
                      </a:r>
                      <a:r>
                        <a:rPr lang="en-US" altLang="ko-KR" sz="1600" dirty="0" smtClean="0">
                          <a:solidFill>
                            <a:schemeClr val="accent1"/>
                          </a:solidFill>
                        </a:rPr>
                        <a:t>  </a:t>
                      </a:r>
                      <a:r>
                        <a:rPr lang="en-US" altLang="ko-KR" sz="1600" dirty="0">
                          <a:solidFill>
                            <a:schemeClr val="accent1"/>
                          </a:solidFill>
                        </a:rPr>
                        <a:t>comment </a:t>
                      </a:r>
                      <a:r>
                        <a:rPr lang="en-US" altLang="ko-KR" sz="1600" dirty="0" smtClean="0">
                          <a:solidFill>
                            <a:schemeClr val="accent1"/>
                          </a:solidFill>
                        </a:rPr>
                        <a:t>resolution</a:t>
                      </a:r>
                      <a:endParaRPr lang="en-US" altLang="ko-KR" sz="160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dirty="0">
                          <a:solidFill>
                            <a:schemeClr val="accent1"/>
                          </a:solidFill>
                        </a:rPr>
                        <a:t>Release SB </a:t>
                      </a:r>
                      <a:r>
                        <a:rPr lang="en-US" altLang="ja-JP" sz="1600" dirty="0" smtClean="0">
                          <a:solidFill>
                            <a:schemeClr val="accent1"/>
                          </a:solidFill>
                        </a:rPr>
                        <a:t>D1</a:t>
                      </a:r>
                      <a:endParaRPr lang="en-US" altLang="ja-JP" sz="160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a:solidFill>
                            <a:schemeClr val="accent1"/>
                          </a:solidFill>
                        </a:rPr>
                        <a:t>SA </a:t>
                      </a:r>
                      <a:r>
                        <a:rPr lang="en-US" altLang="ko-KR" sz="1600" dirty="0" smtClean="0">
                          <a:solidFill>
                            <a:schemeClr val="accent1"/>
                          </a:solidFill>
                        </a:rPr>
                        <a:t>review</a:t>
                      </a:r>
                      <a:endParaRPr lang="en-US" altLang="ko-KR" sz="1600" dirty="0">
                        <a:solidFill>
                          <a:schemeClr val="accent1"/>
                        </a:solidFill>
                      </a:endParaRPr>
                    </a:p>
                  </a:txBody>
                  <a:tcPr>
                    <a:solidFill>
                      <a:schemeClr val="bg1">
                        <a:lumMod val="95000"/>
                      </a:schemeClr>
                    </a:solidFill>
                  </a:tcPr>
                </a:tc>
                <a:extLst>
                  <a:ext uri="{0D108BD9-81ED-4DB2-BD59-A6C34878D82A}">
                    <a16:rowId xmlns=""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 xmlns:a16="http://schemas.microsoft.com/office/drawing/2014/main"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altLang="ko-KR" sz="1600" dirty="0">
                          <a:solidFill>
                            <a:schemeClr val="accent1"/>
                          </a:solidFill>
                        </a:rPr>
                        <a:t>Publish the standard IEEE802.15.7-</a:t>
                      </a:r>
                      <a:r>
                        <a:rPr lang="en-US" altLang="ko-KR" sz="1600" dirty="0" smtClean="0">
                          <a:solidFill>
                            <a:schemeClr val="accent1"/>
                          </a:solidFill>
                        </a:rPr>
                        <a:t>2018</a:t>
                      </a:r>
                      <a:endParaRPr lang="en-US" altLang="ko-KR" sz="1600" dirty="0">
                        <a:solidFill>
                          <a:schemeClr val="accent1"/>
                        </a:solidFill>
                      </a:endParaRPr>
                    </a:p>
                  </a:txBody>
                  <a:tcPr>
                    <a:solidFill>
                      <a:srgbClr val="FFFFCC"/>
                    </a:solidFill>
                  </a:tcPr>
                </a:tc>
                <a:tc>
                  <a:txBody>
                    <a:bodyPr/>
                    <a:lstStyle/>
                    <a:p>
                      <a:endParaRPr lang="en-US" sz="1600" dirty="0"/>
                    </a:p>
                  </a:txBody>
                  <a:tcPr>
                    <a:solidFill>
                      <a:srgbClr val="FFFFCC"/>
                    </a:solidFill>
                  </a:tcPr>
                </a:tc>
                <a:extLst>
                  <a:ext uri="{0D108BD9-81ED-4DB2-BD59-A6C34878D82A}">
                    <a16:rowId xmlns="" xmlns:a16="http://schemas.microsoft.com/office/drawing/2014/main" val="10008"/>
                  </a:ext>
                </a:extLst>
              </a:tr>
            </a:tbl>
          </a:graphicData>
        </a:graphic>
      </p:graphicFrame>
      <p:sp>
        <p:nvSpPr>
          <p:cNvPr id="8" name="Footer Placeholder 2"/>
          <p:cNvSpPr>
            <a:spLocks noGrp="1"/>
          </p:cNvSpPr>
          <p:nvPr>
            <p:ph type="ftr" sz="quarter" idx="11"/>
          </p:nvPr>
        </p:nvSpPr>
        <p:spPr>
          <a:xfrm>
            <a:off x="5486400" y="6477000"/>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23910147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BRC Teleconferences</a:t>
            </a:r>
            <a:endParaRPr lang="en-US" dirty="0"/>
          </a:p>
        </p:txBody>
      </p:sp>
      <p:sp>
        <p:nvSpPr>
          <p:cNvPr id="3" name="Content Placeholder 2"/>
          <p:cNvSpPr>
            <a:spLocks noGrp="1"/>
          </p:cNvSpPr>
          <p:nvPr>
            <p:ph idx="1"/>
          </p:nvPr>
        </p:nvSpPr>
        <p:spPr/>
        <p:txBody>
          <a:bodyPr/>
          <a:lstStyle/>
          <a:p>
            <a:r>
              <a:rPr lang="en-US" sz="2400" dirty="0" smtClean="0">
                <a:latin typeface="+mj-lt"/>
              </a:rPr>
              <a:t>Two BRC meeting schedule</a:t>
            </a:r>
          </a:p>
          <a:p>
            <a:pPr lvl="1"/>
            <a:r>
              <a:rPr lang="en-US" sz="2000" dirty="0" smtClean="0">
                <a:latin typeface="+mj-lt"/>
              </a:rPr>
              <a:t>22 </a:t>
            </a:r>
            <a:r>
              <a:rPr lang="en-US" sz="2000" dirty="0">
                <a:latin typeface="+mj-lt"/>
              </a:rPr>
              <a:t>May </a:t>
            </a:r>
            <a:r>
              <a:rPr lang="en-US" sz="2000" dirty="0" smtClean="0">
                <a:latin typeface="+mj-lt"/>
              </a:rPr>
              <a:t>2018, 9 AM US Pacific Time</a:t>
            </a:r>
          </a:p>
          <a:p>
            <a:pPr lvl="1"/>
            <a:r>
              <a:rPr lang="en-US" sz="2000" dirty="0" smtClean="0">
                <a:latin typeface="+mj-lt"/>
              </a:rPr>
              <a:t>12 June 2018, 9 </a:t>
            </a:r>
            <a:r>
              <a:rPr lang="en-US" sz="2000" dirty="0">
                <a:latin typeface="+mj-lt"/>
              </a:rPr>
              <a:t>AM US Pacific Time</a:t>
            </a:r>
          </a:p>
          <a:p>
            <a:pPr lvl="1"/>
            <a:endParaRPr lang="en-US" dirty="0" smtClean="0"/>
          </a:p>
          <a:p>
            <a:pPr lvl="1"/>
            <a:endParaRPr lang="en-US"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r>
              <a:rPr lang="en-US" altLang="en-US" dirty="0" smtClean="0"/>
              <a:t>May 2018</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FD19161-3479-48C9-8CC9-4C2EF1C11965}" type="slidenum">
              <a:rPr lang="en-US" altLang="en-US" smtClean="0"/>
              <a:pPr/>
              <a:t>18</a:t>
            </a:fld>
            <a:endParaRPr lang="en-US" altLang="en-US"/>
          </a:p>
        </p:txBody>
      </p:sp>
      <p:sp>
        <p:nvSpPr>
          <p:cNvPr id="7" name="Footer Placeholder 2"/>
          <p:cNvSpPr>
            <a:spLocks noGrp="1"/>
          </p:cNvSpPr>
          <p:nvPr>
            <p:ph type="ftr" sz="quarter" idx="11"/>
          </p:nvPr>
        </p:nvSpPr>
        <p:spPr>
          <a:xfrm>
            <a:off x="5486400" y="6444734"/>
            <a:ext cx="3124200" cy="184666"/>
          </a:xfrm>
        </p:spPr>
        <p:txBody>
          <a:bodyPr/>
          <a:lstStyle/>
          <a:p>
            <a:pPr algn="r"/>
            <a:r>
              <a:rPr lang="en-US" altLang="en-US" dirty="0" smtClean="0"/>
              <a:t>Soo-Young Chang (SYCA), et al</a:t>
            </a:r>
            <a:endParaRPr lang="en-US" altLang="en-US" dirty="0"/>
          </a:p>
        </p:txBody>
      </p:sp>
    </p:spTree>
    <p:extLst>
      <p:ext uri="{BB962C8B-B14F-4D97-AF65-F5344CB8AC3E}">
        <p14:creationId xmlns:p14="http://schemas.microsoft.com/office/powerpoint/2010/main" val="1423352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a:xfrm>
            <a:off x="673100" y="2286000"/>
            <a:ext cx="7772400" cy="1905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r>
              <a:rPr lang="en-US" altLang="en-US" b="1" dirty="0" smtClean="0"/>
              <a:t>Achievements by TG15.7m in Warsaw and Future Plan</a:t>
            </a:r>
            <a:endParaRPr lang="en-US" altLang="en-US" b="1" dirty="0"/>
          </a:p>
        </p:txBody>
      </p:sp>
      <p:sp>
        <p:nvSpPr>
          <p:cNvPr id="6" name="Rectangle 4"/>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400" b="1" smtClean="0">
                <a:latin typeface="Times New Roman" charset="0"/>
                <a:ea typeface="ＭＳ Ｐゴシック" charset="0"/>
                <a:cs typeface="+mn-cs"/>
              </a:defRPr>
            </a:lvl1pPr>
          </a:lstStyle>
          <a:p>
            <a:pPr>
              <a:defRPr/>
            </a:pPr>
            <a:r>
              <a:rPr lang="en-US" dirty="0" smtClean="0">
                <a:solidFill>
                  <a:srgbClr val="000000"/>
                </a:solidFill>
              </a:rPr>
              <a:t>May </a:t>
            </a:r>
            <a:r>
              <a:rPr lang="en-US" dirty="0" smtClean="0">
                <a:solidFill>
                  <a:srgbClr val="000000"/>
                </a:solidFill>
              </a:rPr>
              <a:t>2018</a:t>
            </a:r>
            <a:endParaRPr lang="en-US" dirty="0">
              <a:solidFill>
                <a:srgbClr val="000000"/>
              </a:solidFill>
            </a:endParaRPr>
          </a:p>
        </p:txBody>
      </p:sp>
      <p:sp>
        <p:nvSpPr>
          <p:cNvPr id="3" name="Slide Number Placeholder 2"/>
          <p:cNvSpPr>
            <a:spLocks noGrp="1"/>
          </p:cNvSpPr>
          <p:nvPr>
            <p:ph type="sldNum" sz="quarter" idx="12"/>
          </p:nvPr>
        </p:nvSpPr>
        <p:spPr/>
        <p:txBody>
          <a:bodyPr/>
          <a:lstStyle/>
          <a:p>
            <a:r>
              <a:rPr lang="en-US" altLang="en-US" smtClean="0">
                <a:solidFill>
                  <a:srgbClr val="000000"/>
                </a:solidFill>
              </a:rPr>
              <a:t>Slide </a:t>
            </a:r>
            <a:fld id="{E52F96BB-5AFC-414C-85F0-B04708DD4BA4}" type="slidenum">
              <a:rPr lang="en-US" altLang="en-US" smtClean="0">
                <a:solidFill>
                  <a:srgbClr val="000000"/>
                </a:solidFill>
              </a:rPr>
              <a:pPr/>
              <a:t>2</a:t>
            </a:fld>
            <a:endParaRPr lang="en-US" altLang="en-US">
              <a:solidFill>
                <a:srgbClr val="000000"/>
              </a:solidFill>
            </a:endParaRP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97682369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3</a:t>
            </a:fld>
            <a:endParaRPr lang="en-US" altLang="en-US"/>
          </a:p>
        </p:txBody>
      </p:sp>
      <p:sp>
        <p:nvSpPr>
          <p:cNvPr id="2" name="TextBox 1"/>
          <p:cNvSpPr txBox="1"/>
          <p:nvPr/>
        </p:nvSpPr>
        <p:spPr>
          <a:xfrm>
            <a:off x="609600" y="914400"/>
            <a:ext cx="8083062" cy="584776"/>
          </a:xfrm>
          <a:prstGeom prst="rect">
            <a:avLst/>
          </a:prstGeom>
          <a:noFill/>
        </p:spPr>
        <p:txBody>
          <a:bodyPr wrap="none" rtlCol="0">
            <a:spAutoFit/>
          </a:bodyPr>
          <a:lstStyle/>
          <a:p>
            <a:r>
              <a:rPr lang="en-US" sz="3200" u="sng" dirty="0" smtClean="0"/>
              <a:t>Status of Comments at the End of  May Meeting</a:t>
            </a:r>
            <a:endParaRPr lang="en-US" sz="3200" u="sng" dirty="0"/>
          </a:p>
        </p:txBody>
      </p:sp>
      <p:sp>
        <p:nvSpPr>
          <p:cNvPr id="3" name="TextBox 2"/>
          <p:cNvSpPr txBox="1"/>
          <p:nvPr/>
        </p:nvSpPr>
        <p:spPr>
          <a:xfrm>
            <a:off x="228600" y="1752600"/>
            <a:ext cx="8763000" cy="3431709"/>
          </a:xfrm>
          <a:prstGeom prst="rect">
            <a:avLst/>
          </a:prstGeom>
          <a:noFill/>
        </p:spPr>
        <p:txBody>
          <a:bodyPr wrap="square" rtlCol="0">
            <a:spAutoFit/>
          </a:bodyPr>
          <a:lstStyle/>
          <a:p>
            <a:pPr marL="457200" indent="-457200">
              <a:spcBef>
                <a:spcPts val="600"/>
              </a:spcBef>
              <a:buFont typeface="Arial" panose="020B0604020202020204" pitchFamily="34" charset="0"/>
              <a:buChar char="•"/>
            </a:pPr>
            <a:endParaRPr lang="en-US" sz="2400" dirty="0" smtClean="0"/>
          </a:p>
          <a:p>
            <a:pPr marL="342900" indent="-342900">
              <a:buFont typeface="Arial"/>
              <a:buChar char="•"/>
            </a:pPr>
            <a:r>
              <a:rPr lang="en-US" sz="2400" dirty="0" smtClean="0"/>
              <a:t>2</a:t>
            </a:r>
            <a:r>
              <a:rPr lang="en-US" sz="2400" baseline="30000" dirty="0" smtClean="0"/>
              <a:t>nd</a:t>
            </a:r>
            <a:r>
              <a:rPr lang="en-US" sz="2400" dirty="0" smtClean="0"/>
              <a:t> </a:t>
            </a:r>
            <a:r>
              <a:rPr lang="en-US" sz="2400" dirty="0"/>
              <a:t>Recirculation Letter Ballot completed</a:t>
            </a:r>
          </a:p>
          <a:p>
            <a:pPr marL="800100" lvl="1" indent="-342900">
              <a:buFont typeface="Arial"/>
              <a:buChar char="•"/>
            </a:pPr>
            <a:r>
              <a:rPr lang="en-US" sz="2000" dirty="0" smtClean="0"/>
              <a:t>76 </a:t>
            </a:r>
            <a:r>
              <a:rPr lang="en-US" sz="2000" dirty="0"/>
              <a:t>comments received: </a:t>
            </a:r>
            <a:r>
              <a:rPr lang="en-US" sz="2000" dirty="0" smtClean="0"/>
              <a:t>72 </a:t>
            </a:r>
            <a:r>
              <a:rPr lang="en-US" sz="2000" dirty="0"/>
              <a:t>comments resolved </a:t>
            </a:r>
            <a:r>
              <a:rPr lang="en-US" sz="2000" dirty="0" smtClean="0"/>
              <a:t>and 4 </a:t>
            </a:r>
            <a:r>
              <a:rPr lang="en-US" sz="2000" dirty="0"/>
              <a:t>comments postponed</a:t>
            </a:r>
          </a:p>
          <a:p>
            <a:pPr marL="342900" indent="-342900">
              <a:buFont typeface="Arial"/>
              <a:buChar char="•"/>
            </a:pPr>
            <a:r>
              <a:rPr lang="en-US" sz="2400" dirty="0"/>
              <a:t>Sponsor Ballot Pool Invitation</a:t>
            </a:r>
          </a:p>
          <a:p>
            <a:pPr marL="800100" lvl="1" indent="-342900">
              <a:buFont typeface="Arial"/>
              <a:buChar char="•"/>
            </a:pPr>
            <a:r>
              <a:rPr lang="en-US" sz="2400" dirty="0"/>
              <a:t>Started May 9 and ends June 5, 2018</a:t>
            </a:r>
          </a:p>
          <a:p>
            <a:pPr marL="342900" indent="-342900">
              <a:buFont typeface="Arial"/>
              <a:buChar char="•"/>
            </a:pPr>
            <a:endParaRPr lang="en-US" sz="2400" dirty="0"/>
          </a:p>
          <a:p>
            <a:pPr marL="342900" indent="-342900">
              <a:buFont typeface="Arial"/>
              <a:buChar char="•"/>
            </a:pPr>
            <a:r>
              <a:rPr lang="en-US" sz="2400" dirty="0">
                <a:solidFill>
                  <a:srgbClr val="FF0000"/>
                </a:solidFill>
              </a:rPr>
              <a:t>Need to submit Mandatory Editorial Coordination (MEC) Review</a:t>
            </a:r>
          </a:p>
          <a:p>
            <a:pPr marL="342900" indent="-342900">
              <a:buFont typeface="Arial"/>
              <a:buChar char="•"/>
            </a:pPr>
            <a:r>
              <a:rPr lang="en-US" sz="2400" dirty="0">
                <a:solidFill>
                  <a:srgbClr val="FF0000"/>
                </a:solidFill>
              </a:rPr>
              <a:t>Need to submit Registration Authority Committee (RAC) Review</a:t>
            </a:r>
            <a:endParaRPr lang="en-US" dirty="0">
              <a:solidFill>
                <a:srgbClr val="FF0000"/>
              </a:solidFill>
            </a:endParaRPr>
          </a:p>
          <a:p>
            <a:pPr>
              <a:spcBef>
                <a:spcPts val="600"/>
              </a:spcBef>
            </a:pPr>
            <a:endParaRPr lang="en-US" sz="2400" dirty="0"/>
          </a:p>
        </p:txBody>
      </p:sp>
      <p:sp>
        <p:nvSpPr>
          <p:cNvPr id="8" name="Date Placeholder 1">
            <a:extLst>
              <a:ext uri="{FF2B5EF4-FFF2-40B4-BE49-F238E27FC236}">
                <a16:creationId xmlns=""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smtClean="0"/>
              <a:t>May  </a:t>
            </a:r>
            <a:r>
              <a:rPr lang="en-US" altLang="en-US" dirty="0" smtClean="0"/>
              <a:t>2018</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May  </a:t>
            </a:r>
            <a:r>
              <a:rPr lang="en-US" altLang="en-US" dirty="0" smtClean="0"/>
              <a:t>2018</a:t>
            </a:r>
            <a:endParaRPr lang="en-US" altLang="en-US" dirty="0"/>
          </a:p>
        </p:txBody>
      </p:sp>
      <p:sp>
        <p:nvSpPr>
          <p:cNvPr id="4" name="Slide Number Placeholder 3"/>
          <p:cNvSpPr>
            <a:spLocks noGrp="1"/>
          </p:cNvSpPr>
          <p:nvPr>
            <p:ph type="sldNum" sz="quarter" idx="12"/>
          </p:nvPr>
        </p:nvSpPr>
        <p:spPr/>
        <p:txBody>
          <a:bodyPr/>
          <a:lstStyle/>
          <a:p>
            <a:r>
              <a:rPr lang="en-US" altLang="en-US" smtClean="0"/>
              <a:t>Slide </a:t>
            </a:r>
            <a:fld id="{163BEA69-124C-4983-86C3-8D9424597F70}" type="slidenum">
              <a:rPr lang="en-US" altLang="en-US" smtClean="0"/>
              <a:pPr/>
              <a:t>4</a:t>
            </a:fld>
            <a:endParaRPr lang="en-US" altLang="en-US"/>
          </a:p>
        </p:txBody>
      </p:sp>
      <p:sp>
        <p:nvSpPr>
          <p:cNvPr id="5" name="Rectangle 4"/>
          <p:cNvSpPr/>
          <p:nvPr/>
        </p:nvSpPr>
        <p:spPr>
          <a:xfrm>
            <a:off x="609600" y="914400"/>
            <a:ext cx="8001000" cy="4031873"/>
          </a:xfrm>
          <a:prstGeom prst="rect">
            <a:avLst/>
          </a:prstGeom>
        </p:spPr>
        <p:txBody>
          <a:bodyPr wrap="square">
            <a:spAutoFit/>
          </a:bodyPr>
          <a:lstStyle/>
          <a:p>
            <a:pPr algn="ctr"/>
            <a:r>
              <a:rPr lang="en-US" sz="3200" u="sng" dirty="0" smtClean="0"/>
              <a:t>Task Group Motion #1</a:t>
            </a:r>
            <a:endParaRPr lang="en-US" sz="3200" u="sng" dirty="0"/>
          </a:p>
          <a:p>
            <a:endParaRPr lang="en-US" sz="3200" dirty="0" smtClean="0"/>
          </a:p>
          <a:p>
            <a:r>
              <a:rPr lang="en-GB" altLang="ja-JP" sz="2400" b="1" dirty="0"/>
              <a:t>Motion for TG </a:t>
            </a:r>
            <a:r>
              <a:rPr lang="en-GB" altLang="ja-JP" sz="2400" b="1" dirty="0" smtClean="0"/>
              <a:t>Approval for Sponsor Ballot</a:t>
            </a:r>
            <a:endParaRPr lang="en-US" sz="2400" dirty="0" smtClean="0"/>
          </a:p>
          <a:p>
            <a:r>
              <a:rPr lang="en-US" sz="2400" i="1" dirty="0" smtClean="0"/>
              <a:t>802.15.7m requests that the working group request </a:t>
            </a:r>
            <a:r>
              <a:rPr lang="en-US" sz="2400" i="1" dirty="0" smtClean="0"/>
              <a:t>unconditional </a:t>
            </a:r>
            <a:r>
              <a:rPr lang="en-US" sz="2400" i="1" dirty="0"/>
              <a:t>approval from the EC to submit </a:t>
            </a:r>
            <a:r>
              <a:rPr lang="en-US" sz="2400" i="1" dirty="0" smtClean="0"/>
              <a:t>P802.15.7m-D2 to </a:t>
            </a:r>
            <a:r>
              <a:rPr lang="en-US" sz="2400" i="1" dirty="0"/>
              <a:t>Sponsor Ballot</a:t>
            </a:r>
            <a:r>
              <a:rPr lang="en-US" sz="2400" i="1" dirty="0" smtClean="0"/>
              <a:t>.</a:t>
            </a:r>
          </a:p>
          <a:p>
            <a:endParaRPr lang="en-US" sz="3200" dirty="0" smtClean="0"/>
          </a:p>
          <a:p>
            <a:r>
              <a:rPr lang="en-US" sz="2000" dirty="0" smtClean="0">
                <a:solidFill>
                  <a:srgbClr val="000000"/>
                </a:solidFill>
              </a:rPr>
              <a:t>Moved by: Jaesang </a:t>
            </a:r>
            <a:r>
              <a:rPr lang="en-US" sz="2000" dirty="0">
                <a:solidFill>
                  <a:srgbClr val="000000"/>
                </a:solidFill>
              </a:rPr>
              <a:t>Cha</a:t>
            </a:r>
          </a:p>
          <a:p>
            <a:r>
              <a:rPr lang="en-US" sz="2000" dirty="0" smtClean="0">
                <a:solidFill>
                  <a:srgbClr val="000000"/>
                </a:solidFill>
              </a:rPr>
              <a:t>Seconded by: </a:t>
            </a:r>
            <a:r>
              <a:rPr lang="en-US" sz="2000" dirty="0" err="1">
                <a:solidFill>
                  <a:srgbClr val="000000"/>
                </a:solidFill>
              </a:rPr>
              <a:t>Vinayagam</a:t>
            </a:r>
            <a:r>
              <a:rPr lang="en-US" sz="2000" dirty="0">
                <a:solidFill>
                  <a:srgbClr val="000000"/>
                </a:solidFill>
              </a:rPr>
              <a:t> </a:t>
            </a:r>
            <a:r>
              <a:rPr lang="en-US" sz="2000" dirty="0" err="1">
                <a:solidFill>
                  <a:srgbClr val="000000"/>
                </a:solidFill>
              </a:rPr>
              <a:t>Mariappan</a:t>
            </a:r>
            <a:endParaRPr lang="en-US" sz="2000" dirty="0">
              <a:solidFill>
                <a:srgbClr val="000000"/>
              </a:solidFill>
            </a:endParaRPr>
          </a:p>
          <a:p>
            <a:r>
              <a:rPr lang="en-US" sz="2400" dirty="0" smtClean="0">
                <a:solidFill>
                  <a:srgbClr val="000000"/>
                </a:solidFill>
              </a:rPr>
              <a:t>Passed Unanimously</a:t>
            </a:r>
            <a:endParaRPr lang="en-US" sz="2400" dirty="0" smtClean="0">
              <a:solidFill>
                <a:srgbClr val="000000"/>
              </a:solidFill>
            </a:endParaRP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15305584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5</a:t>
            </a:fld>
            <a:endParaRPr lang="en-US" altLang="en-US"/>
          </a:p>
        </p:txBody>
      </p:sp>
      <p:sp>
        <p:nvSpPr>
          <p:cNvPr id="2" name="TextBox 1"/>
          <p:cNvSpPr txBox="1"/>
          <p:nvPr/>
        </p:nvSpPr>
        <p:spPr>
          <a:xfrm>
            <a:off x="2506097" y="939224"/>
            <a:ext cx="4042894" cy="584776"/>
          </a:xfrm>
          <a:prstGeom prst="rect">
            <a:avLst/>
          </a:prstGeom>
          <a:noFill/>
        </p:spPr>
        <p:txBody>
          <a:bodyPr wrap="none" rtlCol="0">
            <a:spAutoFit/>
          </a:bodyPr>
          <a:lstStyle/>
          <a:p>
            <a:r>
              <a:rPr lang="en-US" sz="3200" u="sng" dirty="0" smtClean="0"/>
              <a:t>Task Group </a:t>
            </a:r>
            <a:r>
              <a:rPr lang="en-US" sz="3200" u="sng" dirty="0"/>
              <a:t>Motion </a:t>
            </a:r>
            <a:r>
              <a:rPr lang="en-US" sz="3200" u="sng" dirty="0" smtClean="0"/>
              <a:t>#</a:t>
            </a:r>
            <a:r>
              <a:rPr lang="en-US" sz="3200" u="sng" dirty="0" smtClean="0"/>
              <a:t>2</a:t>
            </a:r>
            <a:endParaRPr lang="en-US" sz="3200" u="sng" dirty="0"/>
          </a:p>
        </p:txBody>
      </p:sp>
      <p:sp>
        <p:nvSpPr>
          <p:cNvPr id="3" name="TextBox 2"/>
          <p:cNvSpPr txBox="1"/>
          <p:nvPr/>
        </p:nvSpPr>
        <p:spPr>
          <a:xfrm>
            <a:off x="533400" y="1595021"/>
            <a:ext cx="8229600" cy="5262979"/>
          </a:xfrm>
          <a:prstGeom prst="rect">
            <a:avLst/>
          </a:prstGeom>
          <a:noFill/>
        </p:spPr>
        <p:txBody>
          <a:bodyPr wrap="square" rtlCol="0">
            <a:spAutoFit/>
          </a:bodyPr>
          <a:lstStyle/>
          <a:p>
            <a:pPr marL="0" indent="0">
              <a:buNone/>
            </a:pPr>
            <a:r>
              <a:rPr lang="en-GB" altLang="ja-JP" sz="2400" b="1" dirty="0"/>
              <a:t>Motion for TG Approval to Form a TG7m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t>TG7m requests that 802.15 WG approve the formation of a Ballot Resolution Committee (BRC) for the </a:t>
            </a:r>
            <a:r>
              <a:rPr lang="en-US" altLang="ja-JP" sz="2400" i="1" dirty="0" smtClean="0"/>
              <a:t>Sponsor </a:t>
            </a:r>
            <a:r>
              <a:rPr lang="en-US" altLang="ja-JP" sz="2400" i="1" dirty="0"/>
              <a:t>balloting of the </a:t>
            </a:r>
            <a:r>
              <a:rPr lang="en-US" altLang="ko-KR" sz="2400" i="1" dirty="0" smtClean="0"/>
              <a:t>P802.15</a:t>
            </a:r>
            <a:r>
              <a:rPr lang="en-US" altLang="ko-KR" sz="2400" i="1" dirty="0"/>
              <a:t>.</a:t>
            </a:r>
            <a:r>
              <a:rPr lang="en-US" altLang="ko-KR" sz="2400" i="1" dirty="0" smtClean="0"/>
              <a:t>7m-D2</a:t>
            </a:r>
            <a:r>
              <a:rPr lang="en-US" altLang="ja-JP" sz="2400" i="1" dirty="0" smtClean="0"/>
              <a:t> </a:t>
            </a:r>
            <a:r>
              <a:rPr lang="en-US" altLang="ja-JP" sz="2400" i="1" dirty="0"/>
              <a:t>with the following membership: Yeong Min Jang</a:t>
            </a:r>
            <a:r>
              <a:rPr lang="en-US" altLang="en-US" sz="2400" i="1" dirty="0"/>
              <a:t>, Rick Roberts</a:t>
            </a:r>
            <a:r>
              <a:rPr lang="en-US" altLang="en-US" sz="2400" i="1" dirty="0" smtClean="0"/>
              <a:t>, </a:t>
            </a:r>
            <a:r>
              <a:rPr lang="en-US" altLang="en-US" sz="2400" i="1" dirty="0" smtClean="0"/>
              <a:t>Jaesang Cha, Soo</a:t>
            </a:r>
            <a:r>
              <a:rPr lang="en-US" altLang="en-US" sz="2400" i="1" dirty="0"/>
              <a:t>-Young Chang, </a:t>
            </a:r>
            <a:r>
              <a:rPr lang="en-US" altLang="en-US" sz="2400" i="1" dirty="0" err="1" smtClean="0"/>
              <a:t>Vinayagam</a:t>
            </a:r>
            <a:r>
              <a:rPr lang="en-US" altLang="en-US" sz="2400" i="1" dirty="0" smtClean="0"/>
              <a:t> </a:t>
            </a:r>
            <a:r>
              <a:rPr lang="en-US" altLang="en-US" sz="2400" i="1" dirty="0" smtClean="0"/>
              <a:t>Mariappan, Van </a:t>
            </a:r>
            <a:r>
              <a:rPr lang="en-US" altLang="en-US" sz="2400" i="1" dirty="0"/>
              <a:t>Trang </a:t>
            </a:r>
            <a:r>
              <a:rPr lang="en-US" altLang="en-US" sz="2400" i="1" dirty="0" smtClean="0"/>
              <a:t>Nguyen and Ben Rolfe</a:t>
            </a:r>
            <a:r>
              <a:rPr lang="en-US" altLang="ja-JP" sz="2400" i="1" dirty="0" smtClean="0"/>
              <a:t>. </a:t>
            </a:r>
            <a:r>
              <a:rPr lang="en-US" altLang="ja-JP" sz="2400" i="1" dirty="0"/>
              <a:t>The 802.15 TG7m BRC is authorized to approve comment resolutions and to approve the start of </a:t>
            </a:r>
            <a:r>
              <a:rPr lang="en-US" altLang="ja-JP" sz="2400" i="1" dirty="0" smtClean="0"/>
              <a:t>sponsor </a:t>
            </a:r>
            <a:r>
              <a:rPr lang="en-US" altLang="ja-JP" sz="2400" i="1" dirty="0"/>
              <a:t>ballots of  the revised draft on behalf of the 802.15 WG. </a:t>
            </a:r>
            <a:endParaRPr lang="en-US" altLang="ja-JP" sz="2400" i="1" dirty="0" smtClean="0"/>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ja-JP" sz="2400" dirty="0"/>
          </a:p>
          <a:p>
            <a:r>
              <a:rPr lang="en-US" sz="2000" dirty="0" smtClean="0"/>
              <a:t>Moved by: </a:t>
            </a:r>
            <a:r>
              <a:rPr lang="en-US" sz="2000" dirty="0" err="1" smtClean="0"/>
              <a:t>Vinayagam</a:t>
            </a:r>
            <a:r>
              <a:rPr lang="en-US" sz="2000" dirty="0" smtClean="0"/>
              <a:t> </a:t>
            </a:r>
            <a:r>
              <a:rPr lang="en-US" sz="2000" dirty="0" err="1" smtClean="0"/>
              <a:t>Mariappan</a:t>
            </a:r>
            <a:endParaRPr lang="en-US" sz="2000" dirty="0" smtClean="0"/>
          </a:p>
          <a:p>
            <a:r>
              <a:rPr lang="en-US" sz="2000" dirty="0" smtClean="0"/>
              <a:t>Seconded by: Jaesang Cha</a:t>
            </a:r>
          </a:p>
          <a:p>
            <a:r>
              <a:rPr lang="en-US" sz="2400" dirty="0"/>
              <a:t>Passed Unanimously</a:t>
            </a:r>
          </a:p>
          <a:p>
            <a:endParaRPr lang="en-US" sz="2400" dirty="0">
              <a:solidFill>
                <a:srgbClr val="FF0000"/>
              </a:solidFill>
            </a:endParaRPr>
          </a:p>
        </p:txBody>
      </p:sp>
      <p:sp>
        <p:nvSpPr>
          <p:cNvPr id="8" name="Date Placeholder 1">
            <a:extLst>
              <a:ext uri="{FF2B5EF4-FFF2-40B4-BE49-F238E27FC236}">
                <a16:creationId xmlns=""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smtClean="0"/>
              <a:t>May  </a:t>
            </a:r>
            <a:r>
              <a:rPr lang="en-US" altLang="en-US" dirty="0" smtClean="0"/>
              <a:t>2018</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149240383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6</a:t>
            </a:fld>
            <a:endParaRPr lang="en-US" altLang="en-US"/>
          </a:p>
        </p:txBody>
      </p:sp>
      <p:sp>
        <p:nvSpPr>
          <p:cNvPr id="2" name="TextBox 1"/>
          <p:cNvSpPr txBox="1"/>
          <p:nvPr/>
        </p:nvSpPr>
        <p:spPr>
          <a:xfrm>
            <a:off x="2514600" y="1143000"/>
            <a:ext cx="3997208" cy="584776"/>
          </a:xfrm>
          <a:prstGeom prst="rect">
            <a:avLst/>
          </a:prstGeom>
          <a:noFill/>
        </p:spPr>
        <p:txBody>
          <a:bodyPr wrap="none" rtlCol="0">
            <a:spAutoFit/>
          </a:bodyPr>
          <a:lstStyle/>
          <a:p>
            <a:pPr algn="ctr"/>
            <a:r>
              <a:rPr lang="en-US" sz="3200" u="sng" dirty="0" smtClean="0"/>
              <a:t>Task </a:t>
            </a:r>
            <a:r>
              <a:rPr lang="en-US" sz="3200" u="sng" dirty="0" smtClean="0"/>
              <a:t>Group </a:t>
            </a:r>
            <a:r>
              <a:rPr lang="en-US" sz="3200" u="sng" dirty="0"/>
              <a:t>motion </a:t>
            </a:r>
            <a:r>
              <a:rPr lang="en-US" sz="3200" u="sng" dirty="0" smtClean="0"/>
              <a:t>#3:</a:t>
            </a:r>
            <a:r>
              <a:rPr lang="en-GB" sz="3200" u="sng" dirty="0" smtClean="0"/>
              <a:t> </a:t>
            </a:r>
          </a:p>
        </p:txBody>
      </p:sp>
      <p:sp>
        <p:nvSpPr>
          <p:cNvPr id="3" name="TextBox 2"/>
          <p:cNvSpPr txBox="1"/>
          <p:nvPr/>
        </p:nvSpPr>
        <p:spPr>
          <a:xfrm>
            <a:off x="533400" y="2185987"/>
            <a:ext cx="8229600" cy="3200876"/>
          </a:xfrm>
          <a:prstGeom prst="rect">
            <a:avLst/>
          </a:prstGeom>
          <a:noFill/>
        </p:spPr>
        <p:txBody>
          <a:bodyPr wrap="square" rtlCol="0">
            <a:spAutoFit/>
          </a:bodyPr>
          <a:lstStyle/>
          <a:p>
            <a:r>
              <a:rPr lang="en-GB" altLang="ja-JP" sz="2400" b="1" dirty="0" smtClean="0"/>
              <a:t>Motion </a:t>
            </a:r>
            <a:r>
              <a:rPr lang="en-GB" sz="2400" b="1" dirty="0"/>
              <a:t>for </a:t>
            </a:r>
            <a:r>
              <a:rPr lang="en-US" sz="2400" b="1" dirty="0"/>
              <a:t>15.7 PAR Extension </a:t>
            </a:r>
            <a:r>
              <a:rPr lang="en-US" sz="2400" b="1" dirty="0" smtClean="0"/>
              <a:t>Request. </a:t>
            </a:r>
            <a:endParaRPr lang="en-GB" altLang="ja-JP" sz="2400" b="1" dirty="0" smtClean="0"/>
          </a:p>
          <a:p>
            <a:r>
              <a:rPr lang="en-US" sz="2400" i="1" dirty="0" smtClean="0"/>
              <a:t>TG 15.7m requests </a:t>
            </a:r>
            <a:r>
              <a:rPr lang="en-US" sz="2400" i="1" dirty="0"/>
              <a:t>that the 802.15 WG </a:t>
            </a:r>
            <a:r>
              <a:rPr lang="en-US" sz="2400" i="1" dirty="0" smtClean="0"/>
              <a:t>request </a:t>
            </a:r>
            <a:r>
              <a:rPr lang="en-US" sz="2400" i="1" dirty="0"/>
              <a:t>the EC approve forwarding the one year 802.15.7 PAR extension request (15-18-02621-00-007a) to </a:t>
            </a:r>
            <a:r>
              <a:rPr lang="en-US" sz="2400" i="1" dirty="0" err="1" smtClean="0"/>
              <a:t>NesCom</a:t>
            </a:r>
            <a:r>
              <a:rPr lang="en-US" sz="2400" i="1" dirty="0" smtClean="0"/>
              <a:t>.</a:t>
            </a:r>
            <a:endParaRPr lang="en-US" sz="2400" i="1" dirty="0"/>
          </a:p>
          <a:p>
            <a:pPr marL="0" indent="0">
              <a:buNone/>
            </a:pPr>
            <a:endParaRPr lang="en-US" altLang="en-US" sz="2400" i="1" dirty="0"/>
          </a:p>
          <a:p>
            <a:r>
              <a:rPr lang="en-US" altLang="en-US" sz="2000" dirty="0"/>
              <a:t>Moved By: </a:t>
            </a:r>
            <a:r>
              <a:rPr lang="en-US" altLang="en-US" sz="2000" dirty="0" err="1" smtClean="0"/>
              <a:t>Vinayagam</a:t>
            </a:r>
            <a:r>
              <a:rPr lang="en-US" altLang="en-US" sz="2000" dirty="0" smtClean="0"/>
              <a:t> </a:t>
            </a:r>
            <a:r>
              <a:rPr lang="en-US" altLang="en-US" sz="2000" dirty="0" err="1" smtClean="0"/>
              <a:t>Mariappan</a:t>
            </a:r>
            <a:endParaRPr lang="en-US" altLang="en-US" sz="2000" dirty="0"/>
          </a:p>
          <a:p>
            <a:r>
              <a:rPr lang="en-US" altLang="en-US" sz="2000" dirty="0"/>
              <a:t>Seconded By</a:t>
            </a:r>
            <a:r>
              <a:rPr lang="en-US" altLang="en-US" sz="2000" i="1" dirty="0" smtClean="0"/>
              <a:t>: Jaesang Cha</a:t>
            </a:r>
            <a:r>
              <a:rPr lang="ja-JP" altLang="en-US" sz="2000" i="1" dirty="0" smtClean="0"/>
              <a:t> </a:t>
            </a:r>
            <a:endParaRPr lang="en-US" altLang="ja-JP" sz="2000" i="1" dirty="0" smtClean="0"/>
          </a:p>
          <a:p>
            <a:r>
              <a:rPr lang="en-US" altLang="ja-JP" sz="2400" dirty="0" smtClean="0"/>
              <a:t>Passed unanimously</a:t>
            </a:r>
            <a:endParaRPr lang="en-US" altLang="ja-JP" sz="2400" dirty="0"/>
          </a:p>
          <a:p>
            <a:endParaRPr lang="en-US" altLang="ja-JP" sz="1800" i="1" dirty="0"/>
          </a:p>
        </p:txBody>
      </p:sp>
      <p:sp>
        <p:nvSpPr>
          <p:cNvPr id="8" name="Date Placeholder 1">
            <a:extLst>
              <a:ext uri="{FF2B5EF4-FFF2-40B4-BE49-F238E27FC236}">
                <a16:creationId xmlns=""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smtClean="0"/>
              <a:t>May </a:t>
            </a:r>
            <a:r>
              <a:rPr lang="en-US" altLang="en-US" dirty="0" smtClean="0"/>
              <a:t>2018</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226825074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7</a:t>
            </a:fld>
            <a:endParaRPr lang="en-US" altLang="en-US"/>
          </a:p>
        </p:txBody>
      </p:sp>
      <p:sp>
        <p:nvSpPr>
          <p:cNvPr id="3" name="Rectangle 2"/>
          <p:cNvSpPr/>
          <p:nvPr/>
        </p:nvSpPr>
        <p:spPr>
          <a:xfrm>
            <a:off x="2362200" y="990600"/>
            <a:ext cx="5181600" cy="584775"/>
          </a:xfrm>
          <a:prstGeom prst="rect">
            <a:avLst/>
          </a:prstGeom>
        </p:spPr>
        <p:txBody>
          <a:bodyPr wrap="square">
            <a:spAutoFit/>
          </a:bodyPr>
          <a:lstStyle/>
          <a:p>
            <a:r>
              <a:rPr lang="en-US" sz="3200" u="sng" dirty="0"/>
              <a:t>Plans for </a:t>
            </a:r>
            <a:r>
              <a:rPr lang="en-US" sz="3200" u="sng" dirty="0" smtClean="0"/>
              <a:t>July</a:t>
            </a:r>
            <a:r>
              <a:rPr lang="en-US" sz="3200" u="sng" dirty="0" smtClean="0"/>
              <a:t> </a:t>
            </a:r>
            <a:r>
              <a:rPr lang="en-US" sz="3200" u="sng" dirty="0"/>
              <a:t>M</a:t>
            </a:r>
            <a:r>
              <a:rPr lang="en-US" sz="3200" u="sng" dirty="0" smtClean="0"/>
              <a:t>eeting</a:t>
            </a:r>
            <a:endParaRPr lang="en-US" sz="3200" u="sng" dirty="0"/>
          </a:p>
        </p:txBody>
      </p:sp>
      <p:sp>
        <p:nvSpPr>
          <p:cNvPr id="7" name="TextBox 6"/>
          <p:cNvSpPr txBox="1"/>
          <p:nvPr/>
        </p:nvSpPr>
        <p:spPr>
          <a:xfrm>
            <a:off x="457200" y="2164140"/>
            <a:ext cx="8382000" cy="1569660"/>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defRPr/>
            </a:pPr>
            <a:r>
              <a:rPr lang="en-US" altLang="ko-KR" sz="2400" dirty="0" smtClean="0"/>
              <a:t>Sponsor </a:t>
            </a:r>
            <a:r>
              <a:rPr lang="en-US" altLang="ko-KR" sz="2400" dirty="0"/>
              <a:t>Ballot </a:t>
            </a:r>
            <a:r>
              <a:rPr lang="en-US" altLang="ko-KR" sz="2400" dirty="0" smtClean="0"/>
              <a:t>comment </a:t>
            </a:r>
            <a:r>
              <a:rPr lang="en-US" altLang="ko-KR" sz="2400" dirty="0"/>
              <a:t>resolution</a:t>
            </a:r>
          </a:p>
          <a:p>
            <a:endParaRPr lang="en-US" sz="2400" dirty="0"/>
          </a:p>
          <a:p>
            <a:pPr marL="342900" indent="-342900">
              <a:buFont typeface="Arial" panose="020B0604020202020204" pitchFamily="34" charset="0"/>
              <a:buChar char="•"/>
            </a:pPr>
            <a:r>
              <a:rPr lang="en-US" sz="2400" dirty="0"/>
              <a:t>Requesting 8 sessions</a:t>
            </a:r>
          </a:p>
          <a:p>
            <a:pPr marL="342900" indent="-342900">
              <a:buFontTx/>
              <a:buChar char="-"/>
            </a:pPr>
            <a:endParaRPr lang="en-US" sz="2400" dirty="0"/>
          </a:p>
        </p:txBody>
      </p:sp>
      <p:sp>
        <p:nvSpPr>
          <p:cNvPr id="9" name="Date Placeholder 1">
            <a:extLst>
              <a:ext uri="{FF2B5EF4-FFF2-40B4-BE49-F238E27FC236}">
                <a16:creationId xmlns="" xmlns:a16="http://schemas.microsoft.com/office/drawing/2014/main" id="{04A6C826-B607-40BB-94C6-B0F155BDCCE6}"/>
              </a:ext>
            </a:extLst>
          </p:cNvPr>
          <p:cNvSpPr>
            <a:spLocks noGrp="1"/>
          </p:cNvSpPr>
          <p:nvPr>
            <p:ph type="dt" sz="half" idx="10"/>
          </p:nvPr>
        </p:nvSpPr>
        <p:spPr>
          <a:xfrm>
            <a:off x="685800" y="378281"/>
            <a:ext cx="1600200" cy="215444"/>
          </a:xfrm>
        </p:spPr>
        <p:txBody>
          <a:bodyPr/>
          <a:lstStyle/>
          <a:p>
            <a:r>
              <a:rPr lang="en-US" altLang="en-US" dirty="0" smtClean="0"/>
              <a:t>May  </a:t>
            </a:r>
            <a:r>
              <a:rPr lang="en-US" altLang="en-US" dirty="0" smtClean="0"/>
              <a:t>2018</a:t>
            </a:r>
            <a:endParaRPr lang="en-US" altLang="en-US" dirty="0"/>
          </a:p>
        </p:txBody>
      </p:sp>
      <p:sp>
        <p:nvSpPr>
          <p:cNvPr id="8" name="Footer Placeholder 2"/>
          <p:cNvSpPr>
            <a:spLocks noGrp="1"/>
          </p:cNvSpPr>
          <p:nvPr>
            <p:ph type="ftr" sz="quarter" idx="11"/>
          </p:nvPr>
        </p:nvSpPr>
        <p:spPr>
          <a:xfrm>
            <a:off x="5486400" y="6475413"/>
            <a:ext cx="3124200" cy="184666"/>
          </a:xfrm>
        </p:spPr>
        <p:txBody>
          <a:bodyPr/>
          <a:lstStyle/>
          <a:p>
            <a:pPr algn="r"/>
            <a:r>
              <a:rPr lang="en-US" altLang="en-US" dirty="0" smtClean="0"/>
              <a:t>Soo-Young Chang (SYCA), et al</a:t>
            </a:r>
            <a:endParaRPr lang="en-US" altLang="en-US" dirty="0"/>
          </a:p>
        </p:txBody>
      </p:sp>
    </p:spTree>
    <p:extLst>
      <p:ext uri="{BB962C8B-B14F-4D97-AF65-F5344CB8AC3E}">
        <p14:creationId xmlns:p14="http://schemas.microsoft.com/office/powerpoint/2010/main" val="354799785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a:xfrm>
            <a:off x="673100" y="2286000"/>
            <a:ext cx="7772400" cy="1905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r>
              <a:rPr lang="en-US" altLang="en-US" b="1" dirty="0" smtClean="0"/>
              <a:t>802.15.7 Revision 1 to Sponsor </a:t>
            </a:r>
            <a:r>
              <a:rPr lang="en-US" altLang="en-US" b="1" dirty="0" smtClean="0"/>
              <a:t>Ballot (</a:t>
            </a:r>
            <a:r>
              <a:rPr lang="en-US" altLang="en-US" b="1" dirty="0" smtClean="0"/>
              <a:t>unconditional</a:t>
            </a:r>
            <a:r>
              <a:rPr lang="en-US" altLang="en-US" b="1" dirty="0"/>
              <a:t>)</a:t>
            </a:r>
          </a:p>
        </p:txBody>
      </p:sp>
      <p:sp>
        <p:nvSpPr>
          <p:cNvPr id="6" name="Rectangle 4"/>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400" b="1" smtClean="0">
                <a:latin typeface="Times New Roman" charset="0"/>
                <a:ea typeface="ＭＳ Ｐゴシック" charset="0"/>
                <a:cs typeface="+mn-cs"/>
              </a:defRPr>
            </a:lvl1pPr>
          </a:lstStyle>
          <a:p>
            <a:pPr>
              <a:defRPr/>
            </a:pPr>
            <a:r>
              <a:rPr lang="en-US" dirty="0" smtClean="0">
                <a:solidFill>
                  <a:srgbClr val="000000"/>
                </a:solidFill>
              </a:rPr>
              <a:t>May </a:t>
            </a:r>
            <a:r>
              <a:rPr lang="en-US" dirty="0" smtClean="0">
                <a:solidFill>
                  <a:srgbClr val="000000"/>
                </a:solidFill>
              </a:rPr>
              <a:t>2018</a:t>
            </a:r>
            <a:endParaRPr lang="en-US" dirty="0">
              <a:solidFill>
                <a:srgbClr val="000000"/>
              </a:solidFill>
            </a:endParaRPr>
          </a:p>
        </p:txBody>
      </p:sp>
      <p:sp>
        <p:nvSpPr>
          <p:cNvPr id="3" name="Slide Number Placeholder 2"/>
          <p:cNvSpPr>
            <a:spLocks noGrp="1"/>
          </p:cNvSpPr>
          <p:nvPr>
            <p:ph type="sldNum" sz="quarter" idx="12"/>
          </p:nvPr>
        </p:nvSpPr>
        <p:spPr/>
        <p:txBody>
          <a:bodyPr/>
          <a:lstStyle/>
          <a:p>
            <a:r>
              <a:rPr lang="en-US" altLang="en-US" smtClean="0">
                <a:solidFill>
                  <a:srgbClr val="000000"/>
                </a:solidFill>
              </a:rPr>
              <a:t>Slide </a:t>
            </a:r>
            <a:fld id="{E52F96BB-5AFC-414C-85F0-B04708DD4BA4}" type="slidenum">
              <a:rPr lang="en-US" altLang="en-US" smtClean="0">
                <a:solidFill>
                  <a:srgbClr val="000000"/>
                </a:solidFill>
              </a:rPr>
              <a:pPr/>
              <a:t>8</a:t>
            </a:fld>
            <a:endParaRPr lang="en-US" altLang="en-US">
              <a:solidFill>
                <a:srgbClr val="000000"/>
              </a:solidFill>
            </a:endParaRP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2740493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u="sng" dirty="0" smtClean="0"/>
              <a:t>802.15.7 Rev1 Letter </a:t>
            </a:r>
            <a:r>
              <a:rPr lang="en-US" altLang="en-US" sz="3200" b="1" u="sng" dirty="0"/>
              <a:t>Ballot </a:t>
            </a:r>
            <a:r>
              <a:rPr lang="en-US" altLang="en-US" sz="3200" b="1" u="sng" dirty="0" smtClean="0"/>
              <a:t>History (1)</a:t>
            </a:r>
            <a:endParaRPr lang="en-US" sz="3200" b="1" u="sng" dirty="0">
              <a:solidFill>
                <a:schemeClr val="tx2"/>
              </a:solidFill>
            </a:endParaRPr>
          </a:p>
        </p:txBody>
      </p:sp>
      <p:sp>
        <p:nvSpPr>
          <p:cNvPr id="8" name="Rectangle 2"/>
          <p:cNvSpPr>
            <a:spLocks noGrp="1" noChangeArrowheads="1"/>
          </p:cNvSpPr>
          <p:nvPr>
            <p:ph type="body" idx="1"/>
          </p:nvPr>
        </p:nvSpPr>
        <p:spPr>
          <a:xfrm>
            <a:off x="457200" y="1625600"/>
            <a:ext cx="8228013" cy="4699000"/>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Initial Letter Ballot (</a:t>
            </a:r>
            <a:r>
              <a:rPr lang="en-US" altLang="en-US" sz="2200" dirty="0" smtClean="0">
                <a:solidFill>
                  <a:srgbClr val="FF0000"/>
                </a:solidFill>
              </a:rPr>
              <a:t>LB147</a:t>
            </a:r>
            <a:r>
              <a:rPr lang="en-US" altLang="en-US" sz="2200" dirty="0" smtClean="0"/>
              <a:t>)</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Opened: </a:t>
            </a:r>
            <a:r>
              <a:rPr lang="en-US" sz="2200" dirty="0"/>
              <a:t>November 30, 2017, </a:t>
            </a:r>
            <a:endParaRPr 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Closed: </a:t>
            </a:r>
            <a:r>
              <a:rPr lang="en-US" sz="2200" dirty="0"/>
              <a:t>January 9, 2018 </a:t>
            </a:r>
            <a:endParaRPr 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Vote results (pool of </a:t>
            </a:r>
            <a:r>
              <a:rPr lang="en-US" altLang="en-US" sz="2200" dirty="0" smtClean="0"/>
              <a:t>65 </a:t>
            </a:r>
            <a:r>
              <a:rPr lang="en-US" altLang="en-US" sz="2200" dirty="0" smtClean="0"/>
              <a:t>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43 responses (66%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30 </a:t>
            </a:r>
            <a:r>
              <a:rPr lang="en-US" altLang="en-US" sz="2200" dirty="0" smtClean="0"/>
              <a:t>yes, </a:t>
            </a:r>
            <a:r>
              <a:rPr lang="en-US" altLang="en-US" sz="2200" dirty="0" smtClean="0"/>
              <a:t>5 </a:t>
            </a:r>
            <a:r>
              <a:rPr lang="en-US" altLang="en-US" sz="2200" dirty="0" smtClean="0"/>
              <a:t>no (</a:t>
            </a:r>
            <a:r>
              <a:rPr lang="en-US" altLang="en-US" sz="2200" dirty="0" smtClean="0"/>
              <a:t>85.71% </a:t>
            </a:r>
            <a:r>
              <a:rPr lang="en-US" altLang="en-US" sz="2200" dirty="0" smtClean="0"/>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8</a:t>
            </a:r>
            <a:r>
              <a:rPr lang="en-US" altLang="en-US" sz="2200" dirty="0" smtClean="0"/>
              <a:t> abstain (18.6%)</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solidFill>
                  <a:srgbClr val="FF0000"/>
                </a:solidFill>
              </a:rPr>
              <a:t>313</a:t>
            </a:r>
            <a:r>
              <a:rPr lang="en-US" altLang="en-US" sz="2200" dirty="0" smtClean="0"/>
              <a:t> comments from </a:t>
            </a:r>
            <a:r>
              <a:rPr lang="en-US" altLang="en-US" sz="2200" dirty="0" smtClean="0">
                <a:solidFill>
                  <a:srgbClr val="FF0000"/>
                </a:solidFill>
              </a:rPr>
              <a:t>10</a:t>
            </a:r>
            <a:r>
              <a:rPr lang="en-US" altLang="en-US" sz="2200" dirty="0" smtClean="0"/>
              <a:t> commenters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solidFill>
                  <a:srgbClr val="FF0000"/>
                </a:solidFill>
              </a:rPr>
              <a:t>220</a:t>
            </a:r>
            <a:r>
              <a:rPr lang="en-US" altLang="en-US" sz="2200" dirty="0" smtClean="0"/>
              <a:t> </a:t>
            </a:r>
            <a:r>
              <a:rPr lang="en-US" altLang="en-US" sz="2200" dirty="0" smtClean="0"/>
              <a:t>marked as MBS</a:t>
            </a:r>
            <a:endParaRPr lang="en-US" altLang="en-US" sz="2200" dirty="0" smtClean="0">
              <a:solidFill>
                <a:srgbClr val="FF0000"/>
              </a:solidFill>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Comment resolution database worksheet: </a:t>
            </a:r>
            <a:endParaRPr lang="en-US" altLang="en-US" sz="2200" dirty="0">
              <a:solidFill>
                <a:srgbClr val="FF0000"/>
              </a:solidFill>
            </a:endParaRPr>
          </a:p>
          <a:p>
            <a:pPr marL="488950" lvl="1" indent="0">
              <a:buSzPct val="75000"/>
              <a:buNone/>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solidFill>
                  <a:srgbClr val="FF0000"/>
                </a:solidFill>
              </a:rPr>
              <a:t>	15</a:t>
            </a:r>
            <a:r>
              <a:rPr lang="en-US" altLang="en-US" sz="2200" dirty="0">
                <a:solidFill>
                  <a:srgbClr val="FF0000"/>
                </a:solidFill>
              </a:rPr>
              <a:t>-18-0008-04-007a-lb147-combined-</a:t>
            </a:r>
            <a:r>
              <a:rPr lang="en-US" altLang="en-US" sz="2200" dirty="0" smtClean="0">
                <a:solidFill>
                  <a:srgbClr val="FF0000"/>
                </a:solidFill>
              </a:rPr>
              <a:t>comments</a:t>
            </a:r>
            <a:endParaRPr lang="en-US" altLang="en-US" sz="2200" dirty="0">
              <a:solidFill>
                <a:srgbClr val="FF0000"/>
              </a:solidFill>
            </a:endParaRPr>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dirty="0" smtClean="0"/>
              <a:t>May </a:t>
            </a:r>
            <a:r>
              <a:rPr lang="en-US" altLang="ja-JP" dirty="0" smtClean="0"/>
              <a:t>2018</a:t>
            </a:r>
            <a:endParaRPr lang="en-US" kern="0" dirty="0"/>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5806F4DB-AFE0-4A70-AE87-8B4FCFA8017B}" type="slidenum">
              <a:rPr lang="en-US" altLang="en-US" sz="1200" smtClean="0">
                <a:latin typeface="Times New Roman" pitchFamily="18" charset="0"/>
              </a:rPr>
              <a:pPr>
                <a:defRPr/>
              </a:pPr>
              <a:t>9</a:t>
            </a:fld>
            <a:endParaRPr lang="en-US" altLang="en-US" sz="1200" smtClean="0">
              <a:latin typeface="Times New Roman" pitchFamily="18" charset="0"/>
            </a:endParaRP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117561470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3622</TotalTime>
  <Words>1444</Words>
  <Application>Microsoft Macintosh PowerPoint</Application>
  <PresentationFormat>On-screen Show (4:3)</PresentationFormat>
  <Paragraphs>291</Paragraphs>
  <Slides>18</Slides>
  <Notes>6</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Achievements by TG15.7m in Warsaw and Future Plan</vt:lpstr>
      <vt:lpstr>PowerPoint Presentation</vt:lpstr>
      <vt:lpstr>PowerPoint Presentation</vt:lpstr>
      <vt:lpstr>PowerPoint Presentation</vt:lpstr>
      <vt:lpstr>PowerPoint Presentation</vt:lpstr>
      <vt:lpstr>PowerPoint Presentation</vt:lpstr>
      <vt:lpstr>802.15.7 Revision 1 to Sponsor Ballot (unconditional)</vt:lpstr>
      <vt:lpstr>PowerPoint Presentation</vt:lpstr>
      <vt:lpstr>PowerPoint Presentation</vt:lpstr>
      <vt:lpstr>PowerPoint Presentation</vt:lpstr>
      <vt:lpstr>PowerPoint Presentation</vt:lpstr>
      <vt:lpstr>WG Motion #1: 15.7 Rev1 to Sponsor Ballot</vt:lpstr>
      <vt:lpstr>PowerPoint Presentation</vt:lpstr>
      <vt:lpstr>PowerPoint Presentation</vt:lpstr>
      <vt:lpstr>PowerPoint Presentation</vt:lpstr>
      <vt:lpstr>PowerPoint Presentation</vt:lpstr>
      <vt:lpstr>BRC Teleconferences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CTPClassification=CTP_NT</cp:keywords>
  <dc:description>&lt;doc#&gt;</dc:description>
  <cp:lastModifiedBy>Soo-Young Chang</cp:lastModifiedBy>
  <cp:revision>239</cp:revision>
  <cp:lastPrinted>1998-02-10T13:28:06Z</cp:lastPrinted>
  <dcterms:created xsi:type="dcterms:W3CDTF">2017-03-15T20:51:50Z</dcterms:created>
  <dcterms:modified xsi:type="dcterms:W3CDTF">2018-05-10T16:06:01Z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136fc771-d73d-40b9-938f-efd10dcb5a73</vt:lpwstr>
  </property>
  <property fmtid="{D5CDD505-2E9C-101B-9397-08002B2CF9AE}" pid="3" name="CTP_TimeStamp">
    <vt:lpwstr>2018-03-09 00:38:04Z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