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20"/>
  </p:notesMasterIdLst>
  <p:handoutMasterIdLst>
    <p:handoutMasterId r:id="rId21"/>
  </p:handoutMasterIdLst>
  <p:sldIdLst>
    <p:sldId id="259" r:id="rId5"/>
    <p:sldId id="258" r:id="rId6"/>
    <p:sldId id="281" r:id="rId7"/>
    <p:sldId id="264" r:id="rId8"/>
    <p:sldId id="294" r:id="rId9"/>
    <p:sldId id="295" r:id="rId10"/>
    <p:sldId id="297" r:id="rId11"/>
    <p:sldId id="298" r:id="rId12"/>
    <p:sldId id="288" r:id="rId13"/>
    <p:sldId id="299" r:id="rId14"/>
    <p:sldId id="287" r:id="rId15"/>
    <p:sldId id="293" r:id="rId16"/>
    <p:sldId id="296" r:id="rId17"/>
    <p:sldId id="282" r:id="rId18"/>
    <p:sldId id="26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75" d="100"/>
          <a:sy n="75" d="100"/>
        </p:scale>
        <p:origin x="1358" y="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750"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802.15-18-0242-00-0000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March 2018</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802.15-18-0242-00-0000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May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802.15-18-0242-00-0000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January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11</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9131A8C-1CD2-487B-BECF-EE63CFE031C7}"/>
              </a:ext>
            </a:extLst>
          </p:cNvPr>
          <p:cNvSpPr>
            <a:spLocks noGrp="1" noRot="1" noChangeAspect="1" noTextEdit="1"/>
          </p:cNvSpPr>
          <p:nvPr>
            <p:ph type="sldImg"/>
          </p:nvPr>
        </p:nvSpPr>
        <p:spPr>
          <a:xfrm>
            <a:off x="1154113" y="701675"/>
            <a:ext cx="4625975" cy="3468688"/>
          </a:xfrm>
          <a:ln/>
        </p:spPr>
      </p:sp>
      <p:sp>
        <p:nvSpPr>
          <p:cNvPr id="39939" name="Notes Placeholder 2">
            <a:extLst>
              <a:ext uri="{FF2B5EF4-FFF2-40B4-BE49-F238E27FC236}">
                <a16:creationId xmlns:a16="http://schemas.microsoft.com/office/drawing/2014/main" id="{F8833DBE-0C28-4593-BC7C-8477EFA2E3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a:extLst>
              <a:ext uri="{FF2B5EF4-FFF2-40B4-BE49-F238E27FC236}">
                <a16:creationId xmlns:a16="http://schemas.microsoft.com/office/drawing/2014/main" id="{5E76D4C9-9AD2-4C6B-A602-D1280952ECBC}"/>
              </a:ext>
            </a:extLst>
          </p:cNvPr>
          <p:cNvSpPr>
            <a:spLocks noGrp="1"/>
          </p:cNvSpPr>
          <p:nvPr>
            <p:ph type="hdr" sz="quarter"/>
          </p:nvPr>
        </p:nvSpPr>
        <p:spPr/>
        <p:txBody>
          <a:bodyPr/>
          <a:lstStyle/>
          <a:p>
            <a:pPr>
              <a:defRPr/>
            </a:pPr>
            <a:r>
              <a:rPr lang="en-US"/>
              <a:t>doc.: IEEE 802.15-18-0242-00-0000</a:t>
            </a:r>
          </a:p>
        </p:txBody>
      </p:sp>
      <p:sp>
        <p:nvSpPr>
          <p:cNvPr id="5" name="Date Placeholder 4">
            <a:extLst>
              <a:ext uri="{FF2B5EF4-FFF2-40B4-BE49-F238E27FC236}">
                <a16:creationId xmlns:a16="http://schemas.microsoft.com/office/drawing/2014/main" id="{B7929E45-680F-4298-AB4E-061F31B50108}"/>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2F8C9A21-948D-4026-9412-90354A664AF1}"/>
              </a:ext>
            </a:extLst>
          </p:cNvPr>
          <p:cNvSpPr>
            <a:spLocks noGrp="1"/>
          </p:cNvSpPr>
          <p:nvPr>
            <p:ph type="ftr" sz="quarter" idx="4"/>
          </p:nvPr>
        </p:nvSpPr>
        <p:spPr/>
        <p:txBody>
          <a:bodyPr/>
          <a:lstStyle/>
          <a:p>
            <a:pPr lvl="4">
              <a:defRPr/>
            </a:pPr>
            <a:r>
              <a:rPr lang="en-US"/>
              <a:t>Edward Au (Marvell Semiconductor)</a:t>
            </a:r>
          </a:p>
        </p:txBody>
      </p:sp>
      <p:sp>
        <p:nvSpPr>
          <p:cNvPr id="39943" name="Slide Number Placeholder 6">
            <a:extLst>
              <a:ext uri="{FF2B5EF4-FFF2-40B4-BE49-F238E27FC236}">
                <a16:creationId xmlns:a16="http://schemas.microsoft.com/office/drawing/2014/main" id="{FFE7D338-14EB-441F-9D7B-80E3E6E4F8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AF8B5F4D-72D5-4DD4-95AC-A0F7DFC737D2}" type="slidenum">
              <a:rPr lang="en-US" altLang="en-US" smtClean="0"/>
              <a:pPr>
                <a:spcBef>
                  <a:spcPct val="0"/>
                </a:spcBef>
              </a:pPr>
              <a:t>12</a:t>
            </a:fld>
            <a:endParaRPr lang="en-US" altLang="en-US"/>
          </a:p>
        </p:txBody>
      </p:sp>
    </p:spTree>
    <p:extLst>
      <p:ext uri="{BB962C8B-B14F-4D97-AF65-F5344CB8AC3E}">
        <p14:creationId xmlns:p14="http://schemas.microsoft.com/office/powerpoint/2010/main" val="3120924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14</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802.11-11/0648r0</a:t>
            </a:r>
          </a:p>
        </p:txBody>
      </p:sp>
      <p:sp>
        <p:nvSpPr>
          <p:cNvPr id="31746" name="Rectangle 3"/>
          <p:cNvSpPr txBox="1">
            <a:spLocks noGrp="1" noChangeArrowheads="1"/>
          </p:cNvSpPr>
          <p:nvPr/>
        </p:nvSpPr>
        <p:spPr bwMode="auto">
          <a:xfrm>
            <a:off x="419100" y="68262"/>
            <a:ext cx="14487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November 2017</a:t>
            </a:r>
          </a:p>
        </p:txBody>
      </p:sp>
      <p:sp>
        <p:nvSpPr>
          <p:cNvPr id="31747" name="Rectangle 6"/>
          <p:cNvSpPr txBox="1">
            <a:spLocks noGrp="1" noChangeArrowheads="1"/>
          </p:cNvSpPr>
          <p:nvPr/>
        </p:nvSpPr>
        <p:spPr bwMode="auto">
          <a:xfrm>
            <a:off x="3319827" y="8857085"/>
            <a:ext cx="28929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Al Petrick Jones-Petrick </a:t>
            </a:r>
            <a:r>
              <a:rPr lang="en-US" sz="1200" dirty="0" err="1"/>
              <a:t>ans</a:t>
            </a:r>
            <a:r>
              <a:rPr lang="en-US" sz="1200" dirty="0"/>
              <a:t> Associates</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046163" y="754063"/>
            <a:ext cx="4568825" cy="3427412"/>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1163940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294461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886492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5564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May 2018</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May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May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May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May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May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May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May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May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May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May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May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May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May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May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May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May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May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2018</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15-18-0157-00-0000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2E300-3CD2-4004-B402-73C0D3C39544}" type="datetimeFigureOut">
              <a:rPr lang="en-US" smtClean="0"/>
              <a:t>5/10/2018</a:t>
            </a:fld>
            <a:endParaRPr lang="en-US"/>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533400" y="388600"/>
            <a:ext cx="1600200" cy="215444"/>
          </a:xfrm>
        </p:spPr>
        <p:txBody>
          <a:bodyPr/>
          <a:lstStyle/>
          <a:p>
            <a:r>
              <a:rPr lang="en-US" altLang="en-US"/>
              <a:t>May 2018</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May 2018</a:t>
            </a:r>
            <a:r>
              <a:rPr lang="en-US" altLang="en-US" sz="1600" dirty="0">
                <a:solidFill>
                  <a:schemeClr val="tx2"/>
                </a:solidFill>
              </a:rPr>
              <a:t>]	</a:t>
            </a:r>
          </a:p>
          <a:p>
            <a:r>
              <a:rPr lang="en-US" altLang="en-US" sz="1600" b="1" dirty="0">
                <a:solidFill>
                  <a:schemeClr val="tx2"/>
                </a:solidFill>
              </a:rPr>
              <a:t>Date Submitted: </a:t>
            </a:r>
            <a:r>
              <a:rPr lang="en-US" altLang="en-US" sz="1600">
                <a:solidFill>
                  <a:schemeClr val="tx2"/>
                </a:solidFill>
              </a:rPr>
              <a:t>[</a:t>
            </a:r>
            <a:r>
              <a:rPr lang="en-US" altLang="en-US" sz="1600">
                <a:solidFill>
                  <a:srgbClr val="FF0000"/>
                </a:solidFill>
              </a:rPr>
              <a:t>10 </a:t>
            </a:r>
            <a:r>
              <a:rPr lang="en-US" altLang="en-US" sz="1600" dirty="0">
                <a:solidFill>
                  <a:srgbClr val="FF0000"/>
                </a:solidFill>
              </a:rPr>
              <a:t>May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May,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May,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141534"/>
            <a:ext cx="7772400" cy="1066800"/>
          </a:xfrm>
        </p:spPr>
        <p:txBody>
          <a:bodyPr/>
          <a:lstStyle/>
          <a:p>
            <a:r>
              <a:rPr lang="en-US" b="1" dirty="0"/>
              <a:t>BCS – TIG/SG</a:t>
            </a:r>
            <a:br>
              <a:rPr lang="en-US" b="1" dirty="0"/>
            </a:br>
            <a:r>
              <a:rPr lang="en-US" b="1" dirty="0"/>
              <a:t>(Broadcast Services)</a:t>
            </a:r>
            <a:br>
              <a:rPr lang="en-US" b="1" dirty="0"/>
            </a:br>
            <a:r>
              <a:rPr lang="en-US" b="1" dirty="0"/>
              <a:t> </a:t>
            </a:r>
          </a:p>
        </p:txBody>
      </p:sp>
      <p:sp>
        <p:nvSpPr>
          <p:cNvPr id="3" name="Content Placeholder 2"/>
          <p:cNvSpPr>
            <a:spLocks noGrp="1"/>
          </p:cNvSpPr>
          <p:nvPr>
            <p:ph idx="1"/>
          </p:nvPr>
        </p:nvSpPr>
        <p:spPr>
          <a:xfrm>
            <a:off x="1143000" y="2546796"/>
            <a:ext cx="6553200" cy="2227226"/>
          </a:xfrm>
        </p:spPr>
        <p:txBody>
          <a:bodyPr/>
          <a:lstStyle/>
          <a:p>
            <a:r>
              <a:rPr lang="en-US" altLang="en-US" sz="2400" dirty="0"/>
              <a:t>Selected leadership – Vice-Chair</a:t>
            </a:r>
          </a:p>
          <a:p>
            <a:r>
              <a:rPr lang="en-US" altLang="en-US" sz="2400" dirty="0"/>
              <a:t>Worked on initial draft PAR and 5C</a:t>
            </a:r>
          </a:p>
          <a:p>
            <a:pPr lvl="1"/>
            <a:r>
              <a:rPr lang="en-US" altLang="en-US" sz="2000" dirty="0"/>
              <a:t>Scope and problem statement</a:t>
            </a:r>
          </a:p>
          <a:p>
            <a:r>
              <a:rPr lang="en-US" altLang="en-US" sz="2400" dirty="0"/>
              <a:t>Reviewed Use-cases</a:t>
            </a:r>
          </a:p>
          <a:p>
            <a:r>
              <a:rPr lang="en-US" altLang="en-US" sz="2400" dirty="0"/>
              <a:t>Goals for July 2018 </a:t>
            </a:r>
          </a:p>
          <a:p>
            <a:pPr lvl="1"/>
            <a:r>
              <a:rPr lang="en-US" altLang="en-US" sz="2000" dirty="0"/>
              <a:t>Refine PAR and 5C for internal review </a:t>
            </a:r>
          </a:p>
          <a:p>
            <a:pPr marL="0" indent="0">
              <a:buNone/>
            </a:pPr>
            <a:endParaRPr lang="en-CA" sz="2400" dirty="0"/>
          </a:p>
          <a:p>
            <a:pPr marL="0" indent="0">
              <a:buNone/>
            </a:pPr>
            <a:endParaRPr lang="en-US" sz="2400" dirty="0"/>
          </a:p>
        </p:txBody>
      </p:sp>
      <p:sp>
        <p:nvSpPr>
          <p:cNvPr id="4" name="Date Placeholder 3"/>
          <p:cNvSpPr>
            <a:spLocks noGrp="1"/>
          </p:cNvSpPr>
          <p:nvPr>
            <p:ph type="dt" sz="half" idx="10"/>
          </p:nvPr>
        </p:nvSpPr>
        <p:spPr/>
        <p:txBody>
          <a:bodyPr/>
          <a:lstStyle/>
          <a:p>
            <a:r>
              <a:rPr lang="en-US" altLang="en-US"/>
              <a:t>May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
        <p:nvSpPr>
          <p:cNvPr id="7" name="Right Arrow 7">
            <a:extLst>
              <a:ext uri="{FF2B5EF4-FFF2-40B4-BE49-F238E27FC236}">
                <a16:creationId xmlns:a16="http://schemas.microsoft.com/office/drawing/2014/main" id="{61A66BF7-C624-4A9F-B98D-D31A40435B8D}"/>
              </a:ext>
            </a:extLst>
          </p:cNvPr>
          <p:cNvSpPr/>
          <p:nvPr/>
        </p:nvSpPr>
        <p:spPr bwMode="auto">
          <a:xfrm>
            <a:off x="533400" y="3026535"/>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00632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Light Communications - SG</a:t>
            </a:r>
          </a:p>
        </p:txBody>
      </p:sp>
      <p:sp>
        <p:nvSpPr>
          <p:cNvPr id="3" name="Content Placeholder 2"/>
          <p:cNvSpPr>
            <a:spLocks noGrp="1"/>
          </p:cNvSpPr>
          <p:nvPr>
            <p:ph idx="1"/>
          </p:nvPr>
        </p:nvSpPr>
        <p:spPr>
          <a:xfrm>
            <a:off x="847095" y="1701644"/>
            <a:ext cx="7830809" cy="3403756"/>
          </a:xfrm>
        </p:spPr>
        <p:txBody>
          <a:bodyPr/>
          <a:lstStyle/>
          <a:p>
            <a:r>
              <a:rPr lang="en-US" sz="2400" dirty="0"/>
              <a:t>Reviewed timeline for amendment</a:t>
            </a:r>
          </a:p>
          <a:p>
            <a:r>
              <a:rPr lang="en-US" altLang="zh-CN" sz="2400" dirty="0"/>
              <a:t>Discussed framework requirements for technical </a:t>
            </a:r>
            <a:br>
              <a:rPr lang="en-US" altLang="zh-CN" sz="2400" dirty="0"/>
            </a:br>
            <a:r>
              <a:rPr lang="en-US" altLang="zh-CN" sz="2400" dirty="0"/>
              <a:t>draft 1.0</a:t>
            </a:r>
          </a:p>
          <a:p>
            <a:r>
              <a:rPr lang="en-US" altLang="zh-CN" sz="2400" dirty="0"/>
              <a:t>Presentations</a:t>
            </a:r>
          </a:p>
          <a:p>
            <a:pPr marL="457200" lvl="1" indent="0">
              <a:buNone/>
            </a:pPr>
            <a:r>
              <a:rPr lang="en-US" altLang="zh-CN" sz="2000" dirty="0"/>
              <a:t>- Use cases and Operating in Industrial </a:t>
            </a:r>
            <a:r>
              <a:rPr lang="en-US" altLang="zh-CN" sz="2000" dirty="0" err="1"/>
              <a:t>Enviroment</a:t>
            </a:r>
            <a:endParaRPr lang="en-US" altLang="zh-CN" dirty="0"/>
          </a:p>
          <a:p>
            <a:r>
              <a:rPr lang="en-GB" altLang="en-US" sz="2400" dirty="0"/>
              <a:t>Closing report: 18/954r0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
        <p:nvSpPr>
          <p:cNvPr id="7" name="Right Arrow 7">
            <a:extLst>
              <a:ext uri="{FF2B5EF4-FFF2-40B4-BE49-F238E27FC236}">
                <a16:creationId xmlns:a16="http://schemas.microsoft.com/office/drawing/2014/main" id="{51962826-D4C5-4057-B7A1-B2967EFE9CDE}"/>
              </a:ext>
            </a:extLst>
          </p:cNvPr>
          <p:cNvSpPr/>
          <p:nvPr/>
        </p:nvSpPr>
        <p:spPr bwMode="auto">
          <a:xfrm>
            <a:off x="495300" y="2170906"/>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94311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40FFF1E9-E708-483C-9DD0-1CC35FC5FE9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C1CDBA73-3A96-41D1-AA29-2FCBC889286F}" type="slidenum">
              <a:rPr lang="en-US" altLang="en-US" sz="1200" b="0" smtClean="0"/>
              <a:pPr>
                <a:spcBef>
                  <a:spcPct val="0"/>
                </a:spcBef>
                <a:buFontTx/>
                <a:buNone/>
              </a:pPr>
              <a:t>12</a:t>
            </a:fld>
            <a:endParaRPr lang="en-US" altLang="en-US" sz="1200" b="0"/>
          </a:p>
        </p:txBody>
      </p:sp>
      <p:sp>
        <p:nvSpPr>
          <p:cNvPr id="38915" name="Rectangle 2">
            <a:extLst>
              <a:ext uri="{FF2B5EF4-FFF2-40B4-BE49-F238E27FC236}">
                <a16:creationId xmlns:a16="http://schemas.microsoft.com/office/drawing/2014/main" id="{56B12BF4-C5F7-4D54-ACEB-1351B89E867D}"/>
              </a:ext>
            </a:extLst>
          </p:cNvPr>
          <p:cNvSpPr txBox="1">
            <a:spLocks noChangeArrowheads="1"/>
          </p:cNvSpPr>
          <p:nvPr/>
        </p:nvSpPr>
        <p:spPr bwMode="auto">
          <a:xfrm>
            <a:off x="609600" y="830262"/>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err="1">
                <a:solidFill>
                  <a:schemeClr val="tx2"/>
                </a:solidFill>
              </a:rPr>
              <a:t>TGaz</a:t>
            </a:r>
            <a:r>
              <a:rPr lang="en-US" altLang="en-US" sz="3200" dirty="0">
                <a:solidFill>
                  <a:schemeClr val="tx2"/>
                </a:solidFill>
              </a:rPr>
              <a:t> </a:t>
            </a:r>
            <a:br>
              <a:rPr lang="en-US" altLang="en-US" sz="3200" dirty="0">
                <a:solidFill>
                  <a:schemeClr val="tx2"/>
                </a:solidFill>
              </a:rPr>
            </a:br>
            <a:r>
              <a:rPr lang="en-US" altLang="en-US" sz="3200" dirty="0">
                <a:solidFill>
                  <a:schemeClr val="tx2"/>
                </a:solidFill>
              </a:rPr>
              <a:t>(Next Generation Positioning)</a:t>
            </a:r>
            <a:endParaRPr lang="en-US" altLang="en-US" dirty="0">
              <a:solidFill>
                <a:schemeClr val="tx2"/>
              </a:solidFill>
            </a:endParaRPr>
          </a:p>
        </p:txBody>
      </p:sp>
      <p:sp>
        <p:nvSpPr>
          <p:cNvPr id="38916" name="Rectangle 3">
            <a:extLst>
              <a:ext uri="{FF2B5EF4-FFF2-40B4-BE49-F238E27FC236}">
                <a16:creationId xmlns:a16="http://schemas.microsoft.com/office/drawing/2014/main" id="{B700109D-7E72-4B30-8E86-9BADC3084BC9}"/>
              </a:ext>
            </a:extLst>
          </p:cNvPr>
          <p:cNvSpPr txBox="1">
            <a:spLocks noChangeArrowheads="1"/>
          </p:cNvSpPr>
          <p:nvPr/>
        </p:nvSpPr>
        <p:spPr bwMode="auto">
          <a:xfrm>
            <a:off x="723900" y="2133599"/>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800100" indent="-34290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1200"/>
              </a:spcBef>
            </a:pPr>
            <a:r>
              <a:rPr lang="en-US" altLang="en-US" dirty="0"/>
              <a:t>Published new draft D0.2 </a:t>
            </a:r>
          </a:p>
          <a:p>
            <a:pPr lvl="1">
              <a:spcBef>
                <a:spcPts val="1200"/>
              </a:spcBef>
            </a:pPr>
            <a:r>
              <a:rPr lang="en-US" altLang="en-US" dirty="0"/>
              <a:t>Includes PHY frame formats, pre-association, security</a:t>
            </a:r>
          </a:p>
          <a:p>
            <a:pPr lvl="1">
              <a:spcBef>
                <a:spcPts val="1200"/>
              </a:spcBef>
            </a:pPr>
            <a:r>
              <a:rPr lang="en-US" altLang="en-US" dirty="0"/>
              <a:t>Adopted 30 pages of text</a:t>
            </a:r>
          </a:p>
          <a:p>
            <a:pPr>
              <a:spcBef>
                <a:spcPts val="1200"/>
              </a:spcBef>
            </a:pPr>
            <a:r>
              <a:rPr lang="en-US" altLang="en-US" dirty="0"/>
              <a:t>Review 16 technical submissions</a:t>
            </a:r>
          </a:p>
          <a:p>
            <a:pPr>
              <a:spcBef>
                <a:spcPts val="1200"/>
              </a:spcBef>
            </a:pPr>
            <a:r>
              <a:rPr lang="en-US" altLang="en-US" dirty="0"/>
              <a:t>Approved plans for D1.0</a:t>
            </a:r>
          </a:p>
          <a:p>
            <a:pPr lvl="1">
              <a:spcBef>
                <a:spcPts val="1200"/>
              </a:spcBef>
            </a:pPr>
            <a:r>
              <a:rPr lang="en-US" altLang="en-US" dirty="0"/>
              <a:t>Internal comment resolution</a:t>
            </a:r>
          </a:p>
          <a:p>
            <a:pPr lvl="1">
              <a:spcBef>
                <a:spcPts val="1200"/>
              </a:spcBef>
            </a:pPr>
            <a:r>
              <a:rPr lang="en-US" altLang="en-US" dirty="0"/>
              <a:t>SFD freeze</a:t>
            </a:r>
          </a:p>
          <a:p>
            <a:pPr lvl="1">
              <a:spcBef>
                <a:spcPts val="1200"/>
              </a:spcBef>
            </a:pPr>
            <a:r>
              <a:rPr lang="en-US" altLang="en-US" dirty="0"/>
              <a:t>Timeline updates as needed</a:t>
            </a:r>
          </a:p>
          <a:p>
            <a:pPr algn="just">
              <a:spcBef>
                <a:spcPts val="575"/>
              </a:spcBef>
            </a:pPr>
            <a:r>
              <a:rPr lang="en-US" altLang="en-US" dirty="0"/>
              <a:t>Closing report: 18/0597r7   </a:t>
            </a:r>
          </a:p>
          <a:p>
            <a:pPr algn="just">
              <a:spcBef>
                <a:spcPts val="575"/>
              </a:spcBef>
            </a:pPr>
            <a:endParaRPr lang="en-US" altLang="en-US" sz="3200" dirty="0"/>
          </a:p>
          <a:p>
            <a:pPr lvl="1" algn="just">
              <a:spcBef>
                <a:spcPts val="300"/>
              </a:spcBef>
              <a:buFont typeface="Lucida Grande" charset="0"/>
              <a:buChar char="−"/>
            </a:pPr>
            <a:endParaRPr lang="en-US" altLang="en-US" sz="2400" dirty="0"/>
          </a:p>
          <a:p>
            <a:pPr lvl="1" algn="just">
              <a:spcBef>
                <a:spcPts val="1200"/>
              </a:spcBef>
              <a:buFontTx/>
              <a:buChar char="•"/>
            </a:pPr>
            <a:endParaRPr lang="en-US" altLang="en-US" sz="2800" b="1" dirty="0"/>
          </a:p>
          <a:p>
            <a:pPr marL="0" indent="0" algn="just">
              <a:spcBef>
                <a:spcPts val="1200"/>
              </a:spcBef>
              <a:buNone/>
            </a:pPr>
            <a:endParaRPr lang="en-US" altLang="en-US" sz="2800" dirty="0"/>
          </a:p>
          <a:p>
            <a:pPr lvl="1" algn="just">
              <a:lnSpc>
                <a:spcPct val="90000"/>
              </a:lnSpc>
            </a:pPr>
            <a:endParaRPr lang="en-US" altLang="en-US" sz="2400" dirty="0"/>
          </a:p>
          <a:p>
            <a:pPr lvl="1">
              <a:buFontTx/>
              <a:buNone/>
            </a:pPr>
            <a:endParaRPr lang="en-US" altLang="en-US" sz="2400" dirty="0"/>
          </a:p>
        </p:txBody>
      </p:sp>
      <p:sp>
        <p:nvSpPr>
          <p:cNvPr id="38917" name="Date Placeholder 3">
            <a:extLst>
              <a:ext uri="{FF2B5EF4-FFF2-40B4-BE49-F238E27FC236}">
                <a16:creationId xmlns:a16="http://schemas.microsoft.com/office/drawing/2014/main" id="{18979F96-636C-4B61-A08F-0540EBD87F8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a:t>May 2018</a:t>
            </a:r>
          </a:p>
        </p:txBody>
      </p:sp>
      <p:sp>
        <p:nvSpPr>
          <p:cNvPr id="38918" name="Footer Placeholder 4">
            <a:extLst>
              <a:ext uri="{FF2B5EF4-FFF2-40B4-BE49-F238E27FC236}">
                <a16:creationId xmlns:a16="http://schemas.microsoft.com/office/drawing/2014/main" id="{B312F7C7-A1D1-495B-BE6B-F9B5FA74B0FA}"/>
              </a:ext>
            </a:extLst>
          </p:cNvPr>
          <p:cNvSpPr>
            <a:spLocks noGrp="1"/>
          </p:cNvSpPr>
          <p:nvPr>
            <p:ph type="ftr" sz="quarter" idx="11"/>
          </p:nvPr>
        </p:nvSpPr>
        <p:spPr>
          <a:xfrm>
            <a:off x="5486400" y="6475413"/>
            <a:ext cx="30575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Al Petrick, Jones-Petrick and Associates</a:t>
            </a:r>
          </a:p>
        </p:txBody>
      </p:sp>
    </p:spTree>
    <p:extLst>
      <p:ext uri="{BB962C8B-B14F-4D97-AF65-F5344CB8AC3E}">
        <p14:creationId xmlns:p14="http://schemas.microsoft.com/office/powerpoint/2010/main" val="37486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p:txBody>
          <a:bodyPr/>
          <a:lstStyle/>
          <a:p>
            <a:r>
              <a:rPr lang="en-US" b="1" dirty="0"/>
              <a:t>802.11 FD TIG</a:t>
            </a:r>
            <a:br>
              <a:rPr lang="en-US" b="1" dirty="0"/>
            </a:br>
            <a:r>
              <a:rPr lang="en-US" sz="2400" b="1" dirty="0"/>
              <a:t>(Full-Duplex Topic Interest Group) </a:t>
            </a:r>
            <a:endParaRPr lang="en-US" b="1" dirty="0"/>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836613" y="2057400"/>
            <a:ext cx="8077200" cy="2743200"/>
          </a:xfrm>
        </p:spPr>
        <p:txBody>
          <a:bodyPr/>
          <a:lstStyle/>
          <a:p>
            <a:pPr>
              <a:defRPr/>
            </a:pPr>
            <a:r>
              <a:rPr lang="en-US" altLang="ja-JP" sz="2200" dirty="0"/>
              <a:t>Second meeting as FD TIG</a:t>
            </a:r>
          </a:p>
          <a:p>
            <a:pPr>
              <a:defRPr/>
            </a:pPr>
            <a:r>
              <a:rPr lang="en-GB" sz="2200" dirty="0"/>
              <a:t>4 Contributions</a:t>
            </a:r>
          </a:p>
          <a:p>
            <a:pPr lvl="1">
              <a:defRPr/>
            </a:pPr>
            <a:r>
              <a:rPr lang="en-GB" sz="2000" dirty="0"/>
              <a:t>Full Duplex Usage Model, Ming Gan 802.11-18/758r0</a:t>
            </a:r>
          </a:p>
          <a:p>
            <a:pPr lvl="1">
              <a:defRPr/>
            </a:pPr>
            <a:r>
              <a:rPr lang="en-GB" sz="2000" dirty="0"/>
              <a:t>Self-interference-cancellation-in-full-duplex-for-802-11, </a:t>
            </a:r>
            <a:br>
              <a:rPr lang="en-GB" sz="2000" dirty="0"/>
            </a:br>
            <a:r>
              <a:rPr lang="en-GB" sz="2000" dirty="0"/>
              <a:t>Yan Xin, 802.11-18/880r0</a:t>
            </a:r>
          </a:p>
          <a:p>
            <a:pPr lvl="1">
              <a:defRPr/>
            </a:pPr>
            <a:r>
              <a:rPr lang="en-GB" sz="2000" dirty="0"/>
              <a:t>Full-Duplex based MAC enhancements Sigurd Schelstraete, 802.11-18/864r0</a:t>
            </a:r>
            <a:endParaRPr lang="en-GB" sz="2000" dirty="0">
              <a:solidFill>
                <a:srgbClr val="000000"/>
              </a:solidFill>
            </a:endParaRPr>
          </a:p>
          <a:p>
            <a:pPr lvl="1">
              <a:defRPr/>
            </a:pPr>
            <a:r>
              <a:rPr lang="en-GB" sz="2000" dirty="0"/>
              <a:t>PSSS_CDD Full Duplex PHY 802.11-Andreas Wolf 18/864r0</a:t>
            </a:r>
            <a:endParaRPr lang="en-GB" sz="2000" dirty="0">
              <a:solidFill>
                <a:srgbClr val="000000"/>
              </a:solidFill>
            </a:endParaRPr>
          </a:p>
          <a:p>
            <a:pPr>
              <a:spcAft>
                <a:spcPts val="1138"/>
              </a:spcAft>
              <a:buSzPct val="75000"/>
              <a:buFont typeface="Symbol" charset="0"/>
              <a:buChar char=""/>
              <a:defRPr/>
            </a:pPr>
            <a:r>
              <a:rPr lang="en-GB" sz="2400" dirty="0">
                <a:solidFill>
                  <a:srgbClr val="000000"/>
                </a:solidFill>
              </a:rPr>
              <a:t>Began creating TIG report</a:t>
            </a:r>
            <a:endParaRPr lang="en-US" altLang="ja-JP" sz="2200" dirty="0"/>
          </a:p>
          <a:p>
            <a:pPr>
              <a:defRPr/>
            </a:pPr>
            <a:r>
              <a:rPr lang="en-US" altLang="ja-JP" sz="2200" dirty="0"/>
              <a:t>Closing report: 18/0592r0</a:t>
            </a:r>
          </a:p>
          <a:p>
            <a:pPr marL="0" indent="0">
              <a:buNone/>
              <a:defRPr/>
            </a:pPr>
            <a:endParaRPr lang="en-US" altLang="ja-JP" sz="2200" dirty="0"/>
          </a:p>
          <a:p>
            <a:pPr>
              <a:defRPr/>
            </a:pPr>
            <a:endParaRPr lang="en-US" altLang="ja-JP" sz="2200" dirty="0"/>
          </a:p>
          <a:p>
            <a:endParaRPr lang="en-US"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May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13</a:t>
            </a:fld>
            <a:endParaRPr lang="en-US" altLang="en-US"/>
          </a:p>
        </p:txBody>
      </p:sp>
      <p:sp>
        <p:nvSpPr>
          <p:cNvPr id="7" name="Right Arrow 7">
            <a:extLst>
              <a:ext uri="{FF2B5EF4-FFF2-40B4-BE49-F238E27FC236}">
                <a16:creationId xmlns:a16="http://schemas.microsoft.com/office/drawing/2014/main" id="{230011E1-D5AC-47A3-B51F-DEEF2A8AF750}"/>
              </a:ext>
            </a:extLst>
          </p:cNvPr>
          <p:cNvSpPr/>
          <p:nvPr/>
        </p:nvSpPr>
        <p:spPr bwMode="auto">
          <a:xfrm>
            <a:off x="331631" y="2209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4416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14</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May 2018</a:t>
            </a:r>
          </a:p>
        </p:txBody>
      </p:sp>
      <p:sp>
        <p:nvSpPr>
          <p:cNvPr id="9" name="Right Arrow 7"/>
          <p:cNvSpPr/>
          <p:nvPr/>
        </p:nvSpPr>
        <p:spPr bwMode="auto">
          <a:xfrm>
            <a:off x="1083733" y="4648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000" y="5898581"/>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3810000" y="59055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pic>
        <p:nvPicPr>
          <p:cNvPr id="7" name="Picture 6">
            <a:extLst>
              <a:ext uri="{FF2B5EF4-FFF2-40B4-BE49-F238E27FC236}">
                <a16:creationId xmlns:a16="http://schemas.microsoft.com/office/drawing/2014/main" id="{F80E0E1B-F50D-4569-89C3-67FF0AB7A01F}"/>
              </a:ext>
            </a:extLst>
          </p:cNvPr>
          <p:cNvPicPr>
            <a:picLocks noChangeAspect="1"/>
          </p:cNvPicPr>
          <p:nvPr/>
        </p:nvPicPr>
        <p:blipFill>
          <a:blip r:embed="rId3"/>
          <a:stretch>
            <a:fillRect/>
          </a:stretch>
        </p:blipFill>
        <p:spPr>
          <a:xfrm>
            <a:off x="1524000" y="2047749"/>
            <a:ext cx="6465826" cy="3506100"/>
          </a:xfrm>
          <a:prstGeom prst="rect">
            <a:avLst/>
          </a:prstGeom>
        </p:spPr>
      </p:pic>
    </p:spTree>
    <p:extLst>
      <p:ext uri="{BB962C8B-B14F-4D97-AF65-F5344CB8AC3E}">
        <p14:creationId xmlns:p14="http://schemas.microsoft.com/office/powerpoint/2010/main" val="152455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15</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May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0242</a:t>
            </a:r>
            <a:r>
              <a:rPr lang="en-US" sz="2800" b="1" dirty="0"/>
              <a:t>-00-0000</a:t>
            </a:r>
            <a:br>
              <a:rPr lang="en-US" altLang="en-US" sz="3600" b="1" dirty="0"/>
            </a:br>
            <a:endParaRPr lang="en-US" altLang="en-US" sz="3600" b="1" dirty="0"/>
          </a:p>
          <a:p>
            <a:r>
              <a:rPr lang="en-US" sz="3600" b="1" i="1" dirty="0"/>
              <a:t>Marriott Hotel</a:t>
            </a:r>
            <a:endParaRPr lang="en-GB" sz="2800" i="1" dirty="0"/>
          </a:p>
          <a:p>
            <a:r>
              <a:rPr lang="en-GB" sz="2800" dirty="0"/>
              <a:t>Warsaw, Poland</a:t>
            </a:r>
            <a:br>
              <a:rPr lang="en-GB" sz="2800" dirty="0"/>
            </a:br>
            <a:r>
              <a:rPr lang="en-US" sz="2800" dirty="0"/>
              <a:t>May 6-11,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May 2018</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sp>
        <p:nvSpPr>
          <p:cNvPr id="40" name="Text Box 3">
            <a:extLst>
              <a:ext uri="{FF2B5EF4-FFF2-40B4-BE49-F238E27FC236}">
                <a16:creationId xmlns:a16="http://schemas.microsoft.com/office/drawing/2014/main" id="{CA6D322F-D0D3-45D6-A334-E8A4D6AAE56D}"/>
              </a:ext>
            </a:extLst>
          </p:cNvPr>
          <p:cNvSpPr txBox="1">
            <a:spLocks noChangeArrowheads="1"/>
          </p:cNvSpPr>
          <p:nvPr/>
        </p:nvSpPr>
        <p:spPr bwMode="auto">
          <a:xfrm>
            <a:off x="462296" y="5027160"/>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41" name="Text Box 4">
            <a:extLst>
              <a:ext uri="{FF2B5EF4-FFF2-40B4-BE49-F238E27FC236}">
                <a16:creationId xmlns:a16="http://schemas.microsoft.com/office/drawing/2014/main" id="{C51A426C-DC09-4E75-A08C-F35AB26AFD35}"/>
              </a:ext>
            </a:extLst>
          </p:cNvPr>
          <p:cNvSpPr txBox="1">
            <a:spLocks noChangeArrowheads="1"/>
          </p:cNvSpPr>
          <p:nvPr/>
        </p:nvSpPr>
        <p:spPr bwMode="auto">
          <a:xfrm>
            <a:off x="5092601" y="5750228"/>
            <a:ext cx="744854" cy="42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42" name="AutoShape 5">
            <a:extLst>
              <a:ext uri="{FF2B5EF4-FFF2-40B4-BE49-F238E27FC236}">
                <a16:creationId xmlns:a16="http://schemas.microsoft.com/office/drawing/2014/main" id="{AF1BCBA4-552E-45B4-91AE-B0225FFB319E}"/>
              </a:ext>
            </a:extLst>
          </p:cNvPr>
          <p:cNvSpPr>
            <a:spLocks/>
          </p:cNvSpPr>
          <p:nvPr/>
        </p:nvSpPr>
        <p:spPr bwMode="auto">
          <a:xfrm rot="16200000">
            <a:off x="4221646" y="5223946"/>
            <a:ext cx="199417" cy="909313"/>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3" name="Text Box 6">
            <a:extLst>
              <a:ext uri="{FF2B5EF4-FFF2-40B4-BE49-F238E27FC236}">
                <a16:creationId xmlns:a16="http://schemas.microsoft.com/office/drawing/2014/main" id="{20227EA0-7EC0-4D94-81F6-5502785FBBD4}"/>
              </a:ext>
            </a:extLst>
          </p:cNvPr>
          <p:cNvSpPr txBox="1">
            <a:spLocks noChangeArrowheads="1"/>
          </p:cNvSpPr>
          <p:nvPr/>
        </p:nvSpPr>
        <p:spPr bwMode="auto">
          <a:xfrm>
            <a:off x="797770" y="164962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44" name="Text Box 7">
            <a:extLst>
              <a:ext uri="{FF2B5EF4-FFF2-40B4-BE49-F238E27FC236}">
                <a16:creationId xmlns:a16="http://schemas.microsoft.com/office/drawing/2014/main" id="{4E78AB02-F197-4672-8323-0DB53CD03B2F}"/>
              </a:ext>
            </a:extLst>
          </p:cNvPr>
          <p:cNvSpPr txBox="1">
            <a:spLocks noChangeArrowheads="1"/>
          </p:cNvSpPr>
          <p:nvPr/>
        </p:nvSpPr>
        <p:spPr bwMode="auto">
          <a:xfrm>
            <a:off x="1605809" y="5786044"/>
            <a:ext cx="1141735"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45" name="AutoShape 8">
            <a:extLst>
              <a:ext uri="{FF2B5EF4-FFF2-40B4-BE49-F238E27FC236}">
                <a16:creationId xmlns:a16="http://schemas.microsoft.com/office/drawing/2014/main" id="{70BE7852-2DCD-40F9-85D9-1D3BEEF76C43}"/>
              </a:ext>
            </a:extLst>
          </p:cNvPr>
          <p:cNvSpPr>
            <a:spLocks/>
          </p:cNvSpPr>
          <p:nvPr/>
        </p:nvSpPr>
        <p:spPr bwMode="auto">
          <a:xfrm rot="16200000">
            <a:off x="2101513" y="5197335"/>
            <a:ext cx="155428" cy="839366"/>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6" name="Text Box 13">
            <a:extLst>
              <a:ext uri="{FF2B5EF4-FFF2-40B4-BE49-F238E27FC236}">
                <a16:creationId xmlns:a16="http://schemas.microsoft.com/office/drawing/2014/main" id="{A59D5771-692C-4624-8DFC-B69504B359C6}"/>
              </a:ext>
            </a:extLst>
          </p:cNvPr>
          <p:cNvSpPr txBox="1">
            <a:spLocks noChangeArrowheads="1"/>
          </p:cNvSpPr>
          <p:nvPr/>
        </p:nvSpPr>
        <p:spPr bwMode="auto">
          <a:xfrm>
            <a:off x="7502314" y="5725801"/>
            <a:ext cx="861100" cy="4264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47" name="Text Box 26">
            <a:extLst>
              <a:ext uri="{FF2B5EF4-FFF2-40B4-BE49-F238E27FC236}">
                <a16:creationId xmlns:a16="http://schemas.microsoft.com/office/drawing/2014/main" id="{8DB5BFE9-FA0A-4EB5-AC03-1A54614F9648}"/>
              </a:ext>
            </a:extLst>
          </p:cNvPr>
          <p:cNvSpPr txBox="1">
            <a:spLocks noChangeArrowheads="1"/>
          </p:cNvSpPr>
          <p:nvPr/>
        </p:nvSpPr>
        <p:spPr bwMode="auto">
          <a:xfrm>
            <a:off x="3864989" y="5808172"/>
            <a:ext cx="1050919"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48" name="AutoShape 27">
            <a:extLst>
              <a:ext uri="{FF2B5EF4-FFF2-40B4-BE49-F238E27FC236}">
                <a16:creationId xmlns:a16="http://schemas.microsoft.com/office/drawing/2014/main" id="{A52F88A4-5395-44B7-B77E-B06B5FB2FEDF}"/>
              </a:ext>
            </a:extLst>
          </p:cNvPr>
          <p:cNvSpPr>
            <a:spLocks/>
          </p:cNvSpPr>
          <p:nvPr/>
        </p:nvSpPr>
        <p:spPr bwMode="auto">
          <a:xfrm rot="16200000">
            <a:off x="5328491" y="5165657"/>
            <a:ext cx="180354" cy="1025891"/>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9" name="Line 29">
            <a:extLst>
              <a:ext uri="{FF2B5EF4-FFF2-40B4-BE49-F238E27FC236}">
                <a16:creationId xmlns:a16="http://schemas.microsoft.com/office/drawing/2014/main" id="{CDC96943-72B9-4B61-8803-82F95E98433E}"/>
              </a:ext>
            </a:extLst>
          </p:cNvPr>
          <p:cNvSpPr>
            <a:spLocks noChangeShapeType="1"/>
          </p:cNvSpPr>
          <p:nvPr/>
        </p:nvSpPr>
        <p:spPr bwMode="auto">
          <a:xfrm>
            <a:off x="1539502" y="3548071"/>
            <a:ext cx="722349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AutoShape 34">
            <a:extLst>
              <a:ext uri="{FF2B5EF4-FFF2-40B4-BE49-F238E27FC236}">
                <a16:creationId xmlns:a16="http://schemas.microsoft.com/office/drawing/2014/main" id="{559AAB40-AD1E-4C89-B7D2-3E34AA4BF8D7}"/>
              </a:ext>
            </a:extLst>
          </p:cNvPr>
          <p:cNvSpPr>
            <a:spLocks/>
          </p:cNvSpPr>
          <p:nvPr/>
        </p:nvSpPr>
        <p:spPr bwMode="auto">
          <a:xfrm rot="16200000">
            <a:off x="3138772" y="5199020"/>
            <a:ext cx="249271" cy="909313"/>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1" name="Text Box 35">
            <a:extLst>
              <a:ext uri="{FF2B5EF4-FFF2-40B4-BE49-F238E27FC236}">
                <a16:creationId xmlns:a16="http://schemas.microsoft.com/office/drawing/2014/main" id="{62739CBE-942C-4227-BCEA-AB5CC2C058BD}"/>
              </a:ext>
            </a:extLst>
          </p:cNvPr>
          <p:cNvSpPr txBox="1">
            <a:spLocks noChangeArrowheads="1"/>
          </p:cNvSpPr>
          <p:nvPr/>
        </p:nvSpPr>
        <p:spPr bwMode="auto">
          <a:xfrm>
            <a:off x="2650350" y="5800305"/>
            <a:ext cx="1234851"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53" name="Text Box 36">
            <a:extLst>
              <a:ext uri="{FF2B5EF4-FFF2-40B4-BE49-F238E27FC236}">
                <a16:creationId xmlns:a16="http://schemas.microsoft.com/office/drawing/2014/main" id="{B178B975-BD01-407A-AE90-F3E4DEAD5AEB}"/>
              </a:ext>
            </a:extLst>
          </p:cNvPr>
          <p:cNvSpPr txBox="1">
            <a:spLocks noChangeArrowheads="1"/>
          </p:cNvSpPr>
          <p:nvPr/>
        </p:nvSpPr>
        <p:spPr bwMode="auto">
          <a:xfrm>
            <a:off x="538399" y="5775689"/>
            <a:ext cx="1041920"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54" name="AutoShape 37">
            <a:extLst>
              <a:ext uri="{FF2B5EF4-FFF2-40B4-BE49-F238E27FC236}">
                <a16:creationId xmlns:a16="http://schemas.microsoft.com/office/drawing/2014/main" id="{420528EA-5FDF-48FA-8866-FBF02EC811AF}"/>
              </a:ext>
            </a:extLst>
          </p:cNvPr>
          <p:cNvSpPr>
            <a:spLocks/>
          </p:cNvSpPr>
          <p:nvPr/>
        </p:nvSpPr>
        <p:spPr bwMode="auto">
          <a:xfrm rot="16200000">
            <a:off x="961131" y="5209959"/>
            <a:ext cx="186219" cy="839366"/>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5" name="Text Box 38">
            <a:extLst>
              <a:ext uri="{FF2B5EF4-FFF2-40B4-BE49-F238E27FC236}">
                <a16:creationId xmlns:a16="http://schemas.microsoft.com/office/drawing/2014/main" id="{F175D65C-8E13-4B35-A786-B4E6146F4235}"/>
              </a:ext>
            </a:extLst>
          </p:cNvPr>
          <p:cNvSpPr txBox="1">
            <a:spLocks noChangeArrowheads="1"/>
          </p:cNvSpPr>
          <p:nvPr/>
        </p:nvSpPr>
        <p:spPr bwMode="auto">
          <a:xfrm>
            <a:off x="6092984" y="5742784"/>
            <a:ext cx="1031790" cy="4264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56" name="AutoShape 47">
            <a:extLst>
              <a:ext uri="{FF2B5EF4-FFF2-40B4-BE49-F238E27FC236}">
                <a16:creationId xmlns:a16="http://schemas.microsoft.com/office/drawing/2014/main" id="{6F0C8F54-280F-4A62-AAF2-2E0A29B1435E}"/>
              </a:ext>
            </a:extLst>
          </p:cNvPr>
          <p:cNvSpPr>
            <a:spLocks noChangeArrowheads="1"/>
          </p:cNvSpPr>
          <p:nvPr/>
        </p:nvSpPr>
        <p:spPr bwMode="auto">
          <a:xfrm>
            <a:off x="6160296" y="3001874"/>
            <a:ext cx="909313" cy="492676"/>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57" name="Cloud">
            <a:extLst>
              <a:ext uri="{FF2B5EF4-FFF2-40B4-BE49-F238E27FC236}">
                <a16:creationId xmlns:a16="http://schemas.microsoft.com/office/drawing/2014/main" id="{F72A686D-3888-4FC6-88E6-61E36492C041}"/>
              </a:ext>
            </a:extLst>
          </p:cNvPr>
          <p:cNvSpPr>
            <a:spLocks noChangeAspect="1" noEditPoints="1" noChangeArrowheads="1"/>
          </p:cNvSpPr>
          <p:nvPr/>
        </p:nvSpPr>
        <p:spPr bwMode="auto">
          <a:xfrm>
            <a:off x="381000" y="2257731"/>
            <a:ext cx="1346482" cy="244285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58" name="AutoShape 46">
            <a:extLst>
              <a:ext uri="{FF2B5EF4-FFF2-40B4-BE49-F238E27FC236}">
                <a16:creationId xmlns:a16="http://schemas.microsoft.com/office/drawing/2014/main" id="{A74D7186-951C-4FE8-8652-249EC29F3C77}"/>
              </a:ext>
            </a:extLst>
          </p:cNvPr>
          <p:cNvSpPr>
            <a:spLocks noChangeArrowheads="1"/>
          </p:cNvSpPr>
          <p:nvPr/>
        </p:nvSpPr>
        <p:spPr bwMode="auto">
          <a:xfrm>
            <a:off x="625086" y="3317863"/>
            <a:ext cx="839366" cy="56159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59" name="AutoShape 46">
            <a:extLst>
              <a:ext uri="{FF2B5EF4-FFF2-40B4-BE49-F238E27FC236}">
                <a16:creationId xmlns:a16="http://schemas.microsoft.com/office/drawing/2014/main" id="{DD350C59-879A-4AAF-99B2-C69ED03E895F}"/>
              </a:ext>
            </a:extLst>
          </p:cNvPr>
          <p:cNvSpPr>
            <a:spLocks noChangeArrowheads="1"/>
          </p:cNvSpPr>
          <p:nvPr/>
        </p:nvSpPr>
        <p:spPr bwMode="auto">
          <a:xfrm>
            <a:off x="4917992" y="2296690"/>
            <a:ext cx="900630"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802.11aq</a:t>
            </a:r>
          </a:p>
          <a:p>
            <a:pPr algn="ctr"/>
            <a:r>
              <a:rPr lang="en-US" sz="1200" dirty="0">
                <a:latin typeface="Tahoma" pitchFamily="34" charset="0"/>
                <a:ea typeface="ＭＳ Ｐゴシック" charset="-128"/>
                <a:cs typeface="Arial" pitchFamily="34" charset="0"/>
              </a:rPr>
              <a:t>PAD</a:t>
            </a:r>
          </a:p>
        </p:txBody>
      </p:sp>
      <p:sp>
        <p:nvSpPr>
          <p:cNvPr id="60" name="AutoShape 46">
            <a:extLst>
              <a:ext uri="{FF2B5EF4-FFF2-40B4-BE49-F238E27FC236}">
                <a16:creationId xmlns:a16="http://schemas.microsoft.com/office/drawing/2014/main" id="{3C1FE8B6-AE1F-41D0-A330-06AEB7441681}"/>
              </a:ext>
            </a:extLst>
          </p:cNvPr>
          <p:cNvSpPr>
            <a:spLocks noChangeArrowheads="1"/>
          </p:cNvSpPr>
          <p:nvPr/>
        </p:nvSpPr>
        <p:spPr bwMode="auto">
          <a:xfrm>
            <a:off x="6150271" y="4427850"/>
            <a:ext cx="909313" cy="492676"/>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802.11aj</a:t>
            </a:r>
          </a:p>
          <a:p>
            <a:pPr algn="ctr"/>
            <a:r>
              <a:rPr lang="en-US" sz="1200" dirty="0">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61" name="AutoShape 46">
            <a:extLst>
              <a:ext uri="{FF2B5EF4-FFF2-40B4-BE49-F238E27FC236}">
                <a16:creationId xmlns:a16="http://schemas.microsoft.com/office/drawing/2014/main" id="{FEFEEE4C-3ABA-484C-AAA2-19F6EC40D317}"/>
              </a:ext>
            </a:extLst>
          </p:cNvPr>
          <p:cNvSpPr>
            <a:spLocks noChangeArrowheads="1"/>
          </p:cNvSpPr>
          <p:nvPr/>
        </p:nvSpPr>
        <p:spPr bwMode="auto">
          <a:xfrm>
            <a:off x="4910008" y="2932016"/>
            <a:ext cx="911024"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802.11ak</a:t>
            </a:r>
          </a:p>
          <a:p>
            <a:pPr algn="ctr"/>
            <a:r>
              <a:rPr lang="en-US" sz="1200" dirty="0">
                <a:latin typeface="Tahoma" pitchFamily="34" charset="0"/>
                <a:ea typeface="ＭＳ Ｐゴシック" charset="-128"/>
                <a:cs typeface="Arial" pitchFamily="34" charset="0"/>
              </a:rPr>
              <a:t>GLK</a:t>
            </a:r>
          </a:p>
        </p:txBody>
      </p:sp>
      <p:sp>
        <p:nvSpPr>
          <p:cNvPr id="62" name="AutoShape 46">
            <a:extLst>
              <a:ext uri="{FF2B5EF4-FFF2-40B4-BE49-F238E27FC236}">
                <a16:creationId xmlns:a16="http://schemas.microsoft.com/office/drawing/2014/main" id="{9E7405E4-F690-4EA5-A4FD-191074DFCDFD}"/>
              </a:ext>
            </a:extLst>
          </p:cNvPr>
          <p:cNvSpPr>
            <a:spLocks noChangeArrowheads="1"/>
          </p:cNvSpPr>
          <p:nvPr/>
        </p:nvSpPr>
        <p:spPr bwMode="auto">
          <a:xfrm>
            <a:off x="2830262" y="3718161"/>
            <a:ext cx="909313" cy="4633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63" name="AutoShape 46">
            <a:extLst>
              <a:ext uri="{FF2B5EF4-FFF2-40B4-BE49-F238E27FC236}">
                <a16:creationId xmlns:a16="http://schemas.microsoft.com/office/drawing/2014/main" id="{35A876AB-6C45-4E21-B696-7E3422D81665}"/>
              </a:ext>
            </a:extLst>
          </p:cNvPr>
          <p:cNvSpPr>
            <a:spLocks noChangeArrowheads="1"/>
          </p:cNvSpPr>
          <p:nvPr/>
        </p:nvSpPr>
        <p:spPr bwMode="auto">
          <a:xfrm>
            <a:off x="2830262" y="4276822"/>
            <a:ext cx="909313" cy="4911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64" name="AutoShape 11">
            <a:extLst>
              <a:ext uri="{FF2B5EF4-FFF2-40B4-BE49-F238E27FC236}">
                <a16:creationId xmlns:a16="http://schemas.microsoft.com/office/drawing/2014/main" id="{751FAAF6-35CE-4438-9446-4B3B9713AD7E}"/>
              </a:ext>
            </a:extLst>
          </p:cNvPr>
          <p:cNvSpPr>
            <a:spLocks noChangeArrowheads="1"/>
          </p:cNvSpPr>
          <p:nvPr/>
        </p:nvSpPr>
        <p:spPr bwMode="auto">
          <a:xfrm>
            <a:off x="7502311" y="1567314"/>
            <a:ext cx="839366" cy="3933868"/>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65" name="AutoShape 46">
            <a:extLst>
              <a:ext uri="{FF2B5EF4-FFF2-40B4-BE49-F238E27FC236}">
                <a16:creationId xmlns:a16="http://schemas.microsoft.com/office/drawing/2014/main" id="{6402457B-DA7B-40C5-B2AA-027A04BBC588}"/>
              </a:ext>
            </a:extLst>
          </p:cNvPr>
          <p:cNvSpPr>
            <a:spLocks noChangeArrowheads="1"/>
          </p:cNvSpPr>
          <p:nvPr/>
        </p:nvSpPr>
        <p:spPr bwMode="auto">
          <a:xfrm>
            <a:off x="2821595" y="2510699"/>
            <a:ext cx="909313" cy="4911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66" name="AutoShape 46">
            <a:extLst>
              <a:ext uri="{FF2B5EF4-FFF2-40B4-BE49-F238E27FC236}">
                <a16:creationId xmlns:a16="http://schemas.microsoft.com/office/drawing/2014/main" id="{B3E1D6B2-8AD4-47B9-B237-8855252F78B2}"/>
              </a:ext>
            </a:extLst>
          </p:cNvPr>
          <p:cNvSpPr>
            <a:spLocks noChangeArrowheads="1"/>
          </p:cNvSpPr>
          <p:nvPr/>
        </p:nvSpPr>
        <p:spPr bwMode="auto">
          <a:xfrm>
            <a:off x="2808748" y="3100848"/>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67" name="AutoShape 49">
            <a:extLst>
              <a:ext uri="{FF2B5EF4-FFF2-40B4-BE49-F238E27FC236}">
                <a16:creationId xmlns:a16="http://schemas.microsoft.com/office/drawing/2014/main" id="{8BAE0E07-748A-4227-AA15-71C8BB2563E2}"/>
              </a:ext>
            </a:extLst>
          </p:cNvPr>
          <p:cNvSpPr>
            <a:spLocks noChangeArrowheads="1"/>
          </p:cNvSpPr>
          <p:nvPr/>
        </p:nvSpPr>
        <p:spPr bwMode="auto">
          <a:xfrm>
            <a:off x="6151969" y="3703488"/>
            <a:ext cx="890682" cy="4633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68" name="AutoShape 46">
            <a:extLst>
              <a:ext uri="{FF2B5EF4-FFF2-40B4-BE49-F238E27FC236}">
                <a16:creationId xmlns:a16="http://schemas.microsoft.com/office/drawing/2014/main" id="{36C8C1A7-420B-4DC6-9308-40AA9BD3A777}"/>
              </a:ext>
            </a:extLst>
          </p:cNvPr>
          <p:cNvSpPr>
            <a:spLocks noChangeArrowheads="1"/>
          </p:cNvSpPr>
          <p:nvPr/>
        </p:nvSpPr>
        <p:spPr bwMode="auto">
          <a:xfrm>
            <a:off x="1795868" y="3337655"/>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 SG</a:t>
            </a:r>
          </a:p>
        </p:txBody>
      </p:sp>
      <p:sp>
        <p:nvSpPr>
          <p:cNvPr id="69" name="AutoShape 27">
            <a:extLst>
              <a:ext uri="{FF2B5EF4-FFF2-40B4-BE49-F238E27FC236}">
                <a16:creationId xmlns:a16="http://schemas.microsoft.com/office/drawing/2014/main" id="{E660E305-62CE-4A3F-AC07-27DD988A713A}"/>
              </a:ext>
            </a:extLst>
          </p:cNvPr>
          <p:cNvSpPr>
            <a:spLocks/>
          </p:cNvSpPr>
          <p:nvPr/>
        </p:nvSpPr>
        <p:spPr bwMode="auto">
          <a:xfrm rot="16200000">
            <a:off x="6524775" y="5165657"/>
            <a:ext cx="180354" cy="1025891"/>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70" name="AutoShape 46">
            <a:extLst>
              <a:ext uri="{FF2B5EF4-FFF2-40B4-BE49-F238E27FC236}">
                <a16:creationId xmlns:a16="http://schemas.microsoft.com/office/drawing/2014/main" id="{6FD757C0-4577-4C3F-8B4B-00547A11B615}"/>
              </a:ext>
            </a:extLst>
          </p:cNvPr>
          <p:cNvSpPr>
            <a:spLocks noChangeArrowheads="1"/>
          </p:cNvSpPr>
          <p:nvPr/>
        </p:nvSpPr>
        <p:spPr bwMode="auto">
          <a:xfrm>
            <a:off x="3891287" y="1845197"/>
            <a:ext cx="909313" cy="4911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sp>
        <p:nvSpPr>
          <p:cNvPr id="71" name="AutoShape 46">
            <a:extLst>
              <a:ext uri="{FF2B5EF4-FFF2-40B4-BE49-F238E27FC236}">
                <a16:creationId xmlns:a16="http://schemas.microsoft.com/office/drawing/2014/main" id="{8B3D8445-F702-4EB1-95AE-063E57B6AF89}"/>
              </a:ext>
            </a:extLst>
          </p:cNvPr>
          <p:cNvSpPr>
            <a:spLocks noChangeArrowheads="1"/>
          </p:cNvSpPr>
          <p:nvPr/>
        </p:nvSpPr>
        <p:spPr bwMode="auto">
          <a:xfrm>
            <a:off x="1792081" y="2671015"/>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Broadcast</a:t>
            </a:r>
          </a:p>
          <a:p>
            <a:pPr algn="ctr"/>
            <a:r>
              <a:rPr lang="en-US" sz="1100" dirty="0">
                <a:latin typeface="Tahoma" pitchFamily="34" charset="0"/>
                <a:ea typeface="ＭＳ Ｐゴシック" charset="-128"/>
                <a:cs typeface="Arial" pitchFamily="34" charset="0"/>
              </a:rPr>
              <a:t>Services </a:t>
            </a:r>
          </a:p>
          <a:p>
            <a:pPr algn="ctr"/>
            <a:r>
              <a:rPr lang="en-US" sz="1100" dirty="0">
                <a:latin typeface="Tahoma" pitchFamily="34" charset="0"/>
                <a:ea typeface="ＭＳ Ｐゴシック" charset="-128"/>
                <a:cs typeface="Arial" pitchFamily="34" charset="0"/>
              </a:rPr>
              <a:t>(BCS) TIG</a:t>
            </a:r>
          </a:p>
        </p:txBody>
      </p:sp>
      <p:sp>
        <p:nvSpPr>
          <p:cNvPr id="72" name="AutoShape 46">
            <a:extLst>
              <a:ext uri="{FF2B5EF4-FFF2-40B4-BE49-F238E27FC236}">
                <a16:creationId xmlns:a16="http://schemas.microsoft.com/office/drawing/2014/main" id="{1AD8F24F-FC73-4546-97F9-FA9E0B9CBA1E}"/>
              </a:ext>
            </a:extLst>
          </p:cNvPr>
          <p:cNvSpPr>
            <a:spLocks noChangeArrowheads="1"/>
          </p:cNvSpPr>
          <p:nvPr/>
        </p:nvSpPr>
        <p:spPr bwMode="auto">
          <a:xfrm>
            <a:off x="1792081" y="4002624"/>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Full Duplex</a:t>
            </a:r>
          </a:p>
          <a:p>
            <a:pPr algn="ctr"/>
            <a:r>
              <a:rPr lang="en-US" sz="1100" dirty="0">
                <a:latin typeface="Tahoma" pitchFamily="34" charset="0"/>
                <a:ea typeface="ＭＳ Ｐゴシック" charset="-128"/>
                <a:cs typeface="Arial" pitchFamily="34" charset="0"/>
              </a:rPr>
              <a:t>(FD) TIG</a:t>
            </a:r>
          </a:p>
        </p:txBody>
      </p:sp>
      <p:sp>
        <p:nvSpPr>
          <p:cNvPr id="73" name="AutoShape 46">
            <a:extLst>
              <a:ext uri="{FF2B5EF4-FFF2-40B4-BE49-F238E27FC236}">
                <a16:creationId xmlns:a16="http://schemas.microsoft.com/office/drawing/2014/main" id="{ECA9CA9E-D0F8-4D27-B66E-389AE35B2050}"/>
              </a:ext>
            </a:extLst>
          </p:cNvPr>
          <p:cNvSpPr>
            <a:spLocks noChangeArrowheads="1"/>
          </p:cNvSpPr>
          <p:nvPr/>
        </p:nvSpPr>
        <p:spPr bwMode="auto">
          <a:xfrm>
            <a:off x="1752600" y="4659598"/>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b="1" dirty="0">
                <a:solidFill>
                  <a:srgbClr val="FF0000"/>
                </a:solidFill>
                <a:latin typeface="Tahoma" pitchFamily="34" charset="0"/>
                <a:ea typeface="ＭＳ Ｐゴシック" charset="-128"/>
                <a:cs typeface="Arial" pitchFamily="34" charset="0"/>
              </a:rPr>
              <a:t>V2X</a:t>
            </a:r>
            <a:br>
              <a:rPr lang="en-US" sz="1100" b="1" dirty="0">
                <a:solidFill>
                  <a:srgbClr val="FF0000"/>
                </a:solidFill>
                <a:latin typeface="Tahoma" pitchFamily="34" charset="0"/>
                <a:ea typeface="ＭＳ Ｐゴシック" charset="-128"/>
                <a:cs typeface="Arial" pitchFamily="34" charset="0"/>
              </a:rPr>
            </a:br>
            <a:r>
              <a:rPr lang="en-US" sz="1100" b="1" dirty="0">
                <a:solidFill>
                  <a:srgbClr val="FF0000"/>
                </a:solidFill>
                <a:latin typeface="Tahoma" pitchFamily="34" charset="0"/>
                <a:ea typeface="ＭＳ Ｐゴシック" charset="-128"/>
                <a:cs typeface="Arial" pitchFamily="34" charset="0"/>
              </a:rPr>
              <a:t>(NGX) SG</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39" y="829834"/>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May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625646079"/>
              </p:ext>
            </p:extLst>
          </p:nvPr>
        </p:nvGraphicFramePr>
        <p:xfrm>
          <a:off x="917539" y="2132743"/>
          <a:ext cx="8001000" cy="2443480"/>
        </p:xfrm>
        <a:graphic>
          <a:graphicData uri="http://schemas.openxmlformats.org/drawingml/2006/table">
            <a:tbl>
              <a:tblPr firstRow="1" bandRow="1">
                <a:tableStyleId>{5C22544A-7EE6-4342-B048-85BDC9FD1C3A}</a:tableStyleId>
              </a:tblPr>
              <a:tblGrid>
                <a:gridCol w="889003">
                  <a:extLst>
                    <a:ext uri="{9D8B030D-6E8A-4147-A177-3AD203B41FA5}">
                      <a16:colId xmlns:a16="http://schemas.microsoft.com/office/drawing/2014/main" val="20000"/>
                    </a:ext>
                  </a:extLst>
                </a:gridCol>
                <a:gridCol w="814916">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1185333">
                  <a:extLst>
                    <a:ext uri="{9D8B030D-6E8A-4147-A177-3AD203B41FA5}">
                      <a16:colId xmlns:a16="http://schemas.microsoft.com/office/drawing/2014/main" val="20003"/>
                    </a:ext>
                  </a:extLst>
                </a:gridCol>
                <a:gridCol w="1089059">
                  <a:extLst>
                    <a:ext uri="{9D8B030D-6E8A-4147-A177-3AD203B41FA5}">
                      <a16:colId xmlns:a16="http://schemas.microsoft.com/office/drawing/2014/main" val="20004"/>
                    </a:ext>
                  </a:extLst>
                </a:gridCol>
                <a:gridCol w="2318773">
                  <a:extLst>
                    <a:ext uri="{9D8B030D-6E8A-4147-A177-3AD203B41FA5}">
                      <a16:colId xmlns:a16="http://schemas.microsoft.com/office/drawing/2014/main" val="20005"/>
                    </a:ext>
                  </a:extLst>
                </a:gridCol>
                <a:gridCol w="1037166">
                  <a:extLst>
                    <a:ext uri="{9D8B030D-6E8A-4147-A177-3AD203B41FA5}">
                      <a16:colId xmlns:a16="http://schemas.microsoft.com/office/drawing/2014/main" val="20006"/>
                    </a:ext>
                  </a:extLst>
                </a:gridCol>
              </a:tblGrid>
              <a:tr h="46228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July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402177">
                <a:tc>
                  <a:txBody>
                    <a:bodyPr/>
                    <a:lstStyle/>
                    <a:p>
                      <a:r>
                        <a:rPr lang="en-US" sz="1400" dirty="0" err="1"/>
                        <a:t>TGax</a:t>
                      </a:r>
                      <a:endParaRPr lang="en-US" sz="1400" dirty="0"/>
                    </a:p>
                  </a:txBody>
                  <a:tcPr/>
                </a:tc>
                <a:tc>
                  <a:txBody>
                    <a:bodyPr/>
                    <a:lstStyle/>
                    <a:p>
                      <a:r>
                        <a:rPr lang="en-US" sz="1400" dirty="0"/>
                        <a:t>LB238</a:t>
                      </a:r>
                    </a:p>
                  </a:txBody>
                  <a:tcPr/>
                </a:tc>
                <a:tc>
                  <a:txBody>
                    <a:bodyPr/>
                    <a:lstStyle/>
                    <a:p>
                      <a:r>
                        <a:rPr lang="en-US" sz="1400" dirty="0"/>
                        <a:t>D2.0</a:t>
                      </a:r>
                    </a:p>
                  </a:txBody>
                  <a:tcPr/>
                </a:tc>
                <a:tc>
                  <a:txBody>
                    <a:bodyPr/>
                    <a:lstStyle/>
                    <a:p>
                      <a:pPr algn="ctr"/>
                      <a:r>
                        <a:rPr lang="en-US" sz="1400" dirty="0"/>
                        <a:t>~1000</a:t>
                      </a:r>
                    </a:p>
                    <a:p>
                      <a:pPr algn="ctr"/>
                      <a:endParaRPr lang="en-US" sz="1400" dirty="0"/>
                    </a:p>
                  </a:txBody>
                  <a:tcPr/>
                </a:tc>
                <a:tc>
                  <a:txBody>
                    <a:bodyPr/>
                    <a:lstStyle/>
                    <a:p>
                      <a:pPr algn="ctr"/>
                      <a:r>
                        <a:rPr lang="en-US" sz="1400" baseline="0" dirty="0"/>
                        <a:t>~780</a:t>
                      </a:r>
                      <a:endParaRPr lang="en-US" sz="1400" dirty="0"/>
                    </a:p>
                  </a:txBody>
                  <a:tcPr/>
                </a:tc>
                <a:tc>
                  <a:txBody>
                    <a:bodyPr/>
                    <a:lstStyle/>
                    <a:p>
                      <a:pPr marL="285750" indent="-285750">
                        <a:buFontTx/>
                        <a:buChar char="-"/>
                      </a:pPr>
                      <a:r>
                        <a:rPr lang="en-US" sz="1400" baseline="0" dirty="0"/>
                        <a:t>D3.0 in July 2018</a:t>
                      </a:r>
                    </a:p>
                    <a:p>
                      <a:pPr marL="285750" indent="-285750">
                        <a:buFontTx/>
                        <a:buChar char="-"/>
                      </a:pPr>
                      <a:r>
                        <a:rPr lang="en-US" sz="1400" baseline="0" dirty="0"/>
                        <a:t>30-Day LB on D3.0</a:t>
                      </a:r>
                      <a:endParaRPr lang="en-US" sz="1400" dirty="0"/>
                    </a:p>
                  </a:txBody>
                  <a:tcPr/>
                </a:tc>
                <a:tc>
                  <a:txBody>
                    <a:bodyPr/>
                    <a:lstStyle/>
                    <a:p>
                      <a:pPr algn="ctr"/>
                      <a:r>
                        <a:rPr lang="en-US" sz="1400" dirty="0"/>
                        <a:t>18/976r0</a:t>
                      </a:r>
                    </a:p>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err="1"/>
                        <a:t>REVmd</a:t>
                      </a:r>
                      <a:endParaRPr lang="en-US" sz="1400" dirty="0"/>
                    </a:p>
                  </a:txBody>
                  <a:tcPr/>
                </a:tc>
                <a:tc>
                  <a:txBody>
                    <a:bodyPr/>
                    <a:lstStyle/>
                    <a:p>
                      <a:r>
                        <a:rPr lang="en-US" sz="1400" dirty="0"/>
                        <a:t>LB 232</a:t>
                      </a:r>
                    </a:p>
                  </a:txBody>
                  <a:tcPr/>
                </a:tc>
                <a:tc>
                  <a:txBody>
                    <a:bodyPr/>
                    <a:lstStyle/>
                    <a:p>
                      <a:r>
                        <a:rPr lang="en-US" sz="1400" dirty="0"/>
                        <a:t>D1.0</a:t>
                      </a:r>
                    </a:p>
                  </a:txBody>
                  <a:tcPr/>
                </a:tc>
                <a:tc>
                  <a:txBody>
                    <a:bodyPr/>
                    <a:lstStyle/>
                    <a:p>
                      <a:pPr algn="ctr"/>
                      <a:r>
                        <a:rPr lang="en-US" sz="1400" dirty="0"/>
                        <a:t>623</a:t>
                      </a:r>
                    </a:p>
                  </a:txBody>
                  <a:tcPr/>
                </a:tc>
                <a:tc>
                  <a:txBody>
                    <a:bodyPr/>
                    <a:lstStyle/>
                    <a:p>
                      <a:pPr algn="ctr"/>
                      <a:r>
                        <a:rPr lang="en-US" sz="1400" dirty="0"/>
                        <a:t>~230</a:t>
                      </a:r>
                    </a:p>
                  </a:txBody>
                  <a:tcPr/>
                </a:tc>
                <a:tc>
                  <a:txBody>
                    <a:bodyPr/>
                    <a:lstStyle/>
                    <a:p>
                      <a:r>
                        <a:rPr lang="en-US" sz="1400" dirty="0"/>
                        <a:t>-   Continue with comment  resolution</a:t>
                      </a:r>
                    </a:p>
                  </a:txBody>
                  <a:tcPr/>
                </a:tc>
                <a:tc>
                  <a:txBody>
                    <a:bodyPr/>
                    <a:lstStyle/>
                    <a:p>
                      <a:pPr algn="ctr"/>
                      <a:r>
                        <a:rPr lang="en-US" sz="1400" dirty="0"/>
                        <a:t>18/978r0</a:t>
                      </a:r>
                    </a:p>
                  </a:txBody>
                  <a:tcPr/>
                </a:tc>
                <a:extLst>
                  <a:ext uri="{0D108BD9-81ED-4DB2-BD59-A6C34878D82A}">
                    <a16:rowId xmlns:a16="http://schemas.microsoft.com/office/drawing/2014/main" val="10002"/>
                  </a:ext>
                </a:extLst>
              </a:tr>
              <a:tr h="370840">
                <a:tc>
                  <a:txBody>
                    <a:bodyPr/>
                    <a:lstStyle/>
                    <a:p>
                      <a:r>
                        <a:rPr lang="en-US" sz="1400" dirty="0" err="1"/>
                        <a:t>TGay</a:t>
                      </a:r>
                      <a:endParaRPr lang="en-US" sz="1400" dirty="0"/>
                    </a:p>
                  </a:txBody>
                  <a:tcPr/>
                </a:tc>
                <a:tc>
                  <a:txBody>
                    <a:bodyPr/>
                    <a:lstStyle/>
                    <a:p>
                      <a:r>
                        <a:rPr lang="en-US" sz="1400" dirty="0"/>
                        <a:t>LB 231</a:t>
                      </a:r>
                    </a:p>
                  </a:txBody>
                  <a:tcPr/>
                </a:tc>
                <a:tc>
                  <a:txBody>
                    <a:bodyPr/>
                    <a:lstStyle/>
                    <a:p>
                      <a:r>
                        <a:rPr lang="en-US" sz="1400" dirty="0"/>
                        <a:t>D1.0</a:t>
                      </a:r>
                    </a:p>
                  </a:txBody>
                  <a:tcPr/>
                </a:tc>
                <a:tc>
                  <a:txBody>
                    <a:bodyPr/>
                    <a:lstStyle/>
                    <a:p>
                      <a:pPr algn="ctr"/>
                      <a:r>
                        <a:rPr lang="en-US" sz="1400" dirty="0"/>
                        <a:t>Remaining</a:t>
                      </a:r>
                    </a:p>
                    <a:p>
                      <a:pPr algn="ctr"/>
                      <a:r>
                        <a:rPr lang="en-US" sz="1400" dirty="0"/>
                        <a:t>(~300) </a:t>
                      </a:r>
                    </a:p>
                  </a:txBody>
                  <a:tcPr/>
                </a:tc>
                <a:tc>
                  <a:txBody>
                    <a:bodyPr/>
                    <a:lstStyle/>
                    <a:p>
                      <a:pPr algn="ctr"/>
                      <a:r>
                        <a:rPr lang="en-US" sz="1400" dirty="0"/>
                        <a:t>~500</a:t>
                      </a:r>
                    </a:p>
                  </a:txBody>
                  <a:tcPr/>
                </a:tc>
                <a:tc>
                  <a:txBody>
                    <a:bodyPr/>
                    <a:lstStyle/>
                    <a:p>
                      <a:pPr marL="285750" indent="-285750">
                        <a:buFontTx/>
                        <a:buChar char="-"/>
                      </a:pPr>
                      <a:r>
                        <a:rPr lang="en-US" sz="1400" dirty="0"/>
                        <a:t>Continue comment resolution </a:t>
                      </a:r>
                    </a:p>
                  </a:txBody>
                  <a:tcPr/>
                </a:tc>
                <a:tc>
                  <a:txBody>
                    <a:bodyPr/>
                    <a:lstStyle/>
                    <a:p>
                      <a:pPr algn="ctr"/>
                      <a:r>
                        <a:rPr lang="en-US" sz="1400" dirty="0"/>
                        <a:t>18/565r0</a:t>
                      </a:r>
                    </a:p>
                  </a:txBody>
                  <a:tcPr/>
                </a:tc>
                <a:extLst>
                  <a:ext uri="{0D108BD9-81ED-4DB2-BD59-A6C34878D82A}">
                    <a16:rowId xmlns:a16="http://schemas.microsoft.com/office/drawing/2014/main" val="10003"/>
                  </a:ext>
                </a:extLst>
              </a:tr>
              <a:tr h="370840">
                <a:tc>
                  <a:txBody>
                    <a:bodyPr/>
                    <a:lstStyle/>
                    <a:p>
                      <a:endParaRPr lang="en-US" sz="1400" dirty="0"/>
                    </a:p>
                  </a:txBody>
                  <a:tcPr/>
                </a:tc>
                <a:tc>
                  <a:txBody>
                    <a:bodyPr/>
                    <a:lstStyle/>
                    <a:p>
                      <a:r>
                        <a:rPr lang="en-US" sz="1400" dirty="0"/>
                        <a:t> </a:t>
                      </a:r>
                    </a:p>
                  </a:txBody>
                  <a:tcPr/>
                </a:tc>
                <a:tc>
                  <a:txBody>
                    <a:bodyPr/>
                    <a:lstStyle/>
                    <a:p>
                      <a:r>
                        <a:rPr lang="en-US" sz="1400" dirty="0"/>
                        <a:t> </a:t>
                      </a:r>
                    </a:p>
                  </a:txBody>
                  <a:tcPr/>
                </a:tc>
                <a:tc>
                  <a:txBody>
                    <a:bodyPr/>
                    <a:lstStyle/>
                    <a:p>
                      <a:pPr algn="ctr"/>
                      <a:endParaRPr lang="en-US" sz="1400" dirty="0"/>
                    </a:p>
                  </a:txBody>
                  <a:tcPr/>
                </a:tc>
                <a:tc>
                  <a:txBody>
                    <a:bodyPr/>
                    <a:lstStyle/>
                    <a:p>
                      <a:pPr algn="ctr"/>
                      <a:endParaRPr lang="en-US" sz="1400" dirty="0"/>
                    </a:p>
                  </a:txBody>
                  <a:tcPr/>
                </a:tc>
                <a:tc>
                  <a:txBody>
                    <a:bodyPr/>
                    <a:lstStyle/>
                    <a:p>
                      <a:pPr marL="285750" indent="-285750">
                        <a:buFontTx/>
                        <a:buChar char="-"/>
                      </a:pPr>
                      <a:endParaRPr lang="en-US" sz="1400" dirty="0"/>
                    </a:p>
                  </a:txBody>
                  <a:tcPr/>
                </a:tc>
                <a:tc>
                  <a:txBody>
                    <a:bodyPr/>
                    <a:lstStyle/>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70933"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676400" y="4901333"/>
            <a:ext cx="62484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18/651r0 May 2018 WG </a:t>
            </a:r>
            <a:r>
              <a:rPr lang="en-US" sz="1800" b="1" i="1" dirty="0" err="1">
                <a:solidFill>
                  <a:schemeClr val="accent2"/>
                </a:solidFill>
                <a:latin typeface="Verdana" panose="020B0604030504040204" pitchFamily="34" charset="0"/>
              </a:rPr>
              <a:t>Report.xppt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938706" y="5193208"/>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1208087"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May 2018</a:t>
            </a:r>
            <a:endParaRPr lang="en-GB" altLang="en-US" sz="18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381000" y="1670442"/>
            <a:ext cx="8712968" cy="4702446"/>
          </a:xfrm>
        </p:spPr>
        <p:txBody>
          <a:bodyPr/>
          <a:lstStyle/>
          <a:p>
            <a:pPr lvl="2">
              <a:spcBef>
                <a:spcPct val="0"/>
              </a:spcBef>
            </a:pPr>
            <a:r>
              <a:rPr lang="en-US" altLang="en-US" sz="2000" dirty="0"/>
              <a:t>“16 Spatial Stream Support in Next Generation WLAN” - Sameer </a:t>
            </a:r>
            <a:r>
              <a:rPr lang="en-US" altLang="en-US" sz="2000" dirty="0" err="1"/>
              <a:t>Vermani</a:t>
            </a:r>
            <a:r>
              <a:rPr lang="en-US" altLang="en-US" sz="2000" dirty="0"/>
              <a:t> (Qualcomm)</a:t>
            </a:r>
            <a:endParaRPr lang="en-US" altLang="en-US" sz="1800" dirty="0"/>
          </a:p>
          <a:p>
            <a:pPr lvl="3">
              <a:spcBef>
                <a:spcPts val="0"/>
              </a:spcBef>
              <a:defRPr/>
            </a:pPr>
            <a:r>
              <a:rPr lang="en-US" altLang="en-US" sz="1600" i="1" dirty="0"/>
              <a:t>https://mentor.ieee.org/802.11/dcn/18/11-</a:t>
            </a:r>
            <a:r>
              <a:rPr lang="en-US" altLang="en-US" sz="1600" b="1" i="1" dirty="0"/>
              <a:t>18-0818-03</a:t>
            </a:r>
            <a:r>
              <a:rPr lang="en-US" altLang="en-US" sz="1600" i="1" dirty="0"/>
              <a:t>-0wng-16-spatial-stream-support-in-next-generation-wlan.pptx</a:t>
            </a:r>
            <a:r>
              <a:rPr lang="en-US" altLang="en-US" sz="1800" i="1" dirty="0"/>
              <a:t>  </a:t>
            </a:r>
          </a:p>
          <a:p>
            <a:pPr lvl="3">
              <a:spcBef>
                <a:spcPts val="0"/>
              </a:spcBef>
              <a:defRPr/>
            </a:pPr>
            <a:r>
              <a:rPr lang="en-US" altLang="en-US" sz="1800" dirty="0"/>
              <a:t>No  motions, no straw polls</a:t>
            </a:r>
            <a:br>
              <a:rPr lang="en-US" altLang="en-US" sz="1800" dirty="0"/>
            </a:br>
            <a:endParaRPr lang="en-US" altLang="en-US" sz="1800" dirty="0"/>
          </a:p>
          <a:p>
            <a:pPr lvl="2">
              <a:spcBef>
                <a:spcPct val="0"/>
              </a:spcBef>
            </a:pPr>
            <a:r>
              <a:rPr lang="en-US" altLang="en-US" sz="2000" dirty="0"/>
              <a:t>“</a:t>
            </a:r>
            <a:r>
              <a:rPr lang="en-US" altLang="en-US" sz="2000" dirty="0" err="1"/>
              <a:t>eXtreme</a:t>
            </a:r>
            <a:r>
              <a:rPr lang="en-US" altLang="en-US" sz="2000" dirty="0"/>
              <a:t> Throughput (XT) 802.11” – Laurent </a:t>
            </a:r>
            <a:r>
              <a:rPr lang="en-US" altLang="en-US" sz="2000" dirty="0" err="1"/>
              <a:t>Cariou</a:t>
            </a:r>
            <a:r>
              <a:rPr lang="en-US" altLang="en-US" sz="2000" dirty="0"/>
              <a:t> (Intel)</a:t>
            </a:r>
          </a:p>
          <a:p>
            <a:pPr lvl="3">
              <a:spcBef>
                <a:spcPts val="0"/>
              </a:spcBef>
              <a:defRPr/>
            </a:pPr>
            <a:r>
              <a:rPr lang="en-US" altLang="en-US" sz="1600" i="1" dirty="0"/>
              <a:t>https://mentor.ieee.org/802.11/dcn/18/11-</a:t>
            </a:r>
            <a:r>
              <a:rPr lang="en-US" altLang="en-US" sz="1600" b="1" i="1" dirty="0"/>
              <a:t>18-0789-10</a:t>
            </a:r>
            <a:r>
              <a:rPr lang="en-US" altLang="en-US" sz="1600" i="1" dirty="0"/>
              <a:t>-0wng-extreme-throughput-802-11.pptx </a:t>
            </a:r>
          </a:p>
          <a:p>
            <a:pPr lvl="3">
              <a:spcBef>
                <a:spcPts val="0"/>
              </a:spcBef>
              <a:defRPr/>
            </a:pPr>
            <a:r>
              <a:rPr lang="en-US" altLang="en-US" sz="1800" dirty="0"/>
              <a:t>No motions, no straw polls</a:t>
            </a:r>
            <a:br>
              <a:rPr lang="en-US" altLang="en-US" sz="1800" dirty="0"/>
            </a:br>
            <a:endParaRPr lang="en-US" altLang="en-US" sz="1800" dirty="0"/>
          </a:p>
          <a:p>
            <a:pPr lvl="2">
              <a:spcBef>
                <a:spcPct val="0"/>
              </a:spcBef>
            </a:pPr>
            <a:r>
              <a:rPr lang="en-US" altLang="en-US" sz="2000" dirty="0"/>
              <a:t>“Beyond 802.11ax - Throughput Enhancement Utilizing Multi-bands across 2.4 5 6GHz Bands” – </a:t>
            </a:r>
            <a:r>
              <a:rPr lang="en-US" altLang="en-US" sz="2000" dirty="0" err="1"/>
              <a:t>Minyoung</a:t>
            </a:r>
            <a:r>
              <a:rPr lang="en-US" altLang="en-US" sz="2000" dirty="0"/>
              <a:t> Park (Samsung)</a:t>
            </a:r>
          </a:p>
          <a:p>
            <a:pPr lvl="3">
              <a:spcBef>
                <a:spcPts val="0"/>
              </a:spcBef>
              <a:defRPr/>
            </a:pPr>
            <a:r>
              <a:rPr lang="en-US" altLang="en-US" sz="1600" i="1" dirty="0"/>
              <a:t>https://mentor.ieee.org/802.11/dcn/18/11-</a:t>
            </a:r>
            <a:r>
              <a:rPr lang="en-US" altLang="en-US" sz="1600" b="1" i="1" dirty="0"/>
              <a:t>18-0857-00</a:t>
            </a:r>
            <a:r>
              <a:rPr lang="en-US" altLang="en-US" sz="1600" i="1" dirty="0"/>
              <a:t>-0wng-beyond-802-11ax-throughput-enhancement-utilizing-multi-bands-across-2-4-5-6ghz-bands.pptx </a:t>
            </a:r>
          </a:p>
          <a:p>
            <a:pPr lvl="3">
              <a:spcBef>
                <a:spcPts val="0"/>
              </a:spcBef>
              <a:defRPr/>
            </a:pPr>
            <a:r>
              <a:rPr lang="en-US" sz="1800" dirty="0"/>
              <a:t>No motions, no straw polls</a:t>
            </a:r>
            <a:endParaRPr lang="en-US" altLang="en-US" sz="1050" b="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485112"/>
            <a:ext cx="7772400" cy="762000"/>
          </a:xfrm>
        </p:spPr>
        <p:txBody>
          <a:bodyPr/>
          <a:lstStyle/>
          <a:p>
            <a:r>
              <a:rPr lang="en-US" sz="2400" b="1" dirty="0"/>
              <a:t>802.11 WNG  (Wireless Next Generation)</a:t>
            </a:r>
          </a:p>
        </p:txBody>
      </p:sp>
      <p:sp>
        <p:nvSpPr>
          <p:cNvPr id="7" name="Right Arrow 7">
            <a:extLst>
              <a:ext uri="{FF2B5EF4-FFF2-40B4-BE49-F238E27FC236}">
                <a16:creationId xmlns:a16="http://schemas.microsoft.com/office/drawing/2014/main" id="{01FC3535-12A0-44C4-9733-7ECD59485C83}"/>
              </a:ext>
            </a:extLst>
          </p:cNvPr>
          <p:cNvSpPr/>
          <p:nvPr/>
        </p:nvSpPr>
        <p:spPr bwMode="auto">
          <a:xfrm>
            <a:off x="715433" y="2057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8384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244A30-847B-43C4-BF30-BC0BFFAE61A4}"/>
              </a:ext>
            </a:extLst>
          </p:cNvPr>
          <p:cNvSpPr>
            <a:spLocks noGrp="1"/>
          </p:cNvSpPr>
          <p:nvPr>
            <p:ph idx="1"/>
          </p:nvPr>
        </p:nvSpPr>
        <p:spPr>
          <a:xfrm>
            <a:off x="76200" y="1600200"/>
            <a:ext cx="8461956" cy="4114800"/>
          </a:xfrm>
        </p:spPr>
        <p:txBody>
          <a:bodyPr/>
          <a:lstStyle/>
          <a:p>
            <a:pPr lvl="2">
              <a:spcBef>
                <a:spcPct val="0"/>
              </a:spcBef>
            </a:pPr>
            <a:r>
              <a:rPr lang="en-US" altLang="en-US" sz="2000" dirty="0"/>
              <a:t>“Next Generation PHY/MAC in Sub-7GHz” – David </a:t>
            </a:r>
            <a:r>
              <a:rPr lang="en-US" altLang="en-US" sz="2000" dirty="0" err="1"/>
              <a:t>Yangxun</a:t>
            </a:r>
            <a:r>
              <a:rPr lang="en-US" altLang="en-US" sz="2000" dirty="0"/>
              <a:t> (Huawei)</a:t>
            </a:r>
            <a:endParaRPr lang="en-US" altLang="en-US" sz="1800" i="1" dirty="0"/>
          </a:p>
          <a:p>
            <a:pPr lvl="3">
              <a:spcBef>
                <a:spcPts val="0"/>
              </a:spcBef>
              <a:defRPr/>
            </a:pPr>
            <a:r>
              <a:rPr lang="en-US" altLang="en-US" sz="1600" i="1" dirty="0"/>
              <a:t>https://mentor.ieee.org/802.11/dcn/18/11-</a:t>
            </a:r>
            <a:r>
              <a:rPr lang="en-US" altLang="en-US" sz="1600" b="1" i="1" dirty="0"/>
              <a:t>18-0846-02</a:t>
            </a:r>
            <a:r>
              <a:rPr lang="en-US" altLang="en-US" sz="1600" i="1" dirty="0"/>
              <a:t>-0wng-next-generation-phy-mac-in-sub-7ghz.pptx</a:t>
            </a:r>
          </a:p>
          <a:p>
            <a:pPr lvl="3">
              <a:spcBef>
                <a:spcPts val="0"/>
              </a:spcBef>
              <a:defRPr/>
            </a:pPr>
            <a:r>
              <a:rPr lang="en-US" altLang="en-US" sz="1800" dirty="0"/>
              <a:t>No motions, one straw poll</a:t>
            </a:r>
            <a:br>
              <a:rPr lang="en-US" altLang="en-US" sz="1800" dirty="0"/>
            </a:br>
            <a:endParaRPr lang="en-US" altLang="en-US" sz="1800" dirty="0"/>
          </a:p>
          <a:p>
            <a:pPr lvl="2">
              <a:spcBef>
                <a:spcPts val="0"/>
              </a:spcBef>
              <a:defRPr/>
            </a:pPr>
            <a:r>
              <a:rPr lang="en-US" altLang="en-US" sz="2000" dirty="0"/>
              <a:t>“Next Generation Home Use Case” – Yuichi Morioka (Sony)</a:t>
            </a:r>
          </a:p>
          <a:p>
            <a:pPr lvl="3">
              <a:spcBef>
                <a:spcPts val="0"/>
              </a:spcBef>
              <a:defRPr/>
            </a:pPr>
            <a:r>
              <a:rPr lang="en-US" altLang="en-US" sz="1600" i="1" dirty="0"/>
              <a:t>https://mentor.ieee.org/802.11/dcn/18/11-</a:t>
            </a:r>
            <a:r>
              <a:rPr lang="en-US" altLang="en-US" sz="1600" b="1" i="1" dirty="0"/>
              <a:t>18-0903-01</a:t>
            </a:r>
            <a:r>
              <a:rPr lang="en-US" altLang="en-US" sz="1600" i="1" dirty="0"/>
              <a:t>-0wng-next-generation-home-use-case.pptx </a:t>
            </a:r>
          </a:p>
          <a:p>
            <a:pPr lvl="3">
              <a:spcBef>
                <a:spcPts val="0"/>
              </a:spcBef>
              <a:defRPr/>
            </a:pPr>
            <a:r>
              <a:rPr lang="en-US" altLang="en-US" sz="1800" dirty="0"/>
              <a:t>No motions, no straw polls</a:t>
            </a:r>
            <a:br>
              <a:rPr lang="en-US" altLang="en-US" sz="1800" dirty="0"/>
            </a:br>
            <a:endParaRPr lang="en-US" altLang="en-US" sz="1800" dirty="0"/>
          </a:p>
          <a:p>
            <a:pPr lvl="2">
              <a:spcBef>
                <a:spcPts val="0"/>
              </a:spcBef>
              <a:defRPr/>
            </a:pPr>
            <a:r>
              <a:rPr lang="en-US" altLang="en-US" sz="2000" dirty="0"/>
              <a:t>Straw poll – Laurent </a:t>
            </a:r>
            <a:r>
              <a:rPr lang="en-US" altLang="en-US" sz="2000" dirty="0" err="1"/>
              <a:t>Cariou</a:t>
            </a:r>
            <a:r>
              <a:rPr lang="en-US" altLang="en-US" sz="2000" dirty="0"/>
              <a:t> (Intel)</a:t>
            </a:r>
          </a:p>
          <a:p>
            <a:pPr lvl="3">
              <a:spcBef>
                <a:spcPts val="0"/>
              </a:spcBef>
              <a:defRPr/>
            </a:pPr>
            <a:r>
              <a:rPr lang="en-US" altLang="en-US" sz="1800" dirty="0"/>
              <a:t>No motions, 1 straw poll</a:t>
            </a:r>
          </a:p>
          <a:p>
            <a:pPr lvl="3">
              <a:spcBef>
                <a:spcPts val="0"/>
              </a:spcBef>
              <a:defRPr/>
            </a:pPr>
            <a:r>
              <a:rPr lang="en-US" altLang="en-US" sz="1800" b="1" i="1" dirty="0">
                <a:solidFill>
                  <a:schemeClr val="accent2"/>
                </a:solidFill>
              </a:rPr>
              <a:t>Formation of a TIG/SG  82/1/21</a:t>
            </a:r>
            <a:br>
              <a:rPr lang="en-US" altLang="en-US" sz="1800" b="1" i="1" dirty="0">
                <a:solidFill>
                  <a:schemeClr val="accent2"/>
                </a:solidFill>
              </a:rPr>
            </a:br>
            <a:endParaRPr lang="en-US" altLang="en-US" sz="1600" b="1" i="1" dirty="0">
              <a:solidFill>
                <a:schemeClr val="accent2"/>
              </a:solidFill>
            </a:endParaRPr>
          </a:p>
          <a:p>
            <a:pPr lvl="2">
              <a:spcBef>
                <a:spcPts val="0"/>
              </a:spcBef>
              <a:defRPr/>
            </a:pPr>
            <a:r>
              <a:rPr lang="en-GB" altLang="en-US" sz="2000" dirty="0"/>
              <a:t>Closing Report: </a:t>
            </a:r>
            <a:r>
              <a:rPr lang="en-AU" sz="2000" dirty="0"/>
              <a:t>18/966r0</a:t>
            </a:r>
          </a:p>
          <a:p>
            <a:pPr lvl="1">
              <a:spcBef>
                <a:spcPts val="0"/>
              </a:spcBef>
              <a:defRPr/>
            </a:pPr>
            <a:endParaRPr lang="en-GB" altLang="en-US" sz="2200" dirty="0"/>
          </a:p>
        </p:txBody>
      </p:sp>
      <p:sp>
        <p:nvSpPr>
          <p:cNvPr id="4" name="Date Placeholder 3">
            <a:extLst>
              <a:ext uri="{FF2B5EF4-FFF2-40B4-BE49-F238E27FC236}">
                <a16:creationId xmlns:a16="http://schemas.microsoft.com/office/drawing/2014/main" id="{07C159EB-2110-48D5-81C4-85064E84D2F0}"/>
              </a:ext>
            </a:extLst>
          </p:cNvPr>
          <p:cNvSpPr>
            <a:spLocks noGrp="1"/>
          </p:cNvSpPr>
          <p:nvPr>
            <p:ph type="dt" sz="half" idx="10"/>
          </p:nvPr>
        </p:nvSpPr>
        <p:spPr/>
        <p:txBody>
          <a:bodyPr/>
          <a:lstStyle/>
          <a:p>
            <a:pPr>
              <a:defRPr/>
            </a:pPr>
            <a:r>
              <a:rPr lang="en-US" altLang="en-US"/>
              <a:t>May 2018</a:t>
            </a:r>
            <a:endParaRPr lang="en-GB" altLang="en-US" dirty="0"/>
          </a:p>
        </p:txBody>
      </p:sp>
      <p:sp>
        <p:nvSpPr>
          <p:cNvPr id="5" name="Footer Placeholder 4">
            <a:extLst>
              <a:ext uri="{FF2B5EF4-FFF2-40B4-BE49-F238E27FC236}">
                <a16:creationId xmlns:a16="http://schemas.microsoft.com/office/drawing/2014/main" id="{73BC0D70-034A-41F0-82A8-337584BEC4B1}"/>
              </a:ext>
            </a:extLst>
          </p:cNvPr>
          <p:cNvSpPr>
            <a:spLocks noGrp="1"/>
          </p:cNvSpPr>
          <p:nvPr>
            <p:ph type="ftr" sz="quarter" idx="11"/>
          </p:nvPr>
        </p:nvSpPr>
        <p:spPr/>
        <p:txBody>
          <a:bodyPr/>
          <a:lstStyle/>
          <a:p>
            <a:pPr>
              <a:defRPr/>
            </a:pPr>
            <a:r>
              <a:rPr lang="en-US"/>
              <a:t>Al Petrick, Jones-Petrick and Associates</a:t>
            </a:r>
            <a:endParaRPr lang="en-GB" dirty="0"/>
          </a:p>
        </p:txBody>
      </p:sp>
      <p:sp>
        <p:nvSpPr>
          <p:cNvPr id="6" name="Slide Number Placeholder 5">
            <a:extLst>
              <a:ext uri="{FF2B5EF4-FFF2-40B4-BE49-F238E27FC236}">
                <a16:creationId xmlns:a16="http://schemas.microsoft.com/office/drawing/2014/main" id="{A9E89AF3-0E36-4636-BDEF-62A8B6C5FED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6</a:t>
            </a:fld>
            <a:endParaRPr lang="en-GB" altLang="en-US"/>
          </a:p>
        </p:txBody>
      </p:sp>
      <p:sp>
        <p:nvSpPr>
          <p:cNvPr id="7" name="Title 1">
            <a:extLst>
              <a:ext uri="{FF2B5EF4-FFF2-40B4-BE49-F238E27FC236}">
                <a16:creationId xmlns:a16="http://schemas.microsoft.com/office/drawing/2014/main" id="{3FFC8850-2EAF-4AFB-8512-1ADF8BBA1D9F}"/>
              </a:ext>
            </a:extLst>
          </p:cNvPr>
          <p:cNvSpPr>
            <a:spLocks noGrp="1"/>
          </p:cNvSpPr>
          <p:nvPr>
            <p:ph type="title"/>
          </p:nvPr>
        </p:nvSpPr>
        <p:spPr>
          <a:xfrm>
            <a:off x="765756" y="486003"/>
            <a:ext cx="7772400" cy="762000"/>
          </a:xfrm>
        </p:spPr>
        <p:txBody>
          <a:bodyPr/>
          <a:lstStyle/>
          <a:p>
            <a:r>
              <a:rPr lang="en-US" sz="2400" b="1" dirty="0"/>
              <a:t>802.11WNG  (Wireless Next Generation) </a:t>
            </a:r>
            <a:r>
              <a:rPr lang="en-US" sz="2400" b="1" dirty="0" err="1"/>
              <a:t>cont</a:t>
            </a:r>
            <a:r>
              <a:rPr lang="en-US" sz="2400" b="1" dirty="0"/>
              <a:t>…..</a:t>
            </a:r>
          </a:p>
        </p:txBody>
      </p:sp>
    </p:spTree>
    <p:extLst>
      <p:ext uri="{BB962C8B-B14F-4D97-AF65-F5344CB8AC3E}">
        <p14:creationId xmlns:p14="http://schemas.microsoft.com/office/powerpoint/2010/main" val="416965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802.11ba [WUR (Wake-Up Radio)]</a:t>
            </a:r>
          </a:p>
        </p:txBody>
      </p:sp>
      <p:sp>
        <p:nvSpPr>
          <p:cNvPr id="3" name="Content Placeholder 2"/>
          <p:cNvSpPr>
            <a:spLocks noGrp="1"/>
          </p:cNvSpPr>
          <p:nvPr>
            <p:ph idx="1"/>
          </p:nvPr>
        </p:nvSpPr>
        <p:spPr>
          <a:xfrm>
            <a:off x="914400" y="2170908"/>
            <a:ext cx="6934200" cy="2477292"/>
          </a:xfrm>
        </p:spPr>
        <p:txBody>
          <a:bodyPr/>
          <a:lstStyle/>
          <a:p>
            <a:r>
              <a:rPr lang="en-US" altLang="en-US" sz="2400" dirty="0"/>
              <a:t>Updated and approved </a:t>
            </a:r>
            <a:r>
              <a:rPr lang="en-US" altLang="en-US" sz="2400" dirty="0" err="1"/>
              <a:t>TGba</a:t>
            </a:r>
            <a:r>
              <a:rPr lang="en-US" altLang="en-US" sz="2400" dirty="0"/>
              <a:t> Spec Framework Document (SFD) </a:t>
            </a:r>
          </a:p>
          <a:p>
            <a:r>
              <a:rPr lang="en-US" altLang="en-US" sz="2400" dirty="0"/>
              <a:t>Approved </a:t>
            </a:r>
            <a:r>
              <a:rPr lang="en-US" altLang="en-US" sz="2400" dirty="0" err="1"/>
              <a:t>TGba</a:t>
            </a:r>
            <a:r>
              <a:rPr lang="en-US" altLang="en-US" sz="2400" dirty="0"/>
              <a:t> D0.2 as initial </a:t>
            </a:r>
            <a:r>
              <a:rPr lang="en-US" altLang="en-US" sz="2400" dirty="0" err="1"/>
              <a:t>TGba</a:t>
            </a:r>
            <a:r>
              <a:rPr lang="en-US" altLang="en-US" sz="2400" dirty="0"/>
              <a:t> draft</a:t>
            </a:r>
          </a:p>
          <a:p>
            <a:r>
              <a:rPr lang="en-US" sz="2400" dirty="0"/>
              <a:t>Approved PHY/MAC specification text documents to create D0.3 </a:t>
            </a:r>
          </a:p>
          <a:p>
            <a:r>
              <a:rPr lang="en-US" sz="2400" dirty="0"/>
              <a:t>Plans for July 2018</a:t>
            </a:r>
          </a:p>
          <a:p>
            <a:pPr lvl="1"/>
            <a:r>
              <a:rPr lang="en-US" sz="2000" i="1" dirty="0"/>
              <a:t>Focus on technical draft  D1.0</a:t>
            </a:r>
          </a:p>
        </p:txBody>
      </p:sp>
      <p:sp>
        <p:nvSpPr>
          <p:cNvPr id="4" name="Date Placeholder 3"/>
          <p:cNvSpPr>
            <a:spLocks noGrp="1"/>
          </p:cNvSpPr>
          <p:nvPr>
            <p:ph type="dt" sz="half" idx="10"/>
          </p:nvPr>
        </p:nvSpPr>
        <p:spPr/>
        <p:txBody>
          <a:bodyPr/>
          <a:lstStyle/>
          <a:p>
            <a:r>
              <a:rPr lang="en-US" altLang="en-US"/>
              <a:t>May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190500" y="3124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16376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 Co-existence – 3GPP</a:t>
            </a:r>
          </a:p>
        </p:txBody>
      </p:sp>
      <p:sp>
        <p:nvSpPr>
          <p:cNvPr id="3" name="Content Placeholder 2"/>
          <p:cNvSpPr>
            <a:spLocks noGrp="1"/>
          </p:cNvSpPr>
          <p:nvPr>
            <p:ph idx="1"/>
          </p:nvPr>
        </p:nvSpPr>
        <p:spPr>
          <a:xfrm>
            <a:off x="779513" y="1884436"/>
            <a:ext cx="7848600" cy="2477292"/>
          </a:xfrm>
        </p:spPr>
        <p:txBody>
          <a:bodyPr/>
          <a:lstStyle/>
          <a:p>
            <a:pPr lvl="1"/>
            <a:r>
              <a:rPr lang="en-AU" sz="2000" b="1" dirty="0"/>
              <a:t>Discussed adaptivity clause in EN 301 893</a:t>
            </a:r>
          </a:p>
          <a:p>
            <a:pPr lvl="2"/>
            <a:r>
              <a:rPr lang="en-AU" sz="1800" dirty="0"/>
              <a:t>Agreed (11/0/10) to endorse a submission to ETSI BRAN related to adaptivity</a:t>
            </a:r>
          </a:p>
          <a:p>
            <a:pPr lvl="1"/>
            <a:r>
              <a:rPr lang="en-AU" sz="2000" b="1" dirty="0"/>
              <a:t>Reviewed results of recent 3GPP RAN1 meeting  </a:t>
            </a:r>
          </a:p>
          <a:p>
            <a:pPr lvl="2"/>
            <a:r>
              <a:rPr lang="en-AU" sz="1800" dirty="0"/>
              <a:t>Key message 802.11 stakeholders need to get more involved in NR-U/802.11 coexistence discussion, particularly related to </a:t>
            </a:r>
            <a:r>
              <a:rPr lang="en-AU" sz="1800" dirty="0" err="1"/>
              <a:t>coex</a:t>
            </a:r>
            <a:r>
              <a:rPr lang="en-AU" sz="1800" dirty="0"/>
              <a:t> simulations</a:t>
            </a:r>
          </a:p>
          <a:p>
            <a:pPr lvl="2"/>
            <a:r>
              <a:rPr lang="en-AU" sz="1800" dirty="0"/>
              <a:t>Noted 3GPP RAN1 consider 6GHz to be greenfield, and so 802.11 will not have any coexistence benefits based on incumbency; there are proposals that suggest 3GPP believe 802.11 may not have access to some of 6GHz</a:t>
            </a:r>
          </a:p>
          <a:p>
            <a:pPr lvl="1"/>
            <a:r>
              <a:rPr lang="en-AU" sz="2000" b="1" dirty="0"/>
              <a:t>Closing Report 18/979r0</a:t>
            </a:r>
          </a:p>
          <a:p>
            <a:pPr lvl="1"/>
            <a:endParaRPr lang="en-AU" sz="2200" dirty="0"/>
          </a:p>
          <a:p>
            <a:endParaRPr lang="en-US" sz="1200" u="sng" dirty="0"/>
          </a:p>
        </p:txBody>
      </p:sp>
      <p:sp>
        <p:nvSpPr>
          <p:cNvPr id="4" name="Date Placeholder 3"/>
          <p:cNvSpPr>
            <a:spLocks noGrp="1"/>
          </p:cNvSpPr>
          <p:nvPr>
            <p:ph type="dt" sz="half" idx="10"/>
          </p:nvPr>
        </p:nvSpPr>
        <p:spPr/>
        <p:txBody>
          <a:bodyPr/>
          <a:lstStyle/>
          <a:p>
            <a:r>
              <a:rPr lang="en-US" altLang="en-US"/>
              <a:t>May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98513" y="3048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0587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802.11aq</a:t>
            </a:r>
            <a:br>
              <a:rPr lang="en-US" b="1" dirty="0"/>
            </a:br>
            <a:r>
              <a:rPr lang="en-US" b="1" dirty="0"/>
              <a:t>(Pre- Association Discovery ) </a:t>
            </a:r>
          </a:p>
        </p:txBody>
      </p:sp>
      <p:sp>
        <p:nvSpPr>
          <p:cNvPr id="3" name="Content Placeholder 2"/>
          <p:cNvSpPr>
            <a:spLocks noGrp="1"/>
          </p:cNvSpPr>
          <p:nvPr>
            <p:ph idx="1"/>
          </p:nvPr>
        </p:nvSpPr>
        <p:spPr>
          <a:xfrm>
            <a:off x="1143000" y="2546796"/>
            <a:ext cx="6553200" cy="2227226"/>
          </a:xfrm>
        </p:spPr>
        <p:txBody>
          <a:bodyPr/>
          <a:lstStyle/>
          <a:p>
            <a:r>
              <a:rPr lang="en-US" altLang="en-US" sz="2400" dirty="0"/>
              <a:t>Reviewed comments from </a:t>
            </a:r>
            <a:r>
              <a:rPr lang="en-US" altLang="en-US" sz="2400" dirty="0" err="1"/>
              <a:t>REVcom</a:t>
            </a:r>
            <a:r>
              <a:rPr lang="en-US" altLang="en-US" sz="2400" dirty="0"/>
              <a:t> meeting April 2018</a:t>
            </a:r>
          </a:p>
          <a:p>
            <a:r>
              <a:rPr lang="en-US" altLang="en-US" sz="2400" dirty="0"/>
              <a:t>Worked on Press Release draft for 802.11aq amendment </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61A66BF7-C624-4A9F-B98D-D31A40435B8D}"/>
              </a:ext>
            </a:extLst>
          </p:cNvPr>
          <p:cNvSpPr/>
          <p:nvPr/>
        </p:nvSpPr>
        <p:spPr bwMode="auto">
          <a:xfrm>
            <a:off x="533400" y="3026535"/>
            <a:ext cx="381000" cy="381000"/>
          </a:xfrm>
          <a:prstGeom prst="rightArrow">
            <a:avLst>
              <a:gd name="adj1" fmla="val 50000"/>
              <a:gd name="adj2" fmla="val 59438"/>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4091239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2596</TotalTime>
  <Words>893</Words>
  <Application>Microsoft Office PowerPoint</Application>
  <PresentationFormat>On-screen Show (4:3)</PresentationFormat>
  <Paragraphs>277</Paragraphs>
  <Slides>15</Slides>
  <Notes>12</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15</vt:i4>
      </vt:variant>
    </vt:vector>
  </HeadingPairs>
  <TitlesOfParts>
    <vt:vector size="29" baseType="lpstr">
      <vt:lpstr>ＭＳ Ｐゴシック</vt:lpstr>
      <vt:lpstr>ＭＳ Ｐゴシック</vt:lpstr>
      <vt:lpstr>Arial</vt:lpstr>
      <vt:lpstr>Calibri</vt:lpstr>
      <vt:lpstr>Calibri Light</vt:lpstr>
      <vt:lpstr>Lucida Grande</vt:lpstr>
      <vt:lpstr>Symbol</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802.11 WNG  (Wireless Next Generation)</vt:lpstr>
      <vt:lpstr>802.11WNG  (Wireless Next Generation) cont…..</vt:lpstr>
      <vt:lpstr>802.11ba [WUR (Wake-Up Radio)]</vt:lpstr>
      <vt:lpstr>802.11 Co-existence – 3GPP</vt:lpstr>
      <vt:lpstr>802.11aq (Pre- Association Discovery ) </vt:lpstr>
      <vt:lpstr>BCS – TIG/SG (Broadcast Services)  </vt:lpstr>
      <vt:lpstr>Light Communications - SG</vt:lpstr>
      <vt:lpstr>PowerPoint Presentation</vt:lpstr>
      <vt:lpstr>802.11 FD TIG (Full-Duplex Topic Interest Group)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373</cp:revision>
  <cp:lastPrinted>1998-02-10T13:28:06Z</cp:lastPrinted>
  <dcterms:created xsi:type="dcterms:W3CDTF">2016-01-21T14:33:00Z</dcterms:created>
  <dcterms:modified xsi:type="dcterms:W3CDTF">2018-05-10T17:02:54Z</dcterms:modified>
</cp:coreProperties>
</file>