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93" r:id="rId2"/>
    <p:sldId id="266" r:id="rId3"/>
    <p:sldId id="273" r:id="rId4"/>
    <p:sldId id="294" r:id="rId5"/>
    <p:sldId id="295" r:id="rId6"/>
    <p:sldId id="296"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094" autoAdjust="0"/>
    <p:restoredTop sz="99568" autoAdjust="0"/>
  </p:normalViewPr>
  <p:slideViewPr>
    <p:cSldViewPr snapToGrid="0" snapToObjects="1">
      <p:cViewPr varScale="1">
        <p:scale>
          <a:sx n="89" d="100"/>
          <a:sy n="89" d="100"/>
        </p:scale>
        <p:origin x="893" y="77"/>
      </p:cViewPr>
      <p:guideLst>
        <p:guide orient="horz" pos="2160"/>
        <p:guide pos="2880"/>
      </p:guideLst>
    </p:cSldViewPr>
  </p:slideViewPr>
  <p:outlineViewPr>
    <p:cViewPr>
      <p:scale>
        <a:sx n="33" d="100"/>
        <a:sy n="33" d="100"/>
      </p:scale>
      <p:origin x="0" y="716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DF97B8-E88A-4EC2-8B7E-48CB8D2B030D}" type="datetimeFigureOut">
              <a:rPr lang="en-US" smtClean="0"/>
              <a:t>5/9/2018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859DAC1-107B-4058-B312-D2799087991A}" type="slidenum">
              <a:rPr lang="en-US" smtClean="0"/>
              <a:t>‹#›</a:t>
            </a:fld>
            <a:endParaRPr lang="en-US"/>
          </a:p>
        </p:txBody>
      </p:sp>
    </p:spTree>
    <p:extLst>
      <p:ext uri="{BB962C8B-B14F-4D97-AF65-F5344CB8AC3E}">
        <p14:creationId xmlns:p14="http://schemas.microsoft.com/office/powerpoint/2010/main" val="31085974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859DAC1-107B-4058-B312-D2799087991A}" type="slidenum">
              <a:rPr lang="en-US" smtClean="0"/>
              <a:t>1</a:t>
            </a:fld>
            <a:endParaRPr lang="en-US"/>
          </a:p>
        </p:txBody>
      </p:sp>
    </p:spTree>
    <p:extLst>
      <p:ext uri="{BB962C8B-B14F-4D97-AF65-F5344CB8AC3E}">
        <p14:creationId xmlns:p14="http://schemas.microsoft.com/office/powerpoint/2010/main" val="29935710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150938" y="690563"/>
            <a:ext cx="4556125" cy="3417887"/>
          </a:xfrm>
          <a:ln/>
        </p:spPr>
      </p:sp>
      <p:sp>
        <p:nvSpPr>
          <p:cNvPr id="8195" name="Notes Placeholder 2"/>
          <p:cNvSpPr>
            <a:spLocks noGrp="1"/>
          </p:cNvSpPr>
          <p:nvPr>
            <p:ph type="body" idx="1"/>
          </p:nvPr>
        </p:nvSpPr>
        <p:spPr>
          <a:noFill/>
        </p:spPr>
        <p:txBody>
          <a:bodyPr/>
          <a:lstStyle/>
          <a:p>
            <a:endParaRPr lang="en-US" smtClean="0"/>
          </a:p>
        </p:txBody>
      </p:sp>
      <p:sp>
        <p:nvSpPr>
          <p:cNvPr id="8196" name="Header Placeholder 3"/>
          <p:cNvSpPr>
            <a:spLocks noGrp="1"/>
          </p:cNvSpPr>
          <p:nvPr>
            <p:ph type="hdr" sz="quarter"/>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doc.: IEEE 802.15-&lt;492&gt;</a:t>
            </a:r>
          </a:p>
        </p:txBody>
      </p:sp>
      <p:sp>
        <p:nvSpPr>
          <p:cNvPr id="8197" name="Date Placeholder 4"/>
          <p:cNvSpPr>
            <a:spLocks noGrp="1"/>
          </p:cNvSpPr>
          <p:nvPr>
            <p:ph type="dt" sz="quarter" idx="1"/>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sz="1400">
                <a:solidFill>
                  <a:prstClr val="black"/>
                </a:solidFill>
              </a:rPr>
              <a:t>&lt;month year&gt;</a:t>
            </a:r>
          </a:p>
        </p:txBody>
      </p:sp>
      <p:sp>
        <p:nvSpPr>
          <p:cNvPr id="8198" name="Footer Placeholder 5"/>
          <p:cNvSpPr>
            <a:spLocks noGrp="1"/>
          </p:cNvSpPr>
          <p:nvPr>
            <p:ph type="ftr" sz="quarter" idx="4"/>
          </p:nvPr>
        </p:nvSpPr>
        <p:spPr>
          <a:noFill/>
        </p:spPr>
        <p:txBody>
          <a:bodyPr/>
          <a:lstStyle>
            <a:lvl1pPr marL="338374" indent="-338374"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451165" defTabSz="921128">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r>
              <a:rPr lang="en-US">
                <a:solidFill>
                  <a:prstClr val="black"/>
                </a:solidFill>
              </a:rPr>
              <a:t>&lt;author&gt;, &lt;company&gt;</a:t>
            </a:r>
          </a:p>
        </p:txBody>
      </p:sp>
      <p:sp>
        <p:nvSpPr>
          <p:cNvPr id="8199" name="Slide Number Placeholder 6"/>
          <p:cNvSpPr>
            <a:spLocks noGrp="1"/>
          </p:cNvSpPr>
          <p:nvPr>
            <p:ph type="sldNum" sz="quarter" idx="5"/>
          </p:nvPr>
        </p:nvSpPr>
        <p:spPr>
          <a:noFill/>
        </p:spPr>
        <p:txBody>
          <a:bodyPr/>
          <a:lstStyle>
            <a:lvl1pPr defTabSz="921128">
              <a:defRPr sz="1200">
                <a:solidFill>
                  <a:schemeClr val="tx1"/>
                </a:solidFill>
                <a:latin typeface="Times New Roman" pitchFamily="18" charset="0"/>
              </a:defRPr>
            </a:lvl1pPr>
            <a:lvl2pPr marL="733143" indent="-281978" defTabSz="921128">
              <a:defRPr sz="1200">
                <a:solidFill>
                  <a:schemeClr val="tx1"/>
                </a:solidFill>
                <a:latin typeface="Times New Roman" pitchFamily="18" charset="0"/>
              </a:defRPr>
            </a:lvl2pPr>
            <a:lvl3pPr marL="1127912" indent="-225582" defTabSz="921128">
              <a:defRPr sz="1200">
                <a:solidFill>
                  <a:schemeClr val="tx1"/>
                </a:solidFill>
                <a:latin typeface="Times New Roman" pitchFamily="18" charset="0"/>
              </a:defRPr>
            </a:lvl3pPr>
            <a:lvl4pPr marL="1579077" indent="-225582" defTabSz="921128">
              <a:defRPr sz="1200">
                <a:solidFill>
                  <a:schemeClr val="tx1"/>
                </a:solidFill>
                <a:latin typeface="Times New Roman" pitchFamily="18" charset="0"/>
              </a:defRPr>
            </a:lvl4pPr>
            <a:lvl5pPr marL="2030242" indent="-225582" defTabSz="921128">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r>
              <a:rPr lang="en-US">
                <a:solidFill>
                  <a:prstClr val="black"/>
                </a:solidFill>
              </a:rPr>
              <a:t>Page </a:t>
            </a:r>
            <a:fld id="{C13FC474-7F14-47D7-8719-E59431728489}" type="slidenum">
              <a:rPr lang="en-US">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24013280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E2C68DB-FB5D-4928-9FAD-3C66C0A606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94543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78281"/>
            <a:ext cx="1600200" cy="215444"/>
          </a:xfrm>
          <a:ln/>
        </p:spPr>
        <p:txBody>
          <a:bodyPr/>
          <a:lstStyle>
            <a:lvl1pPr>
              <a:defRPr b="0"/>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xfrm>
            <a:off x="5486400" y="6475413"/>
            <a:ext cx="3124200" cy="215444"/>
          </a:xfrm>
          <a:ln/>
        </p:spPr>
        <p:txBody>
          <a:bodyPr/>
          <a:lstStyle>
            <a:lvl1pPr>
              <a:defRPr sz="1400"/>
            </a:lvl1pPr>
          </a:lstStyle>
          <a:p>
            <a:pPr>
              <a:defRPr/>
            </a:pPr>
            <a:r>
              <a:rPr lang="en-US" smtClean="0">
                <a:solidFill>
                  <a:srgbClr val="000000"/>
                </a:solidFill>
              </a:rPr>
              <a:t>Benjamin Rolfe, Blind Creek Associates</a:t>
            </a: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15207697-414B-47F0-A0BC-7283E28DEFF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34301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0FB4637-F8C6-4832-9C55-9EE9A443FF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21312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80B578D8-A36E-43ED-A0BE-183C400E71C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03110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069FBC5D-73CD-4BDC-8029-85AF83D0A64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61512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7CB6332E-DE1A-41A4-9BB5-5D3938B1CBE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55487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11199" y="378281"/>
            <a:ext cx="1600200" cy="215444"/>
          </a:xfrm>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4E60FB26-8925-4DF7-ACEA-57EBE96C369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934516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5D6E8333-53EB-46FA-BF20-652098178E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37400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solidFill>
                  <a:srgbClr val="000000"/>
                </a:solidFill>
              </a:rPr>
              <a:t>March 2018</a:t>
            </a:r>
            <a:endParaRPr lang="en-US" dirty="0" smtClean="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solidFill>
                  <a:srgbClr val="000000"/>
                </a:solidFill>
              </a:rPr>
              <a:t>Benjamin Rolfe, Blind Creek Associates</a:t>
            </a: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r>
              <a:rPr lang="en-US">
                <a:solidFill>
                  <a:srgbClr val="000000"/>
                </a:solidFill>
              </a:rPr>
              <a:t>Slide </a:t>
            </a:r>
            <a:fld id="{FB0E2BDE-41F1-493E-8EC8-E9B8B21673B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64328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defTabSz="914400" eaLnBrk="0" fontAlgn="base" hangingPunct="0">
              <a:spcBef>
                <a:spcPct val="0"/>
              </a:spcBef>
              <a:spcAft>
                <a:spcPct val="0"/>
              </a:spcAft>
              <a:defRPr/>
            </a:pPr>
            <a:r>
              <a:rPr lang="en-US" dirty="0" smtClean="0">
                <a:solidFill>
                  <a:srgbClr val="000000"/>
                </a:solidFill>
                <a:latin typeface="Times New Roman" pitchFamily="18" charset="0"/>
              </a:rPr>
              <a:t>May 2018</a:t>
            </a:r>
            <a:endParaRPr lang="en-US" dirty="0">
              <a:solidFill>
                <a:srgbClr val="000000"/>
              </a:solidFill>
              <a:latin typeface="Times New Roman" pitchFamily="18" charset="0"/>
            </a:endParaRP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defTabSz="914400" eaLnBrk="0" fontAlgn="base" hangingPunct="0">
              <a:spcBef>
                <a:spcPct val="0"/>
              </a:spcBef>
              <a:spcAft>
                <a:spcPct val="0"/>
              </a:spcAft>
              <a:defRPr/>
            </a:pPr>
            <a:r>
              <a:rPr lang="en-US" sz="1200" smtClean="0">
                <a:solidFill>
                  <a:srgbClr val="000000"/>
                </a:solidFill>
                <a:latin typeface="Times New Roman" pitchFamily="18" charset="0"/>
              </a:rPr>
              <a:t>Benjamin Rolfe, Blind Creek Associates</a:t>
            </a:r>
            <a:endParaRPr lang="en-US" sz="1200">
              <a:solidFill>
                <a:srgbClr val="000000"/>
              </a:solidFill>
              <a:latin typeface="Times New Roman" pitchFamily="18" charset="0"/>
            </a:endParaRP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defTabSz="914400" eaLnBrk="0" fontAlgn="base" hangingPunct="0">
              <a:spcBef>
                <a:spcPct val="0"/>
              </a:spcBef>
              <a:spcAft>
                <a:spcPct val="0"/>
              </a:spcAft>
              <a:defRPr/>
            </a:pPr>
            <a:r>
              <a:rPr lang="en-US" sz="1200">
                <a:solidFill>
                  <a:srgbClr val="000000"/>
                </a:solidFill>
                <a:latin typeface="Times New Roman" pitchFamily="18" charset="0"/>
              </a:rPr>
              <a:t>Slide </a:t>
            </a:r>
            <a:fld id="{C45422F4-6DC4-455E-A24B-5F39BD66D661}" type="slidenum">
              <a:rPr lang="en-US" sz="1200">
                <a:solidFill>
                  <a:srgbClr val="000000"/>
                </a:solidFill>
                <a:latin typeface="Times New Roman" pitchFamily="18" charset="0"/>
              </a:rPr>
              <a:pPr defTabSz="914400" eaLnBrk="0" fontAlgn="base" hangingPunct="0">
                <a:spcBef>
                  <a:spcPct val="0"/>
                </a:spcBef>
                <a:spcAft>
                  <a:spcPct val="0"/>
                </a:spcAft>
                <a:defRPr/>
              </a:pPr>
              <a:t>‹#›</a:t>
            </a:fld>
            <a:endParaRPr lang="en-US" sz="1200">
              <a:solidFill>
                <a:srgbClr val="000000"/>
              </a:solidFill>
              <a:latin typeface="Times New Roman" pitchFamily="18" charset="0"/>
            </a:endParaRPr>
          </a:p>
        </p:txBody>
      </p:sp>
      <p:sp>
        <p:nvSpPr>
          <p:cNvPr id="1031" name="Rectangle 7"/>
          <p:cNvSpPr>
            <a:spLocks noChangeArrowheads="1"/>
          </p:cNvSpPr>
          <p:nvPr/>
        </p:nvSpPr>
        <p:spPr bwMode="auto">
          <a:xfrm>
            <a:off x="3869267" y="394156"/>
            <a:ext cx="458893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defTabSz="914400" eaLnBrk="0" fontAlgn="base" hangingPunct="0">
              <a:spcBef>
                <a:spcPct val="0"/>
              </a:spcBef>
              <a:spcAft>
                <a:spcPct val="0"/>
              </a:spcAft>
            </a:pPr>
            <a:r>
              <a:rPr lang="en-US" sz="1400" b="1" dirty="0" smtClean="0">
                <a:solidFill>
                  <a:srgbClr val="000000"/>
                </a:solidFill>
                <a:latin typeface="Times New Roman" pitchFamily="18" charset="0"/>
              </a:rPr>
              <a:t>doc.: </a:t>
            </a:r>
            <a:r>
              <a:rPr lang="en-US" sz="1400" b="1" dirty="0" smtClean="0">
                <a:solidFill>
                  <a:srgbClr val="000000"/>
                </a:solidFill>
                <a:latin typeface="Times New Roman" pitchFamily="18" charset="0"/>
              </a:rPr>
              <a:t>IEEE802.15-18-0239-01-004z</a:t>
            </a:r>
            <a:endParaRPr lang="en-US" sz="1400" b="1" dirty="0" smtClean="0">
              <a:solidFill>
                <a:srgbClr val="000000"/>
              </a:solidFill>
              <a:latin typeface="Times New Roman" pitchFamily="18"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14400" eaLnBrk="0" fontAlgn="base" hangingPunct="0">
              <a:spcBef>
                <a:spcPct val="0"/>
              </a:spcBef>
              <a:spcAft>
                <a:spcPct val="0"/>
              </a:spcAft>
            </a:pPr>
            <a:r>
              <a:rPr lang="en-US" sz="1200" smtClean="0">
                <a:solidFill>
                  <a:srgbClr val="000000"/>
                </a:solidFill>
                <a:latin typeface="Times New Roman" pitchFamily="18"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914400" eaLnBrk="0" fontAlgn="base" hangingPunct="0">
              <a:spcBef>
                <a:spcPct val="0"/>
              </a:spcBef>
              <a:spcAft>
                <a:spcPct val="0"/>
              </a:spcAft>
            </a:pPr>
            <a:endParaRPr lang="en-US" sz="1200" smtClean="0">
              <a:solidFill>
                <a:srgbClr val="000000"/>
              </a:solidFill>
              <a:latin typeface="Times New Roman" pitchFamily="18" charset="0"/>
            </a:endParaRPr>
          </a:p>
        </p:txBody>
      </p:sp>
    </p:spTree>
    <p:extLst>
      <p:ext uri="{BB962C8B-B14F-4D97-AF65-F5344CB8AC3E}">
        <p14:creationId xmlns:p14="http://schemas.microsoft.com/office/powerpoint/2010/main" val="3777812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dirty="0" smtClean="0">
                <a:solidFill>
                  <a:srgbClr val="000000"/>
                </a:solidFill>
              </a:rPr>
              <a:t>May 2018</a:t>
            </a:r>
            <a:endParaRPr lang="en-US" dirty="0">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1</a:t>
            </a:fld>
            <a:endParaRPr lang="en-US">
              <a:solidFill>
                <a:srgbClr val="000000"/>
              </a:solidFill>
            </a:endParaRPr>
          </a:p>
        </p:txBody>
      </p:sp>
      <p:sp>
        <p:nvSpPr>
          <p:cNvPr id="7" name="Rectangle 3"/>
          <p:cNvSpPr>
            <a:spLocks noChangeArrowheads="1"/>
          </p:cNvSpPr>
          <p:nvPr/>
        </p:nvSpPr>
        <p:spPr bwMode="auto">
          <a:xfrm>
            <a:off x="609601" y="901890"/>
            <a:ext cx="8077200" cy="526297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Title:</a:t>
            </a:r>
            <a:r>
              <a:rPr lang="en-US" altLang="ko-KR" sz="1600" dirty="0">
                <a:solidFill>
                  <a:schemeClr val="tx1"/>
                </a:solidFill>
                <a:ea typeface="굴림" pitchFamily="50" charset="-127"/>
              </a:rPr>
              <a:t> </a:t>
            </a:r>
            <a:r>
              <a:rPr lang="en-US" altLang="ko-KR" sz="1600" dirty="0" smtClean="0">
                <a:ea typeface="굴림" pitchFamily="50" charset="-127"/>
              </a:rPr>
              <a:t>802.15.4z </a:t>
            </a:r>
            <a:r>
              <a:rPr lang="en-US" altLang="ko-KR" sz="1600" dirty="0" smtClean="0">
                <a:ea typeface="굴림" pitchFamily="50" charset="-127"/>
              </a:rPr>
              <a:t>Comments on 802.11ax Coexistence Assurance Document</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Date </a:t>
            </a:r>
            <a:r>
              <a:rPr lang="en-US" altLang="ko-KR" sz="1600" b="1" dirty="0">
                <a:solidFill>
                  <a:schemeClr val="tx1"/>
                </a:solidFill>
                <a:ea typeface="굴림" pitchFamily="50" charset="-127"/>
              </a:rPr>
              <a:t>Submitted: </a:t>
            </a:r>
            <a:r>
              <a:rPr lang="en-US" altLang="ko-KR" sz="1600" dirty="0" smtClean="0">
                <a:solidFill>
                  <a:schemeClr val="tx1"/>
                </a:solidFill>
                <a:ea typeface="굴림" pitchFamily="50" charset="-127"/>
              </a:rPr>
              <a:t>09-May-2018</a:t>
            </a:r>
            <a:endParaRPr lang="en-US" altLang="ko-KR" sz="1600" dirty="0" smtClean="0">
              <a:solidFill>
                <a:schemeClr val="tx1"/>
              </a:solidFill>
              <a:ea typeface="굴림" pitchFamily="50" charset="-127"/>
            </a:endParaRPr>
          </a:p>
          <a:p>
            <a:r>
              <a:rPr lang="en-US" altLang="ko-KR" sz="1600" b="1" dirty="0" smtClean="0">
                <a:solidFill>
                  <a:schemeClr val="tx1"/>
                </a:solidFill>
                <a:ea typeface="굴림" pitchFamily="50" charset="-127"/>
              </a:rPr>
              <a:t>Source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a:t>
            </a:r>
          </a:p>
          <a:p>
            <a:r>
              <a:rPr lang="en-US" altLang="ko-KR" sz="1600" dirty="0" smtClean="0">
                <a:solidFill>
                  <a:schemeClr val="tx1"/>
                </a:solidFill>
                <a:ea typeface="굴림" pitchFamily="50" charset="-127"/>
              </a:rPr>
              <a:t>Company</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Blind Creek Associates</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ea typeface="굴림" pitchFamily="50" charset="-127"/>
              </a:rPr>
              <a:t>802.11 and 802.15 coexistence in 6 GHz bands</a:t>
            </a:r>
            <a:endParaRPr lang="en-US" altLang="ko-KR" dirty="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a:t>
            </a:r>
            <a:r>
              <a:rPr lang="en-US" altLang="ko-KR" sz="1600" dirty="0" smtClean="0">
                <a:solidFill>
                  <a:schemeClr val="tx1"/>
                </a:solidFill>
                <a:ea typeface="굴림" pitchFamily="50" charset="-127"/>
              </a:rPr>
              <a:t>Comments and suggestions from review of the 802.11ax CAD</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Promote coexistence analysis and positive coexistence</a:t>
            </a:r>
          </a:p>
          <a:p>
            <a:pPr>
              <a:spcBef>
                <a:spcPts val="600"/>
              </a:spcBef>
              <a:spcAft>
                <a:spcPts val="600"/>
              </a:spcAft>
            </a:pPr>
            <a:r>
              <a:rPr lang="en-US" altLang="ko-KR" sz="1400" b="1" dirty="0" smtClean="0">
                <a:solidFill>
                  <a:schemeClr val="tx1"/>
                </a:solidFill>
                <a:ea typeface="굴림" pitchFamily="50" charset="-127"/>
              </a:rPr>
              <a:t>Notice:</a:t>
            </a:r>
            <a:r>
              <a:rPr lang="en-US" altLang="ko-KR" sz="1400" dirty="0" smtClean="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400" b="1" dirty="0" smtClean="0">
                <a:solidFill>
                  <a:schemeClr val="tx1"/>
                </a:solidFill>
                <a:ea typeface="굴림" pitchFamily="50" charset="-127"/>
              </a:rPr>
              <a:t>Release</a:t>
            </a:r>
            <a:r>
              <a:rPr lang="en-US" altLang="ko-KR" sz="1400" b="1" dirty="0">
                <a:solidFill>
                  <a:schemeClr val="tx1"/>
                </a:solidFill>
                <a:ea typeface="굴림" pitchFamily="50" charset="-127"/>
              </a:rPr>
              <a:t>:</a:t>
            </a:r>
            <a:r>
              <a:rPr lang="en-US" altLang="ko-KR" sz="1400" dirty="0">
                <a:solidFill>
                  <a:schemeClr val="tx1"/>
                </a:solidFill>
                <a:ea typeface="굴림" pitchFamily="50" charset="-127"/>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490337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400" smtClean="0">
                <a:solidFill>
                  <a:srgbClr val="000000"/>
                </a:solidFill>
              </a:rPr>
              <a:t>March 2018</a:t>
            </a:r>
            <a:endParaRPr lang="en-US" sz="1400" dirty="0">
              <a:solidFill>
                <a:srgbClr val="000000"/>
              </a:solidFill>
            </a:endParaRPr>
          </a:p>
        </p:txBody>
      </p:sp>
      <p:sp>
        <p:nvSpPr>
          <p:cNvPr id="2053" name="Rectangle 2"/>
          <p:cNvSpPr>
            <a:spLocks noGrp="1" noChangeArrowheads="1"/>
          </p:cNvSpPr>
          <p:nvPr>
            <p:ph type="ctrTitle"/>
          </p:nvPr>
        </p:nvSpPr>
        <p:spPr>
          <a:xfrm>
            <a:off x="685800" y="1328467"/>
            <a:ext cx="8001000" cy="4295955"/>
          </a:xfrm>
        </p:spPr>
        <p:txBody>
          <a:bodyPr/>
          <a:lstStyle/>
          <a:p>
            <a:r>
              <a:rPr lang="en-US" dirty="0" smtClean="0"/>
              <a:t>Review of </a:t>
            </a:r>
            <a:r>
              <a:rPr lang="pt-BR" dirty="0" smtClean="0"/>
              <a:t>doc IEEE 802.11-16/1348r3</a:t>
            </a:r>
            <a:r>
              <a:rPr lang="en-US" dirty="0"/>
              <a:t/>
            </a:r>
            <a:br>
              <a:rPr lang="en-US" dirty="0"/>
            </a:br>
            <a:r>
              <a:rPr lang="en-US" dirty="0" err="1"/>
              <a:t>TGax</a:t>
            </a:r>
            <a:r>
              <a:rPr lang="en-US" dirty="0"/>
              <a:t> Coexistence Assurance </a:t>
            </a:r>
            <a:r>
              <a:rPr lang="en-US" dirty="0" smtClean="0"/>
              <a:t>Document</a:t>
            </a:r>
            <a:br>
              <a:rPr lang="en-US" dirty="0" smtClean="0"/>
            </a:br>
            <a:r>
              <a:rPr lang="en-US" dirty="0" smtClean="0"/>
              <a:t>May 2018 Wireless Interim</a:t>
            </a:r>
            <a:endParaRPr lang="en-US" dirty="0" smtClean="0"/>
          </a:p>
        </p:txBody>
      </p:sp>
      <p:sp>
        <p:nvSpPr>
          <p:cNvPr id="2" name="Footer Placeholder 1"/>
          <p:cNvSpPr>
            <a:spLocks noGrp="1"/>
          </p:cNvSpPr>
          <p:nvPr>
            <p:ph type="ftr" sz="quarter" idx="11"/>
          </p:nvPr>
        </p:nvSpPr>
        <p:spPr/>
        <p:txBody>
          <a:bodyPr/>
          <a:lstStyle/>
          <a:p>
            <a:pPr>
              <a:defRPr/>
            </a:pPr>
            <a:r>
              <a:rPr lang="en-US" smtClean="0">
                <a:solidFill>
                  <a:srgbClr val="000000"/>
                </a:solidFill>
              </a:rPr>
              <a:t>Benjamin Rolfe, Blind Creek Associates</a:t>
            </a:r>
            <a:endParaRPr lang="en-US">
              <a:solidFill>
                <a:srgbClr val="000000"/>
              </a:solidFill>
            </a:endParaRPr>
          </a:p>
        </p:txBody>
      </p:sp>
      <p:sp>
        <p:nvSpPr>
          <p:cNvPr id="3" name="Slide Number Placeholder 2"/>
          <p:cNvSpPr>
            <a:spLocks noGrp="1"/>
          </p:cNvSpPr>
          <p:nvPr>
            <p:ph type="sldNum" sz="quarter" idx="12"/>
          </p:nvPr>
        </p:nvSpPr>
        <p:spPr/>
        <p:txBody>
          <a:bodyPr/>
          <a:lstStyle/>
          <a:p>
            <a:pPr>
              <a:defRPr/>
            </a:pPr>
            <a:r>
              <a:rPr lang="en-US" smtClean="0">
                <a:solidFill>
                  <a:srgbClr val="000000"/>
                </a:solidFill>
              </a:rPr>
              <a:t>Slide </a:t>
            </a:r>
            <a:fld id="{7E2C68DB-FB5D-4928-9FAD-3C66C0A6062B}"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453450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sz="2800" dirty="0" smtClean="0"/>
              <a:t>802.11ax Scope has  been changed to include use of the 6 GHz band</a:t>
            </a:r>
          </a:p>
          <a:p>
            <a:r>
              <a:rPr lang="en-US" sz="2800" dirty="0" smtClean="0"/>
              <a:t>Systems based on 802.15.4 UWB PHYs are widely used in the 6 GHz band</a:t>
            </a:r>
          </a:p>
          <a:p>
            <a:r>
              <a:rPr lang="en-US" sz="2800" dirty="0" smtClean="0"/>
              <a:t>Task Group 15.4z  has reviewed the CAD and provides comments and suggestions the 11ax TG to help improve the CAD so that there is better  understanding of the coexistence characteristics</a:t>
            </a:r>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145919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3	Coexistence with non-802.11 systems </a:t>
            </a:r>
            <a:endParaRPr lang="en-US" sz="2800" dirty="0"/>
          </a:p>
        </p:txBody>
      </p:sp>
      <p:sp>
        <p:nvSpPr>
          <p:cNvPr id="3" name="Content Placeholder 2"/>
          <p:cNvSpPr>
            <a:spLocks noGrp="1"/>
          </p:cNvSpPr>
          <p:nvPr>
            <p:ph idx="1"/>
          </p:nvPr>
        </p:nvSpPr>
        <p:spPr>
          <a:xfrm>
            <a:off x="685800" y="1981199"/>
            <a:ext cx="7772400" cy="4494213"/>
          </a:xfrm>
        </p:spPr>
        <p:txBody>
          <a:bodyPr>
            <a:normAutofit fontScale="55000" lnSpcReduction="20000"/>
          </a:bodyPr>
          <a:lstStyle/>
          <a:p>
            <a:pPr marL="0" indent="0">
              <a:buNone/>
            </a:pPr>
            <a:r>
              <a:rPr lang="en-US" sz="2800" dirty="0"/>
              <a:t>Add consideration of 802.15.4 </a:t>
            </a:r>
            <a:r>
              <a:rPr lang="en-US" sz="2800" dirty="0" smtClean="0"/>
              <a:t>HRP UWB </a:t>
            </a:r>
            <a:r>
              <a:rPr lang="en-US" sz="2800" dirty="0"/>
              <a:t>and LRP </a:t>
            </a:r>
            <a:r>
              <a:rPr lang="en-US" sz="2800" dirty="0" smtClean="0"/>
              <a:t>UWB PHYs </a:t>
            </a:r>
            <a:r>
              <a:rPr lang="en-US" sz="2800" dirty="0"/>
              <a:t>which both include channel definitions operating in 6 GHz band</a:t>
            </a:r>
            <a:r>
              <a:rPr lang="en-US" sz="2800" dirty="0" smtClean="0"/>
              <a:t>. Coexistence has not been characterized  or analyzed with respect to impulse </a:t>
            </a:r>
            <a:r>
              <a:rPr lang="en-US" sz="2800" dirty="0"/>
              <a:t>modulations </a:t>
            </a:r>
            <a:r>
              <a:rPr lang="en-US" sz="2800" dirty="0" smtClean="0"/>
              <a:t>in the same band (802.15.4 HRP </a:t>
            </a:r>
            <a:r>
              <a:rPr lang="en-US" sz="2800" dirty="0"/>
              <a:t>UWB </a:t>
            </a:r>
            <a:r>
              <a:rPr lang="en-US" sz="2800" dirty="0" smtClean="0"/>
              <a:t>and LRP UWB).</a:t>
            </a:r>
            <a:endParaRPr lang="en-US" sz="2800" dirty="0"/>
          </a:p>
          <a:p>
            <a:pPr marL="0" indent="0">
              <a:buNone/>
            </a:pPr>
            <a:endParaRPr lang="en-US" sz="2800" dirty="0"/>
          </a:p>
          <a:p>
            <a:pPr marL="0" indent="0">
              <a:buNone/>
            </a:pPr>
            <a:r>
              <a:rPr lang="en-US" sz="2800" dirty="0" smtClean="0"/>
              <a:t>With reference to CCA/CSMA as a coexistence mechanism, does </a:t>
            </a:r>
            <a:r>
              <a:rPr lang="en-US" sz="2800" dirty="0"/>
              <a:t>the current anticipated CCA/CSMA mechanism able to detect 802.15.4 UWB signals for bands above 6 </a:t>
            </a:r>
            <a:r>
              <a:rPr lang="en-US" sz="2800" dirty="0" smtClean="0"/>
              <a:t>GHz</a:t>
            </a:r>
            <a:r>
              <a:rPr lang="en-US" sz="2800" dirty="0"/>
              <a:t>; </a:t>
            </a:r>
            <a:r>
              <a:rPr lang="en-US" sz="2800" dirty="0" smtClean="0"/>
              <a:t> How  does this affect coexistence with 802.15.4 UWB based systems? </a:t>
            </a:r>
            <a:endParaRPr lang="en-US" sz="2800" dirty="0"/>
          </a:p>
          <a:p>
            <a:pPr marL="0" indent="0">
              <a:buNone/>
            </a:pPr>
            <a:endParaRPr lang="en-US" sz="2800" dirty="0"/>
          </a:p>
          <a:p>
            <a:pPr marL="0" indent="0">
              <a:buNone/>
            </a:pPr>
            <a:r>
              <a:rPr lang="en-US" sz="2800" dirty="0" smtClean="0"/>
              <a:t>An assessment of the impacts on 802.15.4 UWB based </a:t>
            </a:r>
            <a:r>
              <a:rPr lang="en-US" sz="2800" dirty="0"/>
              <a:t>on </a:t>
            </a:r>
            <a:r>
              <a:rPr lang="en-US" sz="2800" dirty="0" smtClean="0"/>
              <a:t>the different </a:t>
            </a:r>
            <a:r>
              <a:rPr lang="en-US" sz="2800" dirty="0"/>
              <a:t>802.11ax </a:t>
            </a:r>
            <a:r>
              <a:rPr lang="en-US" sz="2800" dirty="0" smtClean="0"/>
              <a:t>channelization options would be helpful.</a:t>
            </a:r>
            <a:endParaRPr lang="en-US" sz="2800" dirty="0"/>
          </a:p>
          <a:p>
            <a:pPr marL="0" indent="0">
              <a:buNone/>
            </a:pPr>
            <a:endParaRPr lang="en-US" sz="2800" dirty="0"/>
          </a:p>
          <a:p>
            <a:pPr marL="0" indent="0">
              <a:buNone/>
            </a:pPr>
            <a:r>
              <a:rPr lang="en-US" sz="2800" dirty="0"/>
              <a:t>It would be really helpful to provide analysis of 802.11ax with respect to the 802.15.4 UWB systems as both victim and assailant. </a:t>
            </a:r>
            <a:r>
              <a:rPr lang="en-US" sz="2800" dirty="0" smtClean="0"/>
              <a:t> This has not been done in a prior 802.11 CAD as far as we can find. </a:t>
            </a:r>
          </a:p>
          <a:p>
            <a:pPr marL="0" indent="0">
              <a:buNone/>
            </a:pPr>
            <a:endParaRPr lang="en-US" sz="2800" dirty="0"/>
          </a:p>
          <a:p>
            <a:pPr marL="0" indent="0">
              <a:buNone/>
            </a:pPr>
            <a:r>
              <a:rPr lang="en-US" sz="2800" dirty="0" smtClean="0"/>
              <a:t>We are aware that there has been extensive consideration of coexistence between 802.11 and 3GPP LAA systems.  As this is relevant to the coexistence of 802.11ax. It would be helpful to mention it and provide a reference. </a:t>
            </a:r>
            <a:endParaRPr lang="en-US" sz="2800" dirty="0"/>
          </a:p>
          <a:p>
            <a:pPr marL="0" indent="0">
              <a:buNone/>
            </a:pPr>
            <a:endParaRPr lang="en-US" sz="28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6704102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5.1</a:t>
            </a:r>
            <a:r>
              <a:rPr lang="en-US" sz="2800" dirty="0"/>
              <a:t>	Uplink Multi-User Operation</a:t>
            </a:r>
            <a:br>
              <a:rPr lang="en-US" sz="2800" dirty="0"/>
            </a:br>
            <a:r>
              <a:rPr lang="en-US" sz="2800" dirty="0"/>
              <a:t>5.2	Spatial Reuse</a:t>
            </a:r>
            <a:endParaRPr lang="en-US" sz="2800" dirty="0"/>
          </a:p>
        </p:txBody>
      </p:sp>
      <p:sp>
        <p:nvSpPr>
          <p:cNvPr id="3" name="Content Placeholder 2"/>
          <p:cNvSpPr>
            <a:spLocks noGrp="1"/>
          </p:cNvSpPr>
          <p:nvPr>
            <p:ph idx="1"/>
          </p:nvPr>
        </p:nvSpPr>
        <p:spPr/>
        <p:txBody>
          <a:bodyPr>
            <a:normAutofit/>
          </a:bodyPr>
          <a:lstStyle/>
          <a:p>
            <a:pPr marL="0" indent="0">
              <a:buNone/>
            </a:pPr>
            <a:r>
              <a:rPr lang="en-US" sz="2800" dirty="0" smtClean="0"/>
              <a:t>Compare 11ax noise floor to the noise floor of  HRP UWB </a:t>
            </a:r>
            <a:r>
              <a:rPr lang="en-US" sz="2800" dirty="0"/>
              <a:t>and </a:t>
            </a:r>
            <a:r>
              <a:rPr lang="en-US" sz="2800" dirty="0" smtClean="0"/>
              <a:t>LRP UWB and different distances, different channel widths.</a:t>
            </a:r>
            <a:endParaRPr lang="en-US" sz="2800" dirty="0"/>
          </a:p>
          <a:p>
            <a:pPr marL="0" indent="0">
              <a:buNone/>
            </a:pPr>
            <a:endParaRPr lang="en-US" sz="2800" dirty="0" smtClean="0"/>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2116029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5.6	Operation in the 6 GHz Band</a:t>
            </a:r>
            <a:endParaRPr lang="en-US" sz="2800" dirty="0"/>
          </a:p>
        </p:txBody>
      </p:sp>
      <p:sp>
        <p:nvSpPr>
          <p:cNvPr id="3" name="Content Placeholder 2"/>
          <p:cNvSpPr>
            <a:spLocks noGrp="1"/>
          </p:cNvSpPr>
          <p:nvPr>
            <p:ph idx="1"/>
          </p:nvPr>
        </p:nvSpPr>
        <p:spPr/>
        <p:txBody>
          <a:bodyPr>
            <a:normAutofit fontScale="77500" lnSpcReduction="20000"/>
          </a:bodyPr>
          <a:lstStyle/>
          <a:p>
            <a:pPr marL="0" indent="0">
              <a:buNone/>
            </a:pPr>
            <a:r>
              <a:rPr lang="en-US" sz="2800" dirty="0"/>
              <a:t>An analysis of Packet error rate </a:t>
            </a:r>
            <a:r>
              <a:rPr lang="en-US" sz="2800" dirty="0" smtClean="0"/>
              <a:t>for </a:t>
            </a:r>
            <a:r>
              <a:rPr lang="en-US" sz="2800" dirty="0"/>
              <a:t>802.11ax, and frame error rate or bit rate for LRP and HRP when used within </a:t>
            </a:r>
            <a:r>
              <a:rPr lang="en-US" sz="2800" dirty="0" smtClean="0"/>
              <a:t>a representative set of </a:t>
            </a:r>
            <a:r>
              <a:rPr lang="en-US" sz="2800" dirty="0"/>
              <a:t>operational ranges would be </a:t>
            </a:r>
            <a:r>
              <a:rPr lang="en-US" sz="2800" dirty="0" smtClean="0"/>
              <a:t>useful.</a:t>
            </a:r>
            <a:endParaRPr lang="en-US" sz="2800" dirty="0"/>
          </a:p>
          <a:p>
            <a:pPr marL="0" indent="0">
              <a:buNone/>
            </a:pPr>
            <a:r>
              <a:rPr lang="en-US" sz="2800" dirty="0"/>
              <a:t> </a:t>
            </a:r>
          </a:p>
          <a:p>
            <a:pPr marL="0" indent="0">
              <a:buNone/>
            </a:pPr>
            <a:r>
              <a:rPr lang="en-US" sz="2800" dirty="0"/>
              <a:t>Analysis of the effects of 802.11ax CSMA on </a:t>
            </a:r>
            <a:r>
              <a:rPr lang="en-US" sz="2800" dirty="0" smtClean="0"/>
              <a:t>UWB: </a:t>
            </a:r>
            <a:r>
              <a:rPr lang="en-US" sz="2800" dirty="0"/>
              <a:t>How will CSMA hear HRP and LRP </a:t>
            </a:r>
            <a:r>
              <a:rPr lang="en-US" sz="2800" dirty="0" smtClean="0"/>
              <a:t>pulses? </a:t>
            </a:r>
            <a:endParaRPr lang="en-US" sz="2800" dirty="0"/>
          </a:p>
          <a:p>
            <a:pPr marL="0" indent="0">
              <a:buNone/>
            </a:pPr>
            <a:endParaRPr lang="en-US" sz="2800" dirty="0"/>
          </a:p>
          <a:p>
            <a:pPr marL="0" indent="0">
              <a:buNone/>
            </a:pPr>
            <a:r>
              <a:rPr lang="en-US" sz="2800" dirty="0"/>
              <a:t>How will the different </a:t>
            </a:r>
            <a:r>
              <a:rPr lang="en-US" sz="2800" dirty="0" smtClean="0"/>
              <a:t>bandwidth </a:t>
            </a:r>
            <a:r>
              <a:rPr lang="en-US" sz="2800" dirty="0"/>
              <a:t>options affect UWB devices?</a:t>
            </a:r>
          </a:p>
          <a:p>
            <a:pPr marL="0" indent="0">
              <a:buNone/>
            </a:pPr>
            <a:endParaRPr lang="en-US" sz="2800" dirty="0"/>
          </a:p>
          <a:p>
            <a:pPr marL="0" indent="0">
              <a:buNone/>
            </a:pPr>
            <a:r>
              <a:rPr lang="en-US" sz="2800" dirty="0"/>
              <a:t>What are the effects at similar center frequencies, and at different frequencies for </a:t>
            </a:r>
            <a:r>
              <a:rPr lang="en-US" sz="2800" dirty="0" smtClean="0"/>
              <a:t>LRP UWB, HRP UWB, </a:t>
            </a:r>
            <a:r>
              <a:rPr lang="en-US" sz="2800" dirty="0"/>
              <a:t>and 802.11ax?. What happens at the extremes?</a:t>
            </a:r>
          </a:p>
        </p:txBody>
      </p:sp>
      <p:sp>
        <p:nvSpPr>
          <p:cNvPr id="4" name="Date Placeholder 3"/>
          <p:cNvSpPr>
            <a:spLocks noGrp="1"/>
          </p:cNvSpPr>
          <p:nvPr>
            <p:ph type="dt" sz="half" idx="10"/>
          </p:nvPr>
        </p:nvSpPr>
        <p:spPr/>
        <p:txBody>
          <a:bodyPr/>
          <a:lstStyle/>
          <a:p>
            <a:pPr>
              <a:defRPr/>
            </a:pPr>
            <a:r>
              <a:rPr lang="en-US" smtClean="0">
                <a:solidFill>
                  <a:srgbClr val="000000"/>
                </a:solidFill>
              </a:rPr>
              <a:t>March 2018</a:t>
            </a:r>
            <a:endParaRPr lang="en-US">
              <a:solidFill>
                <a:srgbClr val="000000"/>
              </a:solidFill>
            </a:endParaRPr>
          </a:p>
        </p:txBody>
      </p:sp>
      <p:sp>
        <p:nvSpPr>
          <p:cNvPr id="5" name="Footer Placeholder 4"/>
          <p:cNvSpPr>
            <a:spLocks noGrp="1"/>
          </p:cNvSpPr>
          <p:nvPr>
            <p:ph type="ftr" sz="quarter" idx="11"/>
          </p:nvPr>
        </p:nvSpPr>
        <p:spPr/>
        <p:txBody>
          <a:bodyPr/>
          <a:lstStyle/>
          <a:p>
            <a:pPr>
              <a:defRPr/>
            </a:pPr>
            <a:r>
              <a:rPr lang="en-US" smtClean="0">
                <a:solidFill>
                  <a:srgbClr val="000000"/>
                </a:solidFill>
              </a:rPr>
              <a:t>Benjamin Rolfe, Blind Creek Associates</a:t>
            </a:r>
            <a:endParaRPr lang="en-US" dirty="0">
              <a:solidFill>
                <a:srgbClr val="000000"/>
              </a:solidFill>
            </a:endParaRPr>
          </a:p>
        </p:txBody>
      </p:sp>
      <p:sp>
        <p:nvSpPr>
          <p:cNvPr id="6" name="Slide Number Placeholder 5"/>
          <p:cNvSpPr>
            <a:spLocks noGrp="1"/>
          </p:cNvSpPr>
          <p:nvPr>
            <p:ph type="sldNum" sz="quarter" idx="12"/>
          </p:nvPr>
        </p:nvSpPr>
        <p:spPr/>
        <p:txBody>
          <a:bodyPr/>
          <a:lstStyle/>
          <a:p>
            <a:pPr>
              <a:defRPr/>
            </a:pPr>
            <a:r>
              <a:rPr lang="en-US" smtClean="0">
                <a:solidFill>
                  <a:srgbClr val="000000"/>
                </a:solidFill>
              </a:rPr>
              <a:t>Slide </a:t>
            </a:r>
            <a:fld id="{15207697-414B-47F0-A0BC-7283E28DEFFD}"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274661131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5">
  <a:themeElements>
    <a:clrScheme name="Custom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B2B2B2"/>
      </a:folHlink>
    </a:clrScheme>
    <a:fontScheme name="802.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6835</TotalTime>
  <Words>503</Words>
  <Application>Microsoft Office PowerPoint</Application>
  <PresentationFormat>On-screen Show (4:3)</PresentationFormat>
  <Paragraphs>61</Paragraphs>
  <Slides>6</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굴림</vt:lpstr>
      <vt:lpstr>Arial</vt:lpstr>
      <vt:lpstr>Calibri</vt:lpstr>
      <vt:lpstr>Times New Roman</vt:lpstr>
      <vt:lpstr>802.15</vt:lpstr>
      <vt:lpstr>PowerPoint Presentation</vt:lpstr>
      <vt:lpstr>Review of doc IEEE 802.11-16/1348r3 TGax Coexistence Assurance Document May 2018 Wireless Interim</vt:lpstr>
      <vt:lpstr>Summary</vt:lpstr>
      <vt:lpstr>3 Coexistence with non-802.11 systems </vt:lpstr>
      <vt:lpstr>5.1 Uplink Multi-User Operation 5.2 Spatial Reuse</vt:lpstr>
      <vt:lpstr>5.6 Operation in the 6 GHz Band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802.3 ad hoc on PARs from other WGs</dc:title>
  <dc:creator>ROBERT GROW</dc:creator>
  <cp:lastModifiedBy>Benjamin Rolfe</cp:lastModifiedBy>
  <cp:revision>128</cp:revision>
  <dcterms:created xsi:type="dcterms:W3CDTF">2015-02-16T21:03:50Z</dcterms:created>
  <dcterms:modified xsi:type="dcterms:W3CDTF">2018-05-09T13:19:32Z</dcterms:modified>
</cp:coreProperties>
</file>