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93" r:id="rId2"/>
    <p:sldId id="266" r:id="rId3"/>
    <p:sldId id="273" r:id="rId4"/>
    <p:sldId id="294" r:id="rId5"/>
    <p:sldId id="295" r:id="rId6"/>
    <p:sldId id="296"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94" autoAdjust="0"/>
    <p:restoredTop sz="99568" autoAdjust="0"/>
  </p:normalViewPr>
  <p:slideViewPr>
    <p:cSldViewPr snapToGrid="0" snapToObjects="1">
      <p:cViewPr varScale="1">
        <p:scale>
          <a:sx n="89" d="100"/>
          <a:sy n="89" d="100"/>
        </p:scale>
        <p:origin x="245" y="77"/>
      </p:cViewPr>
      <p:guideLst>
        <p:guide orient="horz" pos="2160"/>
        <p:guide pos="2880"/>
      </p:guideLst>
    </p:cSldViewPr>
  </p:slideViewPr>
  <p:outlineViewPr>
    <p:cViewPr>
      <p:scale>
        <a:sx n="33" d="100"/>
        <a:sy n="33" d="100"/>
      </p:scale>
      <p:origin x="0" y="716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DF97B8-E88A-4EC2-8B7E-48CB8D2B030D}" type="datetimeFigureOut">
              <a:rPr lang="en-US" smtClean="0"/>
              <a:t>5/9/2018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9DAC1-107B-4058-B312-D2799087991A}" type="slidenum">
              <a:rPr lang="en-US" smtClean="0"/>
              <a:t>‹#›</a:t>
            </a:fld>
            <a:endParaRPr lang="en-US"/>
          </a:p>
        </p:txBody>
      </p:sp>
    </p:spTree>
    <p:extLst>
      <p:ext uri="{BB962C8B-B14F-4D97-AF65-F5344CB8AC3E}">
        <p14:creationId xmlns:p14="http://schemas.microsoft.com/office/powerpoint/2010/main" val="3108597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t>1</a:t>
            </a:fld>
            <a:endParaRPr lang="en-US"/>
          </a:p>
        </p:txBody>
      </p:sp>
    </p:spTree>
    <p:extLst>
      <p:ext uri="{BB962C8B-B14F-4D97-AF65-F5344CB8AC3E}">
        <p14:creationId xmlns:p14="http://schemas.microsoft.com/office/powerpoint/2010/main" val="2993571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0938" y="690563"/>
            <a:ext cx="4556125" cy="3417887"/>
          </a:xfrm>
          <a:ln/>
        </p:spPr>
      </p:sp>
      <p:sp>
        <p:nvSpPr>
          <p:cNvPr id="8195" name="Notes Placeholder 2"/>
          <p:cNvSpPr>
            <a:spLocks noGrp="1"/>
          </p:cNvSpPr>
          <p:nvPr>
            <p:ph type="body" idx="1"/>
          </p:nvPr>
        </p:nvSpPr>
        <p:spPr>
          <a:noFill/>
        </p:spPr>
        <p:txBody>
          <a:bodyPr/>
          <a:lstStyle/>
          <a:p>
            <a:endParaRPr lang="en-US" smtClean="0"/>
          </a:p>
        </p:txBody>
      </p:sp>
      <p:sp>
        <p:nvSpPr>
          <p:cNvPr id="8196" name="Header Placeholder 3"/>
          <p:cNvSpPr>
            <a:spLocks noGrp="1"/>
          </p:cNvSpPr>
          <p:nvPr>
            <p:ph type="hdr" sz="quarter"/>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doc.: IEEE 802.15-&lt;492&gt;</a:t>
            </a:r>
          </a:p>
        </p:txBody>
      </p:sp>
      <p:sp>
        <p:nvSpPr>
          <p:cNvPr id="8197" name="Date Placeholder 4"/>
          <p:cNvSpPr>
            <a:spLocks noGrp="1"/>
          </p:cNvSpPr>
          <p:nvPr>
            <p:ph type="dt" sz="quarter" idx="1"/>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&lt;month year&gt;</a:t>
            </a:r>
          </a:p>
        </p:txBody>
      </p:sp>
      <p:sp>
        <p:nvSpPr>
          <p:cNvPr id="8198" name="Footer Placeholder 5"/>
          <p:cNvSpPr>
            <a:spLocks noGrp="1"/>
          </p:cNvSpPr>
          <p:nvPr>
            <p:ph type="ftr" sz="quarter" idx="4"/>
          </p:nvPr>
        </p:nvSpPr>
        <p:spPr>
          <a:noFill/>
        </p:spPr>
        <p:txBody>
          <a:bodyPr/>
          <a:lstStyle>
            <a:lvl1pPr marL="338374" indent="-338374"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451165" defTabSz="921128">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r>
              <a:rPr lang="en-US">
                <a:solidFill>
                  <a:prstClr val="black"/>
                </a:solidFill>
              </a:rPr>
              <a:t>&lt;author&gt;, &lt;company&gt;</a:t>
            </a:r>
          </a:p>
        </p:txBody>
      </p:sp>
      <p:sp>
        <p:nvSpPr>
          <p:cNvPr id="8199" name="Slide Number Placeholder 6"/>
          <p:cNvSpPr>
            <a:spLocks noGrp="1"/>
          </p:cNvSpPr>
          <p:nvPr>
            <p:ph type="sldNum" sz="quarter" idx="5"/>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a:solidFill>
                  <a:prstClr val="black"/>
                </a:solidFill>
              </a:rPr>
              <a:t>Page </a:t>
            </a:r>
            <a:fld id="{C13FC474-7F14-47D7-8719-E59431728489}" type="slidenum">
              <a:rPr lang="en-US">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401328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2018</a:t>
            </a:r>
            <a:endParaRPr lang="en-US" dirty="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9454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3430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21312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311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151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5548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11199" y="378281"/>
            <a:ext cx="1600200" cy="215444"/>
          </a:xfrm>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34516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740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432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defTabSz="914400" eaLnBrk="0" fontAlgn="base" hangingPunct="0">
              <a:spcBef>
                <a:spcPct val="0"/>
              </a:spcBef>
              <a:spcAft>
                <a:spcPct val="0"/>
              </a:spcAft>
              <a:defRPr/>
            </a:pPr>
            <a:r>
              <a:rPr lang="en-US" dirty="0" smtClean="0">
                <a:solidFill>
                  <a:srgbClr val="000000"/>
                </a:solidFill>
                <a:latin typeface="Times New Roman" pitchFamily="18" charset="0"/>
              </a:rPr>
              <a:t>May 2018</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defTabSz="914400" eaLnBrk="0" fontAlgn="base" hangingPunct="0">
              <a:spcBef>
                <a:spcPct val="0"/>
              </a:spcBef>
              <a:spcAft>
                <a:spcPct val="0"/>
              </a:spcAft>
              <a:defRPr/>
            </a:pPr>
            <a:r>
              <a:rPr lang="en-US" sz="1200" smtClean="0">
                <a:solidFill>
                  <a:srgbClr val="000000"/>
                </a:solidFill>
                <a:latin typeface="Times New Roman" pitchFamily="18" charset="0"/>
              </a:rPr>
              <a:t>Benjamin Rolfe, Blind Creek Associates</a:t>
            </a:r>
            <a:endParaRPr lang="en-US" sz="120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defTabSz="914400"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defTabSz="914400"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3869267" y="394156"/>
            <a:ext cx="458893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defTabSz="914400" eaLnBrk="0" fontAlgn="base" hangingPunct="0">
              <a:spcBef>
                <a:spcPct val="0"/>
              </a:spcBef>
              <a:spcAft>
                <a:spcPct val="0"/>
              </a:spcAft>
            </a:pPr>
            <a:r>
              <a:rPr lang="en-US" sz="1400" b="1" dirty="0" smtClean="0">
                <a:solidFill>
                  <a:srgbClr val="000000"/>
                </a:solidFill>
                <a:latin typeface="Times New Roman" pitchFamily="18" charset="0"/>
              </a:rPr>
              <a:t>doc.: </a:t>
            </a:r>
            <a:r>
              <a:rPr lang="en-US" sz="1400" b="1" dirty="0" smtClean="0">
                <a:solidFill>
                  <a:srgbClr val="000000"/>
                </a:solidFill>
                <a:latin typeface="Times New Roman" pitchFamily="18" charset="0"/>
              </a:rPr>
              <a:t>IEEE802.15-18-0239-00-004z</a:t>
            </a:r>
            <a:endParaRPr lang="en-US" sz="1400" b="1" dirty="0" smtClean="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14400" eaLnBrk="0" fontAlgn="base" hangingPunct="0">
              <a:spcBef>
                <a:spcPct val="0"/>
              </a:spcBef>
              <a:spcAft>
                <a:spcPct val="0"/>
              </a:spcAft>
            </a:pPr>
            <a:r>
              <a:rPr lang="en-US" sz="1200" smtClean="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Tree>
    <p:extLst>
      <p:ext uri="{BB962C8B-B14F-4D97-AF65-F5344CB8AC3E}">
        <p14:creationId xmlns:p14="http://schemas.microsoft.com/office/powerpoint/2010/main" val="3777812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dirty="0" smtClean="0">
                <a:solidFill>
                  <a:srgbClr val="000000"/>
                </a:solidFill>
              </a:rPr>
              <a:t>May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609601" y="901890"/>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ea typeface="굴림" pitchFamily="50" charset="-127"/>
              </a:rPr>
              <a:t>802.15.4z </a:t>
            </a:r>
            <a:r>
              <a:rPr lang="en-US" altLang="ko-KR" sz="1600" dirty="0" smtClean="0">
                <a:ea typeface="굴림" pitchFamily="50" charset="-127"/>
              </a:rPr>
              <a:t>Comments on 802.11ax Coexistence Assurance Document</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Date </a:t>
            </a:r>
            <a:r>
              <a:rPr lang="en-US" altLang="ko-KR" sz="1600" b="1" dirty="0">
                <a:solidFill>
                  <a:schemeClr val="tx1"/>
                </a:solidFill>
                <a:ea typeface="굴림" pitchFamily="50" charset="-127"/>
              </a:rPr>
              <a:t>Submitted: </a:t>
            </a:r>
            <a:r>
              <a:rPr lang="en-US" altLang="ko-KR" sz="1600" dirty="0" smtClean="0">
                <a:solidFill>
                  <a:schemeClr val="tx1"/>
                </a:solidFill>
                <a:ea typeface="굴림" pitchFamily="50" charset="-127"/>
              </a:rPr>
              <a:t>09-May-2018</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a:t>
            </a:r>
          </a:p>
          <a:p>
            <a:r>
              <a:rPr lang="en-US" altLang="ko-KR" sz="1600" dirty="0" smtClean="0">
                <a:solidFill>
                  <a:schemeClr val="tx1"/>
                </a:solidFill>
                <a:ea typeface="굴림" pitchFamily="50" charset="-127"/>
              </a:rPr>
              <a:t>Company</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ea typeface="굴림" pitchFamily="50" charset="-127"/>
              </a:rPr>
              <a:t>802.11 and 802.15 coexistence in 6 GHz bands</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Comments and suggestions from review of the 802.11ax CAD</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Promote coexistence analysis and positive coexistence</a:t>
            </a:r>
          </a:p>
          <a:p>
            <a:pPr>
              <a:spcBef>
                <a:spcPts val="600"/>
              </a:spcBef>
              <a:spcAft>
                <a:spcPts val="600"/>
              </a:spcAft>
            </a:pPr>
            <a:r>
              <a:rPr lang="en-US" altLang="ko-KR" sz="1400" b="1" dirty="0" smtClean="0">
                <a:solidFill>
                  <a:schemeClr val="tx1"/>
                </a:solidFill>
                <a:ea typeface="굴림" pitchFamily="50" charset="-127"/>
              </a:rPr>
              <a:t>Notice:</a:t>
            </a:r>
            <a:r>
              <a:rPr lang="en-US" altLang="ko-KR" sz="1400" dirty="0" smtClean="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400" b="1" dirty="0" smtClean="0">
                <a:solidFill>
                  <a:schemeClr val="tx1"/>
                </a:solidFill>
                <a:ea typeface="굴림" pitchFamily="50" charset="-127"/>
              </a:rPr>
              <a:t>Release</a:t>
            </a:r>
            <a:r>
              <a:rPr lang="en-US" altLang="ko-KR" sz="1400" b="1" dirty="0">
                <a:solidFill>
                  <a:schemeClr val="tx1"/>
                </a:solidFill>
                <a:ea typeface="굴림" pitchFamily="50" charset="-127"/>
              </a:rPr>
              <a:t>:</a:t>
            </a:r>
            <a:r>
              <a:rPr lang="en-US" altLang="ko-KR" sz="14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90337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smtClean="0">
                <a:solidFill>
                  <a:srgbClr val="000000"/>
                </a:solidFill>
              </a:rPr>
              <a:t>March 2018</a:t>
            </a:r>
            <a:endParaRPr lang="en-US" sz="1400" dirty="0">
              <a:solidFill>
                <a:srgbClr val="000000"/>
              </a:solidFill>
            </a:endParaRPr>
          </a:p>
        </p:txBody>
      </p:sp>
      <p:sp>
        <p:nvSpPr>
          <p:cNvPr id="2053" name="Rectangle 2"/>
          <p:cNvSpPr>
            <a:spLocks noGrp="1" noChangeArrowheads="1"/>
          </p:cNvSpPr>
          <p:nvPr>
            <p:ph type="ctrTitle"/>
          </p:nvPr>
        </p:nvSpPr>
        <p:spPr>
          <a:xfrm>
            <a:off x="685800" y="1328467"/>
            <a:ext cx="8001000" cy="4295955"/>
          </a:xfrm>
        </p:spPr>
        <p:txBody>
          <a:bodyPr/>
          <a:lstStyle/>
          <a:p>
            <a:r>
              <a:rPr lang="en-US" dirty="0" smtClean="0"/>
              <a:t>Review of </a:t>
            </a:r>
            <a:r>
              <a:rPr lang="pt-BR" dirty="0" smtClean="0"/>
              <a:t>doc IEEE 802.11-16/1348r3</a:t>
            </a:r>
            <a:r>
              <a:rPr lang="en-US" dirty="0"/>
              <a:t/>
            </a:r>
            <a:br>
              <a:rPr lang="en-US" dirty="0"/>
            </a:br>
            <a:r>
              <a:rPr lang="en-US" dirty="0" err="1"/>
              <a:t>TGax</a:t>
            </a:r>
            <a:r>
              <a:rPr lang="en-US" dirty="0"/>
              <a:t> Coexistence Assurance </a:t>
            </a:r>
            <a:r>
              <a:rPr lang="en-US" dirty="0" smtClean="0"/>
              <a:t>Document</a:t>
            </a:r>
            <a:br>
              <a:rPr lang="en-US" dirty="0" smtClean="0"/>
            </a:br>
            <a:r>
              <a:rPr lang="en-US" dirty="0" smtClean="0"/>
              <a:t>May 2018 Wireless Interim</a:t>
            </a:r>
            <a:endParaRPr lang="en-US" dirty="0" smtClean="0"/>
          </a:p>
        </p:txBody>
      </p:sp>
      <p:sp>
        <p:nvSpPr>
          <p:cNvPr id="2" name="Footer Placeholder 1"/>
          <p:cNvSpPr>
            <a:spLocks noGrp="1"/>
          </p:cNvSpPr>
          <p:nvPr>
            <p:ph type="ftr" sz="quarter" idx="11"/>
          </p:nvPr>
        </p:nvSpPr>
        <p:spPr/>
        <p:txBody>
          <a:bodyPr/>
          <a:lstStyle/>
          <a:p>
            <a:pPr>
              <a:defRPr/>
            </a:pPr>
            <a:r>
              <a:rPr lang="en-US" smtClean="0">
                <a:solidFill>
                  <a:srgbClr val="000000"/>
                </a:solidFill>
              </a:rPr>
              <a:t>Benjamin Rolfe, Blind Creek Associates</a:t>
            </a:r>
            <a:endParaRPr lang="en-US">
              <a:solidFill>
                <a:srgbClr val="000000"/>
              </a:solidFill>
            </a:endParaRPr>
          </a:p>
        </p:txBody>
      </p:sp>
      <p:sp>
        <p:nvSpPr>
          <p:cNvPr id="3" name="Slide Number Placeholder 2"/>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453450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800" dirty="0" smtClean="0"/>
              <a:t>802.11ax Scope has  been changed to include use of the 6 GHz band</a:t>
            </a:r>
          </a:p>
          <a:p>
            <a:r>
              <a:rPr lang="en-US" sz="2800" dirty="0" smtClean="0"/>
              <a:t>Systems based on 802.15.4 UWB PHYs are widely used in the 6 GHz band</a:t>
            </a:r>
          </a:p>
          <a:p>
            <a:r>
              <a:rPr lang="en-US" sz="2800" dirty="0" smtClean="0"/>
              <a:t>Task Group 15.4z  has reviewed the CAD and provides comments and suggestions the 11ax TG to help improve the CAD so that there is better  understanding of the coexistence characteristics</a:t>
            </a:r>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145919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3	Coexistence with non-802.11 systems </a:t>
            </a:r>
            <a:endParaRPr lang="en-US" sz="2800" dirty="0"/>
          </a:p>
        </p:txBody>
      </p:sp>
      <p:sp>
        <p:nvSpPr>
          <p:cNvPr id="3" name="Content Placeholder 2"/>
          <p:cNvSpPr>
            <a:spLocks noGrp="1"/>
          </p:cNvSpPr>
          <p:nvPr>
            <p:ph idx="1"/>
          </p:nvPr>
        </p:nvSpPr>
        <p:spPr/>
        <p:txBody>
          <a:bodyPr>
            <a:normAutofit fontScale="62500" lnSpcReduction="20000"/>
          </a:bodyPr>
          <a:lstStyle/>
          <a:p>
            <a:pPr marL="0" indent="0">
              <a:buNone/>
            </a:pPr>
            <a:r>
              <a:rPr lang="en-US" sz="2800" dirty="0"/>
              <a:t>Add consideration of 802.15.4 HRP and LRP PHYs which both include channel definitions operating in 6 GHz band</a:t>
            </a:r>
            <a:r>
              <a:rPr lang="en-US" sz="2800" dirty="0" smtClean="0"/>
              <a:t>. Coexistence has not been characterized  or analyzed with respect to impulse </a:t>
            </a:r>
            <a:r>
              <a:rPr lang="en-US" sz="2800" dirty="0"/>
              <a:t>modulations </a:t>
            </a:r>
            <a:r>
              <a:rPr lang="en-US" sz="2800" dirty="0" smtClean="0"/>
              <a:t>in the same band (802.15.4 </a:t>
            </a:r>
            <a:r>
              <a:rPr lang="en-US" sz="2800" dirty="0"/>
              <a:t>UWB HRP and UWB LRP).</a:t>
            </a:r>
          </a:p>
          <a:p>
            <a:pPr marL="0" indent="0">
              <a:buNone/>
            </a:pPr>
            <a:endParaRPr lang="en-US" sz="2800" dirty="0"/>
          </a:p>
          <a:p>
            <a:pPr marL="0" indent="0">
              <a:buNone/>
            </a:pPr>
            <a:r>
              <a:rPr lang="en-US" sz="2800" dirty="0" smtClean="0"/>
              <a:t>With reference to CCA/CSMA as a coexistence mechanism, does </a:t>
            </a:r>
            <a:r>
              <a:rPr lang="en-US" sz="2800" dirty="0"/>
              <a:t>the current anticipated CCA/CSMA mechanism able to detect 802.15.4 UWB signals for bands above 6 Hz; </a:t>
            </a:r>
            <a:r>
              <a:rPr lang="en-US" sz="2800" dirty="0" smtClean="0"/>
              <a:t> How  does this affect coexistence with 802.15.4 UWB based systems? </a:t>
            </a:r>
            <a:endParaRPr lang="en-US" sz="2800" dirty="0"/>
          </a:p>
          <a:p>
            <a:pPr marL="0" indent="0">
              <a:buNone/>
            </a:pPr>
            <a:endParaRPr lang="en-US" sz="2800" dirty="0"/>
          </a:p>
          <a:p>
            <a:pPr marL="0" indent="0">
              <a:buNone/>
            </a:pPr>
            <a:r>
              <a:rPr lang="en-US" sz="2800" dirty="0" smtClean="0"/>
              <a:t>An assessment of the impacts on 802.15.4 UWN based </a:t>
            </a:r>
            <a:r>
              <a:rPr lang="en-US" sz="2800" dirty="0"/>
              <a:t>on </a:t>
            </a:r>
            <a:r>
              <a:rPr lang="en-US" sz="2800" dirty="0" smtClean="0"/>
              <a:t>the different </a:t>
            </a:r>
            <a:r>
              <a:rPr lang="en-US" sz="2800" dirty="0"/>
              <a:t>802.11ax </a:t>
            </a:r>
            <a:r>
              <a:rPr lang="en-US" sz="2800" dirty="0" smtClean="0"/>
              <a:t>channelization options would be helpful.</a:t>
            </a:r>
            <a:endParaRPr lang="en-US" sz="2800" dirty="0"/>
          </a:p>
          <a:p>
            <a:pPr marL="0" indent="0">
              <a:buNone/>
            </a:pPr>
            <a:endParaRPr lang="en-US" sz="2800" dirty="0"/>
          </a:p>
          <a:p>
            <a:pPr marL="0" indent="0">
              <a:buNone/>
            </a:pPr>
            <a:r>
              <a:rPr lang="en-US" sz="2800" dirty="0"/>
              <a:t>It would be really helpful to provide analysis of 802.11ax with respect to the 802.15.4 UWB systems as both victim and assailant. </a:t>
            </a:r>
            <a:r>
              <a:rPr lang="en-US" sz="2800" dirty="0" smtClean="0"/>
              <a:t> This has not been done in a prior 802.11 CAD as far as we can find. </a:t>
            </a:r>
            <a:endParaRPr lang="en-US" sz="2800" dirty="0"/>
          </a:p>
          <a:p>
            <a:pPr marL="0" indent="0">
              <a:buNone/>
            </a:pPr>
            <a:endParaRPr lang="en-US" sz="2800" dirty="0"/>
          </a:p>
          <a:p>
            <a:pPr marL="0" indent="0">
              <a:buNone/>
            </a:pPr>
            <a:endParaRPr lang="en-US" sz="2800" dirty="0" smtClean="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670410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5.2</a:t>
            </a:r>
            <a:r>
              <a:rPr lang="en-US" sz="2800" dirty="0"/>
              <a:t>	Spatial Reuse</a:t>
            </a:r>
            <a:endParaRPr lang="en-US" sz="2800" dirty="0"/>
          </a:p>
        </p:txBody>
      </p:sp>
      <p:sp>
        <p:nvSpPr>
          <p:cNvPr id="3" name="Content Placeholder 2"/>
          <p:cNvSpPr>
            <a:spLocks noGrp="1"/>
          </p:cNvSpPr>
          <p:nvPr>
            <p:ph idx="1"/>
          </p:nvPr>
        </p:nvSpPr>
        <p:spPr/>
        <p:txBody>
          <a:bodyPr>
            <a:normAutofit/>
          </a:bodyPr>
          <a:lstStyle/>
          <a:p>
            <a:pPr marL="0" indent="0">
              <a:buNone/>
            </a:pPr>
            <a:r>
              <a:rPr lang="en-US" sz="2800" dirty="0"/>
              <a:t>It would be helpful to know how the noise floor would increase, at different distances. Compare how rates with HRP and LRP.</a:t>
            </a:r>
          </a:p>
          <a:p>
            <a:pPr marL="0" indent="0">
              <a:buNone/>
            </a:pPr>
            <a:endParaRPr lang="en-US" sz="2800" dirty="0" smtClean="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116029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5.6	Operation in the 6 GHz Band</a:t>
            </a:r>
            <a:endParaRPr lang="en-US" sz="2800" dirty="0"/>
          </a:p>
        </p:txBody>
      </p:sp>
      <p:sp>
        <p:nvSpPr>
          <p:cNvPr id="3" name="Content Placeholder 2"/>
          <p:cNvSpPr>
            <a:spLocks noGrp="1"/>
          </p:cNvSpPr>
          <p:nvPr>
            <p:ph idx="1"/>
          </p:nvPr>
        </p:nvSpPr>
        <p:spPr/>
        <p:txBody>
          <a:bodyPr>
            <a:normAutofit fontScale="77500" lnSpcReduction="20000"/>
          </a:bodyPr>
          <a:lstStyle/>
          <a:p>
            <a:pPr marL="0" indent="0">
              <a:buNone/>
            </a:pPr>
            <a:r>
              <a:rPr lang="en-US" sz="2800" dirty="0"/>
              <a:t>An analysis of Packet error rate or 802.11ax, and frame error rate or bit rate for LRP and HRP when used within </a:t>
            </a:r>
            <a:r>
              <a:rPr lang="en-US" sz="2800" dirty="0" smtClean="0"/>
              <a:t>a representative set of </a:t>
            </a:r>
            <a:r>
              <a:rPr lang="en-US" sz="2800" dirty="0"/>
              <a:t>operational ranges would be useful</a:t>
            </a:r>
          </a:p>
          <a:p>
            <a:pPr marL="0" indent="0">
              <a:buNone/>
            </a:pPr>
            <a:r>
              <a:rPr lang="en-US" sz="2800" dirty="0"/>
              <a:t> </a:t>
            </a:r>
          </a:p>
          <a:p>
            <a:pPr marL="0" indent="0">
              <a:buNone/>
            </a:pPr>
            <a:r>
              <a:rPr lang="en-US" sz="2800" dirty="0"/>
              <a:t>Analysis of the effects of 802.11ax CSMA on </a:t>
            </a:r>
            <a:r>
              <a:rPr lang="en-US" sz="2800" dirty="0" smtClean="0"/>
              <a:t>UWB: </a:t>
            </a:r>
            <a:r>
              <a:rPr lang="en-US" sz="2800" dirty="0"/>
              <a:t>How will CSMA hear HRP and LRP </a:t>
            </a:r>
            <a:r>
              <a:rPr lang="en-US" sz="2800" dirty="0" smtClean="0"/>
              <a:t>pulses? </a:t>
            </a:r>
            <a:endParaRPr lang="en-US" sz="2800" dirty="0"/>
          </a:p>
          <a:p>
            <a:pPr marL="0" indent="0">
              <a:buNone/>
            </a:pPr>
            <a:endParaRPr lang="en-US" sz="2800" dirty="0"/>
          </a:p>
          <a:p>
            <a:pPr marL="0" indent="0">
              <a:buNone/>
            </a:pPr>
            <a:r>
              <a:rPr lang="en-US" sz="2800" dirty="0"/>
              <a:t>How will the different </a:t>
            </a:r>
            <a:r>
              <a:rPr lang="en-US" sz="2800" dirty="0" smtClean="0"/>
              <a:t>bandwidth </a:t>
            </a:r>
            <a:r>
              <a:rPr lang="en-US" sz="2800" dirty="0"/>
              <a:t>options affect UWB devices?</a:t>
            </a:r>
          </a:p>
          <a:p>
            <a:pPr marL="0" indent="0">
              <a:buNone/>
            </a:pPr>
            <a:endParaRPr lang="en-US" sz="2800" dirty="0"/>
          </a:p>
          <a:p>
            <a:pPr marL="0" indent="0">
              <a:buNone/>
            </a:pPr>
            <a:r>
              <a:rPr lang="en-US" sz="2800" dirty="0"/>
              <a:t>What are the effects at similar center frequencies, and at different frequencies for LRP, HRP, and 802.11ax?. What happens at the extremes?</a:t>
            </a:r>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2746611318"/>
      </p:ext>
    </p:extLst>
  </p:cSld>
  <p:clrMapOvr>
    <a:masterClrMapping/>
  </p:clrMapOvr>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6705</TotalTime>
  <Words>461</Words>
  <Application>Microsoft Office PowerPoint</Application>
  <PresentationFormat>On-screen Show (4:3)</PresentationFormat>
  <Paragraphs>59</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굴림</vt:lpstr>
      <vt:lpstr>Arial</vt:lpstr>
      <vt:lpstr>Calibri</vt:lpstr>
      <vt:lpstr>Times New Roman</vt:lpstr>
      <vt:lpstr>802.15</vt:lpstr>
      <vt:lpstr>PowerPoint Presentation</vt:lpstr>
      <vt:lpstr>Review of doc IEEE 802.11-16/1348r3 TGax Coexistence Assurance Document May 2018 Wireless Interim</vt:lpstr>
      <vt:lpstr>Summary</vt:lpstr>
      <vt:lpstr>3 Coexistence with non-802.11 systems </vt:lpstr>
      <vt:lpstr>5.2 Spatial Reuse</vt:lpstr>
      <vt:lpstr>5.6 Operation in the 6 GHz Band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802.3 ad hoc on PARs from other WGs</dc:title>
  <dc:creator>ROBERT GROW</dc:creator>
  <cp:lastModifiedBy>Benjamin Rolfe</cp:lastModifiedBy>
  <cp:revision>124</cp:revision>
  <dcterms:created xsi:type="dcterms:W3CDTF">2015-02-16T21:03:50Z</dcterms:created>
  <dcterms:modified xsi:type="dcterms:W3CDTF">2018-05-09T11:09:23Z</dcterms:modified>
</cp:coreProperties>
</file>